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embeddings/oleObject2.bin" ContentType="application/vnd.openxmlformats-officedocument.oleObject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0"/>
  </p:notesMasterIdLst>
  <p:handoutMasterIdLst>
    <p:handoutMasterId r:id="rId171"/>
  </p:handoutMasterIdLst>
  <p:sldIdLst>
    <p:sldId id="1822" r:id="rId2"/>
    <p:sldId id="2296" r:id="rId3"/>
    <p:sldId id="2298" r:id="rId4"/>
    <p:sldId id="2297" r:id="rId5"/>
    <p:sldId id="2295" r:id="rId6"/>
    <p:sldId id="2109" r:id="rId7"/>
    <p:sldId id="2354" r:id="rId8"/>
    <p:sldId id="2138" r:id="rId9"/>
    <p:sldId id="2212" r:id="rId10"/>
    <p:sldId id="2291" r:id="rId11"/>
    <p:sldId id="2142" r:id="rId12"/>
    <p:sldId id="2143" r:id="rId13"/>
    <p:sldId id="2144" r:id="rId14"/>
    <p:sldId id="2290" r:id="rId15"/>
    <p:sldId id="2383" r:id="rId16"/>
    <p:sldId id="2147" r:id="rId17"/>
    <p:sldId id="2377" r:id="rId18"/>
    <p:sldId id="2376" r:id="rId19"/>
    <p:sldId id="2213" r:id="rId20"/>
    <p:sldId id="2214" r:id="rId21"/>
    <p:sldId id="2149" r:id="rId22"/>
    <p:sldId id="2262" r:id="rId23"/>
    <p:sldId id="2326" r:id="rId24"/>
    <p:sldId id="2263" r:id="rId25"/>
    <p:sldId id="2264" r:id="rId26"/>
    <p:sldId id="2159" r:id="rId27"/>
    <p:sldId id="2153" r:id="rId28"/>
    <p:sldId id="2378" r:id="rId29"/>
    <p:sldId id="2384" r:id="rId30"/>
    <p:sldId id="2356" r:id="rId31"/>
    <p:sldId id="2400" r:id="rId32"/>
    <p:sldId id="2380" r:id="rId33"/>
    <p:sldId id="2381" r:id="rId34"/>
    <p:sldId id="2197" r:id="rId35"/>
    <p:sldId id="2401" r:id="rId36"/>
    <p:sldId id="2156" r:id="rId37"/>
    <p:sldId id="2265" r:id="rId38"/>
    <p:sldId id="2267" r:id="rId39"/>
    <p:sldId id="2268" r:id="rId40"/>
    <p:sldId id="2269" r:id="rId41"/>
    <p:sldId id="2271" r:id="rId42"/>
    <p:sldId id="2270" r:id="rId43"/>
    <p:sldId id="2272" r:id="rId44"/>
    <p:sldId id="2288" r:id="rId45"/>
    <p:sldId id="2276" r:id="rId46"/>
    <p:sldId id="2273" r:id="rId47"/>
    <p:sldId id="2275" r:id="rId48"/>
    <p:sldId id="2274" r:id="rId49"/>
    <p:sldId id="2285" r:id="rId50"/>
    <p:sldId id="2286" r:id="rId51"/>
    <p:sldId id="2287" r:id="rId52"/>
    <p:sldId id="2277" r:id="rId53"/>
    <p:sldId id="2278" r:id="rId54"/>
    <p:sldId id="2369" r:id="rId55"/>
    <p:sldId id="2279" r:id="rId56"/>
    <p:sldId id="2280" r:id="rId57"/>
    <p:sldId id="2281" r:id="rId58"/>
    <p:sldId id="2282" r:id="rId59"/>
    <p:sldId id="2283" r:id="rId60"/>
    <p:sldId id="2370" r:id="rId61"/>
    <p:sldId id="2371" r:id="rId62"/>
    <p:sldId id="2372" r:id="rId63"/>
    <p:sldId id="2284" r:id="rId64"/>
    <p:sldId id="2373" r:id="rId65"/>
    <p:sldId id="2349" r:id="rId66"/>
    <p:sldId id="2289" r:id="rId67"/>
    <p:sldId id="2332" r:id="rId68"/>
    <p:sldId id="2353" r:id="rId69"/>
    <p:sldId id="2351" r:id="rId70"/>
    <p:sldId id="2359" r:id="rId71"/>
    <p:sldId id="2352" r:id="rId72"/>
    <p:sldId id="2350" r:id="rId73"/>
    <p:sldId id="2333" r:id="rId74"/>
    <p:sldId id="2360" r:id="rId75"/>
    <p:sldId id="2334" r:id="rId76"/>
    <p:sldId id="2335" r:id="rId77"/>
    <p:sldId id="2336" r:id="rId78"/>
    <p:sldId id="2322" r:id="rId79"/>
    <p:sldId id="2255" r:id="rId80"/>
    <p:sldId id="2357" r:id="rId81"/>
    <p:sldId id="2358" r:id="rId82"/>
    <p:sldId id="2331" r:id="rId83"/>
    <p:sldId id="2364" r:id="rId84"/>
    <p:sldId id="2363" r:id="rId85"/>
    <p:sldId id="2365" r:id="rId86"/>
    <p:sldId id="2398" r:id="rId87"/>
    <p:sldId id="2252" r:id="rId88"/>
    <p:sldId id="2204" r:id="rId89"/>
    <p:sldId id="2258" r:id="rId90"/>
    <p:sldId id="2259" r:id="rId91"/>
    <p:sldId id="2220" r:id="rId92"/>
    <p:sldId id="2317" r:id="rId93"/>
    <p:sldId id="2318" r:id="rId94"/>
    <p:sldId id="2320" r:id="rId95"/>
    <p:sldId id="2329" r:id="rId96"/>
    <p:sldId id="2396" r:id="rId97"/>
    <p:sldId id="2256" r:id="rId98"/>
    <p:sldId id="2386" r:id="rId99"/>
    <p:sldId id="2387" r:id="rId100"/>
    <p:sldId id="2399" r:id="rId101"/>
    <p:sldId id="2389" r:id="rId102"/>
    <p:sldId id="2200" r:id="rId103"/>
    <p:sldId id="2253" r:id="rId104"/>
    <p:sldId id="2202" r:id="rId105"/>
    <p:sldId id="2328" r:id="rId106"/>
    <p:sldId id="2397" r:id="rId107"/>
    <p:sldId id="2367" r:id="rId108"/>
    <p:sldId id="2139" r:id="rId109"/>
    <p:sldId id="2348" r:id="rId110"/>
    <p:sldId id="2337" r:id="rId111"/>
    <p:sldId id="2338" r:id="rId112"/>
    <p:sldId id="2339" r:id="rId113"/>
    <p:sldId id="2340" r:id="rId114"/>
    <p:sldId id="2341" r:id="rId115"/>
    <p:sldId id="2342" r:id="rId116"/>
    <p:sldId id="2343" r:id="rId117"/>
    <p:sldId id="2344" r:id="rId118"/>
    <p:sldId id="2345" r:id="rId119"/>
    <p:sldId id="2346" r:id="rId120"/>
    <p:sldId id="2347" r:id="rId121"/>
    <p:sldId id="2355" r:id="rId122"/>
    <p:sldId id="2111" r:id="rId123"/>
    <p:sldId id="2113" r:id="rId124"/>
    <p:sldId id="2114" r:id="rId125"/>
    <p:sldId id="2314" r:id="rId126"/>
    <p:sldId id="2134" r:id="rId127"/>
    <p:sldId id="2224" r:id="rId128"/>
    <p:sldId id="2235" r:id="rId129"/>
    <p:sldId id="2088" r:id="rId130"/>
    <p:sldId id="2215" r:id="rId131"/>
    <p:sldId id="2135" r:id="rId132"/>
    <p:sldId id="2083" r:id="rId133"/>
    <p:sldId id="2117" r:id="rId134"/>
    <p:sldId id="2118" r:id="rId135"/>
    <p:sldId id="2249" r:id="rId136"/>
    <p:sldId id="2121" r:id="rId137"/>
    <p:sldId id="2306" r:id="rId138"/>
    <p:sldId id="2325" r:id="rId139"/>
    <p:sldId id="2304" r:id="rId140"/>
    <p:sldId id="2305" r:id="rId141"/>
    <p:sldId id="2324" r:id="rId142"/>
    <p:sldId id="2321" r:id="rId143"/>
    <p:sldId id="2385" r:id="rId144"/>
    <p:sldId id="2228" r:id="rId145"/>
    <p:sldId id="2226" r:id="rId146"/>
    <p:sldId id="2227" r:id="rId147"/>
    <p:sldId id="2241" r:id="rId148"/>
    <p:sldId id="2242" r:id="rId149"/>
    <p:sldId id="2302" r:id="rId150"/>
    <p:sldId id="2229" r:id="rId151"/>
    <p:sldId id="2230" r:id="rId152"/>
    <p:sldId id="2232" r:id="rId153"/>
    <p:sldId id="2233" r:id="rId154"/>
    <p:sldId id="2234" r:id="rId155"/>
    <p:sldId id="2303" r:id="rId156"/>
    <p:sldId id="2236" r:id="rId157"/>
    <p:sldId id="2237" r:id="rId158"/>
    <p:sldId id="2238" r:id="rId159"/>
    <p:sldId id="2239" r:id="rId160"/>
    <p:sldId id="2240" r:id="rId161"/>
    <p:sldId id="2243" r:id="rId162"/>
    <p:sldId id="2310" r:id="rId163"/>
    <p:sldId id="2309" r:id="rId164"/>
    <p:sldId id="2244" r:id="rId165"/>
    <p:sldId id="2316" r:id="rId166"/>
    <p:sldId id="2245" r:id="rId167"/>
    <p:sldId id="2391" r:id="rId168"/>
    <p:sldId id="2395" r:id="rId169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704111B-364F-6A4A-BE27-FDE7F95BBCE0}">
          <p14:sldIdLst>
            <p14:sldId id="1822"/>
            <p14:sldId id="2296"/>
            <p14:sldId id="2298"/>
            <p14:sldId id="2297"/>
            <p14:sldId id="2295"/>
            <p14:sldId id="2109"/>
            <p14:sldId id="2354"/>
          </p14:sldIdLst>
        </p14:section>
        <p14:section name="Scientifi Cases" id="{DE896C98-A047-3D4D-9265-97C32008B1A3}">
          <p14:sldIdLst>
            <p14:sldId id="2138"/>
            <p14:sldId id="2212"/>
            <p14:sldId id="2291"/>
            <p14:sldId id="2142"/>
            <p14:sldId id="2143"/>
            <p14:sldId id="2144"/>
            <p14:sldId id="2290"/>
            <p14:sldId id="2383"/>
            <p14:sldId id="2147"/>
            <p14:sldId id="2377"/>
            <p14:sldId id="2376"/>
            <p14:sldId id="2213"/>
            <p14:sldId id="2214"/>
            <p14:sldId id="2149"/>
            <p14:sldId id="2262"/>
            <p14:sldId id="2326"/>
            <p14:sldId id="2263"/>
            <p14:sldId id="2264"/>
            <p14:sldId id="2159"/>
            <p14:sldId id="2153"/>
            <p14:sldId id="2378"/>
            <p14:sldId id="2384"/>
            <p14:sldId id="2356"/>
            <p14:sldId id="2400"/>
            <p14:sldId id="2380"/>
            <p14:sldId id="2381"/>
            <p14:sldId id="2197"/>
            <p14:sldId id="2401"/>
            <p14:sldId id="2156"/>
          </p14:sldIdLst>
        </p14:section>
        <p14:section name="Detection Methods" id="{64F68C0F-732F-8C44-90E6-B03EC2CA50A2}">
          <p14:sldIdLst>
            <p14:sldId id="2265"/>
            <p14:sldId id="2267"/>
            <p14:sldId id="2268"/>
            <p14:sldId id="2269"/>
            <p14:sldId id="2271"/>
            <p14:sldId id="2270"/>
            <p14:sldId id="2272"/>
            <p14:sldId id="2288"/>
            <p14:sldId id="2276"/>
            <p14:sldId id="2273"/>
            <p14:sldId id="2275"/>
            <p14:sldId id="2274"/>
            <p14:sldId id="2285"/>
            <p14:sldId id="2286"/>
            <p14:sldId id="2287"/>
          </p14:sldIdLst>
        </p14:section>
        <p14:section name="XENON Program" id="{607D41E3-56A6-A64B-B513-BABB22FC6508}">
          <p14:sldIdLst>
            <p14:sldId id="2277"/>
            <p14:sldId id="2278"/>
            <p14:sldId id="2369"/>
            <p14:sldId id="2279"/>
            <p14:sldId id="2280"/>
            <p14:sldId id="2281"/>
            <p14:sldId id="2282"/>
            <p14:sldId id="2283"/>
            <p14:sldId id="2370"/>
            <p14:sldId id="2371"/>
            <p14:sldId id="2372"/>
            <p14:sldId id="2284"/>
            <p14:sldId id="2373"/>
            <p14:sldId id="2349"/>
            <p14:sldId id="2289"/>
            <p14:sldId id="2332"/>
            <p14:sldId id="2353"/>
            <p14:sldId id="2351"/>
            <p14:sldId id="2359"/>
            <p14:sldId id="2352"/>
            <p14:sldId id="2350"/>
            <p14:sldId id="2333"/>
            <p14:sldId id="2360"/>
            <p14:sldId id="2334"/>
            <p14:sldId id="2335"/>
            <p14:sldId id="2336"/>
          </p14:sldIdLst>
        </p14:section>
        <p14:section name="SUSY and Extra Dimensions" id="{F2CC5E0E-6A56-DC44-A611-09C995608B5B}">
          <p14:sldIdLst>
            <p14:sldId id="2322"/>
            <p14:sldId id="2255"/>
            <p14:sldId id="2357"/>
            <p14:sldId id="2358"/>
            <p14:sldId id="2331"/>
            <p14:sldId id="2364"/>
            <p14:sldId id="2363"/>
            <p14:sldId id="2365"/>
            <p14:sldId id="2398"/>
            <p14:sldId id="2252"/>
            <p14:sldId id="2204"/>
            <p14:sldId id="2258"/>
            <p14:sldId id="2259"/>
            <p14:sldId id="2220"/>
            <p14:sldId id="2317"/>
            <p14:sldId id="2318"/>
            <p14:sldId id="2320"/>
            <p14:sldId id="2329"/>
            <p14:sldId id="2396"/>
            <p14:sldId id="2256"/>
            <p14:sldId id="2386"/>
            <p14:sldId id="2387"/>
            <p14:sldId id="2399"/>
            <p14:sldId id="2389"/>
            <p14:sldId id="2200"/>
            <p14:sldId id="2253"/>
            <p14:sldId id="2202"/>
            <p14:sldId id="2328"/>
            <p14:sldId id="2397"/>
            <p14:sldId id="2367"/>
          </p14:sldIdLst>
        </p14:section>
        <p14:section name="Ultimate Detectors" id="{155E4313-87D9-8148-835B-075E02BAE485}">
          <p14:sldIdLst>
            <p14:sldId id="2139"/>
            <p14:sldId id="2348"/>
            <p14:sldId id="2337"/>
            <p14:sldId id="2338"/>
            <p14:sldId id="2339"/>
            <p14:sldId id="2340"/>
            <p14:sldId id="2341"/>
            <p14:sldId id="2342"/>
            <p14:sldId id="2343"/>
            <p14:sldId id="2344"/>
            <p14:sldId id="2345"/>
            <p14:sldId id="2346"/>
            <p14:sldId id="2347"/>
            <p14:sldId id="2355"/>
            <p14:sldId id="2111"/>
            <p14:sldId id="2113"/>
            <p14:sldId id="2114"/>
            <p14:sldId id="2314"/>
            <p14:sldId id="2134"/>
            <p14:sldId id="2224"/>
            <p14:sldId id="2235"/>
            <p14:sldId id="2088"/>
            <p14:sldId id="2215"/>
            <p14:sldId id="2135"/>
          </p14:sldIdLst>
        </p14:section>
        <p14:section name="Technical Challenges" id="{3B1C764D-CFEC-A54B-9413-16615B4915CF}">
          <p14:sldIdLst>
            <p14:sldId id="2083"/>
            <p14:sldId id="2117"/>
            <p14:sldId id="2118"/>
            <p14:sldId id="2249"/>
            <p14:sldId id="2121"/>
            <p14:sldId id="2306"/>
            <p14:sldId id="2325"/>
            <p14:sldId id="2304"/>
            <p14:sldId id="2305"/>
            <p14:sldId id="2324"/>
            <p14:sldId id="2321"/>
            <p14:sldId id="2385"/>
          </p14:sldIdLst>
        </p14:section>
        <p14:section name="Neutrino Physics" id="{A3458D9E-AC38-D341-B836-6193CD713D81}">
          <p14:sldIdLst>
            <p14:sldId id="2228"/>
            <p14:sldId id="2226"/>
            <p14:sldId id="2227"/>
            <p14:sldId id="2241"/>
            <p14:sldId id="2242"/>
            <p14:sldId id="2302"/>
            <p14:sldId id="2229"/>
            <p14:sldId id="2230"/>
            <p14:sldId id="2232"/>
            <p14:sldId id="2233"/>
            <p14:sldId id="2234"/>
            <p14:sldId id="2303"/>
            <p14:sldId id="2236"/>
            <p14:sldId id="2237"/>
            <p14:sldId id="2238"/>
            <p14:sldId id="2239"/>
            <p14:sldId id="2240"/>
          </p14:sldIdLst>
        </p14:section>
        <p14:section name="SUMMARY" id="{DC5227F1-AC5F-FA47-B059-019ED3C4F3F4}">
          <p14:sldIdLst>
            <p14:sldId id="2243"/>
            <p14:sldId id="2310"/>
            <p14:sldId id="2309"/>
            <p14:sldId id="2244"/>
            <p14:sldId id="2316"/>
            <p14:sldId id="2245"/>
            <p14:sldId id="2391"/>
            <p14:sldId id="23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DF00"/>
    <a:srgbClr val="00FF00"/>
    <a:srgbClr val="CA4D2B"/>
    <a:srgbClr val="00E8E8"/>
    <a:srgbClr val="00F9F9"/>
    <a:srgbClr val="A50021"/>
    <a:srgbClr val="FF00FF"/>
    <a:srgbClr val="FF9966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84" autoAdjust="0"/>
  </p:normalViewPr>
  <p:slideViewPr>
    <p:cSldViewPr>
      <p:cViewPr varScale="1">
        <p:scale>
          <a:sx n="124" d="100"/>
          <a:sy n="124" d="100"/>
        </p:scale>
        <p:origin x="-112" y="-712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32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notesMaster" Target="notesMasters/notesMaster1.xml"/><Relationship Id="rId171" Type="http://schemas.openxmlformats.org/officeDocument/2006/relationships/handoutMaster" Target="handoutMasters/handoutMaster1.xml"/><Relationship Id="rId172" Type="http://schemas.openxmlformats.org/officeDocument/2006/relationships/printerSettings" Target="printerSettings/printerSettings1.bin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presProps" Target="presProps.xml"/><Relationship Id="rId174" Type="http://schemas.openxmlformats.org/officeDocument/2006/relationships/viewProps" Target="viewProps.xml"/><Relationship Id="rId175" Type="http://schemas.openxmlformats.org/officeDocument/2006/relationships/theme" Target="theme/theme1.xml"/><Relationship Id="rId176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sushi:Desktop:&#36039;&#26009;:QUPID%20QE%20(Xe%20and%20Ar%20Types)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34482758621"/>
          <c:y val="0.0497737556561086"/>
          <c:w val="0.833103448275862"/>
          <c:h val="0.77601809954751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QE(Ar)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Sheet1!$B$3:$B$71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  <c:pt idx="63">
                  <c:v>760.0</c:v>
                </c:pt>
                <c:pt idx="64">
                  <c:v>770.0</c:v>
                </c:pt>
                <c:pt idx="65">
                  <c:v>780.0</c:v>
                </c:pt>
                <c:pt idx="66">
                  <c:v>790.0</c:v>
                </c:pt>
                <c:pt idx="67">
                  <c:v>800.0</c:v>
                </c:pt>
                <c:pt idx="68">
                  <c:v>810.0</c:v>
                </c:pt>
              </c:numCache>
            </c:numRef>
          </c:xVal>
          <c:yVal>
            <c:numRef>
              <c:f>Sheet1!$C$3:$C$71</c:f>
              <c:numCache>
                <c:formatCode>0.0_ </c:formatCode>
                <c:ptCount val="69"/>
                <c:pt idx="0">
                  <c:v>2.349018633794996</c:v>
                </c:pt>
                <c:pt idx="1">
                  <c:v>4.255253401860397</c:v>
                </c:pt>
                <c:pt idx="2">
                  <c:v>6.286117314646098</c:v>
                </c:pt>
                <c:pt idx="3">
                  <c:v>8.38059933469443</c:v>
                </c:pt>
                <c:pt idx="4">
                  <c:v>12.35874972947051</c:v>
                </c:pt>
                <c:pt idx="5">
                  <c:v>16.03220839537745</c:v>
                </c:pt>
                <c:pt idx="6">
                  <c:v>19.15519292804305</c:v>
                </c:pt>
                <c:pt idx="7">
                  <c:v>23.28902435302732</c:v>
                </c:pt>
                <c:pt idx="8">
                  <c:v>23.98029136657712</c:v>
                </c:pt>
                <c:pt idx="9">
                  <c:v>23.7701244354248</c:v>
                </c:pt>
                <c:pt idx="10">
                  <c:v>23.1979103088379</c:v>
                </c:pt>
                <c:pt idx="11">
                  <c:v>24.15596961975098</c:v>
                </c:pt>
                <c:pt idx="12">
                  <c:v>24.65636825561523</c:v>
                </c:pt>
                <c:pt idx="13">
                  <c:v>25.48278999328612</c:v>
                </c:pt>
                <c:pt idx="14">
                  <c:v>26.35500907897949</c:v>
                </c:pt>
                <c:pt idx="15">
                  <c:v>27.8112678527832</c:v>
                </c:pt>
                <c:pt idx="16">
                  <c:v>29.86772918701172</c:v>
                </c:pt>
                <c:pt idx="17">
                  <c:v>32.00918197631835</c:v>
                </c:pt>
                <c:pt idx="18">
                  <c:v>34.71362686157227</c:v>
                </c:pt>
                <c:pt idx="19">
                  <c:v>35.95013046264599</c:v>
                </c:pt>
                <c:pt idx="20">
                  <c:v>37.38062286376913</c:v>
                </c:pt>
                <c:pt idx="21">
                  <c:v>38.22902297973633</c:v>
                </c:pt>
                <c:pt idx="22">
                  <c:v>38.52346420288086</c:v>
                </c:pt>
                <c:pt idx="23">
                  <c:v>38.5283546447754</c:v>
                </c:pt>
                <c:pt idx="24">
                  <c:v>38.44721984863281</c:v>
                </c:pt>
                <c:pt idx="25">
                  <c:v>38.9737434387207</c:v>
                </c:pt>
                <c:pt idx="26">
                  <c:v>38.56827926635742</c:v>
                </c:pt>
                <c:pt idx="27">
                  <c:v>38.56006240844727</c:v>
                </c:pt>
                <c:pt idx="28">
                  <c:v>37.82058334350585</c:v>
                </c:pt>
                <c:pt idx="29">
                  <c:v>37.05261993408203</c:v>
                </c:pt>
                <c:pt idx="30">
                  <c:v>36.29634475708008</c:v>
                </c:pt>
                <c:pt idx="31">
                  <c:v>35.02467727661129</c:v>
                </c:pt>
                <c:pt idx="32">
                  <c:v>33.47610092163086</c:v>
                </c:pt>
                <c:pt idx="33">
                  <c:v>32.09024810791016</c:v>
                </c:pt>
                <c:pt idx="34">
                  <c:v>30.34454727172852</c:v>
                </c:pt>
                <c:pt idx="35">
                  <c:v>28.45795631408691</c:v>
                </c:pt>
                <c:pt idx="36">
                  <c:v>26.66162109375</c:v>
                </c:pt>
                <c:pt idx="37">
                  <c:v>25.13468742370605</c:v>
                </c:pt>
                <c:pt idx="38">
                  <c:v>23.36907768249512</c:v>
                </c:pt>
                <c:pt idx="39">
                  <c:v>21.64956092834473</c:v>
                </c:pt>
                <c:pt idx="40">
                  <c:v>19.65449333190918</c:v>
                </c:pt>
                <c:pt idx="41">
                  <c:v>17.53648376464844</c:v>
                </c:pt>
                <c:pt idx="42">
                  <c:v>15.55051517486572</c:v>
                </c:pt>
                <c:pt idx="43">
                  <c:v>13.5048656463623</c:v>
                </c:pt>
                <c:pt idx="44">
                  <c:v>11.4263858795166</c:v>
                </c:pt>
                <c:pt idx="45">
                  <c:v>9.533738136291498</c:v>
                </c:pt>
                <c:pt idx="46">
                  <c:v>7.867287635803223</c:v>
                </c:pt>
                <c:pt idx="47">
                  <c:v>6.505989074707029</c:v>
                </c:pt>
                <c:pt idx="48">
                  <c:v>5.396774291992187</c:v>
                </c:pt>
                <c:pt idx="49">
                  <c:v>4.468975067138667</c:v>
                </c:pt>
                <c:pt idx="50">
                  <c:v>3.619303703308104</c:v>
                </c:pt>
                <c:pt idx="51">
                  <c:v>2.840319633483876</c:v>
                </c:pt>
                <c:pt idx="52">
                  <c:v>2.195958614349363</c:v>
                </c:pt>
                <c:pt idx="53">
                  <c:v>1.659206867218017</c:v>
                </c:pt>
                <c:pt idx="54">
                  <c:v>1.228665351867676</c:v>
                </c:pt>
                <c:pt idx="55">
                  <c:v>0.876472115516663</c:v>
                </c:pt>
                <c:pt idx="56">
                  <c:v>0.607634723186493</c:v>
                </c:pt>
                <c:pt idx="57">
                  <c:v>0.41355961561203</c:v>
                </c:pt>
                <c:pt idx="58">
                  <c:v>0.2771315574646</c:v>
                </c:pt>
                <c:pt idx="59">
                  <c:v>0.179253473877907</c:v>
                </c:pt>
                <c:pt idx="60">
                  <c:v>0.115456826984882</c:v>
                </c:pt>
                <c:pt idx="61">
                  <c:v>0.0714330300688744</c:v>
                </c:pt>
                <c:pt idx="62">
                  <c:v>0.0433473885059357</c:v>
                </c:pt>
                <c:pt idx="63">
                  <c:v>0.025777418166399</c:v>
                </c:pt>
                <c:pt idx="64">
                  <c:v>0.0156596302986145</c:v>
                </c:pt>
                <c:pt idx="65">
                  <c:v>0.00937607325613498</c:v>
                </c:pt>
                <c:pt idx="66">
                  <c:v>0.00555942766368389</c:v>
                </c:pt>
                <c:pt idx="67">
                  <c:v>0.00333290966227651</c:v>
                </c:pt>
                <c:pt idx="68">
                  <c:v>0.00203918106853962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QE(Xe)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Sheet1!$B$3:$B$71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  <c:pt idx="63">
                  <c:v>760.0</c:v>
                </c:pt>
                <c:pt idx="64">
                  <c:v>770.0</c:v>
                </c:pt>
                <c:pt idx="65">
                  <c:v>780.0</c:v>
                </c:pt>
                <c:pt idx="66">
                  <c:v>790.0</c:v>
                </c:pt>
                <c:pt idx="67">
                  <c:v>800.0</c:v>
                </c:pt>
                <c:pt idx="68">
                  <c:v>810.0</c:v>
                </c:pt>
              </c:numCache>
            </c:numRef>
          </c:xVal>
          <c:yVal>
            <c:numRef>
              <c:f>Sheet1!$D$3:$D$71</c:f>
              <c:numCache>
                <c:formatCode>0.0_ </c:formatCode>
                <c:ptCount val="69"/>
                <c:pt idx="0">
                  <c:v>18.15957707719561</c:v>
                </c:pt>
                <c:pt idx="1">
                  <c:v>27.95808381980953</c:v>
                </c:pt>
                <c:pt idx="2">
                  <c:v>33.45469716555372</c:v>
                </c:pt>
                <c:pt idx="3">
                  <c:v>35.85285652740014</c:v>
                </c:pt>
                <c:pt idx="4">
                  <c:v>36.86861765125374</c:v>
                </c:pt>
                <c:pt idx="5">
                  <c:v>36.68079699487707</c:v>
                </c:pt>
                <c:pt idx="6">
                  <c:v>35.02165307117114</c:v>
                </c:pt>
                <c:pt idx="7">
                  <c:v>28.80695343017578</c:v>
                </c:pt>
                <c:pt idx="8">
                  <c:v>26.70722007751465</c:v>
                </c:pt>
                <c:pt idx="9">
                  <c:v>25.50461959838867</c:v>
                </c:pt>
                <c:pt idx="10">
                  <c:v>24.16735076904297</c:v>
                </c:pt>
                <c:pt idx="11">
                  <c:v>24.20557022094727</c:v>
                </c:pt>
                <c:pt idx="12">
                  <c:v>24.01867866516113</c:v>
                </c:pt>
                <c:pt idx="13">
                  <c:v>23.95081329345703</c:v>
                </c:pt>
                <c:pt idx="14">
                  <c:v>23.68205642700195</c:v>
                </c:pt>
                <c:pt idx="15">
                  <c:v>23.72265434265137</c:v>
                </c:pt>
                <c:pt idx="16">
                  <c:v>24.09560775756836</c:v>
                </c:pt>
                <c:pt idx="17">
                  <c:v>24.12824821472168</c:v>
                </c:pt>
                <c:pt idx="18">
                  <c:v>24.94073295593248</c:v>
                </c:pt>
                <c:pt idx="19">
                  <c:v>25.03063201904297</c:v>
                </c:pt>
                <c:pt idx="20">
                  <c:v>25.34960556030273</c:v>
                </c:pt>
                <c:pt idx="21">
                  <c:v>25.61119842529296</c:v>
                </c:pt>
                <c:pt idx="22">
                  <c:v>25.47708511352539</c:v>
                </c:pt>
                <c:pt idx="23">
                  <c:v>25.36079978942871</c:v>
                </c:pt>
                <c:pt idx="24">
                  <c:v>25.17622756958008</c:v>
                </c:pt>
                <c:pt idx="25">
                  <c:v>25.21687316894531</c:v>
                </c:pt>
                <c:pt idx="26">
                  <c:v>24.70805549621582</c:v>
                </c:pt>
                <c:pt idx="27">
                  <c:v>24.42034149169922</c:v>
                </c:pt>
                <c:pt idx="28">
                  <c:v>24.01670074462891</c:v>
                </c:pt>
                <c:pt idx="29">
                  <c:v>23.50816917419434</c:v>
                </c:pt>
                <c:pt idx="30">
                  <c:v>22.81363487243652</c:v>
                </c:pt>
                <c:pt idx="31">
                  <c:v>22.10804748535156</c:v>
                </c:pt>
                <c:pt idx="32">
                  <c:v>21.32328796386719</c:v>
                </c:pt>
                <c:pt idx="33">
                  <c:v>20.36043167114258</c:v>
                </c:pt>
                <c:pt idx="34">
                  <c:v>19.54469108581543</c:v>
                </c:pt>
                <c:pt idx="35">
                  <c:v>18.58720588684082</c:v>
                </c:pt>
                <c:pt idx="36">
                  <c:v>17.75349998474118</c:v>
                </c:pt>
                <c:pt idx="37">
                  <c:v>16.783935546875</c:v>
                </c:pt>
                <c:pt idx="38">
                  <c:v>15.52172565460205</c:v>
                </c:pt>
                <c:pt idx="39">
                  <c:v>14.03402996063232</c:v>
                </c:pt>
                <c:pt idx="40">
                  <c:v>12.23072242736816</c:v>
                </c:pt>
                <c:pt idx="41">
                  <c:v>10.62366485595703</c:v>
                </c:pt>
                <c:pt idx="42">
                  <c:v>9.283973693847653</c:v>
                </c:pt>
                <c:pt idx="43">
                  <c:v>8.101633071899414</c:v>
                </c:pt>
                <c:pt idx="44">
                  <c:v>7.063093662261963</c:v>
                </c:pt>
                <c:pt idx="45">
                  <c:v>6.206438064575195</c:v>
                </c:pt>
                <c:pt idx="46">
                  <c:v>5.419345378875732</c:v>
                </c:pt>
                <c:pt idx="47">
                  <c:v>4.664823055267334</c:v>
                </c:pt>
                <c:pt idx="48">
                  <c:v>3.986807107925415</c:v>
                </c:pt>
                <c:pt idx="49">
                  <c:v>3.346833944320679</c:v>
                </c:pt>
                <c:pt idx="50">
                  <c:v>2.720881223678589</c:v>
                </c:pt>
                <c:pt idx="51">
                  <c:v>2.146116256713867</c:v>
                </c:pt>
                <c:pt idx="52">
                  <c:v>1.649711966514587</c:v>
                </c:pt>
                <c:pt idx="53">
                  <c:v>1.23440158367157</c:v>
                </c:pt>
                <c:pt idx="54">
                  <c:v>0.905605554580688</c:v>
                </c:pt>
                <c:pt idx="55">
                  <c:v>0.632742285728454</c:v>
                </c:pt>
                <c:pt idx="56">
                  <c:v>0.431731998920441</c:v>
                </c:pt>
                <c:pt idx="57">
                  <c:v>0.286075353622436</c:v>
                </c:pt>
                <c:pt idx="58">
                  <c:v>0.18689814209938</c:v>
                </c:pt>
                <c:pt idx="59">
                  <c:v>0.1178248077631</c:v>
                </c:pt>
                <c:pt idx="60">
                  <c:v>0.0738784894347191</c:v>
                </c:pt>
                <c:pt idx="61">
                  <c:v>0.0449356660246849</c:v>
                </c:pt>
                <c:pt idx="62">
                  <c:v>0.0266650263220072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984632"/>
        <c:axId val="-2120991176"/>
      </c:scatterChart>
      <c:valAx>
        <c:axId val="-2120984632"/>
        <c:scaling>
          <c:orientation val="minMax"/>
          <c:max val="600.0"/>
          <c:min val="150.0"/>
        </c:scaling>
        <c:delete val="0"/>
        <c:axPos val="b"/>
        <c:majorGridlines>
          <c:spPr>
            <a:ln w="3175" cmpd="sng"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Wavelength [nm]</a:t>
                </a:r>
              </a:p>
            </c:rich>
          </c:tx>
          <c:layout>
            <c:manualLayout>
              <c:xMode val="edge"/>
              <c:yMode val="edge"/>
              <c:x val="0.451034482758621"/>
              <c:y val="0.91402714932126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20991176"/>
        <c:crosses val="autoZero"/>
        <c:crossBetween val="midCat"/>
        <c:minorUnit val="10.0"/>
      </c:valAx>
      <c:valAx>
        <c:axId val="-2120991176"/>
        <c:scaling>
          <c:orientation val="minMax"/>
          <c:max val="45.0"/>
          <c:min val="0.0"/>
        </c:scaling>
        <c:delete val="0"/>
        <c:axPos val="l"/>
        <c:majorGridlines>
          <c:spPr>
            <a:ln w="3175" cmpd="sng">
              <a:solidFill>
                <a:schemeClr val="bg1">
                  <a:lumMod val="6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Quantum Efficiency [%]</a:t>
                </a:r>
              </a:p>
            </c:rich>
          </c:tx>
          <c:layout>
            <c:manualLayout>
              <c:xMode val="edge"/>
              <c:yMode val="edge"/>
              <c:x val="0.0124137931034483"/>
              <c:y val="0.21945701357466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20984632"/>
        <c:crosses val="autoZero"/>
        <c:crossBetween val="midCat"/>
        <c:majorUnit val="10.0"/>
      </c:valAx>
      <c:spPr>
        <a:noFill/>
        <a:ln w="28575" cmpd="sng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4" Type="http://schemas.openxmlformats.org/officeDocument/2006/relationships/image" Target="../media/image140.wmf"/><Relationship Id="rId1" Type="http://schemas.openxmlformats.org/officeDocument/2006/relationships/image" Target="../media/image137.wmf"/><Relationship Id="rId2" Type="http://schemas.openxmlformats.org/officeDocument/2006/relationships/image" Target="../media/image13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0.41199</cdr:x>
      <cdr:y>0.40699</cdr:y>
    </cdr:from>
    <cdr:to>
      <cdr:x>0.57186</cdr:x>
      <cdr:y>0.48405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81652" y="2438382"/>
          <a:ext cx="154501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FF0000"/>
              </a:solidFill>
            </a:rPr>
            <a:t>Xenon </a:t>
          </a:r>
          <a:r>
            <a:rPr lang="en-US" sz="2400" b="1" dirty="0">
              <a:solidFill>
                <a:srgbClr val="FF0000"/>
              </a:solidFill>
            </a:rPr>
            <a:t>t</a:t>
          </a:r>
          <a:r>
            <a:rPr lang="en-US" sz="2400" b="1" dirty="0" smtClean="0">
              <a:solidFill>
                <a:srgbClr val="FF0000"/>
              </a:solidFill>
            </a:rPr>
            <a:t>ype</a:t>
          </a:r>
        </a:p>
      </cdr:txBody>
    </cdr:sp>
  </cdr:relSizeAnchor>
  <cdr:relSizeAnchor xmlns:cdr="http://schemas.openxmlformats.org/drawingml/2006/chartDrawing">
    <cdr:from>
      <cdr:x>0.70806</cdr:x>
      <cdr:y>0.19417</cdr:y>
    </cdr:from>
    <cdr:to>
      <cdr:x>0.86499</cdr:x>
      <cdr:y>0.27123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42988" y="1163320"/>
          <a:ext cx="151661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0000FF"/>
              </a:solidFill>
            </a:rPr>
            <a:t>Argon </a:t>
          </a:r>
          <a:r>
            <a:rPr lang="en-US" sz="2400" b="1" dirty="0">
              <a:solidFill>
                <a:srgbClr val="0000FF"/>
              </a:solidFill>
            </a:rPr>
            <a:t>t</a:t>
          </a:r>
          <a:r>
            <a:rPr lang="en-US" sz="2400" b="1" dirty="0" smtClean="0">
              <a:solidFill>
                <a:srgbClr val="0000FF"/>
              </a:solidFill>
            </a:rPr>
            <a:t>ype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A425F544-88F2-A143-A418-4373D7495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0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19260B25-7146-4644-8C6C-83BBEDCFC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3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DF3044-B0FF-0A43-BE45-25C9A1F2D362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668E6-69FC-624D-9C3E-AF696C8997BA}" type="slidenum">
              <a:rPr lang="en-US"/>
              <a:pPr/>
              <a:t>15</a:t>
            </a:fld>
            <a:endParaRPr lang="en-US"/>
          </a:p>
        </p:txBody>
      </p:sp>
      <p:sp>
        <p:nvSpPr>
          <p:cNvPr id="37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C35FA0-697A-3F47-B5A6-FB339DEF5A37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E8EAE8-BCED-A844-AC15-382910E668DE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4FB98-AF6F-CC49-AB5B-0A1E5CCBAD29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95325"/>
            <a:ext cx="4570412" cy="3482975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2A70-8BA1-294A-91AC-A021532F9569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D2D29-C711-584D-BD52-540E2B63252A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2824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282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46C6B-86C9-BB40-8990-D633AA9E1E64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4FF290-3649-B04F-8F26-5874621255E7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03443-3937-0541-B085-815B8FE98E8E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0576F0-48CB-F94F-9245-0D01E88DABB6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0423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086DA-6BFE-824C-8227-45A1A15B1C2B}" type="slidenum">
              <a:rPr lang="en-US"/>
              <a:pPr/>
              <a:t>32</a:t>
            </a:fld>
            <a:endParaRPr lang="en-US"/>
          </a:p>
        </p:txBody>
      </p:sp>
      <p:sp>
        <p:nvSpPr>
          <p:cNvPr id="37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02929-91C2-6441-8412-3E86315A3ADD}" type="slidenum">
              <a:rPr lang="en-US"/>
              <a:pPr/>
              <a:t>33</a:t>
            </a:fld>
            <a:endParaRPr lang="en-US"/>
          </a:p>
        </p:txBody>
      </p:sp>
      <p:sp>
        <p:nvSpPr>
          <p:cNvPr id="37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882CB9-AF44-FE48-8ADE-B050E4D71F08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62708FA-D9DF-ED4E-A209-4B13F4F90B93}" type="slidenum">
              <a:rPr lang="en-US" sz="1200">
                <a:latin typeface="Times New Roman" charset="0"/>
              </a:rPr>
              <a:pPr eaLnBrk="1" hangingPunct="1"/>
              <a:t>37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1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519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CAE60C-FB28-8C49-BE7C-45C84E6121F2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8C9680-EAA5-1243-93D5-375D20AE5F22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4FF2BF-37F7-7F45-ADDC-BDBC5B6F3A40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3E6F46-25D9-E94D-935D-D7B0FDB09FB2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8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430" indent="-28555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20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08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960" indent="-228440" defTabSz="93438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284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6972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660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3480" indent="-228440" defTabSz="9343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D53D6A-395A-A740-9B45-02139D5B5E4B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1448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4D4647-1691-4840-98F6-27980F483300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A777D0-4A5C-7B4D-966A-287E95A9C071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415739" y="890759"/>
            <a:ext cx="4166623" cy="32067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084" tIns="44042" rIns="88084" bIns="4404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933689" y="4412328"/>
            <a:ext cx="5139848" cy="42725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95413" y="892175"/>
            <a:ext cx="4216400" cy="3214688"/>
          </a:xfrm>
          <a:solidFill>
            <a:srgbClr val="FFFFFF"/>
          </a:solidFill>
          <a:ln/>
        </p:spPr>
      </p:sp>
      <p:sp>
        <p:nvSpPr>
          <p:cNvPr id="6656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84235" y="4418471"/>
            <a:ext cx="4844839" cy="35691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A61E7-FAFB-A242-96EB-F1792477F181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3738"/>
            <a:ext cx="4572000" cy="348456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689" y="4412328"/>
            <a:ext cx="5139848" cy="41819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16" indent="-275237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0948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327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706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085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46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284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222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3F242A-7FD3-0249-B1EB-4FA7A61D5210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16" indent="-275237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0948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327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706" indent="-220189" defTabSz="9312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085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46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2844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222" indent="-220189" defTabSz="9312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03F0A7-43C6-734F-A5A1-6794CFA46BBD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97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98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4EF93-7697-894C-848B-55C9D6D3FBC8}" type="slidenum">
              <a:rPr lang="en-US" sz="1300">
                <a:latin typeface="Times New Roman" charset="0"/>
              </a:rPr>
              <a:pPr eaLnBrk="1" hangingPunct="1"/>
              <a:t>100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108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CF219EB-B657-5C4C-B8A0-188BF936F5C9}" type="slidenum">
              <a:rPr lang="en-US" sz="1300">
                <a:latin typeface="Times New Roman" charset="0"/>
              </a:rPr>
              <a:pPr eaLnBrk="1" hangingPunct="1"/>
              <a:t>110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696137-6B40-2841-975A-3C96F9268593}" type="slidenum">
              <a:rPr lang="en-US" sz="1300">
                <a:latin typeface="Times New Roman" charset="0"/>
              </a:rPr>
              <a:pPr eaLnBrk="1" hangingPunct="1"/>
              <a:t>121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B88123-6A4C-344D-8AE8-CA39AD5C47A3}" type="slidenum">
              <a:rPr lang="en-US" sz="1300">
                <a:solidFill>
                  <a:srgbClr val="000000"/>
                </a:solidFill>
              </a:rPr>
              <a:pPr eaLnBrk="1" hangingPunct="1"/>
              <a:t>122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124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95F7F0-DDEE-5743-931F-F21265D586B2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27" y="4412328"/>
            <a:ext cx="5605172" cy="4178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E845F1-9884-AE4C-A36B-D7BA1CDE98D2}" type="slidenum">
              <a:rPr lang="en-US" sz="1300">
                <a:latin typeface="Times New Roman" charset="0"/>
              </a:rPr>
              <a:pPr eaLnBrk="1" hangingPunct="1"/>
              <a:t>132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71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6719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133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134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9AFF92-9D16-244D-BD47-1775DF347A3A}" type="slidenum">
              <a:rPr lang="en-US" sz="1300">
                <a:latin typeface="Times New Roman" charset="0"/>
              </a:rPr>
              <a:pPr eaLnBrk="1" hangingPunct="1"/>
              <a:t>135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894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5684" indent="-275263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052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1473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1893" indent="-220210" defTabSz="935894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2314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2735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3156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3576" indent="-220210" defTabSz="93589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CBE2B8-25F4-8945-9383-DCAB913807D3}" type="slidenum">
              <a:rPr lang="en-US" sz="1300">
                <a:latin typeface="Times New Roman" charset="0"/>
              </a:rPr>
              <a:pPr eaLnBrk="1" hangingPunct="1"/>
              <a:t>137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189758" y="706464"/>
            <a:ext cx="2627709" cy="348317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04" tIns="46552" rIns="93104" bIns="4655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4627" name="Text Box 2"/>
          <p:cNvSpPr>
            <a:spLocks noGrp="1" noChangeArrowheads="1"/>
          </p:cNvSpPr>
          <p:nvPr>
            <p:ph type="body"/>
          </p:nvPr>
        </p:nvSpPr>
        <p:spPr>
          <a:xfrm>
            <a:off x="699506" y="4412327"/>
            <a:ext cx="5602130" cy="41758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1584CF-39DF-3249-845A-6A67FCE4B0E0}" type="slidenum">
              <a:rPr lang="en-US" sz="1200">
                <a:latin typeface="Times New Roman" charset="0"/>
              </a:rPr>
              <a:pPr eaLnBrk="1" hangingPunct="1"/>
              <a:t>144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6050" y="928688"/>
            <a:ext cx="4173538" cy="3181350"/>
          </a:xfrm>
          <a:solidFill>
            <a:srgbClr val="FFFFFF"/>
          </a:solidFill>
          <a:ln/>
        </p:spPr>
      </p:sp>
      <p:sp>
        <p:nvSpPr>
          <p:cNvPr id="163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8846" y="4417803"/>
            <a:ext cx="4877394" cy="3538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01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B88123-6A4C-344D-8AE8-CA39AD5C47A3}" type="slidenum">
              <a:rPr lang="en-US" sz="1300">
                <a:solidFill>
                  <a:srgbClr val="000000"/>
                </a:solidFill>
              </a:rPr>
              <a:pPr eaLnBrk="1" hangingPunct="1"/>
              <a:t>146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fld id="{1D7BD83B-963F-4A44-BD81-8740253AA5F6}" type="slidenum">
              <a:rPr lang="fr-FR" sz="1200">
                <a:latin typeface="Times New Roman" charset="0"/>
              </a:rPr>
              <a:pPr defTabSz="914400" eaLnBrk="1" hangingPunct="1"/>
              <a:t>147</a:t>
            </a:fld>
            <a:endParaRPr lang="fr-FR" sz="1200">
              <a:latin typeface="Times New Roman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48602-B219-BE45-82BD-99AF22EC6F85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fld id="{9DACE49D-0D6B-DC4F-9A38-C665EAE50AB4}" type="slidenum">
              <a:rPr lang="en-US" sz="1200">
                <a:latin typeface="Times New Roman" charset="0"/>
              </a:rPr>
              <a:pPr defTabSz="914400" eaLnBrk="1" hangingPunct="1"/>
              <a:t>148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5D33F7-D271-7748-B17D-909A821A1BCF}" type="slidenum">
              <a:rPr lang="en-US" sz="1200">
                <a:latin typeface="Times New Roman" charset="0"/>
              </a:rPr>
              <a:pPr eaLnBrk="1" hangingPunct="1"/>
              <a:t>149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6050" y="928688"/>
            <a:ext cx="4173538" cy="3181350"/>
          </a:xfrm>
          <a:solidFill>
            <a:srgbClr val="FFFFFF"/>
          </a:solidFill>
          <a:ln/>
        </p:spPr>
      </p:sp>
      <p:sp>
        <p:nvSpPr>
          <p:cNvPr id="177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7274" y="4417804"/>
            <a:ext cx="4878965" cy="35365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026A65-2479-AA46-9DFE-1BC540B4B7F2}" type="slidenum">
              <a:rPr lang="en-US" sz="1300">
                <a:latin typeface="Times New Roman" charset="0"/>
              </a:rPr>
              <a:pPr eaLnBrk="1" hangingPunct="1"/>
              <a:t>151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/>
            <a:fld id="{37BAA5A5-521C-034D-96B4-D8BD9C133D4A}" type="slidenum">
              <a:rPr lang="en-US" sz="1200">
                <a:latin typeface="Times New Roman" charset="0"/>
              </a:rPr>
              <a:pPr defTabSz="914400" eaLnBrk="1" hangingPunct="1"/>
              <a:t>152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2A00C6-310D-BE44-8BB1-13B96DE5D74F}" type="slidenum">
              <a:rPr lang="en-US" sz="1200">
                <a:latin typeface="Times New Roman" charset="0"/>
              </a:rPr>
              <a:pPr eaLnBrk="1" hangingPunct="1"/>
              <a:t>153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E94419-9F01-BB4B-A23F-0BA4EC87F5A6}" type="slidenum">
              <a:rPr lang="en-US" sz="1200">
                <a:latin typeface="Times New Roman" charset="0"/>
              </a:rPr>
              <a:pPr eaLnBrk="1" hangingPunct="1"/>
              <a:t>154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1693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82B2FF-A45F-C747-B756-993316176C1E}" type="slidenum">
              <a:rPr lang="en-US" sz="1300">
                <a:latin typeface="Times New Roman" charset="0"/>
              </a:rPr>
              <a:pPr eaLnBrk="1" hangingPunct="1"/>
              <a:t>161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86CF3F-DDDB-CA4B-910F-7DFEDCFC7C4C}" type="slidenum">
              <a:rPr lang="en-US" sz="1300">
                <a:latin typeface="Times New Roman" charset="0"/>
              </a:rPr>
              <a:pPr eaLnBrk="1" hangingPunct="1"/>
              <a:t>165</a:t>
            </a:fld>
            <a:endParaRPr lang="en-US" sz="1300">
              <a:latin typeface="Times New Roman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05173" indent="-37448293" defTabSz="9232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8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7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6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5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B98DDA-21E0-6B43-95A9-68DFE160F088}" type="slidenum">
              <a:rPr lang="en-US" sz="1300">
                <a:latin typeface="Times New Roman" charset="0"/>
              </a:rPr>
              <a:pPr eaLnBrk="1" hangingPunct="1"/>
              <a:t>166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5F5E0-6F76-5A4B-9E22-5A9E0AC616F7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1307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90CDD-741C-BD43-BA9E-0D0BC5A7A88B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5684" indent="-275263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052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147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1893" indent="-220210" defTabSz="93130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2314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2735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315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3576" indent="-220210" defTabSz="9313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27ED0E-B3A8-DE4D-BD62-2F5FF6212288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031E1-95F3-E84D-877B-C2D826748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8069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E5AD-B741-B940-9A72-69057A0A2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19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2804A-351B-E74A-A0F1-0B8BF56D0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1525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10E0-1884-FF4E-85BF-4BC2D4D2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6592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264C-8C53-6242-8D04-0D618C734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1492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DCA9C-30C7-A443-9397-C440271703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00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BC4A1-B778-BC45-8FF4-09948696A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722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C763-EC3F-8E45-8DB4-E0B2961F9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59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7BAE4-27AC-F04B-8F03-515141F5F0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721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7E845-A38E-8245-846D-4585EF292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273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87430-0AEE-0144-A690-CD7236BAB4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9849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A1AF1-7D8D-F741-96E5-92770C7274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62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4984BA3-0FAA-9C45-86F3-9897ED2527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8" r:id="rId12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6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32946A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hyperlink" Target="http://arxiv.org/abs/hep-ph/0205314v1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arxiv.org/abs/0808.3968" TargetMode="Externa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7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8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9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3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4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5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37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38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39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8.w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49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indico.cern.ch/getFile.py/access?contribId=63&amp;sessionId=0&amp;resId=0&amp;materialId=slides&amp;confId=141983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1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4.wdp"/><Relationship Id="rId5" Type="http://schemas.openxmlformats.org/officeDocument/2006/relationships/image" Target="../media/image43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hyperlink" Target="http://arxiv.org/abs/1106.2529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hyperlink" Target="http://arxiv.org/abs/1106.2529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abs/1104.3572" TargetMode="External"/><Relationship Id="rId3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hyperlink" Target="http://arxiv.org/abs/1104.3572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hyperlink" Target="http://arxiv.org/abs/1106.2529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hyperlink" Target="http://arxiv.org/abs/1105.5162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hyperlink" Target="http://arxiv.org/abs/1105.5162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hyperlink" Target="http://arxiv.org/abs/1105.5162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4102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9601200" cy="2057402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Ultimate Dark Matter Observatory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  <a:b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1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Science Cases and Challenges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432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31E1-95F3-E84D-877B-C2D82674807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876800" y="4114800"/>
            <a:ext cx="14284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rgbClr val="FFCCFF"/>
                </a:solidFill>
                <a:latin typeface="+mn-lt"/>
              </a:rPr>
              <a:t>Shadow</a:t>
            </a:r>
          </a:p>
          <a:p>
            <a:pPr eaLnBrk="1" hangingPunct="1"/>
            <a:r>
              <a:rPr lang="en-US" altLang="ja-JP" b="1" dirty="0">
                <a:solidFill>
                  <a:srgbClr val="FFCCFF"/>
                </a:solidFill>
                <a:latin typeface="+mn-lt"/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375581" y="4267200"/>
            <a:ext cx="14284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CCFFCC"/>
                </a:solidFill>
                <a:latin typeface="+mn-lt"/>
              </a:rPr>
              <a:t>Our</a:t>
            </a:r>
          </a:p>
          <a:p>
            <a:pPr algn="ctr" eaLnBrk="1" hangingPunct="1"/>
            <a:r>
              <a:rPr lang="en-US" altLang="ja-JP" b="1" dirty="0" smtClean="0">
                <a:solidFill>
                  <a:srgbClr val="CCFFCC"/>
                </a:solidFill>
                <a:latin typeface="+mn-lt"/>
              </a:rPr>
              <a:t>Universe</a:t>
            </a:r>
          </a:p>
        </p:txBody>
      </p:sp>
      <p:sp>
        <p:nvSpPr>
          <p:cNvPr id="2" name="Rectangle 1"/>
          <p:cNvSpPr/>
          <p:nvPr/>
        </p:nvSpPr>
        <p:spPr>
          <a:xfrm>
            <a:off x="7543800" y="152400"/>
            <a:ext cx="1873405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Paul </a:t>
            </a:r>
            <a:r>
              <a:rPr lang="en-US" sz="3200" b="1" i="1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Steinhardt</a:t>
            </a:r>
            <a:endParaRPr lang="en-US" sz="3200" b="1" i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43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990600"/>
            <a:ext cx="465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FF"/>
                </a:solidFill>
                <a:latin typeface="+mn-lt"/>
              </a:rPr>
              <a:t>imilar to the SUSY mass spectrum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68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Allowed Region of </a:t>
            </a:r>
            <a:br>
              <a:rPr lang="en-US" sz="3200" dirty="0" smtClean="0"/>
            </a:br>
            <a:r>
              <a:rPr lang="en-US" sz="3200" dirty="0" smtClean="0"/>
              <a:t>Minimum Universal Extra Dimensions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8077200" cy="5871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0" y="6553200"/>
            <a:ext cx="146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Kakizaki 2006 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71800" y="5257800"/>
            <a:ext cx="990600" cy="8382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267200"/>
            <a:ext cx="192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WMAP constraint</a:t>
            </a:r>
            <a:endParaRPr lang="en-US" sz="20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29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Ωh</a:t>
            </a:r>
            <a:r>
              <a:rPr lang="en-US" baseline="30000" dirty="0" smtClean="0"/>
              <a:t>2</a:t>
            </a:r>
            <a:r>
              <a:rPr lang="en-US" dirty="0" smtClean="0"/>
              <a:t> vs.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KK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34" r="3431"/>
          <a:stretch/>
        </p:blipFill>
        <p:spPr>
          <a:xfrm>
            <a:off x="4495801" y="1578808"/>
            <a:ext cx="4999946" cy="4669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5600" y="6629400"/>
            <a:ext cx="2808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Berone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et al Phys. Rep. 2005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921"/>
          <a:stretch/>
        </p:blipFill>
        <p:spPr>
          <a:xfrm>
            <a:off x="1" y="1524000"/>
            <a:ext cx="4854230" cy="4800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7315200" y="3306618"/>
            <a:ext cx="914400" cy="3810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133600" y="4343400"/>
            <a:ext cx="762000" cy="5334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1066800"/>
            <a:ext cx="10205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FF"/>
                </a:solidFill>
              </a:rPr>
              <a:t>B</a:t>
            </a:r>
            <a:r>
              <a:rPr lang="en-US" sz="3200" b="1" baseline="30000" dirty="0" smtClean="0">
                <a:solidFill>
                  <a:srgbClr val="FF00FF"/>
                </a:solidFill>
              </a:rPr>
              <a:t>(1)</a:t>
            </a:r>
            <a:endParaRPr lang="en-US" sz="3200" b="1" baseline="30000" dirty="0">
              <a:solidFill>
                <a:srgbClr val="FF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066800"/>
            <a:ext cx="10205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FF"/>
                </a:solidFill>
              </a:rPr>
              <a:t>ν</a:t>
            </a:r>
            <a:r>
              <a:rPr lang="en-US" sz="3200" b="1" baseline="30000" dirty="0" smtClean="0">
                <a:solidFill>
                  <a:srgbClr val="FF00FF"/>
                </a:solidFill>
              </a:rPr>
              <a:t>(1)</a:t>
            </a:r>
            <a:endParaRPr lang="en-US" sz="3200" b="1" baseline="30000" dirty="0">
              <a:solidFill>
                <a:srgbClr val="FF00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1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685800"/>
          </a:xfrm>
        </p:spPr>
        <p:txBody>
          <a:bodyPr/>
          <a:lstStyle/>
          <a:p>
            <a:r>
              <a:rPr lang="en-US" sz="2800" dirty="0" smtClean="0"/>
              <a:t>Predicted Cross Section of </a:t>
            </a:r>
            <a:r>
              <a:rPr lang="en-US" sz="2800" dirty="0" err="1" smtClean="0"/>
              <a:t>Kaluza</a:t>
            </a:r>
            <a:r>
              <a:rPr lang="en-US" sz="2800" dirty="0" smtClean="0"/>
              <a:t>-Klein Dark Matter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3668"/>
            <a:ext cx="8610600" cy="613605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24000" y="36236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24000" y="3974068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24000" y="49952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126468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507468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88468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498068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38978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51932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239000" y="4202668"/>
            <a:ext cx="990600" cy="17526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436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10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Discovery Potential by LHC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838200"/>
            <a:ext cx="7756699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65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KK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1498"/>
          <a:stretch/>
        </p:blipFill>
        <p:spPr>
          <a:xfrm>
            <a:off x="0" y="1676400"/>
            <a:ext cx="495441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4814"/>
          <a:stretch/>
        </p:blipFill>
        <p:spPr>
          <a:xfrm>
            <a:off x="4953000" y="1676400"/>
            <a:ext cx="4566986" cy="437294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1219200" y="1828800"/>
            <a:ext cx="3505200" cy="31242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2391379">
            <a:off x="1963219" y="3076315"/>
            <a:ext cx="117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1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971800" y="1828800"/>
            <a:ext cx="1752600" cy="2057400"/>
          </a:xfrm>
          <a:custGeom>
            <a:avLst/>
            <a:gdLst>
              <a:gd name="connsiteX0" fmla="*/ 0 w 2151974"/>
              <a:gd name="connsiteY0" fmla="*/ 0 h 2460447"/>
              <a:gd name="connsiteX1" fmla="*/ 246948 w 2151974"/>
              <a:gd name="connsiteY1" fmla="*/ 485034 h 2460447"/>
              <a:gd name="connsiteX2" fmla="*/ 811400 w 2151974"/>
              <a:gd name="connsiteY2" fmla="*/ 1225814 h 2460447"/>
              <a:gd name="connsiteX3" fmla="*/ 1446409 w 2151974"/>
              <a:gd name="connsiteY3" fmla="*/ 1843130 h 2460447"/>
              <a:gd name="connsiteX4" fmla="*/ 2151974 w 2151974"/>
              <a:gd name="connsiteY4" fmla="*/ 2460447 h 246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974" h="2460447">
                <a:moveTo>
                  <a:pt x="0" y="0"/>
                </a:moveTo>
                <a:cubicBezTo>
                  <a:pt x="55857" y="140366"/>
                  <a:pt x="111715" y="280732"/>
                  <a:pt x="246948" y="485034"/>
                </a:cubicBezTo>
                <a:cubicBezTo>
                  <a:pt x="382181" y="689336"/>
                  <a:pt x="611490" y="999465"/>
                  <a:pt x="811400" y="1225814"/>
                </a:cubicBezTo>
                <a:cubicBezTo>
                  <a:pt x="1011310" y="1452163"/>
                  <a:pt x="1222980" y="1637358"/>
                  <a:pt x="1446409" y="1843130"/>
                </a:cubicBezTo>
                <a:cubicBezTo>
                  <a:pt x="1669838" y="2048902"/>
                  <a:pt x="2151974" y="2460447"/>
                  <a:pt x="2151974" y="2460447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552489">
            <a:off x="3716709" y="2983020"/>
            <a:ext cx="107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1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18288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+mn-lt"/>
              </a:rPr>
              <a:t>LHC</a:t>
            </a:r>
            <a:endParaRPr lang="en-US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1295400"/>
            <a:ext cx="97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2680945">
            <a:off x="6791025" y="3076315"/>
            <a:ext cx="117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1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2830429">
            <a:off x="7735145" y="2850990"/>
            <a:ext cx="10785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1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482381" y="1799037"/>
            <a:ext cx="2725246" cy="2954300"/>
          </a:xfrm>
          <a:custGeom>
            <a:avLst/>
            <a:gdLst>
              <a:gd name="connsiteX0" fmla="*/ 0 w 2725246"/>
              <a:gd name="connsiteY0" fmla="*/ 0 h 2954300"/>
              <a:gd name="connsiteX1" fmla="*/ 485076 w 2725246"/>
              <a:gd name="connsiteY1" fmla="*/ 731960 h 2954300"/>
              <a:gd name="connsiteX2" fmla="*/ 970152 w 2725246"/>
              <a:gd name="connsiteY2" fmla="*/ 1287545 h 2954300"/>
              <a:gd name="connsiteX3" fmla="*/ 1790372 w 2725246"/>
              <a:gd name="connsiteY3" fmla="*/ 2072419 h 2954300"/>
              <a:gd name="connsiteX4" fmla="*/ 2725246 w 2725246"/>
              <a:gd name="connsiteY4" fmla="*/ 2954300 h 29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246" h="2954300">
                <a:moveTo>
                  <a:pt x="0" y="0"/>
                </a:moveTo>
                <a:cubicBezTo>
                  <a:pt x="161692" y="258684"/>
                  <a:pt x="323384" y="517369"/>
                  <a:pt x="485076" y="731960"/>
                </a:cubicBezTo>
                <a:cubicBezTo>
                  <a:pt x="646768" y="946551"/>
                  <a:pt x="752603" y="1064135"/>
                  <a:pt x="970152" y="1287545"/>
                </a:cubicBezTo>
                <a:cubicBezTo>
                  <a:pt x="1187701" y="1510955"/>
                  <a:pt x="1790372" y="2072419"/>
                  <a:pt x="1790372" y="2072419"/>
                </a:cubicBezTo>
                <a:lnTo>
                  <a:pt x="2725246" y="2954300"/>
                </a:lnTo>
              </a:path>
            </a:pathLst>
          </a:custGeom>
          <a:ln w="5715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8077200" y="1752600"/>
            <a:ext cx="1143000" cy="1905000"/>
          </a:xfrm>
          <a:custGeom>
            <a:avLst/>
            <a:gdLst>
              <a:gd name="connsiteX0" fmla="*/ 0 w 1384672"/>
              <a:gd name="connsiteY0" fmla="*/ 0 h 2187064"/>
              <a:gd name="connsiteX1" fmla="*/ 194031 w 1384672"/>
              <a:gd name="connsiteY1" fmla="*/ 802511 h 2187064"/>
              <a:gd name="connsiteX2" fmla="*/ 555633 w 1384672"/>
              <a:gd name="connsiteY2" fmla="*/ 1331640 h 2187064"/>
              <a:gd name="connsiteX3" fmla="*/ 1120085 w 1384672"/>
              <a:gd name="connsiteY3" fmla="*/ 1922500 h 2187064"/>
              <a:gd name="connsiteX4" fmla="*/ 1384672 w 1384672"/>
              <a:gd name="connsiteY4" fmla="*/ 2187064 h 21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672" h="2187064">
                <a:moveTo>
                  <a:pt x="0" y="0"/>
                </a:moveTo>
                <a:cubicBezTo>
                  <a:pt x="50713" y="290285"/>
                  <a:pt x="101426" y="580571"/>
                  <a:pt x="194031" y="802511"/>
                </a:cubicBezTo>
                <a:cubicBezTo>
                  <a:pt x="286636" y="1024451"/>
                  <a:pt x="401291" y="1144975"/>
                  <a:pt x="555633" y="1331640"/>
                </a:cubicBezTo>
                <a:cubicBezTo>
                  <a:pt x="709975" y="1518305"/>
                  <a:pt x="981912" y="1779929"/>
                  <a:pt x="1120085" y="1922500"/>
                </a:cubicBezTo>
                <a:cubicBezTo>
                  <a:pt x="1258258" y="2065071"/>
                  <a:pt x="1384672" y="2187064"/>
                  <a:pt x="1384672" y="2187064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58200" y="1295400"/>
            <a:ext cx="97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10400" y="6477000"/>
            <a:ext cx="162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Arrenberg 2008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0200" y="2691449"/>
            <a:ext cx="2027321" cy="1961217"/>
            <a:chOff x="1600200" y="2691449"/>
            <a:chExt cx="2027321" cy="1961217"/>
          </a:xfrm>
        </p:grpSpPr>
        <p:grpSp>
          <p:nvGrpSpPr>
            <p:cNvPr id="21" name="Group 20"/>
            <p:cNvGrpSpPr/>
            <p:nvPr/>
          </p:nvGrpSpPr>
          <p:grpSpPr>
            <a:xfrm>
              <a:off x="1600200" y="2691449"/>
              <a:ext cx="2027321" cy="1961217"/>
              <a:chOff x="1600200" y="2750437"/>
              <a:chExt cx="2027321" cy="2018899"/>
            </a:xfrm>
          </p:grpSpPr>
          <p:sp>
            <p:nvSpPr>
              <p:cNvPr id="23" name="Oval 22"/>
              <p:cNvSpPr/>
              <p:nvPr/>
            </p:nvSpPr>
            <p:spPr bwMode="auto">
              <a:xfrm rot="18924313">
                <a:off x="3287543" y="2750437"/>
                <a:ext cx="339978" cy="678623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00200" y="4294093"/>
                <a:ext cx="1517062" cy="47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+mn-lt"/>
                  </a:rPr>
                  <a:t>My favorite</a:t>
                </a:r>
                <a:endParaRPr lang="en-US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9" name="Straight Arrow Connector 8"/>
            <p:cNvCxnSpPr>
              <a:stCxn id="24" idx="0"/>
              <a:endCxn id="23" idx="2"/>
            </p:cNvCxnSpPr>
            <p:nvPr/>
          </p:nvCxnSpPr>
          <p:spPr bwMode="auto">
            <a:xfrm flipV="1">
              <a:off x="2358731" y="3140413"/>
              <a:ext cx="977754" cy="1050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77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“Science Cases”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91600" cy="5848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XENON program (~$10M) is extremely timely and competitive to LHC (~$10B)</a:t>
            </a:r>
          </a:p>
          <a:p>
            <a:pPr lvl="1"/>
            <a:r>
              <a:rPr lang="en-US" sz="2800" dirty="0" smtClean="0"/>
              <a:t>XENON100 ~ Current LHC</a:t>
            </a:r>
          </a:p>
          <a:p>
            <a:pPr lvl="1"/>
            <a:r>
              <a:rPr lang="en-US" sz="2800" dirty="0" smtClean="0">
                <a:solidFill>
                  <a:srgbClr val="FF00FF"/>
                </a:solidFill>
              </a:rPr>
              <a:t>XENON1T ~ Future LHC</a:t>
            </a:r>
          </a:p>
          <a:p>
            <a:r>
              <a:rPr lang="en-US" sz="3200" dirty="0" smtClean="0"/>
              <a:t>If new physics at 100 – 1000 </a:t>
            </a:r>
            <a:r>
              <a:rPr lang="en-US" sz="3200" dirty="0" err="1" smtClean="0"/>
              <a:t>GeV</a:t>
            </a:r>
            <a:r>
              <a:rPr lang="en-US" sz="3200" dirty="0" smtClean="0"/>
              <a:t> (as it should be), both LHC and XENON1T will discover WIMPs.</a:t>
            </a:r>
          </a:p>
          <a:p>
            <a:pPr lvl="1"/>
            <a:r>
              <a:rPr lang="en-US" sz="2800" dirty="0" smtClean="0"/>
              <a:t>SUSY - </a:t>
            </a:r>
            <a:r>
              <a:rPr lang="en-US" sz="2800" dirty="0" err="1" smtClean="0"/>
              <a:t>Neutralino</a:t>
            </a:r>
            <a:endParaRPr lang="en-US" sz="2800" dirty="0" smtClean="0"/>
          </a:p>
          <a:p>
            <a:pPr lvl="1"/>
            <a:r>
              <a:rPr lang="en-US" sz="2800" dirty="0" smtClean="0"/>
              <a:t>Extra Dimensions – KK particles</a:t>
            </a:r>
            <a:endParaRPr lang="en-US" sz="2800" dirty="0"/>
          </a:p>
          <a:p>
            <a:r>
              <a:rPr lang="en-US" sz="3200" dirty="0" smtClean="0"/>
              <a:t>By combining LHC and XENON1T, we have a better chance to untangle large parameter spaces.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1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Ultimate Detectors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9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06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Unification of </a:t>
            </a:r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Forces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76808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22098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76811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6812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76813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6814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6815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76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867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86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5026025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1242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51054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32004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4150" y="1397000"/>
            <a:ext cx="12128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Xenon</a:t>
            </a:r>
          </a:p>
        </p:txBody>
      </p:sp>
      <p:cxnSp>
        <p:nvCxnSpPr>
          <p:cNvPr id="28684" name="Straight Arrow Connector 9"/>
          <p:cNvCxnSpPr>
            <a:cxnSpLocks noChangeAspect="1"/>
          </p:cNvCxnSpPr>
          <p:nvPr/>
        </p:nvCxnSpPr>
        <p:spPr bwMode="auto">
          <a:xfrm>
            <a:off x="2057400" y="2436813"/>
            <a:ext cx="2362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52600" y="1979613"/>
            <a:ext cx="749300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7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979613"/>
            <a:ext cx="850900" cy="369887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45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28687" name="TextBox 14"/>
          <p:cNvSpPr txBox="1">
            <a:spLocks noChangeArrowheads="1"/>
          </p:cNvSpPr>
          <p:nvPr/>
        </p:nvSpPr>
        <p:spPr bwMode="auto">
          <a:xfrm>
            <a:off x="4191000" y="41910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8688" name="TextBox 15"/>
          <p:cNvSpPr txBox="1">
            <a:spLocks noChangeArrowheads="1"/>
          </p:cNvSpPr>
          <p:nvPr/>
        </p:nvSpPr>
        <p:spPr bwMode="auto">
          <a:xfrm>
            <a:off x="3505200" y="35814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678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969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970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07365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46405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443288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2250" y="1371600"/>
            <a:ext cx="11747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Argon</a:t>
            </a:r>
          </a:p>
        </p:txBody>
      </p:sp>
      <p:cxnSp>
        <p:nvCxnSpPr>
          <p:cNvPr id="29708" name="Straight Arrow Connector 9"/>
          <p:cNvCxnSpPr>
            <a:cxnSpLocks noChangeAspect="1"/>
          </p:cNvCxnSpPr>
          <p:nvPr/>
        </p:nvCxnSpPr>
        <p:spPr bwMode="auto">
          <a:xfrm>
            <a:off x="3124200" y="3168650"/>
            <a:ext cx="5029200" cy="1588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3048000" y="27432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29710" name="TextBox 13"/>
          <p:cNvSpPr txBox="1">
            <a:spLocks noChangeArrowheads="1"/>
          </p:cNvSpPr>
          <p:nvPr/>
        </p:nvSpPr>
        <p:spPr bwMode="auto">
          <a:xfrm>
            <a:off x="7162800" y="2743200"/>
            <a:ext cx="950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5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114800" y="4233483"/>
            <a:ext cx="4419600" cy="676655"/>
            <a:chOff x="4114800" y="4233483"/>
            <a:chExt cx="4419600" cy="676655"/>
          </a:xfrm>
        </p:grpSpPr>
        <p:grpSp>
          <p:nvGrpSpPr>
            <p:cNvPr id="11" name="Group 10"/>
            <p:cNvGrpSpPr/>
            <p:nvPr/>
          </p:nvGrpSpPr>
          <p:grpSpPr>
            <a:xfrm>
              <a:off x="4224717" y="4233483"/>
              <a:ext cx="4038600" cy="392239"/>
              <a:chOff x="4224717" y="4233483"/>
              <a:chExt cx="4038600" cy="392239"/>
            </a:xfrm>
          </p:grpSpPr>
          <p:cxnSp>
            <p:nvCxnSpPr>
              <p:cNvPr id="4" name="Straight Connector 3"/>
              <p:cNvCxnSpPr>
                <a:cxnSpLocks noChangeAspect="1"/>
              </p:cNvCxnSpPr>
              <p:nvPr/>
            </p:nvCxnSpPr>
            <p:spPr bwMode="auto">
              <a:xfrm>
                <a:off x="4224717" y="4419600"/>
                <a:ext cx="4038600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" name="Diamond 6"/>
              <p:cNvSpPr/>
              <p:nvPr/>
            </p:nvSpPr>
            <p:spPr bwMode="auto">
              <a:xfrm>
                <a:off x="4343400" y="4233483"/>
                <a:ext cx="228600" cy="381000"/>
              </a:xfrm>
              <a:prstGeom prst="diamond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Diamond 12"/>
              <p:cNvSpPr/>
              <p:nvPr/>
            </p:nvSpPr>
            <p:spPr bwMode="auto">
              <a:xfrm>
                <a:off x="5410200" y="4235956"/>
                <a:ext cx="228600" cy="381000"/>
              </a:xfrm>
              <a:prstGeom prst="diamond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Diamond 13"/>
              <p:cNvSpPr/>
              <p:nvPr/>
            </p:nvSpPr>
            <p:spPr bwMode="auto">
              <a:xfrm>
                <a:off x="6465761" y="4244722"/>
                <a:ext cx="228600" cy="381000"/>
              </a:xfrm>
              <a:prstGeom prst="diamond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Diamond 15"/>
              <p:cNvSpPr/>
              <p:nvPr/>
            </p:nvSpPr>
            <p:spPr bwMode="auto">
              <a:xfrm>
                <a:off x="7924800" y="4242249"/>
                <a:ext cx="228600" cy="381000"/>
              </a:xfrm>
              <a:prstGeom prst="diamond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4114800" y="4572000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3" tIns="45667" rIns="91333" bIns="45667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50 </a:t>
              </a:r>
              <a:r>
                <a:rPr lang="en-US" sz="1600" b="1" dirty="0" err="1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GeV</a:t>
              </a:r>
              <a:endParaRPr lang="en-US" sz="1600" b="1" dirty="0">
                <a:solidFill>
                  <a:srgbClr val="FF00FF"/>
                </a:solidFill>
                <a:latin typeface="Arial Narrow" charset="0"/>
                <a:ea typeface="Arial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5092700" y="4572000"/>
              <a:ext cx="8509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3" tIns="45667" rIns="91333" bIns="45667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100 </a:t>
              </a:r>
              <a:r>
                <a:rPr lang="en-US" sz="1600" b="1" dirty="0" err="1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GeV</a:t>
              </a:r>
              <a:endParaRPr lang="en-US" sz="1600" b="1" dirty="0">
                <a:solidFill>
                  <a:srgbClr val="FF00FF"/>
                </a:solidFill>
                <a:latin typeface="Arial Narrow" charset="0"/>
                <a:ea typeface="Arial" charset="0"/>
              </a:endParaRP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6311900" y="4572000"/>
              <a:ext cx="8509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3" tIns="45667" rIns="91333" bIns="45667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200 </a:t>
              </a:r>
              <a:r>
                <a:rPr lang="en-US" sz="1600" b="1" dirty="0" err="1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GeV</a:t>
              </a:r>
              <a:endParaRPr lang="en-US" sz="1600" b="1" dirty="0">
                <a:solidFill>
                  <a:srgbClr val="FF00FF"/>
                </a:solidFill>
                <a:latin typeface="Arial Narrow" charset="0"/>
                <a:ea typeface="Arial" charset="0"/>
              </a:endParaRPr>
            </a:p>
          </p:txBody>
        </p:sp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7683500" y="4572000"/>
              <a:ext cx="8509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3" tIns="45667" rIns="91333" bIns="45667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500 </a:t>
              </a:r>
              <a:r>
                <a:rPr lang="en-US" sz="1600" b="1" dirty="0" err="1">
                  <a:solidFill>
                    <a:srgbClr val="FF00FF"/>
                  </a:solidFill>
                  <a:latin typeface="Arial Narrow" charset="0"/>
                  <a:ea typeface="Arial" charset="0"/>
                </a:rPr>
                <a:t>GeV</a:t>
              </a:r>
              <a:endParaRPr lang="en-US" sz="1600" b="1" dirty="0">
                <a:solidFill>
                  <a:srgbClr val="FF00FF"/>
                </a:solidFill>
                <a:latin typeface="Arial Narrow" charset="0"/>
                <a:ea typeface="Arial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03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Error of WIMP Mass </a:t>
            </a:r>
            <a:r>
              <a:rPr lang="en-US" sz="25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SI Cross Section</a:t>
            </a:r>
            <a:b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174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100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200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31756" name="TextBox 9"/>
          <p:cNvSpPr txBox="1">
            <a:spLocks noChangeArrowheads="1"/>
          </p:cNvSpPr>
          <p:nvPr/>
        </p:nvSpPr>
        <p:spPr bwMode="auto">
          <a:xfrm>
            <a:off x="1752600" y="3581400"/>
            <a:ext cx="143950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-</a:t>
            </a:r>
            <a:r>
              <a:rPr lang="en-US" sz="2800" b="1" baseline="30000" dirty="0" smtClean="0">
                <a:solidFill>
                  <a:srgbClr val="60C99C"/>
                </a:solidFill>
                <a:latin typeface="Arial Narrow" charset="0"/>
              </a:rPr>
              <a:t>45  </a:t>
            </a:r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828800" y="53340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0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Error of WIMP Mass </a:t>
            </a:r>
            <a:r>
              <a:rPr lang="en-US" sz="25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SI Cross Section</a:t>
            </a:r>
            <a:b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2779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752600" y="3581400"/>
            <a:ext cx="143950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-</a:t>
            </a:r>
            <a:r>
              <a:rPr lang="en-US" sz="2800" b="1" baseline="30000" dirty="0" smtClean="0">
                <a:solidFill>
                  <a:srgbClr val="60C99C"/>
                </a:solidFill>
                <a:latin typeface="Arial Narrow" charset="0"/>
              </a:rPr>
              <a:t>45  </a:t>
            </a:r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828800" y="53340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38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Error of WIMP Mass </a:t>
            </a:r>
            <a:r>
              <a:rPr lang="en-US" sz="25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SI Cross Section</a:t>
            </a:r>
            <a:b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5964238" y="4257675"/>
            <a:ext cx="1579562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(4.2 events)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4900613" y="2057400"/>
            <a:ext cx="1579562" cy="847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(5.6 events)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752600" y="3581400"/>
            <a:ext cx="143950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-</a:t>
            </a:r>
            <a:r>
              <a:rPr lang="en-US" sz="2800" b="1" baseline="30000" dirty="0" smtClean="0">
                <a:solidFill>
                  <a:srgbClr val="60C99C"/>
                </a:solidFill>
                <a:latin typeface="Arial Narrow" charset="0"/>
              </a:rPr>
              <a:t>46  </a:t>
            </a:r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828800" y="53340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2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Error of WIMP Mass </a:t>
            </a:r>
            <a:r>
              <a:rPr lang="en-US" sz="25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SI Cross Section</a:t>
            </a:r>
            <a:b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10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50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2779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752600" y="3581400"/>
            <a:ext cx="143950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 Narrow" charset="0"/>
              </a:rPr>
              <a:t>10</a:t>
            </a:r>
            <a:r>
              <a:rPr lang="en-US" sz="2800" b="1" baseline="30000" dirty="0">
                <a:solidFill>
                  <a:srgbClr val="008000"/>
                </a:solidFill>
                <a:latin typeface="Arial Narrow" charset="0"/>
              </a:rPr>
              <a:t>-</a:t>
            </a:r>
            <a:r>
              <a:rPr lang="en-US" sz="2800" b="1" baseline="30000" dirty="0" smtClean="0">
                <a:solidFill>
                  <a:srgbClr val="008000"/>
                </a:solidFill>
                <a:latin typeface="Arial Narrow" charset="0"/>
              </a:rPr>
              <a:t>46  </a:t>
            </a:r>
            <a:r>
              <a:rPr lang="en-US" sz="2800" b="1" dirty="0">
                <a:solidFill>
                  <a:srgbClr val="008000"/>
                </a:solidFill>
                <a:latin typeface="Arial Narrow" charset="0"/>
              </a:rPr>
              <a:t>cm</a:t>
            </a:r>
            <a:r>
              <a:rPr lang="en-US" sz="2800" b="1" baseline="30000" dirty="0">
                <a:solidFill>
                  <a:srgbClr val="008000"/>
                </a:solidFill>
                <a:latin typeface="Arial Narrow" charset="0"/>
              </a:rPr>
              <a:t>2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828800" y="53340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G3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54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686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5950" y="1295400"/>
            <a:ext cx="12128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Xenon</a:t>
            </a:r>
          </a:p>
        </p:txBody>
      </p:sp>
      <p:cxnSp>
        <p:nvCxnSpPr>
          <p:cNvPr id="36872" name="Straight Arrow Connector 9"/>
          <p:cNvCxnSpPr>
            <a:cxnSpLocks noChangeAspect="1"/>
          </p:cNvCxnSpPr>
          <p:nvPr/>
        </p:nvCxnSpPr>
        <p:spPr bwMode="auto">
          <a:xfrm>
            <a:off x="2057400" y="2362200"/>
            <a:ext cx="2362200" cy="1588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52600" y="1905000"/>
            <a:ext cx="749300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7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905000"/>
            <a:ext cx="850900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45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5026025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31242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51054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32004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36879" name="TextBox 19"/>
          <p:cNvSpPr txBox="1">
            <a:spLocks noChangeArrowheads="1"/>
          </p:cNvSpPr>
          <p:nvPr/>
        </p:nvSpPr>
        <p:spPr bwMode="auto">
          <a:xfrm>
            <a:off x="4191000" y="41910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36880" name="TextBox 20"/>
          <p:cNvSpPr txBox="1">
            <a:spLocks noChangeArrowheads="1"/>
          </p:cNvSpPr>
          <p:nvPr/>
        </p:nvSpPr>
        <p:spPr bwMode="auto">
          <a:xfrm>
            <a:off x="3505200" y="35814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47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789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650" y="1447800"/>
            <a:ext cx="11747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Argon</a:t>
            </a:r>
          </a:p>
        </p:txBody>
      </p:sp>
      <p:cxnSp>
        <p:nvCxnSpPr>
          <p:cNvPr id="37896" name="Straight Arrow Connector 9"/>
          <p:cNvCxnSpPr>
            <a:cxnSpLocks noChangeAspect="1"/>
          </p:cNvCxnSpPr>
          <p:nvPr/>
        </p:nvCxnSpPr>
        <p:spPr bwMode="auto">
          <a:xfrm>
            <a:off x="3048000" y="3430588"/>
            <a:ext cx="51054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7" name="TextBox 12"/>
          <p:cNvSpPr txBox="1">
            <a:spLocks noChangeArrowheads="1"/>
          </p:cNvSpPr>
          <p:nvPr/>
        </p:nvSpPr>
        <p:spPr bwMode="auto">
          <a:xfrm>
            <a:off x="2895600" y="2971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37898" name="TextBox 13"/>
          <p:cNvSpPr txBox="1">
            <a:spLocks noChangeArrowheads="1"/>
          </p:cNvSpPr>
          <p:nvPr/>
        </p:nvSpPr>
        <p:spPr bwMode="auto">
          <a:xfrm>
            <a:off x="7162800" y="2973388"/>
            <a:ext cx="950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2800" y="507365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05600" y="446405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600" y="51816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02025" y="3502025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37903" name="TextBox 39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37904" name="TextBox 40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3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Unification of </a:t>
            </a:r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Forces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4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16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243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</a:rPr>
              <a:t>10</a:t>
            </a:r>
            <a:r>
              <a:rPr lang="en-US" sz="2000" b="1" baseline="30000">
                <a:solidFill>
                  <a:srgbClr val="FF3300"/>
                </a:solidFill>
              </a:rPr>
              <a:t>19</a:t>
            </a:r>
            <a:r>
              <a:rPr lang="en-US" sz="2000" b="1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78859" name="Text Box 4"/>
          <p:cNvSpPr txBox="1">
            <a:spLocks noChangeArrowheads="1"/>
          </p:cNvSpPr>
          <p:nvPr/>
        </p:nvSpPr>
        <p:spPr bwMode="auto">
          <a:xfrm>
            <a:off x="7910513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78860" name="Text Box 6"/>
          <p:cNvSpPr txBox="1">
            <a:spLocks noChangeArrowheads="1"/>
          </p:cNvSpPr>
          <p:nvPr/>
        </p:nvSpPr>
        <p:spPr bwMode="auto">
          <a:xfrm>
            <a:off x="5889625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13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 dirty="0">
                <a:latin typeface="Tahoma" charset="0"/>
                <a:ea typeface="ＭＳ Ｐゴシック" charset="0"/>
                <a:cs typeface="ＭＳ Ｐゴシック" charset="0"/>
              </a:rPr>
              <a:t>±1</a:t>
            </a:r>
            <a:r>
              <a:rPr lang="el-GR" sz="21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100" dirty="0">
                <a:latin typeface="Tahoma" charset="0"/>
                <a:ea typeface="ＭＳ Ｐゴシック" charset="0"/>
                <a:cs typeface="ＭＳ Ｐゴシック" charset="0"/>
              </a:rPr>
              <a:t> Error of Annual Modulation Amplitude </a:t>
            </a:r>
            <a:r>
              <a:rPr lang="en-US" sz="21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100" dirty="0">
                <a:latin typeface="Tahoma" charset="0"/>
                <a:ea typeface="ＭＳ Ｐゴシック" charset="0"/>
                <a:cs typeface="ＭＳ Ｐゴシック" charset="0"/>
              </a:rPr>
              <a:t> WIMP Mass</a:t>
            </a:r>
            <a:br>
              <a:rPr lang="en-US" sz="21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1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10 </a:t>
            </a: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1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1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50 </a:t>
            </a: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1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, Cross Section = 10</a:t>
            </a:r>
            <a:r>
              <a:rPr lang="en-US" sz="2100" baseline="300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100" baseline="300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45</a:t>
            </a:r>
            <a:r>
              <a:rPr lang="en-US" sz="21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891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389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3657600"/>
            <a:ext cx="741363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Argon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4038600"/>
            <a:ext cx="763588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latin typeface="+mn-lt"/>
                <a:ea typeface="Arial" charset="0"/>
              </a:rPr>
              <a:t>Xenon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1905000"/>
            <a:ext cx="381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50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495800" y="16002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G3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2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DUSEL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at </a:t>
            </a:r>
            <a:r>
              <a:rPr lang="en-US" sz="3600" dirty="0" err="1" smtClean="0">
                <a:latin typeface="Tahoma" charset="0"/>
                <a:ea typeface="ＭＳ Ｐゴシック" charset="0"/>
                <a:cs typeface="ＭＳ Ｐゴシック" charset="0"/>
              </a:rPr>
              <a:t>Homestake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, started </a:t>
            </a:r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2007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80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838200"/>
            <a:ext cx="9632950" cy="64770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5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48"/>
          <p:cNvCxnSpPr>
            <a:cxnSpLocks noChangeShapeType="1"/>
          </p:cNvCxnSpPr>
          <p:nvPr/>
        </p:nvCxnSpPr>
        <p:spPr bwMode="auto">
          <a:xfrm>
            <a:off x="227013" y="6767513"/>
            <a:ext cx="7459662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7" name="TextBox 49"/>
          <p:cNvSpPr txBox="1">
            <a:spLocks noChangeArrowheads="1"/>
          </p:cNvSpPr>
          <p:nvPr/>
        </p:nvSpPr>
        <p:spPr bwMode="auto">
          <a:xfrm>
            <a:off x="3617913" y="6519863"/>
            <a:ext cx="10302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14 m</a:t>
            </a:r>
          </a:p>
        </p:txBody>
      </p:sp>
      <p:cxnSp>
        <p:nvCxnSpPr>
          <p:cNvPr id="21508" name="Straight Arrow Connector 55"/>
          <p:cNvCxnSpPr>
            <a:cxnSpLocks noChangeShapeType="1"/>
          </p:cNvCxnSpPr>
          <p:nvPr/>
        </p:nvCxnSpPr>
        <p:spPr bwMode="auto">
          <a:xfrm rot="5400000">
            <a:off x="7123906" y="3017044"/>
            <a:ext cx="4359275" cy="142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57"/>
          <p:cNvSpPr txBox="1">
            <a:spLocks noChangeArrowheads="1"/>
          </p:cNvSpPr>
          <p:nvPr/>
        </p:nvSpPr>
        <p:spPr bwMode="auto">
          <a:xfrm>
            <a:off x="8874125" y="2824163"/>
            <a:ext cx="819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8" name="Cube 7"/>
          <p:cNvSpPr>
            <a:spLocks noChangeAspect="1"/>
          </p:cNvSpPr>
          <p:nvPr/>
        </p:nvSpPr>
        <p:spPr bwMode="auto">
          <a:xfrm>
            <a:off x="320043" y="894080"/>
            <a:ext cx="8690458" cy="5674734"/>
          </a:xfrm>
          <a:prstGeom prst="cube">
            <a:avLst>
              <a:gd name="adj" fmla="val 23842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3" name="Title 1"/>
          <p:cNvSpPr>
            <a:spLocks noGrp="1"/>
          </p:cNvSpPr>
          <p:nvPr>
            <p:ph type="title"/>
          </p:nvPr>
        </p:nvSpPr>
        <p:spPr>
          <a:xfrm>
            <a:off x="84138" y="25400"/>
            <a:ext cx="7612062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XAX (Xenon-Argon-Xenon)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V="1">
            <a:off x="1711325" y="5195888"/>
            <a:ext cx="7215188" cy="4762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 bwMode="auto">
          <a:xfrm rot="5400000">
            <a:off x="-501650" y="3076575"/>
            <a:ext cx="4359275" cy="3175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ChangeAspect="1"/>
          </p:cNvCxnSpPr>
          <p:nvPr/>
        </p:nvCxnSpPr>
        <p:spPr bwMode="auto">
          <a:xfrm rot="5400000">
            <a:off x="369888" y="5170488"/>
            <a:ext cx="1341437" cy="1341437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20" name="TextBox 38"/>
          <p:cNvSpPr txBox="1">
            <a:spLocks noChangeArrowheads="1"/>
          </p:cNvSpPr>
          <p:nvPr/>
        </p:nvSpPr>
        <p:spPr bwMode="auto">
          <a:xfrm>
            <a:off x="6172200" y="1066800"/>
            <a:ext cx="17891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F7F7F"/>
                </a:solidFill>
                <a:latin typeface="Arial Narrow" charset="0"/>
              </a:rPr>
              <a:t>Water Tank Veto</a:t>
            </a:r>
          </a:p>
        </p:txBody>
      </p:sp>
      <p:cxnSp>
        <p:nvCxnSpPr>
          <p:cNvPr id="21521" name="Straight Arrow Connector 44"/>
          <p:cNvCxnSpPr>
            <a:cxnSpLocks noChangeShapeType="1"/>
          </p:cNvCxnSpPr>
          <p:nvPr/>
        </p:nvCxnSpPr>
        <p:spPr bwMode="auto">
          <a:xfrm>
            <a:off x="3825875" y="6248400"/>
            <a:ext cx="3108325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2" name="TextBox 45"/>
          <p:cNvSpPr txBox="1">
            <a:spLocks noChangeArrowheads="1"/>
          </p:cNvSpPr>
          <p:nvPr/>
        </p:nvSpPr>
        <p:spPr bwMode="auto">
          <a:xfrm>
            <a:off x="5108575" y="6015038"/>
            <a:ext cx="511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4 m</a:t>
            </a:r>
          </a:p>
        </p:txBody>
      </p:sp>
      <p:cxnSp>
        <p:nvCxnSpPr>
          <p:cNvPr id="21523" name="Straight Arrow Connector 58"/>
          <p:cNvCxnSpPr>
            <a:cxnSpLocks noChangeShapeType="1"/>
          </p:cNvCxnSpPr>
          <p:nvPr/>
        </p:nvCxnSpPr>
        <p:spPr bwMode="auto">
          <a:xfrm rot="18900000" flipV="1">
            <a:off x="7659687" y="6213476"/>
            <a:ext cx="1762125" cy="1270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TextBox 59"/>
          <p:cNvSpPr txBox="1">
            <a:spLocks noChangeArrowheads="1"/>
          </p:cNvSpPr>
          <p:nvPr/>
        </p:nvSpPr>
        <p:spPr bwMode="auto">
          <a:xfrm>
            <a:off x="8248650" y="6021388"/>
            <a:ext cx="1006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30" name="Flowchart: Magnetic Disk 29"/>
          <p:cNvSpPr>
            <a:spLocks noChangeAspect="1"/>
          </p:cNvSpPr>
          <p:nvPr/>
        </p:nvSpPr>
        <p:spPr bwMode="auto">
          <a:xfrm>
            <a:off x="3886200" y="2286000"/>
            <a:ext cx="3034281" cy="3792850"/>
          </a:xfrm>
          <a:prstGeom prst="flowChartMagneticDisk">
            <a:avLst/>
          </a:prstGeom>
          <a:solidFill>
            <a:srgbClr val="FFF9C3"/>
          </a:solidFill>
          <a:ln w="2857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8" name="TextBox 32"/>
          <p:cNvSpPr txBox="1">
            <a:spLocks noChangeArrowheads="1"/>
          </p:cNvSpPr>
          <p:nvPr/>
        </p:nvSpPr>
        <p:spPr bwMode="auto">
          <a:xfrm>
            <a:off x="762000" y="4191000"/>
            <a:ext cx="952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129/131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12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(6 ton)</a:t>
            </a:r>
            <a:endParaRPr lang="en-US" sz="20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1529" name="TextBox 33"/>
          <p:cNvSpPr txBox="1">
            <a:spLocks noChangeArrowheads="1"/>
          </p:cNvSpPr>
          <p:nvPr/>
        </p:nvSpPr>
        <p:spPr bwMode="auto">
          <a:xfrm>
            <a:off x="4953000" y="4038600"/>
            <a:ext cx="866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30" name="TextBox 50"/>
          <p:cNvSpPr txBox="1">
            <a:spLocks noChangeArrowheads="1"/>
          </p:cNvSpPr>
          <p:nvPr/>
        </p:nvSpPr>
        <p:spPr bwMode="auto">
          <a:xfrm>
            <a:off x="2819400" y="1676400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odd)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Solar Neutrino</a:t>
            </a:r>
          </a:p>
        </p:txBody>
      </p:sp>
      <p:sp>
        <p:nvSpPr>
          <p:cNvPr id="21531" name="TextBox 51"/>
          <p:cNvSpPr txBox="1">
            <a:spLocks noChangeArrowheads="1"/>
          </p:cNvSpPr>
          <p:nvPr/>
        </p:nvSpPr>
        <p:spPr bwMode="auto">
          <a:xfrm>
            <a:off x="885825" y="1676400"/>
            <a:ext cx="170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Double Beta Decay</a:t>
            </a:r>
          </a:p>
        </p:txBody>
      </p:sp>
      <p:sp>
        <p:nvSpPr>
          <p:cNvPr id="21532" name="TextBox 53"/>
          <p:cNvSpPr txBox="1">
            <a:spLocks noChangeArrowheads="1"/>
          </p:cNvSpPr>
          <p:nvPr/>
        </p:nvSpPr>
        <p:spPr bwMode="auto">
          <a:xfrm>
            <a:off x="5192713" y="1828800"/>
            <a:ext cx="158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</p:txBody>
      </p:sp>
      <p:cxnSp>
        <p:nvCxnSpPr>
          <p:cNvPr id="21533" name="Straight Arrow Connector 44"/>
          <p:cNvCxnSpPr>
            <a:cxnSpLocks noChangeShapeType="1"/>
          </p:cNvCxnSpPr>
          <p:nvPr/>
        </p:nvCxnSpPr>
        <p:spPr bwMode="auto">
          <a:xfrm>
            <a:off x="1905000" y="6248400"/>
            <a:ext cx="1828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4" name="TextBox 48"/>
          <p:cNvSpPr txBox="1">
            <a:spLocks noChangeArrowheads="1"/>
          </p:cNvSpPr>
          <p:nvPr/>
        </p:nvSpPr>
        <p:spPr bwMode="auto">
          <a:xfrm>
            <a:off x="2514600" y="6000750"/>
            <a:ext cx="511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2 m</a:t>
            </a:r>
          </a:p>
        </p:txBody>
      </p:sp>
      <p:grpSp>
        <p:nvGrpSpPr>
          <p:cNvPr id="21535" name="Group 39"/>
          <p:cNvGrpSpPr>
            <a:grpSpLocks noChangeAspect="1"/>
          </p:cNvGrpSpPr>
          <p:nvPr/>
        </p:nvGrpSpPr>
        <p:grpSpPr bwMode="auto">
          <a:xfrm>
            <a:off x="1905000" y="3260725"/>
            <a:ext cx="1903413" cy="2378075"/>
            <a:chOff x="1981200" y="2667000"/>
            <a:chExt cx="2265957" cy="2788189"/>
          </a:xfrm>
        </p:grpSpPr>
        <p:sp>
          <p:nvSpPr>
            <p:cNvPr id="32" name="Flowchart: Magnetic Disk 31"/>
            <p:cNvSpPr>
              <a:spLocks noChangeAspect="1"/>
            </p:cNvSpPr>
            <p:nvPr/>
          </p:nvSpPr>
          <p:spPr bwMode="auto">
            <a:xfrm>
              <a:off x="1981200" y="2667000"/>
              <a:ext cx="2265957" cy="2788189"/>
            </a:xfrm>
            <a:prstGeom prst="flowChartMagneticDisk">
              <a:avLst/>
            </a:prstGeom>
            <a:solidFill>
              <a:srgbClr val="C2FFF0"/>
            </a:solidFill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lowchart: Magnetic Disk 35"/>
            <p:cNvSpPr>
              <a:spLocks/>
            </p:cNvSpPr>
            <p:nvPr/>
          </p:nvSpPr>
          <p:spPr bwMode="auto">
            <a:xfrm>
              <a:off x="2498558" y="2895600"/>
              <a:ext cx="1219200" cy="1447800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lowchart: Magnetic Disk 36"/>
            <p:cNvSpPr>
              <a:spLocks/>
            </p:cNvSpPr>
            <p:nvPr/>
          </p:nvSpPr>
          <p:spPr bwMode="auto">
            <a:xfrm>
              <a:off x="2498558" y="3662346"/>
              <a:ext cx="1219200" cy="1410266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551" name="Rectangle 37"/>
            <p:cNvSpPr>
              <a:spLocks noChangeArrowheads="1"/>
            </p:cNvSpPr>
            <p:nvPr/>
          </p:nvSpPr>
          <p:spPr bwMode="auto">
            <a:xfrm>
              <a:off x="2527057" y="3636175"/>
              <a:ext cx="1175652" cy="778042"/>
            </a:xfrm>
            <a:prstGeom prst="rect">
              <a:avLst/>
            </a:prstGeom>
            <a:solidFill>
              <a:srgbClr val="C2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500"/>
            </a:p>
          </p:txBody>
        </p:sp>
      </p:grpSp>
      <p:cxnSp>
        <p:nvCxnSpPr>
          <p:cNvPr id="115744" name="Straight Arrow Connector 52"/>
          <p:cNvCxnSpPr>
            <a:cxnSpLocks noChangeAspect="1" noChangeShapeType="1"/>
          </p:cNvCxnSpPr>
          <p:nvPr/>
        </p:nvCxnSpPr>
        <p:spPr bwMode="auto">
          <a:xfrm>
            <a:off x="1752600" y="4572000"/>
            <a:ext cx="447675" cy="1588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sp>
        <p:nvSpPr>
          <p:cNvPr id="21537" name="TextBox 34"/>
          <p:cNvSpPr txBox="1">
            <a:spLocks noChangeArrowheads="1"/>
          </p:cNvSpPr>
          <p:nvPr/>
        </p:nvSpPr>
        <p:spPr bwMode="auto">
          <a:xfrm>
            <a:off x="2438400" y="4114800"/>
            <a:ext cx="696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7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(4 ton)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115746" name="Straight Arrow Connector 41"/>
          <p:cNvCxnSpPr>
            <a:cxnSpLocks noChangeShapeType="1"/>
          </p:cNvCxnSpPr>
          <p:nvPr/>
        </p:nvCxnSpPr>
        <p:spPr bwMode="auto">
          <a:xfrm rot="5400000">
            <a:off x="2933700" y="2933700"/>
            <a:ext cx="1066800" cy="762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15747" name="Straight Arrow Connector 42"/>
          <p:cNvCxnSpPr>
            <a:cxnSpLocks noChangeAspect="1" noChangeShapeType="1"/>
          </p:cNvCxnSpPr>
          <p:nvPr/>
        </p:nvCxnSpPr>
        <p:spPr bwMode="auto">
          <a:xfrm rot="16200000" flipH="1">
            <a:off x="1629568" y="2713832"/>
            <a:ext cx="1389063" cy="6858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540" name="Straight Arrow Connector 44"/>
          <p:cNvCxnSpPr>
            <a:cxnSpLocks noChangeShapeType="1"/>
          </p:cNvCxnSpPr>
          <p:nvPr/>
        </p:nvCxnSpPr>
        <p:spPr bwMode="auto">
          <a:xfrm>
            <a:off x="2332038" y="5867400"/>
            <a:ext cx="1096962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1" name="TextBox 48"/>
          <p:cNvSpPr txBox="1">
            <a:spLocks noChangeArrowheads="1"/>
          </p:cNvSpPr>
          <p:nvPr/>
        </p:nvSpPr>
        <p:spPr bwMode="auto">
          <a:xfrm>
            <a:off x="2514600" y="5673725"/>
            <a:ext cx="6699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1.2 m</a:t>
            </a:r>
          </a:p>
        </p:txBody>
      </p:sp>
      <p:sp>
        <p:nvSpPr>
          <p:cNvPr id="2" name="Rectangle 1"/>
          <p:cNvSpPr/>
          <p:nvPr/>
        </p:nvSpPr>
        <p:spPr>
          <a:xfrm>
            <a:off x="7467600" y="152400"/>
            <a:ext cx="207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  <a:hlinkClick r:id="rId3"/>
              </a:rPr>
              <a:t>arXiv:0808.3968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9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G2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G3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facilities defined by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PASAG (2009)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827031"/>
              </p:ext>
            </p:extLst>
          </p:nvPr>
        </p:nvGraphicFramePr>
        <p:xfrm>
          <a:off x="228600" y="1447800"/>
          <a:ext cx="9220200" cy="4689159"/>
        </p:xfrm>
        <a:graphic>
          <a:graphicData uri="http://schemas.openxmlformats.org/drawingml/2006/table">
            <a:tbl>
              <a:tblPr/>
              <a:tblGrid>
                <a:gridCol w="2305050"/>
                <a:gridCol w="2305050"/>
                <a:gridCol w="2400300"/>
                <a:gridCol w="2209800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G1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Sensitivity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&lt; 10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-44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en-US" sz="3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-46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-47 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  Mass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100 kg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10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Cost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$1M – 5M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20M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$100M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36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50"/>
            <a:chOff x="3276600" y="2286000"/>
            <a:chExt cx="2156398" cy="4590918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2.5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923" y="6477000"/>
              <a:ext cx="6521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996633"/>
                  </a:solidFill>
                  <a:latin typeface="Arial Narrow" charset="0"/>
                </a:rPr>
                <a:t>2014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42981" y="1447800"/>
              <a:ext cx="2035001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LZD, XAX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2019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1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53"/>
          <p:cNvCxnSpPr>
            <a:cxnSpLocks noChangeShapeType="1"/>
          </p:cNvCxnSpPr>
          <p:nvPr/>
        </p:nvCxnSpPr>
        <p:spPr bwMode="auto">
          <a:xfrm rot="5400000">
            <a:off x="4191794" y="4266406"/>
            <a:ext cx="33528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5486400" y="3962400"/>
            <a:ext cx="914400" cy="584634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32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  <a:endParaRPr lang="en-US" sz="32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</a:t>
            </a:r>
            <a:r>
              <a:rPr lang="en-US" dirty="0"/>
              <a:t>(</a:t>
            </a:r>
            <a:r>
              <a:rPr lang="en-US" dirty="0">
                <a:solidFill>
                  <a:srgbClr val="FF00FF"/>
                </a:solidFill>
              </a:rPr>
              <a:t>G2</a:t>
            </a:r>
            <a:r>
              <a:rPr lang="en-US" dirty="0"/>
              <a:t>)  </a:t>
            </a:r>
            <a:r>
              <a:rPr lang="en-US" dirty="0" smtClean="0"/>
              <a:t>at LNGS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Content Placeholder 6" descr="argon1ton_2-21-10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203" y="2438400"/>
            <a:ext cx="3470997" cy="39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7848600" y="3886200"/>
            <a:ext cx="826772" cy="11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baseline="30000" dirty="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800" b="1" dirty="0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10 ton</a:t>
            </a:r>
          </a:p>
          <a:p>
            <a:pPr algn="ctr" eaLnBrk="1" hangingPunct="1"/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(5 ton)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8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(</a:t>
            </a:r>
            <a:r>
              <a:rPr lang="en-US" dirty="0" smtClean="0">
                <a:solidFill>
                  <a:srgbClr val="FF00FF"/>
                </a:solidFill>
              </a:rPr>
              <a:t>G3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(at DUSEL)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072" b="8336"/>
          <a:stretch/>
        </p:blipFill>
        <p:spPr>
          <a:xfrm>
            <a:off x="0" y="929348"/>
            <a:ext cx="9601200" cy="5014252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2209800" y="5638800"/>
            <a:ext cx="787363" cy="9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6 ton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3408082" y="5410200"/>
            <a:ext cx="927661" cy="95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Arial Narrow" charset="0"/>
              </a:rPr>
              <a:t>20 ton</a:t>
            </a:r>
            <a:endParaRPr lang="en-US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72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 and LZD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(at DUSEL)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54" t="11871" r="5412" b="30770"/>
          <a:stretch/>
        </p:blipFill>
        <p:spPr>
          <a:xfrm>
            <a:off x="17981" y="1143034"/>
            <a:ext cx="9661495" cy="4761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486400" y="1219200"/>
            <a:ext cx="304800" cy="3810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429781" y="6172200"/>
            <a:ext cx="68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G1</a:t>
            </a: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2943735" y="6172200"/>
            <a:ext cx="68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G2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" name="Rectangle 45"/>
          <p:cNvSpPr>
            <a:spLocks noChangeArrowheads="1"/>
          </p:cNvSpPr>
          <p:nvPr/>
        </p:nvSpPr>
        <p:spPr bwMode="auto">
          <a:xfrm>
            <a:off x="6753735" y="6172200"/>
            <a:ext cx="68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G3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94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678" b="3090"/>
          <a:stretch/>
        </p:blipFill>
        <p:spPr>
          <a:xfrm>
            <a:off x="0" y="949775"/>
            <a:ext cx="9601200" cy="5853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DARWIN in Europe (LNGS?)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6359822" y="1447800"/>
            <a:ext cx="955378" cy="13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8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(5 </a:t>
            </a:r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2667000" y="1219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Arial Narrow" charset="0"/>
              </a:rPr>
              <a:t>20 </a:t>
            </a:r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Arial Narrow" charset="0"/>
              </a:rPr>
              <a:t>(10 </a:t>
            </a:r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1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</a:t>
            </a:r>
            <a:r>
              <a:rPr lang="en-US" sz="28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28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28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28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28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  <a:endParaRPr lang="en-US" sz="1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133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8090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80903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algn="ctr"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0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3825" r="25446" b="3082"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3745" r="25838" b="7520"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</a:t>
            </a:r>
            <a:r>
              <a:rPr lang="en-US" sz="28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28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28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28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28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  <a:endParaRPr lang="en-US" sz="1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Dark Matter Programs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92" t="14291" r="3629" b="4432"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181600" y="2286000"/>
            <a:ext cx="3962400" cy="3200400"/>
          </a:xfrm>
          <a:prstGeom prst="roundRect">
            <a:avLst>
              <a:gd name="adj" fmla="val 10354"/>
            </a:avLst>
          </a:pr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37686" y="3276600"/>
            <a:ext cx="4038600" cy="5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G3 = </a:t>
            </a:r>
            <a:r>
              <a:rPr lang="en-US" sz="3200" b="1" dirty="0" err="1" smtClean="0">
                <a:solidFill>
                  <a:srgbClr val="FF0000"/>
                </a:solidFill>
                <a:latin typeface="Arial Narrow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10T) </a:t>
            </a:r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r>
              <a:rPr lang="en-US" sz="3200" b="1" dirty="0" smtClean="0">
                <a:solidFill>
                  <a:srgbClr val="0000FF"/>
                </a:solidFill>
                <a:latin typeface="Arial Narrow" charset="0"/>
              </a:rPr>
              <a:t> (50T)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514" y="805418"/>
            <a:ext cx="7267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2010</a:t>
            </a:r>
            <a:endParaRPr lang="en-US" sz="1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2281535"/>
            <a:ext cx="561121" cy="2823865"/>
            <a:chOff x="76200" y="2281535"/>
            <a:chExt cx="561121" cy="28238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1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Technological Challenges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70325" y="42513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65613" y="46529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981200" y="9906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6191250" y="11652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883150" y="23987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978525" y="24638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7045325" y="23939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997575" y="23225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932613" y="24082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5522913" y="37687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975100" y="38528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6137275" y="38496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625975" y="37512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6038850" y="37369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810000" y="16002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759325" y="51816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632325" y="54102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  <a:cs typeface="ＭＳ Ｐゴシック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6435725" y="61722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2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7165975" y="60737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(Liquid Scintillator)</a:t>
            </a:r>
            <a:endParaRPr lang="en-US" sz="2000" b="1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7518400" y="14478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7027863" y="47244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307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External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Detector materials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Internal impurity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1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4" t="7777" b="7777"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8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11113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Comparison of Low-radioactive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Photon Detectors from Hamamatsu</a:t>
            </a:r>
          </a:p>
        </p:txBody>
      </p:sp>
      <p:grpSp>
        <p:nvGrpSpPr>
          <p:cNvPr id="22531" name="Group 11"/>
          <p:cNvGrpSpPr>
            <a:grpSpLocks/>
          </p:cNvGrpSpPr>
          <p:nvPr/>
        </p:nvGrpSpPr>
        <p:grpSpPr bwMode="auto">
          <a:xfrm>
            <a:off x="0" y="715963"/>
            <a:ext cx="9607803" cy="6623050"/>
            <a:chOff x="0" y="715963"/>
            <a:chExt cx="9607289" cy="6623979"/>
          </a:xfrm>
        </p:grpSpPr>
        <p:pic>
          <p:nvPicPr>
            <p:cNvPr id="225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963"/>
              <a:ext cx="9601200" cy="659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62417" y="762006"/>
              <a:ext cx="1250883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QUPID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3 inch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351" y="762006"/>
              <a:ext cx="1174687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R8520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1 inch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4209" y="762006"/>
              <a:ext cx="1176274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R8778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2 inch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218" y="6485747"/>
              <a:ext cx="15191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6747" y="6485747"/>
              <a:ext cx="12667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LUX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(XMASS)</a:t>
              </a:r>
            </a:p>
          </p:txBody>
        </p:sp>
        <p:sp>
          <p:nvSpPr>
            <p:cNvPr id="22538" name="TextBox 15"/>
            <p:cNvSpPr txBox="1">
              <a:spLocks noChangeArrowheads="1"/>
            </p:cNvSpPr>
            <p:nvPr/>
          </p:nvSpPr>
          <p:spPr bwMode="auto">
            <a:xfrm>
              <a:off x="7940936" y="6115050"/>
              <a:ext cx="1666353" cy="120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FF00"/>
                  </a:solidFill>
                  <a:latin typeface="Arial Narrow" charset="0"/>
                </a:rPr>
                <a:t>DarkSide50</a:t>
              </a: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XENON1Ton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MAX, XAX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80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of two types of QUPID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41223"/>
              </p:ext>
            </p:extLst>
          </p:nvPr>
        </p:nvGraphicFramePr>
        <p:xfrm>
          <a:off x="-61188" y="894080"/>
          <a:ext cx="9664438" cy="5991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Arrow Connector 11"/>
          <p:cNvCxnSpPr>
            <a:cxnSpLocks noChangeAspect="1"/>
          </p:cNvCxnSpPr>
          <p:nvPr/>
        </p:nvCxnSpPr>
        <p:spPr bwMode="auto">
          <a:xfrm rot="5400000">
            <a:off x="1357313" y="5470525"/>
            <a:ext cx="639762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752600" y="4933890"/>
            <a:ext cx="175072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+mn-ea"/>
              </a:rPr>
              <a:t>Xenon (178 nm)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15" name="Straight Arrow Connector 17"/>
          <p:cNvCxnSpPr>
            <a:cxnSpLocks noChangeAspect="1"/>
          </p:cNvCxnSpPr>
          <p:nvPr/>
        </p:nvCxnSpPr>
        <p:spPr bwMode="auto">
          <a:xfrm rot="5400000">
            <a:off x="5700713" y="5459412"/>
            <a:ext cx="639762" cy="1588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257800" y="4933890"/>
            <a:ext cx="238741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+mn-lt"/>
                <a:ea typeface="+mn-ea"/>
              </a:rPr>
              <a:t>Argon + TPB (420 nm)</a:t>
            </a:r>
            <a:endParaRPr lang="en-US" sz="2000" b="1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9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7179" r="5546" b="2187"/>
          <a:stretch/>
        </p:blipFill>
        <p:spPr>
          <a:xfrm>
            <a:off x="0" y="914400"/>
            <a:ext cx="9601199" cy="5976938"/>
          </a:xfrm>
          <a:noFill/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1, 2 and 3 PE Distribution with 2m cable</a:t>
            </a: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31242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17526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5302250" y="434340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1 PE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 anchor="ctr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A50021"/>
              </a:buClr>
            </a:pPr>
            <a:r>
              <a:rPr lang="en-US" sz="21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Expected Background from Gammas and pp Solar Neutrinos</a:t>
            </a:r>
            <a:br>
              <a:rPr lang="en-US" sz="2100" b="1">
                <a:solidFill>
                  <a:srgbClr val="A50021"/>
                </a:solidFill>
                <a:latin typeface="Tahoma" charset="0"/>
                <a:cs typeface="ＭＳ Ｐゴシック" charset="0"/>
              </a:rPr>
            </a:br>
            <a:r>
              <a:rPr lang="en-US" sz="2100" b="1">
                <a:solidFill>
                  <a:srgbClr val="00B050"/>
                </a:solidFill>
                <a:latin typeface="Tahoma" charset="0"/>
                <a:cs typeface="ＭＳ Ｐゴシック" charset="0"/>
              </a:rPr>
              <a:t>(100 Year, Multi-hit Cut, S2/S1 Cut)‏</a:t>
            </a:r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r>
              <a:rPr lang="en-US" sz="1500" i="1">
                <a:solidFill>
                  <a:srgbClr val="0000FF"/>
                </a:solidFill>
                <a:latin typeface="Arial Narrow" charset="0"/>
              </a:rPr>
              <a:t>02/25/10</a:t>
            </a:r>
          </a:p>
        </p:txBody>
      </p:sp>
      <p:sp>
        <p:nvSpPr>
          <p:cNvPr id="153604" name="Text Box 3"/>
          <p:cNvSpPr txBox="1">
            <a:spLocks noChangeArrowheads="1"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FF"/>
              </a:buClr>
            </a:pPr>
            <a:r>
              <a:rPr lang="en-US" sz="1500" i="1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3605" name="Text Box 4"/>
          <p:cNvSpPr txBox="1">
            <a:spLocks noChangeArrowheads="1"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644" tIns="48322" rIns="96644" bIns="48322"/>
          <a:lstStyle>
            <a:lvl1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1013" algn="l"/>
                <a:tab pos="963613" algn="l"/>
                <a:tab pos="1447800" algn="l"/>
                <a:tab pos="1930400" algn="l"/>
                <a:tab pos="2414588" algn="l"/>
                <a:tab pos="2897188" algn="l"/>
                <a:tab pos="3381375" algn="l"/>
                <a:tab pos="3863975" algn="l"/>
                <a:tab pos="4348163" algn="l"/>
                <a:tab pos="4830763" algn="l"/>
                <a:tab pos="5313363" algn="l"/>
                <a:tab pos="5797550" algn="l"/>
                <a:tab pos="6280150" algn="l"/>
                <a:tab pos="6764338" algn="l"/>
                <a:tab pos="7246938" algn="l"/>
                <a:tab pos="7731125" algn="l"/>
                <a:tab pos="8213725" algn="l"/>
                <a:tab pos="8697913" algn="l"/>
                <a:tab pos="9178925" algn="l"/>
                <a:tab pos="966152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buClr>
                <a:srgbClr val="0000FF"/>
              </a:buClr>
            </a:pPr>
            <a:fld id="{2E44FFEA-A78A-5648-9539-6AB31375D443}" type="slidenum">
              <a:rPr lang="en-US" sz="1500" i="1">
                <a:solidFill>
                  <a:srgbClr val="0000FF"/>
                </a:solidFill>
                <a:latin typeface="Arial Narrow" charset="0"/>
              </a:rPr>
              <a:pPr algn="r" eaLnBrk="1" hangingPunct="1">
                <a:buClr>
                  <a:srgbClr val="0000FF"/>
                </a:buClr>
              </a:pPr>
              <a:t>138</a:t>
            </a:fld>
            <a:endParaRPr lang="en-US" sz="1500" i="1">
              <a:solidFill>
                <a:srgbClr val="0000FF"/>
              </a:solidFill>
              <a:latin typeface="Arial Narrow" charset="0"/>
            </a:endParaRPr>
          </a:p>
        </p:txBody>
      </p:sp>
      <p:pic>
        <p:nvPicPr>
          <p:cNvPr id="1536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31838"/>
            <a:ext cx="4233863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731838"/>
            <a:ext cx="370522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1140698" y="3175412"/>
            <a:ext cx="2593102" cy="1015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3" rIns="91367" bIns="45683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FF"/>
                </a:solidFill>
                <a:latin typeface="Arial Narrow" charset="0"/>
              </a:rPr>
              <a:t>2 </a:t>
            </a:r>
            <a:r>
              <a:rPr lang="en-US" sz="2000" b="1" dirty="0" err="1" smtClean="0">
                <a:solidFill>
                  <a:srgbClr val="FF00FF"/>
                </a:solidFill>
                <a:latin typeface="Lucida Grande" charset="0"/>
                <a:cs typeface="Lucida Grande" charset="0"/>
              </a:rPr>
              <a:t>γ</a:t>
            </a:r>
            <a:r>
              <a:rPr lang="en-US" sz="2000" b="1" dirty="0" smtClean="0">
                <a:solidFill>
                  <a:srgbClr val="FF00FF"/>
                </a:solidFill>
                <a:latin typeface="Arial Narrow" charset="0"/>
                <a:sym typeface="Symbol" charset="0"/>
              </a:rPr>
              <a:t> </a:t>
            </a:r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/10 ton-year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(</a:t>
            </a:r>
            <a:r>
              <a:rPr lang="en-US" sz="2000" b="1" dirty="0" err="1">
                <a:solidFill>
                  <a:srgbClr val="FF00FF"/>
                </a:solidFill>
                <a:latin typeface="Arial Narrow" charset="0"/>
              </a:rPr>
              <a:t>pp</a:t>
            </a:r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 solar </a:t>
            </a:r>
            <a:r>
              <a:rPr lang="en-US" sz="2000" b="1" dirty="0" smtClean="0">
                <a:solidFill>
                  <a:srgbClr val="FF00FF"/>
                </a:solidFill>
                <a:latin typeface="Arial Narrow" charset="0"/>
              </a:rPr>
              <a:t>neutrino</a:t>
            </a:r>
          </a:p>
          <a:p>
            <a:pPr algn="ctr"/>
            <a:r>
              <a:rPr lang="en-US" sz="2000" b="1" dirty="0" smtClean="0">
                <a:solidFill>
                  <a:srgbClr val="FF00FF"/>
                </a:solidFill>
                <a:latin typeface="Arial Narrow" charset="0"/>
              </a:rPr>
              <a:t>+ 2v double beta decay)</a:t>
            </a:r>
            <a:endParaRPr lang="en-US" sz="2000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53609" name="TextBox 8"/>
          <p:cNvSpPr txBox="1">
            <a:spLocks noChangeArrowheads="1"/>
          </p:cNvSpPr>
          <p:nvPr/>
        </p:nvSpPr>
        <p:spPr bwMode="auto">
          <a:xfrm>
            <a:off x="1219200" y="4800600"/>
            <a:ext cx="9588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Xenon</a:t>
            </a:r>
          </a:p>
          <a:p>
            <a:pPr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10 ton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200400" y="1344613"/>
            <a:ext cx="1173163" cy="938212"/>
            <a:chOff x="7464966" y="5611571"/>
            <a:chExt cx="1174224" cy="937790"/>
          </a:xfrm>
        </p:grpSpPr>
        <p:sp>
          <p:nvSpPr>
            <p:cNvPr id="153613" name="Rectangle 17"/>
            <p:cNvSpPr>
              <a:spLocks noChangeArrowheads="1"/>
            </p:cNvSpPr>
            <p:nvPr/>
          </p:nvSpPr>
          <p:spPr bwMode="auto">
            <a:xfrm>
              <a:off x="7846310" y="5611571"/>
              <a:ext cx="490474" cy="4840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3614" name="TextBox 8"/>
            <p:cNvSpPr txBox="1">
              <a:spLocks noChangeArrowheads="1"/>
            </p:cNvSpPr>
            <p:nvPr/>
          </p:nvSpPr>
          <p:spPr bwMode="auto">
            <a:xfrm>
              <a:off x="7464966" y="6171838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562600" y="3429000"/>
            <a:ext cx="1681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5 × 10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–8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DRU</a:t>
            </a:r>
          </a:p>
        </p:txBody>
      </p:sp>
      <p:sp>
        <p:nvSpPr>
          <p:cNvPr id="153612" name="Rectangle 9"/>
          <p:cNvSpPr>
            <a:spLocks noChangeArrowheads="1"/>
          </p:cNvSpPr>
          <p:nvPr/>
        </p:nvSpPr>
        <p:spPr bwMode="auto">
          <a:xfrm>
            <a:off x="2822575" y="1017588"/>
            <a:ext cx="17049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/>
          <a:p>
            <a:pPr algn="ctr"/>
            <a:r>
              <a:rPr 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</a:t>
            </a:r>
            <a:r>
              <a:rPr lang="ja-JP" alt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’</a:t>
            </a:r>
            <a:r>
              <a:rPr lang="en-US" sz="2000" b="1">
                <a:solidFill>
                  <a:srgbClr val="0066FF"/>
                </a:solidFill>
                <a:latin typeface="Arial Narrow" charset="0"/>
                <a:sym typeface="Symbol" charset="0"/>
              </a:rPr>
              <a:t>s from QUPID</a:t>
            </a:r>
            <a:endParaRPr lang="en-US" sz="2000">
              <a:solidFill>
                <a:srgbClr val="0066FF"/>
              </a:solidFill>
              <a:latin typeface="Arial Narro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4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5653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7867"/>
          <a:stretch>
            <a:fillRect/>
          </a:stretch>
        </p:blipFill>
        <p:spPr>
          <a:xfrm>
            <a:off x="0" y="1709738"/>
            <a:ext cx="3163888" cy="5224462"/>
          </a:xfrm>
        </p:spPr>
      </p:pic>
      <p:sp>
        <p:nvSpPr>
          <p:cNvPr id="155654" name="Rectangle 16"/>
          <p:cNvSpPr>
            <a:spLocks noChangeArrowheads="1"/>
          </p:cNvSpPr>
          <p:nvPr/>
        </p:nvSpPr>
        <p:spPr bwMode="auto">
          <a:xfrm>
            <a:off x="533400" y="3348038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0.81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5655" name="Rectangle 16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792163"/>
            <a:ext cx="3709988" cy="6142037"/>
            <a:chOff x="2667000" y="792163"/>
            <a:chExt cx="3709988" cy="6142037"/>
          </a:xfrm>
        </p:grpSpPr>
        <p:pic>
          <p:nvPicPr>
            <p:cNvPr id="155665" name="Content Placeholder 7" descr="nomulti_noS2S1_scatt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7698"/>
            <a:stretch>
              <a:fillRect/>
            </a:stretch>
          </p:blipFill>
          <p:spPr bwMode="auto">
            <a:xfrm>
              <a:off x="3206750" y="1679575"/>
              <a:ext cx="3170238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6" name="Rectangle 16"/>
            <p:cNvSpPr>
              <a:spLocks noChangeArrowheads="1"/>
            </p:cNvSpPr>
            <p:nvPr/>
          </p:nvSpPr>
          <p:spPr bwMode="auto">
            <a:xfrm>
              <a:off x="2894013" y="792163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1/8</a:t>
              </a:r>
            </a:p>
          </p:txBody>
        </p:sp>
        <p:sp>
          <p:nvSpPr>
            <p:cNvPr id="155667" name="Curved Down Arrow 13"/>
            <p:cNvSpPr>
              <a:spLocks noChangeArrowheads="1"/>
            </p:cNvSpPr>
            <p:nvPr/>
          </p:nvSpPr>
          <p:spPr bwMode="auto">
            <a:xfrm>
              <a:off x="26670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8" name="Rectangle 15"/>
            <p:cNvSpPr>
              <a:spLocks noChangeArrowheads="1"/>
            </p:cNvSpPr>
            <p:nvPr/>
          </p:nvSpPr>
          <p:spPr bwMode="auto">
            <a:xfrm>
              <a:off x="3962400" y="1219200"/>
              <a:ext cx="1677988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Multi Hit Cut</a:t>
              </a:r>
            </a:p>
          </p:txBody>
        </p:sp>
        <p:sp>
          <p:nvSpPr>
            <p:cNvPr id="155669" name="Rectangle 16"/>
            <p:cNvSpPr>
              <a:spLocks noChangeArrowheads="1"/>
            </p:cNvSpPr>
            <p:nvPr/>
          </p:nvSpPr>
          <p:spPr bwMode="auto">
            <a:xfrm>
              <a:off x="3733800" y="3324225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0.10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019800" y="787400"/>
            <a:ext cx="3563938" cy="6146800"/>
            <a:chOff x="6019800" y="787400"/>
            <a:chExt cx="3563938" cy="6146800"/>
          </a:xfrm>
        </p:grpSpPr>
        <p:pic>
          <p:nvPicPr>
            <p:cNvPr id="155660" name="Content Placeholder 7" descr="nomulti_noS2S1_scat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 r="6805"/>
            <a:stretch>
              <a:fillRect/>
            </a:stretch>
          </p:blipFill>
          <p:spPr bwMode="auto">
            <a:xfrm>
              <a:off x="6383338" y="1679575"/>
              <a:ext cx="3200400" cy="525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1" name="Rectangle 16"/>
            <p:cNvSpPr>
              <a:spLocks noChangeArrowheads="1"/>
            </p:cNvSpPr>
            <p:nvPr/>
          </p:nvSpPr>
          <p:spPr bwMode="auto">
            <a:xfrm>
              <a:off x="6230938" y="787400"/>
              <a:ext cx="536575" cy="469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  <a:latin typeface="Arial Narrow" charset="0"/>
                </a:rPr>
                <a:t>1/4</a:t>
              </a:r>
            </a:p>
          </p:txBody>
        </p:sp>
        <p:sp>
          <p:nvSpPr>
            <p:cNvPr id="155662" name="Curved Down Arrow 14"/>
            <p:cNvSpPr>
              <a:spLocks noChangeArrowheads="1"/>
            </p:cNvSpPr>
            <p:nvPr/>
          </p:nvSpPr>
          <p:spPr bwMode="auto">
            <a:xfrm>
              <a:off x="6019800" y="1295400"/>
              <a:ext cx="1066800" cy="381000"/>
            </a:xfrm>
            <a:prstGeom prst="curvedDownArrow">
              <a:avLst>
                <a:gd name="adj1" fmla="val 17513"/>
                <a:gd name="adj2" fmla="val 49998"/>
                <a:gd name="adj3" fmla="val 38421"/>
              </a:avLst>
            </a:prstGeom>
            <a:solidFill>
              <a:srgbClr val="CCFFCC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 algn="ctr"/>
              <a:endParaRPr lang="en-US"/>
            </a:p>
          </p:txBody>
        </p:sp>
        <p:sp>
          <p:nvSpPr>
            <p:cNvPr id="155663" name="Rectangle 16"/>
            <p:cNvSpPr>
              <a:spLocks noChangeArrowheads="1"/>
            </p:cNvSpPr>
            <p:nvPr/>
          </p:nvSpPr>
          <p:spPr bwMode="auto">
            <a:xfrm>
              <a:off x="7010400" y="3276600"/>
              <a:ext cx="1638300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0.03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n </a:t>
              </a:r>
              <a:r>
                <a:rPr lang="en-US" b="1">
                  <a:solidFill>
                    <a:srgbClr val="FF0000"/>
                  </a:solidFill>
                  <a:latin typeface="Arial Narrow" charset="0"/>
                </a:rPr>
                <a:t>/ year</a:t>
              </a:r>
            </a:p>
          </p:txBody>
        </p:sp>
        <p:sp>
          <p:nvSpPr>
            <p:cNvPr id="155664" name="Rectangle 20"/>
            <p:cNvSpPr>
              <a:spLocks noChangeArrowheads="1"/>
            </p:cNvSpPr>
            <p:nvPr/>
          </p:nvSpPr>
          <p:spPr bwMode="auto">
            <a:xfrm>
              <a:off x="7162800" y="1219200"/>
              <a:ext cx="2384425" cy="46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1" tIns="45695" rIns="91391" bIns="45695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  <a:latin typeface="Arial Narrow" charset="0"/>
                </a:rPr>
                <a:t>Liquid Scinti. Veto</a:t>
              </a:r>
            </a:p>
          </p:txBody>
        </p:sp>
      </p:grpSp>
      <p:sp>
        <p:nvSpPr>
          <p:cNvPr id="155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10 ton Neutron Background </a:t>
            </a:r>
            <a:r>
              <a:rPr lang="en-US" sz="28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5659" name="TextBox 8"/>
          <p:cNvSpPr txBox="1">
            <a:spLocks noChangeArrowheads="1"/>
          </p:cNvSpPr>
          <p:nvPr/>
        </p:nvSpPr>
        <p:spPr bwMode="auto">
          <a:xfrm>
            <a:off x="444500" y="4876800"/>
            <a:ext cx="955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800000"/>
                </a:solidFill>
                <a:latin typeface="Arial Narrow" charset="0"/>
              </a:rPr>
              <a:t>10 ton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86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50 ton Neutron Background </a:t>
            </a:r>
            <a:r>
              <a:rPr lang="en-US" sz="28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Years)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6678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>
          <a:xfrm>
            <a:off x="0" y="1676400"/>
            <a:ext cx="3200400" cy="5254625"/>
          </a:xfrm>
        </p:spPr>
      </p:pic>
      <p:sp>
        <p:nvSpPr>
          <p:cNvPr id="156679" name="Rectangle 16"/>
          <p:cNvSpPr>
            <a:spLocks noChangeArrowheads="1"/>
          </p:cNvSpPr>
          <p:nvPr/>
        </p:nvSpPr>
        <p:spPr bwMode="auto">
          <a:xfrm>
            <a:off x="533400" y="3348038"/>
            <a:ext cx="142557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42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pic>
        <p:nvPicPr>
          <p:cNvPr id="156680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6805"/>
          <a:stretch>
            <a:fillRect/>
          </a:stretch>
        </p:blipFill>
        <p:spPr bwMode="auto">
          <a:xfrm>
            <a:off x="3182938" y="1676400"/>
            <a:ext cx="3200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Content Placeholder 7" descr="nomulti_noS2S1_sca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6657"/>
          <a:stretch>
            <a:fillRect/>
          </a:stretch>
        </p:blipFill>
        <p:spPr bwMode="auto">
          <a:xfrm>
            <a:off x="6396038" y="1603375"/>
            <a:ext cx="320516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2" name="Rectangle 16"/>
          <p:cNvSpPr>
            <a:spLocks noChangeArrowheads="1"/>
          </p:cNvSpPr>
          <p:nvPr/>
        </p:nvSpPr>
        <p:spPr bwMode="auto">
          <a:xfrm>
            <a:off x="3733800" y="3276600"/>
            <a:ext cx="1497013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2.1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3" name="Rectangle 16"/>
          <p:cNvSpPr>
            <a:spLocks noChangeArrowheads="1"/>
          </p:cNvSpPr>
          <p:nvPr/>
        </p:nvSpPr>
        <p:spPr bwMode="auto">
          <a:xfrm>
            <a:off x="7010400" y="3276600"/>
            <a:ext cx="1638300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0.39 </a:t>
            </a:r>
            <a:r>
              <a:rPr lang="en-US" b="1">
                <a:solidFill>
                  <a:srgbClr val="FF0000"/>
                </a:solidFill>
                <a:latin typeface="Arial Narrow" charset="0"/>
                <a:sym typeface="Symbol" charset="0"/>
              </a:rPr>
              <a:t>n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/ year</a:t>
            </a:r>
          </a:p>
        </p:txBody>
      </p:sp>
      <p:sp>
        <p:nvSpPr>
          <p:cNvPr id="156684" name="Rectangle 16"/>
          <p:cNvSpPr>
            <a:spLocks noChangeArrowheads="1"/>
          </p:cNvSpPr>
          <p:nvPr/>
        </p:nvSpPr>
        <p:spPr bwMode="auto">
          <a:xfrm>
            <a:off x="2835275" y="792163"/>
            <a:ext cx="677863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1/20</a:t>
            </a:r>
          </a:p>
        </p:txBody>
      </p:sp>
      <p:sp>
        <p:nvSpPr>
          <p:cNvPr id="156685" name="Rectangle 16"/>
          <p:cNvSpPr>
            <a:spLocks noChangeArrowheads="1"/>
          </p:cNvSpPr>
          <p:nvPr/>
        </p:nvSpPr>
        <p:spPr bwMode="auto">
          <a:xfrm>
            <a:off x="6230938" y="787400"/>
            <a:ext cx="536575" cy="469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Arial Narrow" charset="0"/>
              </a:rPr>
              <a:t>1/6</a:t>
            </a:r>
          </a:p>
        </p:txBody>
      </p:sp>
      <p:sp>
        <p:nvSpPr>
          <p:cNvPr id="156686" name="Curved Down Arrow 14"/>
          <p:cNvSpPr>
            <a:spLocks noChangeArrowheads="1"/>
          </p:cNvSpPr>
          <p:nvPr/>
        </p:nvSpPr>
        <p:spPr bwMode="auto">
          <a:xfrm>
            <a:off x="26670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7" name="Curved Down Arrow 15"/>
          <p:cNvSpPr>
            <a:spLocks noChangeArrowheads="1"/>
          </p:cNvSpPr>
          <p:nvPr/>
        </p:nvSpPr>
        <p:spPr bwMode="auto">
          <a:xfrm>
            <a:off x="6019800" y="1295400"/>
            <a:ext cx="1066800" cy="381000"/>
          </a:xfrm>
          <a:prstGeom prst="curvedDownArrow">
            <a:avLst>
              <a:gd name="adj1" fmla="val 17513"/>
              <a:gd name="adj2" fmla="val 49998"/>
              <a:gd name="adj3" fmla="val 38421"/>
            </a:avLst>
          </a:prstGeom>
          <a:solidFill>
            <a:srgbClr val="CCFFCC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lIns="91416" tIns="45708" rIns="91416" bIns="45708" anchor="ctr"/>
          <a:lstStyle/>
          <a:p>
            <a:pPr algn="ctr"/>
            <a:endParaRPr lang="en-US"/>
          </a:p>
        </p:txBody>
      </p:sp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2400" y="1219200"/>
            <a:ext cx="1677988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Multi Hit Cut</a:t>
            </a: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>
            <a:off x="7162800" y="1219200"/>
            <a:ext cx="2384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Liquid Scinti. Veto</a:t>
            </a:r>
          </a:p>
        </p:txBody>
      </p:sp>
      <p:sp>
        <p:nvSpPr>
          <p:cNvPr id="156690" name="Rectangle 18"/>
          <p:cNvSpPr>
            <a:spLocks noChangeArrowheads="1"/>
          </p:cNvSpPr>
          <p:nvPr/>
        </p:nvSpPr>
        <p:spPr bwMode="auto">
          <a:xfrm>
            <a:off x="595313" y="1219200"/>
            <a:ext cx="1622425" cy="46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1" tIns="45695" rIns="91391" bIns="45695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 Narrow" charset="0"/>
              </a:rPr>
              <a:t>Before Cuts</a:t>
            </a:r>
          </a:p>
        </p:txBody>
      </p:sp>
      <p:sp>
        <p:nvSpPr>
          <p:cNvPr id="156691" name="TextBox 8"/>
          <p:cNvSpPr txBox="1">
            <a:spLocks noChangeArrowheads="1"/>
          </p:cNvSpPr>
          <p:nvPr/>
        </p:nvSpPr>
        <p:spPr bwMode="auto">
          <a:xfrm>
            <a:off x="6981825" y="4960938"/>
            <a:ext cx="930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50 ton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6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Rectangle 7"/>
          <p:cNvSpPr>
            <a:spLocks noChangeArrowheads="1"/>
          </p:cNvSpPr>
          <p:nvPr/>
        </p:nvSpPr>
        <p:spPr bwMode="auto">
          <a:xfrm>
            <a:off x="2438400" y="655320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CC"/>
                </a:solidFill>
                <a:latin typeface="Arial Narrow" charset="0"/>
              </a:rPr>
              <a:t>Princeton Prototype Plant for Depleted Argon</a:t>
            </a:r>
            <a:r>
              <a:rPr lang="en-US" sz="2800" b="1" dirty="0" smtClean="0">
                <a:solidFill>
                  <a:srgbClr val="FFFFCC"/>
                </a:solidFill>
                <a:latin typeface="Arial Narrow" charset="0"/>
              </a:rPr>
              <a:t>:</a:t>
            </a:r>
            <a:endParaRPr lang="en-US" sz="28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3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883650" cy="59245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External Backgrounds</a:t>
            </a:r>
          </a:p>
          <a:p>
            <a:pPr lvl="1"/>
            <a:r>
              <a:rPr lang="en-US" dirty="0" smtClean="0"/>
              <a:t>Deep underground		</a:t>
            </a:r>
            <a:r>
              <a:rPr lang="en-US" dirty="0" smtClean="0">
                <a:solidFill>
                  <a:srgbClr val="996633"/>
                </a:solidFill>
              </a:rPr>
              <a:t>– LNGS, </a:t>
            </a:r>
            <a:r>
              <a:rPr lang="en-US" dirty="0" err="1" smtClean="0">
                <a:solidFill>
                  <a:srgbClr val="996633"/>
                </a:solidFill>
              </a:rPr>
              <a:t>SNOLab</a:t>
            </a:r>
            <a:r>
              <a:rPr lang="en-US" dirty="0" smtClean="0">
                <a:solidFill>
                  <a:srgbClr val="996633"/>
                </a:solidFill>
              </a:rPr>
              <a:t>, DUSEL</a:t>
            </a:r>
          </a:p>
          <a:p>
            <a:pPr lvl="1"/>
            <a:r>
              <a:rPr lang="en-US" dirty="0" smtClean="0"/>
              <a:t>4 m water shielding</a:t>
            </a:r>
          </a:p>
          <a:p>
            <a:r>
              <a:rPr lang="en-US" dirty="0" smtClean="0"/>
              <a:t>Detector Materials</a:t>
            </a:r>
          </a:p>
          <a:p>
            <a:pPr lvl="1"/>
            <a:r>
              <a:rPr lang="en-US" dirty="0" smtClean="0"/>
              <a:t>Photon detectors</a:t>
            </a:r>
            <a:r>
              <a:rPr lang="en-US" dirty="0"/>
              <a:t> 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32946A"/>
                </a:solidFill>
              </a:rPr>
              <a:t>– QUPID</a:t>
            </a:r>
          </a:p>
          <a:p>
            <a:pPr lvl="1"/>
            <a:r>
              <a:rPr lang="en-US" dirty="0" smtClean="0"/>
              <a:t>Cryostat 				</a:t>
            </a:r>
            <a:r>
              <a:rPr lang="en-US" dirty="0" smtClean="0">
                <a:solidFill>
                  <a:srgbClr val="32946A"/>
                </a:solidFill>
              </a:rPr>
              <a:t>– Titanium </a:t>
            </a:r>
          </a:p>
          <a:p>
            <a:pPr lvl="1"/>
            <a:r>
              <a:rPr lang="en-US" dirty="0" smtClean="0"/>
              <a:t>Others 				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– Copper, PTFE</a:t>
            </a:r>
          </a:p>
          <a:p>
            <a:r>
              <a:rPr lang="en-US" dirty="0" smtClean="0"/>
              <a:t>Purity of Liquid </a:t>
            </a:r>
            <a:r>
              <a:rPr lang="en-US" dirty="0" err="1" smtClean="0"/>
              <a:t>Xe</a:t>
            </a:r>
            <a:r>
              <a:rPr lang="en-US" dirty="0" smtClean="0"/>
              <a:t>/</a:t>
            </a:r>
            <a:r>
              <a:rPr lang="en-US" dirty="0" err="1" smtClean="0"/>
              <a:t>Ar</a:t>
            </a:r>
            <a:endParaRPr lang="en-US" dirty="0" smtClean="0"/>
          </a:p>
          <a:p>
            <a:pPr lvl="1"/>
            <a:r>
              <a:rPr lang="en-US" dirty="0" smtClean="0"/>
              <a:t>Radon				</a:t>
            </a:r>
          </a:p>
          <a:p>
            <a:pPr lvl="1"/>
            <a:r>
              <a:rPr lang="en-US" baseline="30000" dirty="0" smtClean="0"/>
              <a:t>85</a:t>
            </a:r>
            <a:r>
              <a:rPr lang="en-US" dirty="0" smtClean="0"/>
              <a:t>K	(0.5 </a:t>
            </a:r>
            <a:r>
              <a:rPr lang="en-US" dirty="0" err="1" smtClean="0"/>
              <a:t>ppt</a:t>
            </a:r>
            <a:r>
              <a:rPr lang="en-US" dirty="0" smtClean="0"/>
              <a:t> in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		– </a:t>
            </a:r>
            <a:r>
              <a:rPr lang="en-US" dirty="0">
                <a:solidFill>
                  <a:srgbClr val="3366FF"/>
                </a:solidFill>
              </a:rPr>
              <a:t>1 event / 10 ton-</a:t>
            </a:r>
            <a:r>
              <a:rPr lang="en-US" dirty="0" smtClean="0">
                <a:solidFill>
                  <a:srgbClr val="3366FF"/>
                </a:solidFill>
              </a:rPr>
              <a:t>year</a:t>
            </a:r>
            <a:endParaRPr lang="en-US" dirty="0" smtClean="0"/>
          </a:p>
          <a:p>
            <a:pPr lvl="1"/>
            <a:r>
              <a:rPr lang="en-US" baseline="30000" dirty="0" smtClean="0"/>
              <a:t>39</a:t>
            </a:r>
            <a:r>
              <a:rPr lang="en-US" dirty="0" smtClean="0"/>
              <a:t>Ar	(in </a:t>
            </a:r>
            <a:r>
              <a:rPr lang="en-US" dirty="0" err="1" smtClean="0"/>
              <a:t>Ar</a:t>
            </a:r>
            <a:r>
              <a:rPr lang="en-US" dirty="0" smtClean="0"/>
              <a:t>) 			</a:t>
            </a:r>
            <a:r>
              <a:rPr lang="en-US" dirty="0" smtClean="0">
                <a:solidFill>
                  <a:srgbClr val="660066"/>
                </a:solidFill>
              </a:rPr>
              <a:t>– Depleted </a:t>
            </a:r>
            <a:r>
              <a:rPr lang="en-US" dirty="0" err="1" smtClean="0">
                <a:solidFill>
                  <a:srgbClr val="660066"/>
                </a:solidFill>
              </a:rPr>
              <a:t>Ar</a:t>
            </a:r>
            <a:r>
              <a:rPr lang="en-US" dirty="0" smtClean="0">
                <a:solidFill>
                  <a:srgbClr val="660066"/>
                </a:solidFill>
              </a:rPr>
              <a:t> from underground</a:t>
            </a:r>
          </a:p>
          <a:p>
            <a:r>
              <a:rPr lang="en-US" dirty="0" smtClean="0"/>
              <a:t>Physics Backgrounds (in </a:t>
            </a:r>
            <a:r>
              <a:rPr lang="en-US" dirty="0" err="1" smtClean="0"/>
              <a:t>Xe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pp</a:t>
            </a:r>
            <a:r>
              <a:rPr lang="en-US" dirty="0" smtClean="0"/>
              <a:t>-chain solar neutrinos 			</a:t>
            </a:r>
            <a:r>
              <a:rPr lang="en-US" dirty="0" smtClean="0">
                <a:solidFill>
                  <a:srgbClr val="3366FF"/>
                </a:solidFill>
              </a:rPr>
              <a:t>– 1 event / 10 ton-year</a:t>
            </a:r>
          </a:p>
          <a:p>
            <a:pPr lvl="1"/>
            <a:r>
              <a:rPr lang="en-US" dirty="0" smtClean="0"/>
              <a:t>Double beta decays from </a:t>
            </a:r>
            <a:r>
              <a:rPr lang="en-US" baseline="30000" dirty="0" smtClean="0"/>
              <a:t>136</a:t>
            </a:r>
            <a:r>
              <a:rPr lang="en-US" dirty="0" smtClean="0"/>
              <a:t>Xe	</a:t>
            </a:r>
            <a:r>
              <a:rPr lang="en-US" dirty="0" smtClean="0">
                <a:solidFill>
                  <a:srgbClr val="3366FF"/>
                </a:solidFill>
              </a:rPr>
              <a:t>– 1 </a:t>
            </a:r>
            <a:r>
              <a:rPr lang="en-US" dirty="0">
                <a:solidFill>
                  <a:srgbClr val="3366FF"/>
                </a:solidFill>
              </a:rPr>
              <a:t>event / </a:t>
            </a:r>
            <a:r>
              <a:rPr lang="en-US" dirty="0" smtClean="0">
                <a:solidFill>
                  <a:srgbClr val="3366FF"/>
                </a:solidFill>
              </a:rPr>
              <a:t>10 ton</a:t>
            </a:r>
            <a:r>
              <a:rPr lang="en-US" dirty="0">
                <a:solidFill>
                  <a:srgbClr val="3366FF"/>
                </a:solidFill>
              </a:rPr>
              <a:t>-</a:t>
            </a:r>
            <a:r>
              <a:rPr lang="en-US" dirty="0" smtClean="0">
                <a:solidFill>
                  <a:srgbClr val="3366FF"/>
                </a:solidFill>
              </a:rPr>
              <a:t>year</a:t>
            </a:r>
          </a:p>
          <a:p>
            <a:r>
              <a:rPr lang="en-US" dirty="0" smtClean="0"/>
              <a:t>Neutron </a:t>
            </a:r>
            <a:r>
              <a:rPr lang="en-US" dirty="0" err="1" smtClean="0"/>
              <a:t>Vetos</a:t>
            </a:r>
            <a:endParaRPr lang="en-US" dirty="0" smtClean="0"/>
          </a:p>
          <a:p>
            <a:pPr lvl="1"/>
            <a:r>
              <a:rPr lang="en-US" dirty="0" smtClean="0"/>
              <a:t>B (or </a:t>
            </a:r>
            <a:r>
              <a:rPr lang="en-US" dirty="0" err="1" smtClean="0"/>
              <a:t>Gd</a:t>
            </a:r>
            <a:r>
              <a:rPr lang="en-US" dirty="0" smtClean="0"/>
              <a:t>) doped Liquid Scintillator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7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762000"/>
          </a:xfrm>
        </p:spPr>
        <p:txBody>
          <a:bodyPr/>
          <a:lstStyle/>
          <a:p>
            <a:r>
              <a:rPr lang="en-US" dirty="0" smtClean="0"/>
              <a:t>Some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9188450" cy="5848350"/>
          </a:xfrm>
        </p:spPr>
        <p:txBody>
          <a:bodyPr/>
          <a:lstStyle/>
          <a:p>
            <a:r>
              <a:rPr lang="en-US" sz="4000" dirty="0" smtClean="0">
                <a:solidFill>
                  <a:srgbClr val="FF00FF"/>
                </a:solidFill>
              </a:rPr>
              <a:t>Xenon</a:t>
            </a:r>
            <a:r>
              <a:rPr lang="en-US" sz="4000" dirty="0" smtClean="0"/>
              <a:t> is optimum up to 1 Ton scale </a:t>
            </a:r>
          </a:p>
          <a:p>
            <a:pPr lvl="1"/>
            <a:r>
              <a:rPr lang="en-US" sz="3600" dirty="0" smtClean="0"/>
              <a:t>Largest discovery potential</a:t>
            </a:r>
          </a:p>
          <a:p>
            <a:pPr lvl="1"/>
            <a:r>
              <a:rPr lang="en-US" sz="3600" dirty="0" smtClean="0"/>
              <a:t>Background ~ 1 / ton-year</a:t>
            </a:r>
          </a:p>
          <a:p>
            <a:pPr lvl="1"/>
            <a:r>
              <a:rPr lang="en-US" sz="3600" dirty="0" smtClean="0"/>
              <a:t>Good sensitivity to low mass WIMP</a:t>
            </a:r>
          </a:p>
          <a:p>
            <a:pPr lvl="3"/>
            <a:endParaRPr lang="en-US" sz="2700" dirty="0" smtClean="0"/>
          </a:p>
          <a:p>
            <a:r>
              <a:rPr lang="en-US" sz="4000" dirty="0" smtClean="0"/>
              <a:t>At &gt; 10 ton scale, </a:t>
            </a:r>
            <a:r>
              <a:rPr lang="en-US" sz="4000" dirty="0" smtClean="0">
                <a:solidFill>
                  <a:srgbClr val="FF0000"/>
                </a:solidFill>
              </a:rPr>
              <a:t>Argon</a:t>
            </a:r>
            <a:r>
              <a:rPr lang="en-US" sz="4000" dirty="0" smtClean="0"/>
              <a:t> is more appealing</a:t>
            </a:r>
          </a:p>
          <a:p>
            <a:pPr lvl="1"/>
            <a:r>
              <a:rPr lang="en-US" sz="3600" dirty="0" smtClean="0"/>
              <a:t>No gamma ray backgrounds</a:t>
            </a:r>
          </a:p>
          <a:p>
            <a:pPr lvl="1"/>
            <a:r>
              <a:rPr lang="en-US" sz="3600" dirty="0" smtClean="0"/>
              <a:t>Mass determination up to 200 </a:t>
            </a:r>
            <a:r>
              <a:rPr lang="en-US" sz="3600" dirty="0" err="1" smtClean="0"/>
              <a:t>GeV</a:t>
            </a:r>
            <a:endParaRPr lang="en-US" sz="3600" dirty="0" smtClean="0"/>
          </a:p>
          <a:p>
            <a:pPr lvl="1"/>
            <a:r>
              <a:rPr lang="en-US" sz="3600" dirty="0" smtClean="0"/>
              <a:t>Large annual modulation 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49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1" name="Title 7"/>
          <p:cNvSpPr>
            <a:spLocks noGrp="1"/>
          </p:cNvSpPr>
          <p:nvPr>
            <p:ph type="title"/>
          </p:nvPr>
        </p:nvSpPr>
        <p:spPr>
          <a:xfrm>
            <a:off x="533400" y="18288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</a:rPr>
              <a:t>Neutrino Physics</a:t>
            </a:r>
            <a:endParaRPr lang="en-US" dirty="0">
              <a:latin typeface="Tahoma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0" y="3733800"/>
            <a:ext cx="7696200" cy="2533650"/>
          </a:xfrm>
        </p:spPr>
        <p:txBody>
          <a:bodyPr/>
          <a:lstStyle/>
          <a:p>
            <a:r>
              <a:rPr lang="en-US" sz="4000" dirty="0" err="1"/>
              <a:t>Neutrinoless</a:t>
            </a:r>
            <a:r>
              <a:rPr lang="en-US" sz="4000" dirty="0"/>
              <a:t> Double Beta Decay</a:t>
            </a:r>
          </a:p>
          <a:p>
            <a:r>
              <a:rPr lang="en-US" sz="4000" dirty="0" err="1" smtClean="0"/>
              <a:t>pp</a:t>
            </a:r>
            <a:r>
              <a:rPr lang="en-US" sz="4000" dirty="0" smtClean="0"/>
              <a:t>-chain Solar Neutrino</a:t>
            </a:r>
          </a:p>
          <a:p>
            <a:r>
              <a:rPr lang="en-US" sz="4000" dirty="0" smtClean="0"/>
              <a:t>Supernova Neutrino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3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220663" y="7938"/>
            <a:ext cx="72469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marL="360299" indent="-360299" algn="ctr" defTabSz="966615">
              <a:lnSpc>
                <a:spcPct val="90000"/>
              </a:lnSpc>
              <a:spcBef>
                <a:spcPct val="50000"/>
              </a:spcBef>
              <a:buSzPct val="80000"/>
              <a:defRPr/>
            </a:pPr>
            <a:r>
              <a:rPr lang="en-US" sz="3200" b="1" kern="0" dirty="0">
                <a:solidFill>
                  <a:srgbClr val="A50021"/>
                </a:solidFill>
                <a:latin typeface="Tahoma"/>
                <a:ea typeface="+mn-ea"/>
              </a:rPr>
              <a:t>Energy Spectrum (Natural Xe)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" y="838200"/>
            <a:ext cx="9525000" cy="6114676"/>
            <a:chOff x="469900" y="1323110"/>
            <a:chExt cx="8218009" cy="5565927"/>
          </a:xfrm>
        </p:grpSpPr>
        <p:pic>
          <p:nvPicPr>
            <p:cNvPr id="71682" name="Picture 2"/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1" r="3438" b="1092"/>
            <a:stretch/>
          </p:blipFill>
          <p:spPr bwMode="auto">
            <a:xfrm>
              <a:off x="469900" y="1323110"/>
              <a:ext cx="8218009" cy="55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819400" y="4191000"/>
              <a:ext cx="958850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Be7 Solar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86200" y="5867400"/>
              <a:ext cx="865188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B8 Solar</a:t>
              </a:r>
            </a:p>
          </p:txBody>
        </p:sp>
        <p:sp>
          <p:nvSpPr>
            <p:cNvPr id="71686" name="TextBox 18"/>
            <p:cNvSpPr txBox="1">
              <a:spLocks noChangeArrowheads="1"/>
            </p:cNvSpPr>
            <p:nvPr/>
          </p:nvSpPr>
          <p:spPr bwMode="auto">
            <a:xfrm>
              <a:off x="2209800" y="2328863"/>
              <a:ext cx="15652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66FF"/>
                  </a:solidFill>
                  <a:latin typeface="Arial Narrow" charset="0"/>
                </a:rPr>
                <a:t>2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600" b="1" baseline="30000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22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600" b="1">
                <a:solidFill>
                  <a:srgbClr val="6666FF"/>
                </a:solidFill>
                <a:latin typeface="Arial Narrow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00200" y="2971800"/>
              <a:ext cx="855663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pp Solar</a:t>
              </a:r>
            </a:p>
          </p:txBody>
        </p:sp>
        <p:sp>
          <p:nvSpPr>
            <p:cNvPr id="71688" name="TextBox 20"/>
            <p:cNvSpPr txBox="1">
              <a:spLocks noChangeArrowheads="1"/>
            </p:cNvSpPr>
            <p:nvPr/>
          </p:nvSpPr>
          <p:spPr bwMode="auto">
            <a:xfrm>
              <a:off x="6172200" y="4953000"/>
              <a:ext cx="15652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66FF"/>
                  </a:solidFill>
                  <a:latin typeface="Arial Narrow" charset="0"/>
                </a:rPr>
                <a:t>0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600" b="1" baseline="30000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27</a:t>
              </a:r>
              <a:r>
                <a:rPr lang="en-US" sz="1600" b="1">
                  <a:solidFill>
                    <a:srgbClr val="6666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600" b="1">
                <a:solidFill>
                  <a:srgbClr val="6666FF"/>
                </a:solidFill>
                <a:latin typeface="Arial Narrow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71600" y="1752600"/>
              <a:ext cx="2247900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  <a:ea typeface="+mn-ea"/>
                </a:rPr>
                <a:t>100 </a:t>
              </a:r>
              <a:r>
                <a:rPr lang="en-US" sz="1600" b="1" dirty="0" err="1">
                  <a:latin typeface="+mn-lt"/>
                  <a:ea typeface="+mn-ea"/>
                </a:rPr>
                <a:t>GeV</a:t>
              </a:r>
              <a:r>
                <a:rPr lang="en-US" sz="1600" b="1" dirty="0">
                  <a:latin typeface="+mn-lt"/>
                  <a:ea typeface="+mn-ea"/>
                </a:rPr>
                <a:t>  WIMP (10</a:t>
              </a:r>
              <a:r>
                <a:rPr lang="en-US" sz="1600" b="1" baseline="30000" dirty="0">
                  <a:latin typeface="+mn-lt"/>
                  <a:ea typeface="+mn-ea"/>
                </a:rPr>
                <a:t>-44</a:t>
              </a:r>
              <a:r>
                <a:rPr lang="en-US" sz="1600" b="1" dirty="0">
                  <a:latin typeface="+mn-lt"/>
                  <a:ea typeface="+mn-ea"/>
                </a:rPr>
                <a:t> cm</a:t>
              </a:r>
              <a:r>
                <a:rPr lang="en-US" sz="1600" b="1" baseline="30000" dirty="0">
                  <a:latin typeface="+mn-lt"/>
                  <a:ea typeface="+mn-ea"/>
                </a:rPr>
                <a:t>2</a:t>
              </a:r>
              <a:r>
                <a:rPr lang="en-US" sz="1600" b="1" dirty="0">
                  <a:latin typeface="+mn-lt"/>
                  <a:ea typeface="+mn-ea"/>
                </a:rPr>
                <a:t>)</a:t>
              </a:r>
            </a:p>
          </p:txBody>
        </p:sp>
      </p:grpSp>
      <p:sp>
        <p:nvSpPr>
          <p:cNvPr id="71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152400"/>
            <a:ext cx="207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arXiv:0808.3968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059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48"/>
          <p:cNvCxnSpPr>
            <a:cxnSpLocks noChangeShapeType="1"/>
          </p:cNvCxnSpPr>
          <p:nvPr/>
        </p:nvCxnSpPr>
        <p:spPr bwMode="auto">
          <a:xfrm>
            <a:off x="227013" y="6767513"/>
            <a:ext cx="7459662" cy="15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7" name="TextBox 49"/>
          <p:cNvSpPr txBox="1">
            <a:spLocks noChangeArrowheads="1"/>
          </p:cNvSpPr>
          <p:nvPr/>
        </p:nvSpPr>
        <p:spPr bwMode="auto">
          <a:xfrm>
            <a:off x="3617913" y="6519863"/>
            <a:ext cx="10302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14 m</a:t>
            </a:r>
          </a:p>
        </p:txBody>
      </p:sp>
      <p:cxnSp>
        <p:nvCxnSpPr>
          <p:cNvPr id="21508" name="Straight Arrow Connector 55"/>
          <p:cNvCxnSpPr>
            <a:cxnSpLocks noChangeShapeType="1"/>
          </p:cNvCxnSpPr>
          <p:nvPr/>
        </p:nvCxnSpPr>
        <p:spPr bwMode="auto">
          <a:xfrm rot="5400000">
            <a:off x="7123906" y="3017044"/>
            <a:ext cx="4359275" cy="142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57"/>
          <p:cNvSpPr txBox="1">
            <a:spLocks noChangeArrowheads="1"/>
          </p:cNvSpPr>
          <p:nvPr/>
        </p:nvSpPr>
        <p:spPr bwMode="auto">
          <a:xfrm>
            <a:off x="8874125" y="2824163"/>
            <a:ext cx="819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8" name="Cube 7"/>
          <p:cNvSpPr>
            <a:spLocks noChangeAspect="1"/>
          </p:cNvSpPr>
          <p:nvPr/>
        </p:nvSpPr>
        <p:spPr bwMode="auto">
          <a:xfrm>
            <a:off x="320043" y="894080"/>
            <a:ext cx="8690458" cy="5674734"/>
          </a:xfrm>
          <a:prstGeom prst="cube">
            <a:avLst>
              <a:gd name="adj" fmla="val 23842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3" name="Title 1"/>
          <p:cNvSpPr>
            <a:spLocks noGrp="1"/>
          </p:cNvSpPr>
          <p:nvPr>
            <p:ph type="title"/>
          </p:nvPr>
        </p:nvSpPr>
        <p:spPr>
          <a:xfrm>
            <a:off x="84138" y="25400"/>
            <a:ext cx="7612062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XAX (Xenon-Argon-Xenon)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V="1">
            <a:off x="1711325" y="5195888"/>
            <a:ext cx="7215188" cy="4762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 bwMode="auto">
          <a:xfrm rot="5400000">
            <a:off x="-501650" y="3076575"/>
            <a:ext cx="4359275" cy="3175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 noChangeAspect="1"/>
          </p:cNvCxnSpPr>
          <p:nvPr/>
        </p:nvCxnSpPr>
        <p:spPr bwMode="auto">
          <a:xfrm rot="5400000">
            <a:off x="369888" y="5170488"/>
            <a:ext cx="1341437" cy="1341437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20" name="TextBox 38"/>
          <p:cNvSpPr txBox="1">
            <a:spLocks noChangeArrowheads="1"/>
          </p:cNvSpPr>
          <p:nvPr/>
        </p:nvSpPr>
        <p:spPr bwMode="auto">
          <a:xfrm>
            <a:off x="6172200" y="1066800"/>
            <a:ext cx="17891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F7F7F"/>
                </a:solidFill>
                <a:latin typeface="Arial Narrow" charset="0"/>
              </a:rPr>
              <a:t>Water Tank Veto</a:t>
            </a:r>
          </a:p>
        </p:txBody>
      </p:sp>
      <p:cxnSp>
        <p:nvCxnSpPr>
          <p:cNvPr id="21521" name="Straight Arrow Connector 44"/>
          <p:cNvCxnSpPr>
            <a:cxnSpLocks noChangeShapeType="1"/>
          </p:cNvCxnSpPr>
          <p:nvPr/>
        </p:nvCxnSpPr>
        <p:spPr bwMode="auto">
          <a:xfrm>
            <a:off x="3825875" y="6248400"/>
            <a:ext cx="3108325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2" name="TextBox 45"/>
          <p:cNvSpPr txBox="1">
            <a:spLocks noChangeArrowheads="1"/>
          </p:cNvSpPr>
          <p:nvPr/>
        </p:nvSpPr>
        <p:spPr bwMode="auto">
          <a:xfrm>
            <a:off x="5108575" y="6015038"/>
            <a:ext cx="511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4 m</a:t>
            </a:r>
          </a:p>
        </p:txBody>
      </p:sp>
      <p:cxnSp>
        <p:nvCxnSpPr>
          <p:cNvPr id="21523" name="Straight Arrow Connector 58"/>
          <p:cNvCxnSpPr>
            <a:cxnSpLocks noChangeShapeType="1"/>
          </p:cNvCxnSpPr>
          <p:nvPr/>
        </p:nvCxnSpPr>
        <p:spPr bwMode="auto">
          <a:xfrm rot="18900000" flipV="1">
            <a:off x="7659687" y="6213476"/>
            <a:ext cx="1762125" cy="1270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TextBox 59"/>
          <p:cNvSpPr txBox="1">
            <a:spLocks noChangeArrowheads="1"/>
          </p:cNvSpPr>
          <p:nvPr/>
        </p:nvSpPr>
        <p:spPr bwMode="auto">
          <a:xfrm>
            <a:off x="8248650" y="6021388"/>
            <a:ext cx="1006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12 m</a:t>
            </a:r>
          </a:p>
        </p:txBody>
      </p:sp>
      <p:sp>
        <p:nvSpPr>
          <p:cNvPr id="30" name="Flowchart: Magnetic Disk 29"/>
          <p:cNvSpPr>
            <a:spLocks noChangeAspect="1"/>
          </p:cNvSpPr>
          <p:nvPr/>
        </p:nvSpPr>
        <p:spPr bwMode="auto">
          <a:xfrm>
            <a:off x="3886200" y="2286000"/>
            <a:ext cx="3034281" cy="3792850"/>
          </a:xfrm>
          <a:prstGeom prst="flowChartMagneticDisk">
            <a:avLst/>
          </a:prstGeom>
          <a:solidFill>
            <a:srgbClr val="FFF9C3"/>
          </a:solidFill>
          <a:ln w="28575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07" tIns="45704" rIns="91407" bIns="45704" anchor="ctr"/>
          <a:lstStyle/>
          <a:p>
            <a:pPr defTabSz="965200">
              <a:defRPr/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8" name="TextBox 32"/>
          <p:cNvSpPr txBox="1">
            <a:spLocks noChangeArrowheads="1"/>
          </p:cNvSpPr>
          <p:nvPr/>
        </p:nvSpPr>
        <p:spPr bwMode="auto">
          <a:xfrm>
            <a:off x="762000" y="4191000"/>
            <a:ext cx="952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129/131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12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(6 ton)</a:t>
            </a:r>
            <a:endParaRPr lang="en-US" sz="20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1529" name="TextBox 33"/>
          <p:cNvSpPr txBox="1">
            <a:spLocks noChangeArrowheads="1"/>
          </p:cNvSpPr>
          <p:nvPr/>
        </p:nvSpPr>
        <p:spPr bwMode="auto">
          <a:xfrm>
            <a:off x="4953000" y="4038600"/>
            <a:ext cx="866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30" name="TextBox 50"/>
          <p:cNvSpPr txBox="1">
            <a:spLocks noChangeArrowheads="1"/>
          </p:cNvSpPr>
          <p:nvPr/>
        </p:nvSpPr>
        <p:spPr bwMode="auto">
          <a:xfrm>
            <a:off x="2819400" y="1676400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odd)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Solar Neutrino</a:t>
            </a:r>
          </a:p>
        </p:txBody>
      </p:sp>
      <p:sp>
        <p:nvSpPr>
          <p:cNvPr id="21531" name="TextBox 51"/>
          <p:cNvSpPr txBox="1">
            <a:spLocks noChangeArrowheads="1"/>
          </p:cNvSpPr>
          <p:nvPr/>
        </p:nvSpPr>
        <p:spPr bwMode="auto">
          <a:xfrm>
            <a:off x="885825" y="1676400"/>
            <a:ext cx="170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Double Beta Decay</a:t>
            </a:r>
          </a:p>
        </p:txBody>
      </p:sp>
      <p:sp>
        <p:nvSpPr>
          <p:cNvPr id="21532" name="TextBox 53"/>
          <p:cNvSpPr txBox="1">
            <a:spLocks noChangeArrowheads="1"/>
          </p:cNvSpPr>
          <p:nvPr/>
        </p:nvSpPr>
        <p:spPr bwMode="auto">
          <a:xfrm>
            <a:off x="5192713" y="1828800"/>
            <a:ext cx="158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3366CC"/>
                </a:solidFill>
                <a:latin typeface="Arial Narrow" charset="0"/>
              </a:rPr>
              <a:t>WIMP (Spin even)</a:t>
            </a:r>
          </a:p>
        </p:txBody>
      </p:sp>
      <p:cxnSp>
        <p:nvCxnSpPr>
          <p:cNvPr id="21533" name="Straight Arrow Connector 44"/>
          <p:cNvCxnSpPr>
            <a:cxnSpLocks noChangeShapeType="1"/>
          </p:cNvCxnSpPr>
          <p:nvPr/>
        </p:nvCxnSpPr>
        <p:spPr bwMode="auto">
          <a:xfrm>
            <a:off x="1905000" y="6248400"/>
            <a:ext cx="1828800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4" name="TextBox 48"/>
          <p:cNvSpPr txBox="1">
            <a:spLocks noChangeArrowheads="1"/>
          </p:cNvSpPr>
          <p:nvPr/>
        </p:nvSpPr>
        <p:spPr bwMode="auto">
          <a:xfrm>
            <a:off x="2514600" y="6000750"/>
            <a:ext cx="511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2 m</a:t>
            </a:r>
          </a:p>
        </p:txBody>
      </p:sp>
      <p:grpSp>
        <p:nvGrpSpPr>
          <p:cNvPr id="21535" name="Group 39"/>
          <p:cNvGrpSpPr>
            <a:grpSpLocks noChangeAspect="1"/>
          </p:cNvGrpSpPr>
          <p:nvPr/>
        </p:nvGrpSpPr>
        <p:grpSpPr bwMode="auto">
          <a:xfrm>
            <a:off x="1905000" y="3260725"/>
            <a:ext cx="1903413" cy="2378075"/>
            <a:chOff x="1981200" y="2667000"/>
            <a:chExt cx="2265957" cy="2788189"/>
          </a:xfrm>
        </p:grpSpPr>
        <p:sp>
          <p:nvSpPr>
            <p:cNvPr id="32" name="Flowchart: Magnetic Disk 31"/>
            <p:cNvSpPr>
              <a:spLocks noChangeAspect="1"/>
            </p:cNvSpPr>
            <p:nvPr/>
          </p:nvSpPr>
          <p:spPr bwMode="auto">
            <a:xfrm>
              <a:off x="1981200" y="2667000"/>
              <a:ext cx="2265957" cy="2788189"/>
            </a:xfrm>
            <a:prstGeom prst="flowChartMagneticDisk">
              <a:avLst/>
            </a:prstGeom>
            <a:solidFill>
              <a:srgbClr val="C2FFF0"/>
            </a:solidFill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lowchart: Magnetic Disk 35"/>
            <p:cNvSpPr>
              <a:spLocks/>
            </p:cNvSpPr>
            <p:nvPr/>
          </p:nvSpPr>
          <p:spPr bwMode="auto">
            <a:xfrm>
              <a:off x="2498558" y="2895600"/>
              <a:ext cx="1219200" cy="1447800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lowchart: Magnetic Disk 36"/>
            <p:cNvSpPr>
              <a:spLocks/>
            </p:cNvSpPr>
            <p:nvPr/>
          </p:nvSpPr>
          <p:spPr bwMode="auto">
            <a:xfrm>
              <a:off x="2498558" y="3662346"/>
              <a:ext cx="1219200" cy="1410266"/>
            </a:xfrm>
            <a:prstGeom prst="flowChartMagneticDisk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86486" tIns="43243" rIns="86486" bIns="43243" anchor="ctr"/>
            <a:lstStyle/>
            <a:p>
              <a:pPr defTabSz="965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551" name="Rectangle 37"/>
            <p:cNvSpPr>
              <a:spLocks noChangeArrowheads="1"/>
            </p:cNvSpPr>
            <p:nvPr/>
          </p:nvSpPr>
          <p:spPr bwMode="auto">
            <a:xfrm>
              <a:off x="2527057" y="3636175"/>
              <a:ext cx="1175652" cy="778042"/>
            </a:xfrm>
            <a:prstGeom prst="rect">
              <a:avLst/>
            </a:prstGeom>
            <a:solidFill>
              <a:srgbClr val="C2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500"/>
            </a:p>
          </p:txBody>
        </p:sp>
      </p:grpSp>
      <p:cxnSp>
        <p:nvCxnSpPr>
          <p:cNvPr id="115744" name="Straight Arrow Connector 52"/>
          <p:cNvCxnSpPr>
            <a:cxnSpLocks noChangeAspect="1" noChangeShapeType="1"/>
          </p:cNvCxnSpPr>
          <p:nvPr/>
        </p:nvCxnSpPr>
        <p:spPr bwMode="auto">
          <a:xfrm>
            <a:off x="1752600" y="4572000"/>
            <a:ext cx="447675" cy="1588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sp>
        <p:nvSpPr>
          <p:cNvPr id="21537" name="TextBox 34"/>
          <p:cNvSpPr txBox="1">
            <a:spLocks noChangeArrowheads="1"/>
          </p:cNvSpPr>
          <p:nvPr/>
        </p:nvSpPr>
        <p:spPr bwMode="auto">
          <a:xfrm>
            <a:off x="2438400" y="4114800"/>
            <a:ext cx="6969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baseline="30000">
                <a:solidFill>
                  <a:srgbClr val="FF0000"/>
                </a:solidFill>
                <a:latin typeface="Arial Narrow" charset="0"/>
              </a:rPr>
              <a:t>136</a:t>
            </a:r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7 ton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(4 ton)</a:t>
            </a:r>
            <a:endParaRPr lang="en-US" sz="2000" b="1">
              <a:solidFill>
                <a:srgbClr val="FF0000"/>
              </a:solidFill>
            </a:endParaRPr>
          </a:p>
        </p:txBody>
      </p:sp>
      <p:cxnSp>
        <p:nvCxnSpPr>
          <p:cNvPr id="115746" name="Straight Arrow Connector 41"/>
          <p:cNvCxnSpPr>
            <a:cxnSpLocks noChangeShapeType="1"/>
          </p:cNvCxnSpPr>
          <p:nvPr/>
        </p:nvCxnSpPr>
        <p:spPr bwMode="auto">
          <a:xfrm rot="5400000">
            <a:off x="2933700" y="2933700"/>
            <a:ext cx="1066800" cy="762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115747" name="Straight Arrow Connector 42"/>
          <p:cNvCxnSpPr>
            <a:cxnSpLocks noChangeAspect="1" noChangeShapeType="1"/>
          </p:cNvCxnSpPr>
          <p:nvPr/>
        </p:nvCxnSpPr>
        <p:spPr bwMode="auto">
          <a:xfrm rot="16200000" flipH="1">
            <a:off x="1629568" y="2713832"/>
            <a:ext cx="1389063" cy="685800"/>
          </a:xfrm>
          <a:prstGeom prst="straightConnector1">
            <a:avLst/>
          </a:prstGeom>
          <a:noFill/>
          <a:ln w="28575" algn="ctr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21540" name="Straight Arrow Connector 44"/>
          <p:cNvCxnSpPr>
            <a:cxnSpLocks noChangeShapeType="1"/>
          </p:cNvCxnSpPr>
          <p:nvPr/>
        </p:nvCxnSpPr>
        <p:spPr bwMode="auto">
          <a:xfrm>
            <a:off x="2332038" y="5867400"/>
            <a:ext cx="1096962" cy="1588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41" name="TextBox 48"/>
          <p:cNvSpPr txBox="1">
            <a:spLocks noChangeArrowheads="1"/>
          </p:cNvSpPr>
          <p:nvPr/>
        </p:nvSpPr>
        <p:spPr bwMode="auto">
          <a:xfrm>
            <a:off x="2514600" y="5673725"/>
            <a:ext cx="6699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1.2 m</a:t>
            </a:r>
          </a:p>
        </p:txBody>
      </p:sp>
      <p:sp>
        <p:nvSpPr>
          <p:cNvPr id="2" name="Rectangle 1"/>
          <p:cNvSpPr/>
          <p:nvPr/>
        </p:nvSpPr>
        <p:spPr>
          <a:xfrm>
            <a:off x="7467600" y="152400"/>
            <a:ext cx="207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arXiv:0808.3968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49213"/>
            <a:ext cx="9601200" cy="56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 anchor="ctr"/>
          <a:lstStyle/>
          <a:p>
            <a:endParaRPr lang="en-US"/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52400" y="1150938"/>
            <a:ext cx="3287713" cy="509587"/>
          </a:xfrm>
          <a:prstGeom prst="rect">
            <a:avLst/>
          </a:prstGeom>
          <a:solidFill>
            <a:srgbClr val="E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>
                <a:latin typeface="Symbol" charset="0"/>
                <a:cs typeface="ＭＳ Ｐゴシック" charset="0"/>
              </a:rPr>
              <a:t>bb</a:t>
            </a:r>
            <a:r>
              <a:rPr lang="en-US" sz="2700" b="1">
                <a:latin typeface="Times New Roman" charset="0"/>
                <a:cs typeface="ＭＳ Ｐゴシック" charset="0"/>
              </a:rPr>
              <a:t>(0</a:t>
            </a:r>
            <a:r>
              <a:rPr lang="en-US" sz="2700" b="1">
                <a:latin typeface="Symbol" charset="0"/>
                <a:cs typeface="ＭＳ Ｐゴシック" charset="0"/>
              </a:rPr>
              <a:t>n</a:t>
            </a:r>
            <a:r>
              <a:rPr lang="en-US" sz="2700" b="1">
                <a:latin typeface="Times New Roman" charset="0"/>
                <a:cs typeface="ＭＳ Ｐゴシック" charset="0"/>
              </a:rPr>
              <a:t>) : 2n </a:t>
            </a:r>
            <a:r>
              <a:rPr lang="en-US" sz="2700" b="1">
                <a:latin typeface="Times New Roman" charset="0"/>
                <a:cs typeface="ＭＳ Ｐゴシック" charset="0"/>
                <a:sym typeface="Symbol" charset="0"/>
              </a:rPr>
              <a:t> 2p+2e</a:t>
            </a:r>
            <a:r>
              <a:rPr lang="en-US" sz="2700" b="1" baseline="30000">
                <a:latin typeface="Times New Roman" charset="0"/>
                <a:cs typeface="ＭＳ Ｐゴシック" charset="0"/>
                <a:sym typeface="Symbol" charset="0"/>
              </a:rPr>
              <a:t>-</a:t>
            </a:r>
            <a:endParaRPr lang="fr-FR" sz="2700" b="1" baseline="30000">
              <a:latin typeface="Times New Roman" charset="0"/>
              <a:cs typeface="ＭＳ Ｐゴシック" charset="0"/>
              <a:sym typeface="Symbol" charset="0"/>
            </a:endParaRP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638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latin typeface="Arial Narrow" charset="0"/>
                <a:cs typeface="ＭＳ Ｐゴシック" charset="0"/>
              </a:rPr>
              <a:t>   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cs typeface="ＭＳ Ｐゴシック" charset="0"/>
                <a:sym typeface="Symbol" charset="0"/>
              </a:rPr>
              <a:t>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L = 2 Process</a:t>
            </a:r>
            <a:endParaRPr lang="en-US" sz="1800" b="1">
              <a:solidFill>
                <a:srgbClr val="FF0000"/>
              </a:solidFill>
              <a:latin typeface="Arial Narrow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en-US" b="1">
                <a:latin typeface="Arial Narrow" charset="0"/>
                <a:cs typeface="ＭＳ Ｐゴシック" charset="0"/>
              </a:rPr>
              <a:t> </a:t>
            </a:r>
            <a:r>
              <a:rPr lang="en-US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Majorana Neutrino </a:t>
            </a:r>
            <a:r>
              <a:rPr lang="fr-FR" sz="2700" b="1">
                <a:solidFill>
                  <a:srgbClr val="FF00FF"/>
                </a:solidFill>
                <a:latin typeface="Arial Narrow" charset="0"/>
                <a:cs typeface="ＭＳ Ｐゴシック" charset="0"/>
                <a:sym typeface="Symbol" charset="0"/>
              </a:rPr>
              <a:t></a:t>
            </a:r>
            <a:r>
              <a:rPr lang="fr-FR" sz="2700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 =</a:t>
            </a:r>
            <a:r>
              <a:rPr lang="fr-FR" sz="2700" b="1">
                <a:solidFill>
                  <a:srgbClr val="FF00FF"/>
                </a:solidFill>
                <a:latin typeface="Arial Narrow" charset="0"/>
                <a:cs typeface="ＭＳ Ｐゴシック" charset="0"/>
                <a:sym typeface="Symbol" charset="0"/>
              </a:rPr>
              <a:t> </a:t>
            </a:r>
            <a:r>
              <a:rPr lang="fr-FR" sz="2700" b="1">
                <a:solidFill>
                  <a:srgbClr val="FF00FF"/>
                </a:solidFill>
                <a:cs typeface="ＭＳ Ｐゴシック" charset="0"/>
                <a:sym typeface="Symbol" charset="0"/>
              </a:rPr>
              <a:t></a:t>
            </a:r>
            <a:endParaRPr lang="en-US" b="1">
              <a:solidFill>
                <a:srgbClr val="FF00FF"/>
              </a:solidFill>
              <a:latin typeface="Arial Narrow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en-US" b="1">
                <a:latin typeface="Arial Narrow" charset="0"/>
                <a:cs typeface="ＭＳ Ｐゴシック" charset="0"/>
              </a:rPr>
              <a:t> Right-handed current in weak interaction</a:t>
            </a:r>
          </a:p>
          <a:p>
            <a:pPr eaLnBrk="1" hangingPunct="1">
              <a:buFont typeface="Wingdings" charset="0"/>
              <a:buChar char="Ø"/>
            </a:pPr>
            <a:r>
              <a:rPr lang="en-US" b="1">
                <a:latin typeface="Arial Narrow" charset="0"/>
                <a:cs typeface="ＭＳ Ｐゴシック" charset="0"/>
              </a:rPr>
              <a:t> Majoron emission</a:t>
            </a:r>
          </a:p>
          <a:p>
            <a:pPr eaLnBrk="1" hangingPunct="1">
              <a:buFont typeface="Wingdings" charset="0"/>
              <a:buChar char="Ø"/>
            </a:pPr>
            <a:r>
              <a:rPr lang="en-US" b="1">
                <a:latin typeface="Arial Narrow" charset="0"/>
                <a:cs typeface="ＭＳ Ｐゴシック" charset="0"/>
              </a:rPr>
              <a:t> SUSY particle exchange</a:t>
            </a:r>
          </a:p>
          <a:p>
            <a:pPr eaLnBrk="1" hangingPunct="1"/>
            <a:endParaRPr lang="fr-FR" b="1">
              <a:latin typeface="Arial Narrow" charset="0"/>
              <a:cs typeface="ＭＳ Ｐゴシック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43542" y="3535486"/>
            <a:ext cx="580073" cy="594361"/>
            <a:chOff x="987" y="1440"/>
            <a:chExt cx="261" cy="351"/>
          </a:xfrm>
          <a:noFill/>
        </p:grpSpPr>
        <p:cxnSp>
          <p:nvCxnSpPr>
            <p:cNvPr id="1083" name="AutoShape 7"/>
            <p:cNvCxnSpPr>
              <a:cxnSpLocks noChangeShapeType="1"/>
              <a:stCxn id="1063" idx="0"/>
            </p:cNvCxnSpPr>
            <p:nvPr/>
          </p:nvCxnSpPr>
          <p:spPr bwMode="auto">
            <a:xfrm rot="16200000" flipH="1">
              <a:off x="987" y="1743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4" name="AutoShape 8"/>
            <p:cNvCxnSpPr>
              <a:cxnSpLocks noChangeShapeType="1"/>
            </p:cNvCxnSpPr>
            <p:nvPr/>
          </p:nvCxnSpPr>
          <p:spPr bwMode="auto">
            <a:xfrm rot="16200000" flipH="1">
              <a:off x="1008" y="1440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5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1056" y="1488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6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1104" y="1536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7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1152" y="1584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88" name="AutoShape 12"/>
            <p:cNvCxnSpPr>
              <a:cxnSpLocks noChangeShapeType="1"/>
            </p:cNvCxnSpPr>
            <p:nvPr/>
          </p:nvCxnSpPr>
          <p:spPr bwMode="auto">
            <a:xfrm rot="16200000" flipH="1">
              <a:off x="1200" y="1632"/>
              <a:ext cx="48" cy="48"/>
            </a:xfrm>
            <a:prstGeom prst="curvedConnector3">
              <a:avLst>
                <a:gd name="adj1" fmla="val 50000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1926" name="Text Box 13"/>
          <p:cNvSpPr txBox="1">
            <a:spLocks noChangeArrowheads="1"/>
          </p:cNvSpPr>
          <p:nvPr/>
        </p:nvSpPr>
        <p:spPr bwMode="auto">
          <a:xfrm>
            <a:off x="1824038" y="5322888"/>
            <a:ext cx="5064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latin typeface="Times New Roman" charset="0"/>
                <a:cs typeface="ＭＳ Ｐゴシック" charset="0"/>
              </a:rPr>
              <a:t>W</a:t>
            </a:r>
            <a:r>
              <a:rPr lang="en-US" sz="2100" b="1" baseline="30000">
                <a:latin typeface="Symbol" charset="0"/>
                <a:cs typeface="ＭＳ Ｐゴシック" charset="0"/>
              </a:rPr>
              <a:t>-</a:t>
            </a:r>
            <a:endParaRPr lang="fr-FR" sz="2100" b="1" baseline="30000">
              <a:latin typeface="Symbol" charset="0"/>
              <a:cs typeface="ＭＳ Ｐゴシック" charset="0"/>
            </a:endParaRPr>
          </a:p>
        </p:txBody>
      </p:sp>
      <p:sp>
        <p:nvSpPr>
          <p:cNvPr id="81927" name="Text Box 14"/>
          <p:cNvSpPr txBox="1">
            <a:spLocks noChangeArrowheads="1"/>
          </p:cNvSpPr>
          <p:nvPr/>
        </p:nvSpPr>
        <p:spPr bwMode="auto">
          <a:xfrm>
            <a:off x="301625" y="5405438"/>
            <a:ext cx="309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latin typeface="Times New Roman" charset="0"/>
                <a:cs typeface="ＭＳ Ｐゴシック" charset="0"/>
              </a:rPr>
              <a:t>n</a:t>
            </a:r>
            <a:endParaRPr lang="fr-FR" sz="1700" b="1">
              <a:latin typeface="Times New Roman" charset="0"/>
              <a:cs typeface="ＭＳ Ｐゴシック" charset="0"/>
            </a:endParaRPr>
          </a:p>
        </p:txBody>
      </p:sp>
      <p:sp>
        <p:nvSpPr>
          <p:cNvPr id="81928" name="Text Box 15"/>
          <p:cNvSpPr txBox="1">
            <a:spLocks noChangeArrowheads="1"/>
          </p:cNvSpPr>
          <p:nvPr/>
        </p:nvSpPr>
        <p:spPr bwMode="auto">
          <a:xfrm>
            <a:off x="376238" y="3225800"/>
            <a:ext cx="3095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latin typeface="Times New Roman" charset="0"/>
                <a:cs typeface="ＭＳ Ｐゴシック" charset="0"/>
              </a:rPr>
              <a:t>n</a:t>
            </a:r>
            <a:endParaRPr lang="fr-FR" sz="1700" b="1">
              <a:latin typeface="Times New Roman" charset="0"/>
              <a:cs typeface="ＭＳ Ｐゴシック" charset="0"/>
            </a:endParaRPr>
          </a:p>
        </p:txBody>
      </p:sp>
      <p:sp>
        <p:nvSpPr>
          <p:cNvPr id="81929" name="Text Box 16"/>
          <p:cNvSpPr txBox="1">
            <a:spLocks noChangeArrowheads="1"/>
          </p:cNvSpPr>
          <p:nvPr/>
        </p:nvSpPr>
        <p:spPr bwMode="auto">
          <a:xfrm>
            <a:off x="2357438" y="2743200"/>
            <a:ext cx="3095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latin typeface="Times New Roman" charset="0"/>
                <a:cs typeface="ＭＳ Ｐゴシック" charset="0"/>
              </a:rPr>
              <a:t>p</a:t>
            </a:r>
            <a:endParaRPr lang="fr-FR" sz="1700" b="1">
              <a:latin typeface="Times New Roman" charset="0"/>
              <a:cs typeface="ＭＳ Ｐゴシック" charset="0"/>
            </a:endParaRPr>
          </a:p>
        </p:txBody>
      </p:sp>
      <p:sp>
        <p:nvSpPr>
          <p:cNvPr id="81930" name="Text Box 17"/>
          <p:cNvSpPr txBox="1">
            <a:spLocks noChangeArrowheads="1"/>
          </p:cNvSpPr>
          <p:nvPr/>
        </p:nvSpPr>
        <p:spPr bwMode="auto">
          <a:xfrm>
            <a:off x="2303463" y="5892800"/>
            <a:ext cx="3095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latin typeface="Times New Roman" charset="0"/>
                <a:cs typeface="ＭＳ Ｐゴシック" charset="0"/>
              </a:rPr>
              <a:t>p</a:t>
            </a:r>
            <a:endParaRPr lang="fr-FR" sz="1700" b="1">
              <a:latin typeface="Times New Roman" charset="0"/>
              <a:cs typeface="ＭＳ Ｐゴシック" charset="0"/>
            </a:endParaRPr>
          </a:p>
        </p:txBody>
      </p:sp>
      <p:sp>
        <p:nvSpPr>
          <p:cNvPr id="81931" name="Text Box 18"/>
          <p:cNvSpPr txBox="1">
            <a:spLocks noChangeArrowheads="1"/>
          </p:cNvSpPr>
          <p:nvPr/>
        </p:nvSpPr>
        <p:spPr bwMode="auto">
          <a:xfrm>
            <a:off x="3022600" y="5241925"/>
            <a:ext cx="366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1700" b="1" baseline="30000">
                <a:solidFill>
                  <a:srgbClr val="FF0000"/>
                </a:solidFill>
                <a:latin typeface="Symbol" charset="0"/>
                <a:cs typeface="ＭＳ Ｐゴシック" charset="0"/>
              </a:rPr>
              <a:t>-</a:t>
            </a:r>
            <a:endParaRPr lang="fr-FR" sz="1700" b="1" baseline="30000">
              <a:solidFill>
                <a:srgbClr val="FF0000"/>
              </a:solidFill>
              <a:latin typeface="Symbol" charset="0"/>
              <a:cs typeface="ＭＳ Ｐゴシック" charset="0"/>
            </a:endParaRPr>
          </a:p>
        </p:txBody>
      </p:sp>
      <p:sp>
        <p:nvSpPr>
          <p:cNvPr id="81932" name="Text Box 19"/>
          <p:cNvSpPr txBox="1">
            <a:spLocks noChangeArrowheads="1"/>
          </p:cNvSpPr>
          <p:nvPr/>
        </p:nvSpPr>
        <p:spPr bwMode="auto">
          <a:xfrm>
            <a:off x="3022600" y="3454400"/>
            <a:ext cx="366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e</a:t>
            </a:r>
            <a:r>
              <a:rPr lang="en-US" sz="1700" b="1" baseline="30000">
                <a:solidFill>
                  <a:srgbClr val="FF0000"/>
                </a:solidFill>
                <a:latin typeface="Symbol" charset="0"/>
                <a:cs typeface="ＭＳ Ｐゴシック" charset="0"/>
              </a:rPr>
              <a:t>-</a:t>
            </a:r>
            <a:endParaRPr lang="fr-FR" sz="1700" b="1" baseline="30000">
              <a:solidFill>
                <a:srgbClr val="FF0000"/>
              </a:solidFill>
              <a:latin typeface="Symbol" charset="0"/>
              <a:cs typeface="ＭＳ Ｐゴシック" charset="0"/>
            </a:endParaRPr>
          </a:p>
        </p:txBody>
      </p:sp>
      <p:sp>
        <p:nvSpPr>
          <p:cNvPr id="81933" name="Text Box 20"/>
          <p:cNvSpPr txBox="1">
            <a:spLocks noChangeArrowheads="1"/>
          </p:cNvSpPr>
          <p:nvPr/>
        </p:nvSpPr>
        <p:spPr bwMode="auto">
          <a:xfrm>
            <a:off x="2303463" y="4251325"/>
            <a:ext cx="5445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n</a:t>
            </a:r>
            <a:r>
              <a:rPr lang="en-US" b="1" baseline="-2500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M</a:t>
            </a:r>
            <a:endParaRPr lang="fr-FR" b="1" baseline="-25000">
              <a:solidFill>
                <a:srgbClr val="FF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81934" name="Line 21"/>
          <p:cNvSpPr>
            <a:spLocks noChangeShapeType="1"/>
          </p:cNvSpPr>
          <p:nvPr/>
        </p:nvSpPr>
        <p:spPr bwMode="auto">
          <a:xfrm>
            <a:off x="1825625" y="3965575"/>
            <a:ext cx="160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644" tIns="48322" rIns="96644" bIns="48322"/>
          <a:lstStyle/>
          <a:p>
            <a:endParaRPr lang="en-US"/>
          </a:p>
        </p:txBody>
      </p:sp>
      <p:pic>
        <p:nvPicPr>
          <p:cNvPr id="81935" name="Picture 22" descr="these_cec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76600"/>
            <a:ext cx="5791200" cy="3687763"/>
          </a:xfrm>
          <a:prstGeom prst="rect">
            <a:avLst/>
          </a:prstGeom>
          <a:solidFill>
            <a:srgbClr val="E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6" name="Text Box 23"/>
          <p:cNvSpPr txBox="1">
            <a:spLocks noChangeArrowheads="1"/>
          </p:cNvSpPr>
          <p:nvPr/>
        </p:nvSpPr>
        <p:spPr bwMode="auto">
          <a:xfrm>
            <a:off x="7489825" y="6583363"/>
            <a:ext cx="1044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55" tIns="46629" rIns="93255" bIns="46629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latin typeface="Times New Roman" charset="0"/>
                <a:cs typeface="ＭＳ Ｐゴシック" charset="0"/>
              </a:rPr>
              <a:t>(Q</a:t>
            </a:r>
            <a:r>
              <a:rPr lang="en-US" sz="1200" b="1" baseline="-25000">
                <a:latin typeface="Symbol" charset="0"/>
                <a:cs typeface="ＭＳ Ｐゴシック" charset="0"/>
              </a:rPr>
              <a:t>bb</a:t>
            </a:r>
            <a:r>
              <a:rPr lang="en-US" sz="1200" b="1">
                <a:latin typeface="Times New Roman" charset="0"/>
                <a:cs typeface="ＭＳ Ｐゴシック" charset="0"/>
              </a:rPr>
              <a:t> ~  MeV)</a:t>
            </a:r>
            <a:endParaRPr lang="fr-FR" sz="1200" b="1">
              <a:latin typeface="Times New Roman" charset="0"/>
              <a:cs typeface="ＭＳ Ｐゴシック" charset="0"/>
            </a:endParaRPr>
          </a:p>
        </p:txBody>
      </p:sp>
      <p:sp>
        <p:nvSpPr>
          <p:cNvPr id="81937" name="Line 29"/>
          <p:cNvSpPr>
            <a:spLocks noChangeShapeType="1"/>
          </p:cNvSpPr>
          <p:nvPr/>
        </p:nvSpPr>
        <p:spPr bwMode="auto">
          <a:xfrm>
            <a:off x="2352675" y="4014788"/>
            <a:ext cx="1588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644" tIns="48322" rIns="96644" bIns="48322"/>
          <a:lstStyle/>
          <a:p>
            <a:endParaRPr lang="en-US"/>
          </a:p>
        </p:txBody>
      </p:sp>
      <p:sp>
        <p:nvSpPr>
          <p:cNvPr id="81938" name="Line 30"/>
          <p:cNvSpPr>
            <a:spLocks noChangeShapeType="1"/>
          </p:cNvSpPr>
          <p:nvPr/>
        </p:nvSpPr>
        <p:spPr bwMode="auto">
          <a:xfrm flipV="1">
            <a:off x="2335213" y="4884738"/>
            <a:ext cx="1587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644" tIns="48322" rIns="96644" bIns="48322"/>
          <a:lstStyle/>
          <a:p>
            <a:endParaRPr lang="en-US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623414" y="3097822"/>
            <a:ext cx="2398634" cy="2957345"/>
            <a:chOff x="412" y="1584"/>
            <a:chExt cx="1584" cy="1833"/>
          </a:xfrm>
          <a:noFill/>
        </p:grpSpPr>
        <p:sp>
          <p:nvSpPr>
            <p:cNvPr id="1062" name="Line 32"/>
            <p:cNvSpPr>
              <a:spLocks noChangeShapeType="1"/>
            </p:cNvSpPr>
            <p:nvPr/>
          </p:nvSpPr>
          <p:spPr bwMode="auto">
            <a:xfrm>
              <a:off x="451" y="1836"/>
              <a:ext cx="63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63" name="Line 33"/>
            <p:cNvSpPr>
              <a:spLocks noChangeShapeType="1"/>
            </p:cNvSpPr>
            <p:nvPr/>
          </p:nvSpPr>
          <p:spPr bwMode="auto">
            <a:xfrm flipV="1">
              <a:off x="1084" y="1584"/>
              <a:ext cx="476" cy="25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64" name="Line 34"/>
            <p:cNvSpPr>
              <a:spLocks noChangeShapeType="1"/>
            </p:cNvSpPr>
            <p:nvPr/>
          </p:nvSpPr>
          <p:spPr bwMode="auto">
            <a:xfrm flipV="1">
              <a:off x="1468" y="1956"/>
              <a:ext cx="528" cy="15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65" name="Line 35"/>
            <p:cNvSpPr>
              <a:spLocks noChangeShapeType="1"/>
            </p:cNvSpPr>
            <p:nvPr/>
          </p:nvSpPr>
          <p:spPr bwMode="auto">
            <a:xfrm flipV="1">
              <a:off x="412" y="3165"/>
              <a:ext cx="63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66" name="Line 36"/>
            <p:cNvSpPr>
              <a:spLocks noChangeShapeType="1"/>
            </p:cNvSpPr>
            <p:nvPr/>
          </p:nvSpPr>
          <p:spPr bwMode="auto">
            <a:xfrm>
              <a:off x="1045" y="3165"/>
              <a:ext cx="476" cy="25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 flipV="1">
              <a:off x="1045" y="2863"/>
              <a:ext cx="423" cy="302"/>
              <a:chOff x="960" y="1392"/>
              <a:chExt cx="288" cy="288"/>
            </a:xfrm>
            <a:grpFill/>
          </p:grpSpPr>
          <p:cxnSp>
            <p:nvCxnSpPr>
              <p:cNvPr id="1075" name="AutoShape 38"/>
              <p:cNvCxnSpPr>
                <a:cxnSpLocks noChangeShapeType="1"/>
                <a:stCxn id="1066" idx="0"/>
              </p:cNvCxnSpPr>
              <p:nvPr/>
            </p:nvCxnSpPr>
            <p:spPr bwMode="auto">
              <a:xfrm rot="16200000" flipH="1">
                <a:off x="960" y="1392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76" name="AutoShape 39"/>
              <p:cNvCxnSpPr>
                <a:cxnSpLocks noChangeShapeType="1"/>
              </p:cNvCxnSpPr>
              <p:nvPr/>
            </p:nvCxnSpPr>
            <p:spPr bwMode="auto">
              <a:xfrm rot="16200000" flipH="1">
                <a:off x="1008" y="1440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77" name="AutoShape 40"/>
              <p:cNvCxnSpPr>
                <a:cxnSpLocks noChangeShapeType="1"/>
              </p:cNvCxnSpPr>
              <p:nvPr/>
            </p:nvCxnSpPr>
            <p:spPr bwMode="auto">
              <a:xfrm rot="16200000" flipH="1">
                <a:off x="1056" y="1488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78" name="AutoShape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1104" y="1536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79" name="AutoShape 42"/>
              <p:cNvCxnSpPr>
                <a:cxnSpLocks noChangeShapeType="1"/>
              </p:cNvCxnSpPr>
              <p:nvPr/>
            </p:nvCxnSpPr>
            <p:spPr bwMode="auto">
              <a:xfrm rot="16200000" flipH="1">
                <a:off x="1152" y="1584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80" name="AutoShape 43"/>
              <p:cNvCxnSpPr>
                <a:cxnSpLocks noChangeShapeType="1"/>
              </p:cNvCxnSpPr>
              <p:nvPr/>
            </p:nvCxnSpPr>
            <p:spPr bwMode="auto">
              <a:xfrm rot="16200000" flipH="1">
                <a:off x="1200" y="1632"/>
                <a:ext cx="48" cy="48"/>
              </a:xfrm>
              <a:prstGeom prst="curvedConnector3">
                <a:avLst>
                  <a:gd name="adj1" fmla="val 50000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>
              <a:off x="1468" y="2863"/>
              <a:ext cx="528" cy="15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/>
          </p:nvSpPr>
          <p:spPr bwMode="auto">
            <a:xfrm>
              <a:off x="1468" y="2107"/>
              <a:ext cx="0" cy="75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81549" tIns="40777" rIns="81549" bIns="40777">
              <a:spAutoFit/>
            </a:bodyPr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70" name="Text Box 46"/>
            <p:cNvSpPr txBox="1">
              <a:spLocks noChangeArrowheads="1"/>
            </p:cNvSpPr>
            <p:nvPr/>
          </p:nvSpPr>
          <p:spPr bwMode="auto">
            <a:xfrm>
              <a:off x="1204" y="1805"/>
              <a:ext cx="317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75783" tIns="37894" rIns="75783" bIns="37894">
              <a:spAutoFit/>
            </a:bodyPr>
            <a:lstStyle/>
            <a:p>
              <a:pPr defTabSz="932883">
                <a:defRPr/>
              </a:pPr>
              <a:r>
                <a:rPr lang="en-US" sz="1700" b="1" dirty="0">
                  <a:latin typeface="Times New Roman" pitchFamily="18" charset="0"/>
                  <a:ea typeface="ＭＳ Ｐゴシック" pitchFamily="34" charset="-128"/>
                </a:rPr>
                <a:t>W</a:t>
              </a:r>
              <a:r>
                <a:rPr lang="en-US" sz="2100" b="1" baseline="30000" dirty="0">
                  <a:latin typeface="Symbol" pitchFamily="18" charset="2"/>
                  <a:ea typeface="ＭＳ Ｐゴシック" pitchFamily="34" charset="-128"/>
                </a:rPr>
                <a:t>-</a:t>
              </a:r>
              <a:endParaRPr lang="fr-FR" sz="2100" b="1" baseline="30000" dirty="0">
                <a:latin typeface="Symbol" pitchFamily="18" charset="2"/>
                <a:ea typeface="ＭＳ Ｐゴシック" pitchFamily="34" charset="-128"/>
              </a:endParaRPr>
            </a:p>
          </p:txBody>
        </p:sp>
        <p:sp>
          <p:nvSpPr>
            <p:cNvPr id="1071" name="Text Box 47"/>
            <p:cNvSpPr txBox="1">
              <a:spLocks noChangeArrowheads="1"/>
            </p:cNvSpPr>
            <p:nvPr/>
          </p:nvSpPr>
          <p:spPr bwMode="auto">
            <a:xfrm>
              <a:off x="1151" y="2056"/>
              <a:ext cx="287" cy="2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75783" tIns="37894" rIns="75783" bIns="37894">
              <a:spAutoFit/>
            </a:bodyPr>
            <a:lstStyle/>
            <a:p>
              <a:pPr defTabSz="932883">
                <a:defRPr/>
              </a:pPr>
              <a:r>
                <a:rPr lang="en-US" sz="1700" b="1" dirty="0" err="1">
                  <a:latin typeface="Symbol" pitchFamily="18" charset="2"/>
                  <a:ea typeface="ＭＳ Ｐゴシック" pitchFamily="34" charset="-128"/>
                </a:rPr>
                <a:t>n</a:t>
              </a:r>
              <a:r>
                <a:rPr lang="en-US" sz="1700" b="1" baseline="-25000" dirty="0" err="1">
                  <a:latin typeface="Times New Roman" pitchFamily="18" charset="0"/>
                  <a:ea typeface="ＭＳ Ｐゴシック" pitchFamily="34" charset="-128"/>
                </a:rPr>
                <a:t>eR</a:t>
              </a:r>
              <a:endParaRPr lang="fr-FR" sz="1700" b="1" baseline="-250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2" name="Text Box 48"/>
            <p:cNvSpPr txBox="1">
              <a:spLocks noChangeArrowheads="1"/>
            </p:cNvSpPr>
            <p:nvPr/>
          </p:nvSpPr>
          <p:spPr bwMode="auto">
            <a:xfrm>
              <a:off x="1151" y="2611"/>
              <a:ext cx="282" cy="2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75783" tIns="37894" rIns="75783" bIns="37894">
              <a:spAutoFit/>
            </a:bodyPr>
            <a:lstStyle/>
            <a:p>
              <a:pPr defTabSz="932883">
                <a:defRPr/>
              </a:pPr>
              <a:r>
                <a:rPr lang="en-US" sz="1700" b="1" dirty="0" err="1">
                  <a:latin typeface="Symbol" pitchFamily="18" charset="2"/>
                  <a:ea typeface="ＭＳ Ｐゴシック" pitchFamily="34" charset="-128"/>
                </a:rPr>
                <a:t>n</a:t>
              </a:r>
              <a:r>
                <a:rPr lang="en-US" sz="1700" b="1" baseline="-25000" dirty="0" err="1">
                  <a:latin typeface="Times New Roman" pitchFamily="18" charset="0"/>
                  <a:ea typeface="ＭＳ Ｐゴシック" pitchFamily="34" charset="-128"/>
                </a:rPr>
                <a:t>eL</a:t>
              </a:r>
              <a:endParaRPr lang="fr-FR" sz="1700" b="1" baseline="-250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3" name="Text Box 49"/>
            <p:cNvSpPr txBox="1">
              <a:spLocks noChangeArrowheads="1"/>
            </p:cNvSpPr>
            <p:nvPr/>
          </p:nvSpPr>
          <p:spPr bwMode="auto">
            <a:xfrm>
              <a:off x="1568" y="2113"/>
              <a:ext cx="177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75783" tIns="37894" rIns="75783" bIns="37894">
              <a:spAutoFit/>
            </a:bodyPr>
            <a:lstStyle/>
            <a:p>
              <a:pPr defTabSz="932883">
                <a:defRPr/>
              </a:pPr>
              <a:r>
                <a:rPr lang="en-US" sz="1700" dirty="0">
                  <a:latin typeface="Times New Roman" pitchFamily="18" charset="0"/>
                  <a:ea typeface="ＭＳ Ｐゴシック" pitchFamily="34" charset="-128"/>
                </a:rPr>
                <a:t>h</a:t>
              </a:r>
              <a:endParaRPr lang="fr-FR" sz="17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4" name="Text Box 50"/>
            <p:cNvSpPr txBox="1">
              <a:spLocks noChangeArrowheads="1"/>
            </p:cNvSpPr>
            <p:nvPr/>
          </p:nvSpPr>
          <p:spPr bwMode="auto">
            <a:xfrm>
              <a:off x="1557" y="2652"/>
              <a:ext cx="177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75783" tIns="37894" rIns="75783" bIns="37894">
              <a:spAutoFit/>
            </a:bodyPr>
            <a:lstStyle/>
            <a:p>
              <a:pPr defTabSz="932883">
                <a:defRPr/>
              </a:pPr>
              <a:r>
                <a:rPr lang="en-US" sz="1700" dirty="0">
                  <a:latin typeface="Times New Roman" pitchFamily="18" charset="0"/>
                  <a:ea typeface="ＭＳ Ｐゴシック" pitchFamily="34" charset="-128"/>
                </a:rPr>
                <a:t>h</a:t>
              </a:r>
              <a:endParaRPr lang="fr-FR" sz="17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81940" name="Line 51"/>
          <p:cNvSpPr>
            <a:spLocks noChangeShapeType="1"/>
          </p:cNvSpPr>
          <p:nvPr/>
        </p:nvSpPr>
        <p:spPr bwMode="auto">
          <a:xfrm flipV="1">
            <a:off x="6835775" y="1687513"/>
            <a:ext cx="1428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644" tIns="48322" rIns="96644" bIns="48322"/>
          <a:lstStyle/>
          <a:p>
            <a:endParaRPr lang="en-US"/>
          </a:p>
        </p:txBody>
      </p:sp>
      <p:sp>
        <p:nvSpPr>
          <p:cNvPr id="81941" name="Rectangle 59"/>
          <p:cNvSpPr>
            <a:spLocks noChangeArrowheads="1"/>
          </p:cNvSpPr>
          <p:nvPr/>
        </p:nvSpPr>
        <p:spPr bwMode="auto">
          <a:xfrm>
            <a:off x="-1093788" y="5900738"/>
            <a:ext cx="1809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11" tIns="44906" rIns="89811" bIns="44906">
            <a:spAutoFit/>
          </a:bodyPr>
          <a:lstStyle/>
          <a:p>
            <a:pPr defTabSz="893763" eaLnBrk="0" hangingPunct="0"/>
            <a:endParaRPr lang="en-US" sz="2300" b="1">
              <a:cs typeface="ＭＳ Ｐゴシック" charset="0"/>
            </a:endParaRPr>
          </a:p>
        </p:txBody>
      </p:sp>
      <p:sp>
        <p:nvSpPr>
          <p:cNvPr id="81942" name="Rectangle 64"/>
          <p:cNvSpPr>
            <a:spLocks noChangeArrowheads="1"/>
          </p:cNvSpPr>
          <p:nvPr/>
        </p:nvSpPr>
        <p:spPr bwMode="auto">
          <a:xfrm>
            <a:off x="2987675" y="6523038"/>
            <a:ext cx="1809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11" tIns="44906" rIns="89811" bIns="44906">
            <a:spAutoFit/>
          </a:bodyPr>
          <a:lstStyle/>
          <a:p>
            <a:pPr defTabSz="893763" eaLnBrk="0" hangingPunct="0"/>
            <a:endParaRPr lang="en-US" sz="2300" b="1">
              <a:cs typeface="ＭＳ Ｐゴシック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50800"/>
            <a:ext cx="9601200" cy="585788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algn="ctr" defTabSz="949156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A50021"/>
                </a:solidFill>
                <a:latin typeface="+mj-lt"/>
                <a:ea typeface="+mn-ea"/>
              </a:rPr>
              <a:t>Double Beta </a:t>
            </a:r>
            <a:r>
              <a:rPr lang="en-US" sz="3200" b="1" dirty="0">
                <a:solidFill>
                  <a:srgbClr val="A50021"/>
                </a:solidFill>
                <a:latin typeface="+mj-lt"/>
                <a:ea typeface="+mn-ea"/>
                <a:sym typeface="Symbol" pitchFamily="18" charset="2"/>
              </a:rPr>
              <a:t></a:t>
            </a:r>
            <a:r>
              <a:rPr lang="en-US" sz="3200" b="1" dirty="0">
                <a:solidFill>
                  <a:srgbClr val="A50021"/>
                </a:solidFill>
                <a:latin typeface="+mj-lt"/>
                <a:ea typeface="+mn-ea"/>
              </a:rPr>
              <a:t>(0</a:t>
            </a:r>
            <a:r>
              <a:rPr lang="en-US" sz="3200" b="1" dirty="0">
                <a:solidFill>
                  <a:srgbClr val="A50021"/>
                </a:solidFill>
                <a:latin typeface="+mj-lt"/>
                <a:ea typeface="+mn-ea"/>
                <a:sym typeface="Symbol" pitchFamily="18" charset="2"/>
              </a:rPr>
              <a:t></a:t>
            </a:r>
            <a:r>
              <a:rPr lang="en-US" sz="3200" b="1" dirty="0">
                <a:solidFill>
                  <a:srgbClr val="A50021"/>
                </a:solidFill>
                <a:latin typeface="+mj-lt"/>
                <a:ea typeface="+mn-ea"/>
              </a:rPr>
              <a:t>) Decay</a:t>
            </a:r>
          </a:p>
        </p:txBody>
      </p:sp>
      <p:sp>
        <p:nvSpPr>
          <p:cNvPr id="819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24" tIns="45712" rIns="91424" bIns="45712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Neutrino Mass Differences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1066800"/>
            <a:ext cx="2103438" cy="47148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Normal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0" y="1066800"/>
            <a:ext cx="2216150" cy="47148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Inverted Scheme</a:t>
            </a:r>
          </a:p>
        </p:txBody>
      </p:sp>
      <p:pic>
        <p:nvPicPr>
          <p:cNvPr id="82952" name="Picture 21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6788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Text Box 27"/>
          <p:cNvSpPr txBox="1">
            <a:spLocks noChangeArrowheads="1"/>
          </p:cNvSpPr>
          <p:nvPr/>
        </p:nvSpPr>
        <p:spPr bwMode="auto">
          <a:xfrm>
            <a:off x="3346450" y="3362325"/>
            <a:ext cx="1377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89984" tIns="46791" rIns="89984" bIns="467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FFC000"/>
                </a:solidFill>
              </a:rPr>
              <a:t>(50 meV)</a:t>
            </a:r>
            <a:r>
              <a:rPr lang="de-DE" sz="1800" b="1" baseline="30000">
                <a:solidFill>
                  <a:srgbClr val="FFC000"/>
                </a:solidFill>
              </a:rPr>
              <a:t>2</a:t>
            </a:r>
            <a:endParaRPr lang="en-GB" sz="1800" b="1" baseline="30000">
              <a:solidFill>
                <a:srgbClr val="FFC000"/>
              </a:solidFill>
            </a:endParaRPr>
          </a:p>
        </p:txBody>
      </p:sp>
      <p:sp>
        <p:nvSpPr>
          <p:cNvPr id="82954" name="Rectangle 28"/>
          <p:cNvSpPr>
            <a:spLocks noChangeArrowheads="1"/>
          </p:cNvSpPr>
          <p:nvPr/>
        </p:nvSpPr>
        <p:spPr bwMode="auto">
          <a:xfrm>
            <a:off x="4038600" y="4657725"/>
            <a:ext cx="1235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89984" tIns="46791" rIns="89984" bIns="46791">
            <a:spAutoFit/>
          </a:bodyPr>
          <a:lstStyle/>
          <a:p>
            <a:r>
              <a:rPr lang="de-DE" sz="1800" b="1">
                <a:solidFill>
                  <a:srgbClr val="FFC000"/>
                </a:solidFill>
              </a:rPr>
              <a:t>(9 meV)</a:t>
            </a:r>
            <a:r>
              <a:rPr lang="de-DE" sz="1800" b="1" baseline="30000">
                <a:solidFill>
                  <a:srgbClr val="FFC000"/>
                </a:solidFill>
              </a:rPr>
              <a:t>2</a:t>
            </a:r>
            <a:endParaRPr lang="en-GB" sz="1800" b="1" baseline="30000">
              <a:solidFill>
                <a:srgbClr val="FFC000"/>
              </a:solidFill>
            </a:endParaRPr>
          </a:p>
        </p:txBody>
      </p:sp>
      <p:sp>
        <p:nvSpPr>
          <p:cNvPr id="82955" name="Text Box 4"/>
          <p:cNvSpPr txBox="1">
            <a:spLocks noChangeArrowheads="1"/>
          </p:cNvSpPr>
          <p:nvPr/>
        </p:nvSpPr>
        <p:spPr bwMode="auto">
          <a:xfrm>
            <a:off x="228600" y="6596063"/>
            <a:ext cx="255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8000"/>
                </a:solidFill>
                <a:latin typeface="Arial Narrow" charset="0"/>
              </a:rPr>
              <a:t>Laurent SIMARD, LAL - Orsay</a:t>
            </a:r>
            <a:endParaRPr lang="fr-FR" sz="1600" b="1" i="1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5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49"/>
          <p:cNvGrpSpPr>
            <a:grpSpLocks/>
          </p:cNvGrpSpPr>
          <p:nvPr/>
        </p:nvGrpSpPr>
        <p:grpSpPr bwMode="auto">
          <a:xfrm>
            <a:off x="0" y="1617663"/>
            <a:ext cx="9601200" cy="5200650"/>
            <a:chOff x="-76200" y="1371600"/>
            <a:chExt cx="9677400" cy="5200154"/>
          </a:xfrm>
        </p:grpSpPr>
        <p:pic>
          <p:nvPicPr>
            <p:cNvPr id="8398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1371600"/>
              <a:ext cx="9677400" cy="4569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8" name="Line 7"/>
            <p:cNvSpPr>
              <a:spLocks noChangeShapeType="1"/>
            </p:cNvSpPr>
            <p:nvPr/>
          </p:nvSpPr>
          <p:spPr bwMode="auto">
            <a:xfrm flipV="1">
              <a:off x="3193675" y="1778874"/>
              <a:ext cx="0" cy="353728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89" name="Line 8"/>
            <p:cNvSpPr>
              <a:spLocks noChangeShapeType="1"/>
            </p:cNvSpPr>
            <p:nvPr/>
          </p:nvSpPr>
          <p:spPr bwMode="auto">
            <a:xfrm flipV="1">
              <a:off x="8395505" y="1763611"/>
              <a:ext cx="0" cy="353728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0" name="Line 9"/>
            <p:cNvSpPr>
              <a:spLocks noChangeShapeType="1"/>
            </p:cNvSpPr>
            <p:nvPr/>
          </p:nvSpPr>
          <p:spPr bwMode="auto">
            <a:xfrm flipH="1">
              <a:off x="2901173" y="4917401"/>
              <a:ext cx="283474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1" name="Text Box 10"/>
            <p:cNvSpPr txBox="1">
              <a:spLocks noChangeArrowheads="1"/>
            </p:cNvSpPr>
            <p:nvPr/>
          </p:nvSpPr>
          <p:spPr bwMode="auto">
            <a:xfrm rot="5400000">
              <a:off x="2540719" y="4210063"/>
              <a:ext cx="1659802" cy="477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8000"/>
                  </a:solidFill>
                  <a:latin typeface="Times New Roman" charset="0"/>
                </a:rPr>
                <a:t>Cosmology</a:t>
              </a:r>
              <a:endParaRPr lang="fr-FR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3992" name="Line 11"/>
            <p:cNvSpPr>
              <a:spLocks noChangeShapeType="1"/>
            </p:cNvSpPr>
            <p:nvPr/>
          </p:nvSpPr>
          <p:spPr bwMode="auto">
            <a:xfrm flipH="1">
              <a:off x="8088559" y="4938389"/>
              <a:ext cx="283473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3" name="Text Box 12"/>
            <p:cNvSpPr txBox="1">
              <a:spLocks noChangeArrowheads="1"/>
            </p:cNvSpPr>
            <p:nvPr/>
          </p:nvSpPr>
          <p:spPr bwMode="auto">
            <a:xfrm rot="5400000">
              <a:off x="7728104" y="4231050"/>
              <a:ext cx="1659802" cy="477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8000"/>
                  </a:solidFill>
                  <a:latin typeface="Times New Roman" charset="0"/>
                </a:rPr>
                <a:t>Cosmology</a:t>
              </a:r>
              <a:endParaRPr lang="fr-FR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3994" name="Line 31"/>
            <p:cNvSpPr>
              <a:spLocks noChangeShapeType="1"/>
            </p:cNvSpPr>
            <p:nvPr/>
          </p:nvSpPr>
          <p:spPr bwMode="auto">
            <a:xfrm flipV="1">
              <a:off x="2742285" y="1780781"/>
              <a:ext cx="0" cy="35258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5" name="Line 44"/>
            <p:cNvSpPr>
              <a:spLocks noChangeShapeType="1"/>
            </p:cNvSpPr>
            <p:nvPr/>
          </p:nvSpPr>
          <p:spPr bwMode="auto">
            <a:xfrm flipH="1">
              <a:off x="2912008" y="3974888"/>
              <a:ext cx="283474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6" name="Line 45"/>
            <p:cNvSpPr>
              <a:spLocks noChangeShapeType="1"/>
            </p:cNvSpPr>
            <p:nvPr/>
          </p:nvSpPr>
          <p:spPr bwMode="auto">
            <a:xfrm flipH="1">
              <a:off x="8099393" y="3995877"/>
              <a:ext cx="283473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7" name="Line 49"/>
            <p:cNvSpPr>
              <a:spLocks noChangeShapeType="1"/>
            </p:cNvSpPr>
            <p:nvPr/>
          </p:nvSpPr>
          <p:spPr bwMode="auto">
            <a:xfrm flipV="1">
              <a:off x="7944114" y="1782689"/>
              <a:ext cx="0" cy="35258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sp>
          <p:nvSpPr>
            <p:cNvPr id="83998" name="Text Box 50"/>
            <p:cNvSpPr txBox="1">
              <a:spLocks noChangeArrowheads="1"/>
            </p:cNvSpPr>
            <p:nvPr/>
          </p:nvSpPr>
          <p:spPr bwMode="auto">
            <a:xfrm>
              <a:off x="3657600" y="6172200"/>
              <a:ext cx="2513853" cy="39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900">
                  <a:latin typeface="Times New Roman" charset="0"/>
                </a:rPr>
                <a:t>(Figure from C. Giunti)</a:t>
              </a:r>
              <a:endParaRPr lang="fr-FR" sz="1900">
                <a:latin typeface="Times New Roman" charset="0"/>
              </a:endParaRPr>
            </a:p>
          </p:txBody>
        </p:sp>
      </p:grpSp>
      <p:cxnSp>
        <p:nvCxnSpPr>
          <p:cNvPr id="83971" name="Straight Connector 51"/>
          <p:cNvCxnSpPr>
            <a:cxnSpLocks noChangeShapeType="1"/>
          </p:cNvCxnSpPr>
          <p:nvPr/>
        </p:nvCxnSpPr>
        <p:spPr bwMode="auto">
          <a:xfrm>
            <a:off x="4343400" y="3598863"/>
            <a:ext cx="914400" cy="15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4419600" y="3294063"/>
            <a:ext cx="700088" cy="338137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10</a:t>
            </a:r>
            <a:r>
              <a:rPr lang="en-US" sz="1600" b="1" baseline="30000" dirty="0">
                <a:solidFill>
                  <a:srgbClr val="FF00FF"/>
                </a:solidFill>
                <a:latin typeface="+mn-lt"/>
                <a:ea typeface="+mn-ea"/>
              </a:rPr>
              <a:t>27</a:t>
            </a: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 yr</a:t>
            </a:r>
          </a:p>
        </p:txBody>
      </p:sp>
      <p:cxnSp>
        <p:nvCxnSpPr>
          <p:cNvPr id="83973" name="Straight Connector 55"/>
          <p:cNvCxnSpPr>
            <a:cxnSpLocks noChangeShapeType="1"/>
          </p:cNvCxnSpPr>
          <p:nvPr/>
        </p:nvCxnSpPr>
        <p:spPr bwMode="auto">
          <a:xfrm>
            <a:off x="4343400" y="4327525"/>
            <a:ext cx="914400" cy="1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Box 56"/>
          <p:cNvSpPr txBox="1"/>
          <p:nvPr/>
        </p:nvSpPr>
        <p:spPr>
          <a:xfrm>
            <a:off x="4419600" y="4022725"/>
            <a:ext cx="700088" cy="33813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10</a:t>
            </a:r>
            <a:r>
              <a:rPr lang="en-US" sz="1600" b="1" baseline="30000" dirty="0">
                <a:solidFill>
                  <a:srgbClr val="FF00FF"/>
                </a:solidFill>
                <a:latin typeface="+mn-lt"/>
                <a:ea typeface="+mn-ea"/>
              </a:rPr>
              <a:t>28</a:t>
            </a: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 yr</a:t>
            </a:r>
          </a:p>
        </p:txBody>
      </p:sp>
      <p:sp>
        <p:nvSpPr>
          <p:cNvPr id="83975" name="Rectangle 57"/>
          <p:cNvSpPr>
            <a:spLocks noChangeArrowheads="1"/>
          </p:cNvSpPr>
          <p:nvPr/>
        </p:nvSpPr>
        <p:spPr bwMode="auto">
          <a:xfrm>
            <a:off x="1187450" y="2035175"/>
            <a:ext cx="2209800" cy="228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3976" name="Rectangle 58"/>
          <p:cNvSpPr>
            <a:spLocks noChangeArrowheads="1"/>
          </p:cNvSpPr>
          <p:nvPr/>
        </p:nvSpPr>
        <p:spPr bwMode="auto">
          <a:xfrm>
            <a:off x="6248400" y="2074863"/>
            <a:ext cx="2209800" cy="228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95400" y="990600"/>
            <a:ext cx="2103438" cy="47148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+mn-lt"/>
                <a:ea typeface="+mn-ea"/>
              </a:rPr>
              <a:t>Normal Scheme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10300" y="990600"/>
            <a:ext cx="2216150" cy="471488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+mn-lt"/>
                <a:ea typeface="+mn-ea"/>
              </a:rPr>
              <a:t>Inverted Scheme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52400" y="0"/>
            <a:ext cx="9296400" cy="685800"/>
          </a:xfrm>
          <a:prstGeom prst="rect">
            <a:avLst/>
          </a:prstGeom>
        </p:spPr>
        <p:txBody>
          <a:bodyPr lIns="91424" tIns="45712" rIns="91424" bIns="45712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27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Sensitivity of Neutrinoless Double Beta Decay</a:t>
            </a:r>
          </a:p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27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to Neutrino Mass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21175" y="1219200"/>
            <a:ext cx="1012825" cy="646113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FF"/>
                </a:solidFill>
                <a:latin typeface="+mn-lt"/>
                <a:ea typeface="+mn-ea"/>
              </a:rPr>
              <a:t>DBD 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FF00FF"/>
                </a:solidFill>
                <a:latin typeface="+mn-lt"/>
                <a:ea typeface="+mn-ea"/>
              </a:rPr>
              <a:t>Life Time</a:t>
            </a:r>
          </a:p>
        </p:txBody>
      </p:sp>
      <p:cxnSp>
        <p:nvCxnSpPr>
          <p:cNvPr id="83981" name="Straight Connector 63"/>
          <p:cNvCxnSpPr>
            <a:cxnSpLocks noChangeShapeType="1"/>
          </p:cNvCxnSpPr>
          <p:nvPr/>
        </p:nvCxnSpPr>
        <p:spPr bwMode="auto">
          <a:xfrm>
            <a:off x="4343400" y="2862263"/>
            <a:ext cx="914400" cy="15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4419600" y="2557463"/>
            <a:ext cx="700088" cy="338137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10</a:t>
            </a:r>
            <a:r>
              <a:rPr lang="en-US" sz="1600" b="1" baseline="30000" dirty="0">
                <a:solidFill>
                  <a:srgbClr val="FF00FF"/>
                </a:solidFill>
                <a:latin typeface="+mn-lt"/>
                <a:ea typeface="+mn-ea"/>
              </a:rPr>
              <a:t>26</a:t>
            </a: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 yr</a:t>
            </a:r>
          </a:p>
        </p:txBody>
      </p:sp>
      <p:sp>
        <p:nvSpPr>
          <p:cNvPr id="83983" name="Text Box 4"/>
          <p:cNvSpPr txBox="1">
            <a:spLocks noChangeArrowheads="1"/>
          </p:cNvSpPr>
          <p:nvPr/>
        </p:nvSpPr>
        <p:spPr bwMode="auto">
          <a:xfrm>
            <a:off x="228600" y="6596063"/>
            <a:ext cx="255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8000"/>
                </a:solidFill>
                <a:latin typeface="Arial Narrow" charset="0"/>
              </a:rPr>
              <a:t>Laurent SIMARD, LAL - Orsay</a:t>
            </a:r>
            <a:endParaRPr lang="fr-FR" sz="1600" b="1" i="1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839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1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Symmetry Breaking</a:t>
            </a:r>
          </a:p>
        </p:txBody>
      </p:sp>
      <p:grpSp>
        <p:nvGrpSpPr>
          <p:cNvPr id="376832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76832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2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3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4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76834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4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76835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76835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76835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76835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5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5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6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37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7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76838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76838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76838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76838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76838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76838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8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76839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768397" name="Group 77"/>
          <p:cNvGrpSpPr>
            <a:grpSpLocks/>
          </p:cNvGrpSpPr>
          <p:nvPr/>
        </p:nvGrpSpPr>
        <p:grpSpPr bwMode="auto">
          <a:xfrm>
            <a:off x="3962402" y="3036888"/>
            <a:ext cx="2730501" cy="2133600"/>
            <a:chOff x="3120" y="1962"/>
            <a:chExt cx="1720" cy="1344"/>
          </a:xfrm>
        </p:grpSpPr>
        <p:sp>
          <p:nvSpPr>
            <p:cNvPr id="3768398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8399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23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Symmetry</a:t>
              </a:r>
            </a:p>
            <a:p>
              <a:r>
                <a:rPr lang="en-US" sz="2800" b="1" i="1" dirty="0">
                  <a:solidFill>
                    <a:srgbClr val="FF9900"/>
                  </a:solidFill>
                  <a:latin typeface="+mn-lt"/>
                </a:rPr>
                <a:t>Break Down</a:t>
              </a:r>
            </a:p>
          </p:txBody>
        </p:sp>
      </p:grpSp>
      <p:grpSp>
        <p:nvGrpSpPr>
          <p:cNvPr id="3768400" name="Group 80"/>
          <p:cNvGrpSpPr>
            <a:grpSpLocks/>
          </p:cNvGrpSpPr>
          <p:nvPr/>
        </p:nvGrpSpPr>
        <p:grpSpPr bwMode="auto">
          <a:xfrm>
            <a:off x="4495800" y="1143000"/>
            <a:ext cx="4876800" cy="1676400"/>
            <a:chOff x="2832" y="720"/>
            <a:chExt cx="3072" cy="1056"/>
          </a:xfrm>
        </p:grpSpPr>
        <p:sp>
          <p:nvSpPr>
            <p:cNvPr id="3768401" name="Text Box 81"/>
            <p:cNvSpPr txBox="1">
              <a:spLocks noChangeArrowheads="1"/>
            </p:cNvSpPr>
            <p:nvPr/>
          </p:nvSpPr>
          <p:spPr bwMode="auto">
            <a:xfrm>
              <a:off x="2832" y="893"/>
              <a:ext cx="1141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Simple</a:t>
              </a:r>
            </a:p>
          </p:txBody>
        </p:sp>
        <p:sp>
          <p:nvSpPr>
            <p:cNvPr id="3768402" name="Rectangle 82"/>
            <p:cNvSpPr>
              <a:spLocks noChangeArrowheads="1"/>
            </p:cNvSpPr>
            <p:nvPr/>
          </p:nvSpPr>
          <p:spPr bwMode="auto">
            <a:xfrm>
              <a:off x="4416" y="720"/>
              <a:ext cx="1488" cy="10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8439" name="Group 119"/>
          <p:cNvGrpSpPr>
            <a:grpSpLocks/>
          </p:cNvGrpSpPr>
          <p:nvPr/>
        </p:nvGrpSpPr>
        <p:grpSpPr bwMode="auto">
          <a:xfrm>
            <a:off x="4267200" y="4265613"/>
            <a:ext cx="5094288" cy="2568575"/>
            <a:chOff x="2688" y="2687"/>
            <a:chExt cx="3209" cy="1618"/>
          </a:xfrm>
        </p:grpSpPr>
        <p:sp>
          <p:nvSpPr>
            <p:cNvPr id="3768404" name="Text Box 84"/>
            <p:cNvSpPr txBox="1">
              <a:spLocks noChangeArrowheads="1"/>
            </p:cNvSpPr>
            <p:nvPr/>
          </p:nvSpPr>
          <p:spPr bwMode="auto">
            <a:xfrm>
              <a:off x="2688" y="3744"/>
              <a:ext cx="14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4400" b="1" i="1" dirty="0">
                  <a:solidFill>
                    <a:srgbClr val="CC00FF"/>
                  </a:solidFill>
                  <a:latin typeface="+mn-lt"/>
                </a:rPr>
                <a:t>Complex</a:t>
              </a:r>
            </a:p>
          </p:txBody>
        </p:sp>
        <p:grpSp>
          <p:nvGrpSpPr>
            <p:cNvPr id="3768406" name="Group 86"/>
            <p:cNvGrpSpPr>
              <a:grpSpLocks noChangeAspect="1"/>
            </p:cNvGrpSpPr>
            <p:nvPr/>
          </p:nvGrpSpPr>
          <p:grpSpPr bwMode="auto">
            <a:xfrm>
              <a:off x="4320" y="2687"/>
              <a:ext cx="1577" cy="1618"/>
              <a:chOff x="2400" y="1862"/>
              <a:chExt cx="1961" cy="2013"/>
            </a:xfrm>
          </p:grpSpPr>
          <p:sp>
            <p:nvSpPr>
              <p:cNvPr id="3768407" name="Oval 87"/>
              <p:cNvSpPr>
                <a:spLocks noChangeAspect="1" noChangeArrowheads="1"/>
              </p:cNvSpPr>
              <p:nvPr/>
            </p:nvSpPr>
            <p:spPr bwMode="auto">
              <a:xfrm>
                <a:off x="2400" y="1862"/>
                <a:ext cx="1961" cy="2013"/>
              </a:xfrm>
              <a:prstGeom prst="ellipse">
                <a:avLst/>
              </a:pr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08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168" y="2662"/>
                <a:ext cx="319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Z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o</a:t>
                </a:r>
              </a:p>
            </p:txBody>
          </p:sp>
          <p:sp>
            <p:nvSpPr>
              <p:cNvPr id="3768409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3098" y="2164"/>
                <a:ext cx="325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0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3481" y="2548"/>
                <a:ext cx="263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1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530" y="3268"/>
                <a:ext cx="358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µ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2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629" y="2405"/>
                <a:ext cx="341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13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623" y="2980"/>
                <a:ext cx="26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14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873" y="2740"/>
                <a:ext cx="329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5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703" y="2213"/>
                <a:ext cx="24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3300"/>
                    </a:solidFill>
                    <a:sym typeface="Symbol" charset="0"/>
                  </a:rPr>
                  <a:t></a:t>
                </a:r>
              </a:p>
            </p:txBody>
          </p:sp>
          <p:sp>
            <p:nvSpPr>
              <p:cNvPr id="376841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737" y="2837"/>
                <a:ext cx="297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e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1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380" y="2085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1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864" y="3221"/>
                <a:ext cx="360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1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930" y="2548"/>
                <a:ext cx="340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3768420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401" y="2933"/>
                <a:ext cx="361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FF00FF"/>
                    </a:solidFill>
                    <a:sym typeface="Symbol" charset="0"/>
                  </a:rPr>
                  <a:t></a:t>
                </a:r>
                <a:r>
                  <a:rPr lang="en-US" sz="2400" baseline="-25000">
                    <a:solidFill>
                      <a:srgbClr val="FF00FF"/>
                    </a:solidFill>
                    <a:sym typeface="Symbol" charset="0"/>
                  </a:rPr>
                  <a:t>µ</a:t>
                </a:r>
              </a:p>
            </p:txBody>
          </p:sp>
          <p:sp>
            <p:nvSpPr>
              <p:cNvPr id="3768421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237" y="3430"/>
                <a:ext cx="37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100">
                    <a:solidFill>
                      <a:srgbClr val="FF3300"/>
                    </a:solidFill>
                    <a:sym typeface="Symbol" charset="0"/>
                  </a:rPr>
                  <a:t>W</a:t>
                </a:r>
                <a:r>
                  <a:rPr lang="en-US" sz="2100" baseline="30000">
                    <a:solidFill>
                      <a:srgbClr val="FF33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22" name="Line 102"/>
              <p:cNvSpPr>
                <a:spLocks noChangeAspect="1" noChangeShapeType="1"/>
              </p:cNvSpPr>
              <p:nvPr/>
            </p:nvSpPr>
            <p:spPr bwMode="auto">
              <a:xfrm>
                <a:off x="2688" y="2438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3" name="Line 103"/>
              <p:cNvSpPr>
                <a:spLocks noChangeAspect="1" noChangeShapeType="1"/>
              </p:cNvSpPr>
              <p:nvPr/>
            </p:nvSpPr>
            <p:spPr bwMode="auto">
              <a:xfrm>
                <a:off x="3552" y="253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4" name="Line 104"/>
              <p:cNvSpPr>
                <a:spLocks noChangeAspect="1" noChangeShapeType="1"/>
              </p:cNvSpPr>
              <p:nvPr/>
            </p:nvSpPr>
            <p:spPr bwMode="auto">
              <a:xfrm>
                <a:off x="2928" y="215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5" name="Line 105"/>
              <p:cNvSpPr>
                <a:spLocks noChangeAspect="1" noChangeShapeType="1"/>
              </p:cNvSpPr>
              <p:nvPr/>
            </p:nvSpPr>
            <p:spPr bwMode="auto">
              <a:xfrm>
                <a:off x="3431" y="300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26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2875" y="2116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7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3111" y="302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u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3072"/>
                <a:ext cx="23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s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29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487" y="2691"/>
                <a:ext cx="264" cy="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d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0" name="Line 110"/>
              <p:cNvSpPr>
                <a:spLocks noChangeAspect="1" noChangeShapeType="1"/>
              </p:cNvSpPr>
              <p:nvPr/>
            </p:nvSpPr>
            <p:spPr bwMode="auto">
              <a:xfrm>
                <a:off x="2688" y="301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1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3688" y="2560"/>
                <a:ext cx="292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-</a:t>
                </a:r>
              </a:p>
            </p:txBody>
          </p:sp>
          <p:sp>
            <p:nvSpPr>
              <p:cNvPr id="3768432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905" y="2463"/>
                <a:ext cx="32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2400" baseline="3000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3768433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3883" y="2270"/>
                <a:ext cx="25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4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3105" y="1886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5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2630" y="3277"/>
                <a:ext cx="264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b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6" name="Line 116"/>
              <p:cNvSpPr>
                <a:spLocks noChangeAspect="1" noChangeShapeType="1"/>
              </p:cNvSpPr>
              <p:nvPr/>
            </p:nvSpPr>
            <p:spPr bwMode="auto">
              <a:xfrm>
                <a:off x="2688" y="326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8437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3782" y="3374"/>
                <a:ext cx="253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en-US" sz="2400">
                    <a:sym typeface="Symbol" charset="0"/>
                  </a:rPr>
                  <a:t>c</a:t>
                </a:r>
                <a:endParaRPr lang="en-US" sz="2400" baseline="30000">
                  <a:sym typeface="Symbol" charset="0"/>
                </a:endParaRPr>
              </a:p>
            </p:txBody>
          </p:sp>
          <p:sp>
            <p:nvSpPr>
              <p:cNvPr id="3768438" name="Line 118"/>
              <p:cNvSpPr>
                <a:spLocks noChangeAspect="1" noChangeShapeType="1"/>
              </p:cNvSpPr>
              <p:nvPr/>
            </p:nvSpPr>
            <p:spPr bwMode="auto">
              <a:xfrm>
                <a:off x="3840" y="3418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11/11/2011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8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6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6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17"/>
          <p:cNvGrpSpPr>
            <a:grpSpLocks/>
          </p:cNvGrpSpPr>
          <p:nvPr/>
        </p:nvGrpSpPr>
        <p:grpSpPr bwMode="auto">
          <a:xfrm>
            <a:off x="481013" y="838200"/>
            <a:ext cx="8586787" cy="5942013"/>
            <a:chOff x="458788" y="991586"/>
            <a:chExt cx="8586787" cy="5941612"/>
          </a:xfrm>
        </p:grpSpPr>
        <p:pic>
          <p:nvPicPr>
            <p:cNvPr id="84999" name="Picture 13" descr="C:\Documents and Settings\Katsushi Arisaka\Desktop\Artin XAX  Final\XAX_Enriched_MultiHit_2000_3000.gif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/>
            <a:stretch>
              <a:fillRect/>
            </a:stretch>
          </p:blipFill>
          <p:spPr bwMode="auto">
            <a:xfrm>
              <a:off x="458788" y="991586"/>
              <a:ext cx="8586787" cy="59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0" name="TextBox 9"/>
            <p:cNvSpPr txBox="1">
              <a:spLocks noChangeArrowheads="1"/>
            </p:cNvSpPr>
            <p:nvPr/>
          </p:nvSpPr>
          <p:spPr bwMode="auto">
            <a:xfrm>
              <a:off x="1295400" y="2667000"/>
              <a:ext cx="139490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FF"/>
                  </a:solidFill>
                  <a:latin typeface="Arial Narrow" charset="0"/>
                </a:rPr>
                <a:t>2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400" b="1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22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400" b="1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85001" name="TextBox 10"/>
            <p:cNvSpPr txBox="1">
              <a:spLocks noChangeArrowheads="1"/>
            </p:cNvSpPr>
            <p:nvPr/>
          </p:nvSpPr>
          <p:spPr bwMode="auto">
            <a:xfrm>
              <a:off x="4250724" y="5181600"/>
              <a:ext cx="1394901" cy="30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00FF"/>
                  </a:solidFill>
                  <a:latin typeface="Arial Narrow" charset="0"/>
                </a:rPr>
                <a:t>0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 DBD (10</a:t>
              </a:r>
              <a:r>
                <a:rPr lang="en-US" sz="1400" b="1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27</a:t>
              </a:r>
              <a:r>
                <a:rPr lang="en-US" sz="1400" b="1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 yrs)</a:t>
              </a:r>
              <a:endParaRPr lang="en-US" sz="1400" b="1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85002" name="TextBox 5"/>
            <p:cNvSpPr txBox="1">
              <a:spLocks noChangeArrowheads="1"/>
            </p:cNvSpPr>
            <p:nvPr/>
          </p:nvSpPr>
          <p:spPr bwMode="auto">
            <a:xfrm>
              <a:off x="3913188" y="1864411"/>
              <a:ext cx="520397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A6A6A6"/>
                  </a:solidFill>
                  <a:latin typeface="Arial Narrow" charset="0"/>
                  <a:sym typeface="Symbol" charset="0"/>
                </a:rPr>
                <a:t>0 cm</a:t>
              </a:r>
              <a:endParaRPr lang="en-US" sz="1400" b="1">
                <a:solidFill>
                  <a:srgbClr val="A6A6A6"/>
                </a:solidFill>
                <a:latin typeface="Arial Narrow" charset="0"/>
              </a:endParaRPr>
            </a:p>
          </p:txBody>
        </p:sp>
        <p:sp>
          <p:nvSpPr>
            <p:cNvPr id="85003" name="TextBox 6"/>
            <p:cNvSpPr txBox="1">
              <a:spLocks noChangeArrowheads="1"/>
            </p:cNvSpPr>
            <p:nvPr/>
          </p:nvSpPr>
          <p:spPr bwMode="auto">
            <a:xfrm>
              <a:off x="3836772" y="2625810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FF00"/>
                  </a:solidFill>
                  <a:latin typeface="Arial Narrow" charset="0"/>
                  <a:sym typeface="Symbol" charset="0"/>
                </a:rPr>
                <a:t>10 cm</a:t>
              </a:r>
              <a:endParaRPr lang="en-US" sz="1400" b="1">
                <a:solidFill>
                  <a:srgbClr val="00FF00"/>
                </a:solidFill>
                <a:latin typeface="Arial Narrow" charset="0"/>
              </a:endParaRPr>
            </a:p>
          </p:txBody>
        </p:sp>
        <p:sp>
          <p:nvSpPr>
            <p:cNvPr id="85004" name="TextBox 7"/>
            <p:cNvSpPr txBox="1">
              <a:spLocks noChangeArrowheads="1"/>
            </p:cNvSpPr>
            <p:nvPr/>
          </p:nvSpPr>
          <p:spPr bwMode="auto">
            <a:xfrm>
              <a:off x="3828534" y="3581400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CC3300"/>
                  </a:solidFill>
                  <a:latin typeface="Arial Narrow" charset="0"/>
                  <a:sym typeface="Symbol" charset="0"/>
                </a:rPr>
                <a:t>30 cm</a:t>
              </a:r>
              <a:endParaRPr lang="en-US" sz="1400" b="1">
                <a:solidFill>
                  <a:srgbClr val="CC3300"/>
                </a:solidFill>
                <a:latin typeface="Arial Narrow" charset="0"/>
              </a:endParaRPr>
            </a:p>
          </p:txBody>
        </p:sp>
        <p:sp>
          <p:nvSpPr>
            <p:cNvPr id="85005" name="TextBox 8"/>
            <p:cNvSpPr txBox="1">
              <a:spLocks noChangeArrowheads="1"/>
            </p:cNvSpPr>
            <p:nvPr/>
          </p:nvSpPr>
          <p:spPr bwMode="auto">
            <a:xfrm>
              <a:off x="3869724" y="3107724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66CC"/>
                  </a:solidFill>
                  <a:latin typeface="Arial Narrow" charset="0"/>
                  <a:sym typeface="Symbol" charset="0"/>
                </a:rPr>
                <a:t>20 cm</a:t>
              </a:r>
              <a:endParaRPr lang="en-US" sz="1400" b="1">
                <a:solidFill>
                  <a:srgbClr val="FF66CC"/>
                </a:solidFill>
                <a:latin typeface="Arial Narrow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6488" y="5639472"/>
              <a:ext cx="1430337" cy="306366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+mn-lt"/>
                  <a:ea typeface="+mn-ea"/>
                </a:rPr>
                <a:t>B8 Solar Neutrino</a:t>
              </a:r>
            </a:p>
          </p:txBody>
        </p:sp>
        <p:sp>
          <p:nvSpPr>
            <p:cNvPr id="85007" name="TextBox 13"/>
            <p:cNvSpPr txBox="1">
              <a:spLocks noChangeArrowheads="1"/>
            </p:cNvSpPr>
            <p:nvPr/>
          </p:nvSpPr>
          <p:spPr bwMode="auto">
            <a:xfrm>
              <a:off x="3842952" y="3995352"/>
              <a:ext cx="59950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7D00"/>
                  </a:solidFill>
                  <a:latin typeface="Arial Narrow" charset="0"/>
                  <a:sym typeface="Symbol" charset="0"/>
                </a:rPr>
                <a:t>40 cm</a:t>
              </a:r>
              <a:endParaRPr lang="en-US" sz="1400" b="1">
                <a:solidFill>
                  <a:srgbClr val="FF7D00"/>
                </a:solidFill>
                <a:latin typeface="Arial Narrow" charset="0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62538" y="4039380"/>
              <a:ext cx="600075" cy="31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7F7F7F"/>
                  </a:solidFill>
                  <a:latin typeface="Arial Narrow" charset="0"/>
                  <a:sym typeface="Symbol" charset="0"/>
                </a:rPr>
                <a:t>50 cm</a:t>
              </a:r>
              <a:endParaRPr lang="en-US" sz="1400" b="1">
                <a:solidFill>
                  <a:srgbClr val="7F7F7F"/>
                </a:solidFill>
                <a:latin typeface="Arial Narrow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220663" y="7938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2700" b="1" kern="0" baseline="3000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136</a:t>
            </a:r>
            <a:r>
              <a:rPr lang="en-US" sz="27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Xe Double Beta Decay and Gamma Background  </a:t>
            </a:r>
          </a:p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FF00FF"/>
                </a:solidFill>
                <a:latin typeface="Tahoma"/>
                <a:ea typeface="+mn-ea"/>
              </a:rPr>
              <a:t>(1 mBq / QUPID,  2m Xenon Detector)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Double Beta Decay Experiments</a:t>
            </a:r>
          </a:p>
        </p:txBody>
      </p:sp>
      <p:sp>
        <p:nvSpPr>
          <p:cNvPr id="921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92162" name="Content Placeholder 8"/>
          <p:cNvGraphicFramePr>
            <a:graphicFrameLocks noGrp="1"/>
          </p:cNvGraphicFramePr>
          <p:nvPr>
            <p:ph idx="1"/>
          </p:nvPr>
        </p:nvGraphicFramePr>
        <p:xfrm>
          <a:off x="228600" y="819150"/>
          <a:ext cx="934085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51" name="Worksheet" r:id="rId5" imgW="9339881" imgH="6096528" progId="Excel.Sheet.8">
                  <p:embed/>
                </p:oleObj>
              </mc:Choice>
              <mc:Fallback>
                <p:oleObj name="Worksheet" r:id="rId5" imgW="9339881" imgH="609652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19150"/>
                        <a:ext cx="9340850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6497638" y="2687638"/>
            <a:ext cx="1676400" cy="33813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  1Ton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257800" y="1676400"/>
            <a:ext cx="1143000" cy="338138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EXO200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2279650" y="3713163"/>
            <a:ext cx="1143000" cy="58420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NEMO3  (Mo)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295400" y="5486400"/>
            <a:ext cx="1143000" cy="58420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NEMO3 </a:t>
            </a:r>
          </a:p>
          <a:p>
            <a:pPr>
              <a:defRPr/>
            </a:pPr>
            <a:r>
              <a:rPr lang="en-US" sz="1600" b="1" dirty="0">
                <a:solidFill>
                  <a:srgbClr val="D76F6F"/>
                </a:solidFill>
                <a:latin typeface="+mn-lt"/>
                <a:ea typeface="+mn-ea"/>
              </a:rPr>
              <a:t>(Se)</a:t>
            </a:r>
          </a:p>
        </p:txBody>
      </p:sp>
      <p:sp>
        <p:nvSpPr>
          <p:cNvPr id="92171" name="TextBox 12"/>
          <p:cNvSpPr txBox="1">
            <a:spLocks noChangeArrowheads="1"/>
          </p:cNvSpPr>
          <p:nvPr/>
        </p:nvSpPr>
        <p:spPr bwMode="auto">
          <a:xfrm>
            <a:off x="6769100" y="6553200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Mass (kg)</a:t>
            </a:r>
          </a:p>
        </p:txBody>
      </p:sp>
      <p:sp>
        <p:nvSpPr>
          <p:cNvPr id="92172" name="TextBox 16"/>
          <p:cNvSpPr txBox="1">
            <a:spLocks noChangeArrowheads="1"/>
          </p:cNvSpPr>
          <p:nvPr/>
        </p:nvSpPr>
        <p:spPr bwMode="auto">
          <a:xfrm rot="-5400000">
            <a:off x="-1624012" y="2971800"/>
            <a:ext cx="3862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No. of Backgrounds (/year)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0" y="4005263"/>
            <a:ext cx="968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CCFF"/>
                </a:solidFill>
                <a:latin typeface="+mn-lt"/>
                <a:ea typeface="+mn-ea"/>
              </a:rPr>
              <a:t>Cuoricino</a:t>
            </a:r>
            <a:endParaRPr lang="en-US" sz="1600" b="1" dirty="0">
              <a:solidFill>
                <a:srgbClr val="00CCFF"/>
              </a:solidFill>
              <a:latin typeface="+mn-lt"/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4697413"/>
            <a:ext cx="8810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33800" y="5480050"/>
            <a:ext cx="9271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7525" y="4640263"/>
            <a:ext cx="97313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</a:rPr>
              <a:t>GERDA III</a:t>
            </a:r>
          </a:p>
        </p:txBody>
      </p:sp>
      <p:sp>
        <p:nvSpPr>
          <p:cNvPr id="92177" name="TextBox 22"/>
          <p:cNvSpPr txBox="1">
            <a:spLocks noChangeArrowheads="1"/>
          </p:cNvSpPr>
          <p:nvPr/>
        </p:nvSpPr>
        <p:spPr bwMode="auto">
          <a:xfrm>
            <a:off x="3878263" y="4445000"/>
            <a:ext cx="190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D76F6F"/>
                </a:solidFill>
                <a:latin typeface="Arial Narrow" charset="0"/>
              </a:rPr>
              <a:t>Super-NEMO (Se)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32388" y="3560763"/>
            <a:ext cx="88741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0" y="4800600"/>
            <a:ext cx="9334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3762375"/>
            <a:ext cx="9810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CCFF"/>
                </a:solidFill>
                <a:latin typeface="+mn-lt"/>
                <a:ea typeface="+mn-ea"/>
              </a:rPr>
              <a:t>CUORE III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6400" y="5224463"/>
            <a:ext cx="8032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COBRA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53000" y="2786063"/>
            <a:ext cx="11842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</a:rPr>
              <a:t>CANDLES III</a:t>
            </a:r>
          </a:p>
        </p:txBody>
      </p:sp>
      <p:cxnSp>
        <p:nvCxnSpPr>
          <p:cNvPr id="92183" name="Straight Connector 32"/>
          <p:cNvCxnSpPr>
            <a:cxnSpLocks noChangeShapeType="1"/>
          </p:cNvCxnSpPr>
          <p:nvPr/>
        </p:nvCxnSpPr>
        <p:spPr bwMode="auto">
          <a:xfrm rot="5400000">
            <a:off x="4114800" y="1676400"/>
            <a:ext cx="5029200" cy="365760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4" name="Straight Connector 35"/>
          <p:cNvCxnSpPr>
            <a:cxnSpLocks noChangeShapeType="1"/>
          </p:cNvCxnSpPr>
          <p:nvPr/>
        </p:nvCxnSpPr>
        <p:spPr bwMode="auto">
          <a:xfrm rot="5400000">
            <a:off x="2209800" y="1676400"/>
            <a:ext cx="5029200" cy="365760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5" name="Straight Connector 36"/>
          <p:cNvCxnSpPr>
            <a:cxnSpLocks noChangeAspect="1" noChangeShapeType="1"/>
          </p:cNvCxnSpPr>
          <p:nvPr/>
        </p:nvCxnSpPr>
        <p:spPr bwMode="auto">
          <a:xfrm rot="5400000">
            <a:off x="681038" y="1628775"/>
            <a:ext cx="4681538" cy="3405187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86" name="Straight Connector 37"/>
          <p:cNvCxnSpPr>
            <a:cxnSpLocks noChangeAspect="1"/>
          </p:cNvCxnSpPr>
          <p:nvPr/>
        </p:nvCxnSpPr>
        <p:spPr bwMode="auto">
          <a:xfrm rot="5400000">
            <a:off x="6300787" y="3622676"/>
            <a:ext cx="2714625" cy="1974850"/>
          </a:xfrm>
          <a:prstGeom prst="line">
            <a:avLst/>
          </a:prstGeom>
          <a:noFill/>
          <a:ln w="12700">
            <a:solidFill>
              <a:srgbClr val="FF99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38"/>
          <p:cNvSpPr txBox="1"/>
          <p:nvPr/>
        </p:nvSpPr>
        <p:spPr bwMode="auto">
          <a:xfrm>
            <a:off x="6324600" y="5205413"/>
            <a:ext cx="1676400" cy="5857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EXO 1Ton</a:t>
            </a:r>
          </a:p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(</a:t>
            </a:r>
            <a:r>
              <a:rPr lang="en-US" sz="1600" b="1" dirty="0" err="1">
                <a:solidFill>
                  <a:srgbClr val="FF00FF"/>
                </a:solidFill>
                <a:latin typeface="+mn-lt"/>
                <a:ea typeface="+mn-ea"/>
              </a:rPr>
              <a:t>Ba</a:t>
            </a: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 tag)</a:t>
            </a:r>
          </a:p>
        </p:txBody>
      </p:sp>
      <p:sp>
        <p:nvSpPr>
          <p:cNvPr id="92188" name="Diamond 39"/>
          <p:cNvSpPr>
            <a:spLocks noChangeAspect="1"/>
          </p:cNvSpPr>
          <p:nvPr/>
        </p:nvSpPr>
        <p:spPr bwMode="auto">
          <a:xfrm>
            <a:off x="6797675" y="5715000"/>
            <a:ext cx="136525" cy="136525"/>
          </a:xfrm>
          <a:prstGeom prst="diamond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 bwMode="auto">
          <a:xfrm>
            <a:off x="21336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25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4038600" y="3124200"/>
            <a:ext cx="1143000" cy="369888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26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58674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27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7620000" y="3135313"/>
            <a:ext cx="1143000" cy="369887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10</a:t>
            </a:r>
            <a:r>
              <a:rPr lang="en-US" sz="1800" b="1" baseline="30000" dirty="0">
                <a:solidFill>
                  <a:srgbClr val="FF9900"/>
                </a:solidFill>
                <a:latin typeface="+mn-lt"/>
                <a:ea typeface="+mn-ea"/>
              </a:rPr>
              <a:t>28</a:t>
            </a: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 yrs</a:t>
            </a:r>
          </a:p>
        </p:txBody>
      </p:sp>
      <p:sp>
        <p:nvSpPr>
          <p:cNvPr id="92193" name="Diamond 44"/>
          <p:cNvSpPr>
            <a:spLocks noChangeAspect="1"/>
          </p:cNvSpPr>
          <p:nvPr/>
        </p:nvSpPr>
        <p:spPr bwMode="auto">
          <a:xfrm>
            <a:off x="7864475" y="3962400"/>
            <a:ext cx="136525" cy="136525"/>
          </a:xfrm>
          <a:prstGeom prst="diamond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Diamond 45"/>
          <p:cNvSpPr>
            <a:spLocks noChangeAspect="1"/>
          </p:cNvSpPr>
          <p:nvPr/>
        </p:nvSpPr>
        <p:spPr bwMode="auto">
          <a:xfrm>
            <a:off x="7897813" y="4324350"/>
            <a:ext cx="136525" cy="13652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5" name="Rectangle 36"/>
          <p:cNvSpPr>
            <a:spLocks noChangeArrowheads="1"/>
          </p:cNvSpPr>
          <p:nvPr/>
        </p:nvSpPr>
        <p:spPr bwMode="auto">
          <a:xfrm>
            <a:off x="7848600" y="3937000"/>
            <a:ext cx="1524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6" name="Rectangle 37"/>
          <p:cNvSpPr>
            <a:spLocks noChangeArrowheads="1"/>
          </p:cNvSpPr>
          <p:nvPr/>
        </p:nvSpPr>
        <p:spPr bwMode="auto">
          <a:xfrm>
            <a:off x="7848600" y="5562600"/>
            <a:ext cx="1524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572000" y="3810000"/>
            <a:ext cx="4152900" cy="1412875"/>
            <a:chOff x="4572000" y="3810000"/>
            <a:chExt cx="4152428" cy="1412875"/>
          </a:xfrm>
        </p:grpSpPr>
        <p:sp>
          <p:nvSpPr>
            <p:cNvPr id="92198" name="TextBox 9"/>
            <p:cNvSpPr txBox="1">
              <a:spLocks noChangeArrowheads="1"/>
            </p:cNvSpPr>
            <p:nvPr/>
          </p:nvSpPr>
          <p:spPr bwMode="auto">
            <a:xfrm>
              <a:off x="7314888" y="4648200"/>
              <a:ext cx="140954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XAX (Enriched)</a:t>
              </a:r>
            </a:p>
          </p:txBody>
        </p:sp>
        <p:sp>
          <p:nvSpPr>
            <p:cNvPr id="92199" name="Diamond 39"/>
            <p:cNvSpPr>
              <a:spLocks noChangeArrowheads="1"/>
            </p:cNvSpPr>
            <p:nvPr/>
          </p:nvSpPr>
          <p:spPr bwMode="auto">
            <a:xfrm>
              <a:off x="7924800" y="5070475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0" name="Diamond 44"/>
            <p:cNvSpPr>
              <a:spLocks noChangeArrowheads="1"/>
            </p:cNvSpPr>
            <p:nvPr/>
          </p:nvSpPr>
          <p:spPr bwMode="auto">
            <a:xfrm>
              <a:off x="6400800" y="4572000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1" name="Diamond 45"/>
            <p:cNvSpPr>
              <a:spLocks noChangeArrowheads="1"/>
            </p:cNvSpPr>
            <p:nvPr/>
          </p:nvSpPr>
          <p:spPr bwMode="auto">
            <a:xfrm>
              <a:off x="4800600" y="4114800"/>
              <a:ext cx="152400" cy="152400"/>
            </a:xfrm>
            <a:prstGeom prst="diamond">
              <a:avLst/>
            </a:prstGeom>
            <a:solidFill>
              <a:srgbClr val="FF66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2202" name="Straight Arrow Connector 49"/>
            <p:cNvCxnSpPr>
              <a:cxnSpLocks noChangeShapeType="1"/>
            </p:cNvCxnSpPr>
            <p:nvPr/>
          </p:nvCxnSpPr>
          <p:spPr bwMode="auto">
            <a:xfrm>
              <a:off x="5029200" y="4225925"/>
              <a:ext cx="12954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03" name="Straight Arrow Connector 51"/>
            <p:cNvCxnSpPr>
              <a:cxnSpLocks noChangeShapeType="1"/>
            </p:cNvCxnSpPr>
            <p:nvPr/>
          </p:nvCxnSpPr>
          <p:spPr bwMode="auto">
            <a:xfrm>
              <a:off x="6611938" y="4716463"/>
              <a:ext cx="12954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204" name="TextBox 52"/>
            <p:cNvSpPr txBox="1">
              <a:spLocks noChangeArrowheads="1"/>
            </p:cNvSpPr>
            <p:nvPr/>
          </p:nvSpPr>
          <p:spPr bwMode="auto">
            <a:xfrm>
              <a:off x="6324401" y="4267200"/>
              <a:ext cx="126985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XAX (Natural)</a:t>
              </a: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4572000" y="3810000"/>
              <a:ext cx="979377" cy="338138"/>
            </a:xfrm>
            <a:prstGeom prst="rect">
              <a:avLst/>
            </a:prstGeom>
            <a:noFill/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+mn-lt"/>
                  <a:ea typeface="+mn-ea"/>
                </a:rPr>
                <a:t>XENON1T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4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Solar </a:t>
            </a:r>
            <a:r>
              <a:rPr lang="en-US" sz="3600" dirty="0" smtClean="0">
                <a:latin typeface="Tahoma" charset="0"/>
              </a:rPr>
              <a:t>Neutrino (by XMASS group)</a:t>
            </a:r>
            <a:endParaRPr lang="en-US" sz="3600" dirty="0">
              <a:latin typeface="Tahoma" charset="0"/>
            </a:endParaRPr>
          </a:p>
        </p:txBody>
      </p:sp>
      <p:sp>
        <p:nvSpPr>
          <p:cNvPr id="880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9036050" cy="6172200"/>
          </a:xfrm>
        </p:spPr>
      </p:pic>
      <p:sp>
        <p:nvSpPr>
          <p:cNvPr id="88071" name="Text Box 4"/>
          <p:cNvSpPr txBox="1">
            <a:spLocks noChangeArrowheads="1"/>
          </p:cNvSpPr>
          <p:nvPr/>
        </p:nvSpPr>
        <p:spPr bwMode="auto">
          <a:xfrm>
            <a:off x="152400" y="6629400"/>
            <a:ext cx="1462352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</a:t>
            </a:r>
            <a:r>
              <a:rPr lang="en-US" sz="2000" b="1" i="1" dirty="0" err="1">
                <a:solidFill>
                  <a:srgbClr val="008000"/>
                </a:solidFill>
                <a:latin typeface="Arial Narrow" charset="0"/>
              </a:rPr>
              <a:t>Nakahata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43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Sular Neutrino Detection</a:t>
            </a: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>
            <a:fillRect/>
          </a:stretch>
        </p:blipFill>
        <p:spPr>
          <a:xfrm>
            <a:off x="0" y="838200"/>
            <a:ext cx="9601200" cy="5765800"/>
          </a:xfrm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2514600" y="760413"/>
            <a:ext cx="1143000" cy="1143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6" name="Rectangle 7"/>
          <p:cNvSpPr>
            <a:spLocks noChangeArrowheads="1"/>
          </p:cNvSpPr>
          <p:nvPr/>
        </p:nvSpPr>
        <p:spPr bwMode="auto">
          <a:xfrm>
            <a:off x="3505200" y="762000"/>
            <a:ext cx="381000" cy="609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7" name="Rectangle 8"/>
          <p:cNvSpPr>
            <a:spLocks noChangeArrowheads="1"/>
          </p:cNvSpPr>
          <p:nvPr/>
        </p:nvSpPr>
        <p:spPr bwMode="auto">
          <a:xfrm>
            <a:off x="3683000" y="1087438"/>
            <a:ext cx="508000" cy="352425"/>
          </a:xfrm>
          <a:prstGeom prst="rect">
            <a:avLst/>
          </a:prstGeom>
          <a:solidFill>
            <a:srgbClr val="FFD7A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/>
          </a:p>
        </p:txBody>
      </p:sp>
      <p:sp>
        <p:nvSpPr>
          <p:cNvPr id="89098" name="Text Box 4"/>
          <p:cNvSpPr txBox="1">
            <a:spLocks noChangeArrowheads="1"/>
          </p:cNvSpPr>
          <p:nvPr/>
        </p:nvSpPr>
        <p:spPr bwMode="auto">
          <a:xfrm>
            <a:off x="152400" y="6553200"/>
            <a:ext cx="1560536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Yamashita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6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Solar Neutrino Study by XMASS Group</a:t>
            </a:r>
          </a:p>
        </p:txBody>
      </p:sp>
      <p:sp>
        <p:nvSpPr>
          <p:cNvPr id="901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38200"/>
            <a:ext cx="8789988" cy="6019800"/>
          </a:xfrm>
        </p:spPr>
      </p:pic>
      <p:sp>
        <p:nvSpPr>
          <p:cNvPr id="90119" name="Text Box 4"/>
          <p:cNvSpPr txBox="1">
            <a:spLocks noChangeArrowheads="1"/>
          </p:cNvSpPr>
          <p:nvPr/>
        </p:nvSpPr>
        <p:spPr bwMode="auto">
          <a:xfrm>
            <a:off x="152400" y="6553200"/>
            <a:ext cx="1462352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8000"/>
                </a:solidFill>
                <a:latin typeface="Arial Narrow" charset="0"/>
              </a:rPr>
              <a:t>M. </a:t>
            </a:r>
            <a:r>
              <a:rPr lang="en-US" sz="2000" b="1" i="1" dirty="0" err="1">
                <a:solidFill>
                  <a:srgbClr val="008000"/>
                </a:solidFill>
                <a:latin typeface="Arial Narrow" charset="0"/>
              </a:rPr>
              <a:t>Nakahata</a:t>
            </a:r>
            <a:endParaRPr lang="fr-FR" sz="2000" b="1" i="1" dirty="0">
              <a:solidFill>
                <a:srgbClr val="008000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066800"/>
            <a:ext cx="3657600" cy="5105400"/>
          </a:xfrm>
          <a:prstGeom prst="rect">
            <a:avLst/>
          </a:prstGeom>
          <a:ln w="28575" cmpd="sng">
            <a:solidFill>
              <a:srgbClr val="33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57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Horowitz, Coakley, Mckinsey 2003</a:t>
            </a:r>
          </a:p>
        </p:txBody>
      </p:sp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04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9091613" cy="6019800"/>
          </a:xfrm>
          <a:prstGeom prst="rect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423" name="Straight Connector 8"/>
          <p:cNvCxnSpPr>
            <a:cxnSpLocks noChangeShapeType="1"/>
          </p:cNvCxnSpPr>
          <p:nvPr/>
        </p:nvCxnSpPr>
        <p:spPr bwMode="auto">
          <a:xfrm>
            <a:off x="6172200" y="4800600"/>
            <a:ext cx="2514600" cy="158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4" name="Straight Connector 9"/>
          <p:cNvCxnSpPr>
            <a:cxnSpLocks noChangeShapeType="1"/>
          </p:cNvCxnSpPr>
          <p:nvPr/>
        </p:nvCxnSpPr>
        <p:spPr bwMode="auto">
          <a:xfrm>
            <a:off x="914400" y="5027613"/>
            <a:ext cx="2514600" cy="15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Assumptions:</a:t>
            </a: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10 kpc away.</a:t>
            </a: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Total energy radiated in neutrinos = 3*10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53</a:t>
            </a:r>
            <a:r>
              <a:rPr lang="en-US" sz="3400">
                <a:latin typeface="Arial Narrow" charset="0"/>
                <a:ea typeface="ＭＳ Ｐゴシック" charset="0"/>
              </a:rPr>
              <a:t> ergs</a:t>
            </a: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Equal partition of energy among the 6 neutrinos</a:t>
            </a:r>
          </a:p>
          <a:p>
            <a:pPr lvl="3"/>
            <a:endParaRPr lang="en-US" sz="2300">
              <a:latin typeface="Arial Narrow" charset="0"/>
              <a:ea typeface="ＭＳ Ｐゴシック" charset="0"/>
            </a:endParaRPr>
          </a:p>
          <a:p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Temperatures of neutrinos:</a:t>
            </a:r>
          </a:p>
          <a:p>
            <a:pPr lvl="2"/>
            <a:endParaRPr lang="en-US" sz="2200">
              <a:latin typeface="Arial Narrow" charset="0"/>
              <a:ea typeface="ＭＳ Ｐゴシック" charset="0"/>
            </a:endParaRP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        				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 k</a:t>
            </a:r>
            <a:r>
              <a:rPr lang="en-US" sz="3400" baseline="-250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B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T = 3.5 MeV</a:t>
            </a: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         				 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k</a:t>
            </a:r>
            <a:r>
              <a:rPr lang="en-US" sz="3400" baseline="-250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B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T = 5 MeV</a:t>
            </a:r>
          </a:p>
          <a:p>
            <a:pPr lvl="1"/>
            <a:r>
              <a:rPr lang="en-US" sz="3400">
                <a:latin typeface="Arial Narrow" charset="0"/>
                <a:ea typeface="ＭＳ Ｐゴシック" charset="0"/>
              </a:rPr>
              <a:t>                                      	 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k</a:t>
            </a:r>
            <a:r>
              <a:rPr lang="en-US" sz="3400" baseline="-250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B</a:t>
            </a:r>
            <a:r>
              <a:rPr lang="en-US" sz="3400">
                <a:solidFill>
                  <a:srgbClr val="22228B"/>
                </a:solidFill>
                <a:latin typeface="Arial Narrow" charset="0"/>
                <a:ea typeface="ＭＳ Ｐゴシック" charset="0"/>
              </a:rPr>
              <a:t>T = 6~8 MeV</a:t>
            </a:r>
          </a:p>
        </p:txBody>
      </p:sp>
      <p:sp>
        <p:nvSpPr>
          <p:cNvPr id="614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Neutrinos from a Supernova</a:t>
            </a:r>
          </a:p>
        </p:txBody>
      </p:sp>
      <p:graphicFrame>
        <p:nvGraphicFramePr>
          <p:cNvPr id="61442" name="Object 4"/>
          <p:cNvGraphicFramePr>
            <a:graphicFrameLocks noChangeAspect="1"/>
          </p:cNvGraphicFramePr>
          <p:nvPr/>
        </p:nvGraphicFramePr>
        <p:xfrm>
          <a:off x="1143000" y="4316413"/>
          <a:ext cx="4619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20" name="Equation" r:id="rId3" imgW="164880" imgH="228600" progId="Equation.3">
                  <p:embed/>
                </p:oleObj>
              </mc:Choice>
              <mc:Fallback>
                <p:oleObj name="Equation" r:id="rId3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16413"/>
                        <a:ext cx="461963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9"/>
          <p:cNvGraphicFramePr>
            <a:graphicFrameLocks noChangeAspect="1"/>
          </p:cNvGraphicFramePr>
          <p:nvPr/>
        </p:nvGraphicFramePr>
        <p:xfrm>
          <a:off x="1143000" y="4886325"/>
          <a:ext cx="4635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21" name="Equation" r:id="rId5" imgW="164880" imgH="228600" progId="Equation.3">
                  <p:embed/>
                </p:oleObj>
              </mc:Choice>
              <mc:Fallback>
                <p:oleObj name="Equation" r:id="rId5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886325"/>
                        <a:ext cx="46355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4" name="Object 11"/>
          <p:cNvGraphicFramePr>
            <a:graphicFrameLocks noChangeAspect="1"/>
          </p:cNvGraphicFramePr>
          <p:nvPr/>
        </p:nvGraphicFramePr>
        <p:xfrm>
          <a:off x="1143000" y="5459413"/>
          <a:ext cx="5318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22" name="Equation" r:id="rId7" imgW="190440" imgH="241200" progId="Equation.3">
                  <p:embed/>
                </p:oleObj>
              </mc:Choice>
              <mc:Fallback>
                <p:oleObj name="Equation" r:id="rId7" imgW="190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459413"/>
                        <a:ext cx="5318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12"/>
          <p:cNvGraphicFramePr>
            <a:graphicFrameLocks noChangeAspect="1"/>
          </p:cNvGraphicFramePr>
          <p:nvPr/>
        </p:nvGraphicFramePr>
        <p:xfrm>
          <a:off x="1752600" y="5535613"/>
          <a:ext cx="28892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23" name="Equation" r:id="rId9" imgW="1231560" imgH="241200" progId="Equation.3">
                  <p:embed/>
                </p:oleObj>
              </mc:Choice>
              <mc:Fallback>
                <p:oleObj name="Equation" r:id="rId9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535613"/>
                        <a:ext cx="28892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Date Placeholder 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4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yield_XeArNe_10kpc_keVnr_lo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7" r="-5457"/>
          <a:stretch>
            <a:fillRect/>
          </a:stretch>
        </p:blipFill>
        <p:spPr>
          <a:noFill/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Energy Spectrum of SN Nuclei Scattering</a:t>
            </a:r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3725" y="1905000"/>
            <a:ext cx="955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ＭＳ Ｐゴシック" charset="-128"/>
              </a:rPr>
              <a:t>Xenon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8038" y="3505200"/>
            <a:ext cx="9286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+mn-ea"/>
                <a:cs typeface="ＭＳ Ｐゴシック" charset="-128"/>
              </a:rPr>
              <a:t>Argon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9425" y="4572000"/>
            <a:ext cx="815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ＭＳ Ｐゴシック" charset="-128"/>
              </a:rPr>
              <a:t>Neon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62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yield_Xe_10kpc_keVnr_lo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7" r="-5457"/>
          <a:stretch>
            <a:fillRect/>
          </a:stretch>
        </p:blipFill>
        <p:spPr>
          <a:noFill/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Temperature Dependence of Energy Spectrum</a:t>
            </a:r>
          </a:p>
        </p:txBody>
      </p:sp>
      <p:sp>
        <p:nvSpPr>
          <p:cNvPr id="645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5867400"/>
            <a:ext cx="7239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ＭＳ Ｐゴシック" charset="-128"/>
              </a:rPr>
              <a:t> 4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5638800"/>
            <a:ext cx="7239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66FF"/>
                </a:solidFill>
                <a:latin typeface="+mn-lt"/>
                <a:ea typeface="+mn-ea"/>
                <a:cs typeface="ＭＳ Ｐゴシック" charset="-128"/>
              </a:rPr>
              <a:t> 6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5334000"/>
            <a:ext cx="7239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  <a:cs typeface="ＭＳ Ｐゴシック" charset="-128"/>
              </a:rPr>
              <a:t> 8 MeV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4876800"/>
            <a:ext cx="7651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  <a:cs typeface="ＭＳ Ｐゴシック" charset="-128"/>
              </a:rPr>
              <a:t>10 MeV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43200" y="1600200"/>
            <a:ext cx="1212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  <a:cs typeface="ＭＳ Ｐゴシック" charset="-128"/>
              </a:rPr>
              <a:t>Xenon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60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yield_MAX_10kpc_keVnr_log_Ar39_highsta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7" r="-5457"/>
          <a:stretch>
            <a:fillRect/>
          </a:stretch>
        </p:blipFill>
        <p:spPr>
          <a:noFill/>
        </p:spPr>
      </p:pic>
      <p:sp>
        <p:nvSpPr>
          <p:cNvPr id="655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Temperature Dependence of Energy Spectrum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5562600" y="4267200"/>
            <a:ext cx="723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 8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4191000"/>
            <a:ext cx="7239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66FF"/>
                </a:solidFill>
                <a:latin typeface="+mn-lt"/>
                <a:ea typeface="+mn-ea"/>
                <a:cs typeface="ＭＳ Ｐゴシック" charset="-128"/>
              </a:rPr>
              <a:t> 6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4191000"/>
            <a:ext cx="7239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ＭＳ Ｐゴシック" charset="-128"/>
              </a:rPr>
              <a:t> 4 MeV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0400" y="3962400"/>
            <a:ext cx="7651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  <a:cs typeface="ＭＳ Ｐゴシック" charset="-128"/>
              </a:rPr>
              <a:t>10 MeV</a:t>
            </a:r>
          </a:p>
        </p:txBody>
      </p:sp>
      <p:sp>
        <p:nvSpPr>
          <p:cNvPr id="65547" name="TextBox 12"/>
          <p:cNvSpPr txBox="1">
            <a:spLocks noChangeArrowheads="1"/>
          </p:cNvSpPr>
          <p:nvPr/>
        </p:nvSpPr>
        <p:spPr bwMode="auto">
          <a:xfrm>
            <a:off x="4435475" y="3167063"/>
            <a:ext cx="2852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baseline="30000">
                <a:solidFill>
                  <a:srgbClr val="7F7F7F"/>
                </a:solidFill>
                <a:latin typeface="Arial Narrow" charset="0"/>
              </a:rPr>
              <a:t>39</a:t>
            </a:r>
            <a:r>
              <a:rPr lang="en-US" sz="1600" b="1">
                <a:solidFill>
                  <a:srgbClr val="7F7F7F"/>
                </a:solidFill>
                <a:latin typeface="Arial Narrow" charset="0"/>
              </a:rPr>
              <a:t>Ar Background (after S2/S1 cut)</a:t>
            </a:r>
          </a:p>
        </p:txBody>
      </p:sp>
      <p:sp>
        <p:nvSpPr>
          <p:cNvPr id="65548" name="TextBox 13"/>
          <p:cNvSpPr txBox="1">
            <a:spLocks noChangeArrowheads="1"/>
          </p:cNvSpPr>
          <p:nvPr/>
        </p:nvSpPr>
        <p:spPr bwMode="auto">
          <a:xfrm>
            <a:off x="1524000" y="4495800"/>
            <a:ext cx="2335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baseline="30000">
                <a:solidFill>
                  <a:srgbClr val="7F7F7F"/>
                </a:solidFill>
                <a:latin typeface="Arial Narrow" charset="0"/>
              </a:rPr>
              <a:t>39</a:t>
            </a:r>
            <a:r>
              <a:rPr lang="en-US" sz="1600" b="1">
                <a:solidFill>
                  <a:srgbClr val="7F7F7F"/>
                </a:solidFill>
                <a:latin typeface="Arial Narrow" charset="0"/>
              </a:rPr>
              <a:t>Ar Background </a:t>
            </a:r>
          </a:p>
          <a:p>
            <a:pPr eaLnBrk="1" hangingPunct="1"/>
            <a:r>
              <a:rPr lang="en-US" sz="1600" b="1">
                <a:solidFill>
                  <a:srgbClr val="7F7F7F"/>
                </a:solidFill>
                <a:latin typeface="Arial Narrow" charset="0"/>
              </a:rPr>
              <a:t>(after S2/S1, 95% depleted)</a:t>
            </a:r>
          </a:p>
        </p:txBody>
      </p:sp>
      <p:sp>
        <p:nvSpPr>
          <p:cNvPr id="65549" name="TextBox 14"/>
          <p:cNvSpPr txBox="1">
            <a:spLocks noChangeArrowheads="1"/>
          </p:cNvSpPr>
          <p:nvPr/>
        </p:nvSpPr>
        <p:spPr bwMode="auto">
          <a:xfrm>
            <a:off x="2469932" y="55880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7F7F7F"/>
                </a:solidFill>
                <a:latin typeface="Arial Narrow" charset="0"/>
              </a:rPr>
              <a:t>No pulse</a:t>
            </a:r>
          </a:p>
          <a:p>
            <a:pPr eaLnBrk="1" hangingPunct="1"/>
            <a:r>
              <a:rPr lang="en-US" sz="1600" b="1" i="1">
                <a:solidFill>
                  <a:srgbClr val="7F7F7F"/>
                </a:solidFill>
                <a:latin typeface="Arial Narrow" charset="0"/>
              </a:rPr>
              <a:t>shape cut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200" y="1600200"/>
            <a:ext cx="129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FF"/>
                </a:solidFill>
                <a:latin typeface="+mn-lt"/>
                <a:ea typeface="+mn-ea"/>
                <a:cs typeface="ＭＳ Ｐゴシック" charset="-128"/>
              </a:rPr>
              <a:t>Argon</a:t>
            </a:r>
          </a:p>
        </p:txBody>
      </p:sp>
      <p:cxnSp>
        <p:nvCxnSpPr>
          <p:cNvPr id="65551" name="Straight Arrow Connector 15"/>
          <p:cNvCxnSpPr>
            <a:cxnSpLocks noChangeShapeType="1"/>
          </p:cNvCxnSpPr>
          <p:nvPr/>
        </p:nvCxnSpPr>
        <p:spPr bwMode="auto">
          <a:xfrm rot="10800000">
            <a:off x="3536732" y="5791200"/>
            <a:ext cx="533400" cy="1588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2" name="Straight Connector 17"/>
          <p:cNvCxnSpPr>
            <a:cxnSpLocks noChangeShapeType="1"/>
          </p:cNvCxnSpPr>
          <p:nvPr/>
        </p:nvCxnSpPr>
        <p:spPr bwMode="auto">
          <a:xfrm rot="5400000">
            <a:off x="3764539" y="5790406"/>
            <a:ext cx="762000" cy="1587"/>
          </a:xfrm>
          <a:prstGeom prst="line">
            <a:avLst/>
          </a:prstGeom>
          <a:noFill/>
          <a:ln w="28575">
            <a:solidFill>
              <a:srgbClr val="80808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3" name="Straight Arrow Connector 19"/>
          <p:cNvCxnSpPr>
            <a:cxnSpLocks noChangeShapeType="1"/>
          </p:cNvCxnSpPr>
          <p:nvPr/>
        </p:nvCxnSpPr>
        <p:spPr bwMode="auto">
          <a:xfrm rot="10800000">
            <a:off x="4222532" y="5791200"/>
            <a:ext cx="533400" cy="1588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4" name="TextBox 14"/>
          <p:cNvSpPr txBox="1">
            <a:spLocks noChangeArrowheads="1"/>
          </p:cNvSpPr>
          <p:nvPr/>
        </p:nvSpPr>
        <p:spPr bwMode="auto">
          <a:xfrm>
            <a:off x="4519395" y="5605463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dirty="0">
                <a:solidFill>
                  <a:srgbClr val="7F7F7F"/>
                </a:solidFill>
                <a:latin typeface="Arial Narrow" charset="0"/>
              </a:rPr>
              <a:t>Pulse</a:t>
            </a:r>
          </a:p>
          <a:p>
            <a:pPr algn="ctr" eaLnBrk="1" hangingPunct="1"/>
            <a:r>
              <a:rPr lang="en-US" sz="1600" b="1" i="1" dirty="0">
                <a:solidFill>
                  <a:srgbClr val="7F7F7F"/>
                </a:solidFill>
                <a:latin typeface="Arial Narrow" charset="0"/>
              </a:rPr>
              <a:t>shape cut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9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9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Estimate of Total Energy vs. Temperature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1" descr="CL_T3_Et_MAX_Xe_8MeV_10kpc_5.63keV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7" r="-5457"/>
          <a:stretch>
            <a:fillRect/>
          </a:stretch>
        </p:blipFill>
        <p:spPr>
          <a:xfrm>
            <a:off x="-76200" y="762000"/>
            <a:ext cx="4983163" cy="3251200"/>
          </a:xfrm>
          <a:noFill/>
        </p:spPr>
      </p:pic>
      <p:pic>
        <p:nvPicPr>
          <p:cNvPr id="68612" name="Picture 1" descr="CL_T3_Et_MAX_Ar_8MeV_10kpc_8.9k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763588"/>
            <a:ext cx="44926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" descr="CL_T3_Et_XAX_Xe_8MeV_10kpc_5.63k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64000"/>
            <a:ext cx="44926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" descr="CL_T3_Et_XAX_Ar_8MeV_10kpc_8.9ke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064000"/>
            <a:ext cx="44926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17"/>
          <p:cNvSpPr txBox="1">
            <a:spLocks noChangeArrowheads="1"/>
          </p:cNvSpPr>
          <p:nvPr/>
        </p:nvSpPr>
        <p:spPr bwMode="auto">
          <a:xfrm>
            <a:off x="4281565" y="5176838"/>
            <a:ext cx="595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66FF"/>
                </a:solidFill>
              </a:rPr>
              <a:t>G3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2438400" y="4495800"/>
            <a:ext cx="95955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 (10 Ton)</a:t>
            </a:r>
          </a:p>
        </p:txBody>
      </p:sp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2438400" y="1219200"/>
            <a:ext cx="8542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 (1 Ton)</a:t>
            </a:r>
          </a:p>
        </p:txBody>
      </p:sp>
      <p:sp>
        <p:nvSpPr>
          <p:cNvPr id="68618" name="TextBox 14"/>
          <p:cNvSpPr txBox="1">
            <a:spLocks noChangeArrowheads="1"/>
          </p:cNvSpPr>
          <p:nvPr/>
        </p:nvSpPr>
        <p:spPr bwMode="auto">
          <a:xfrm>
            <a:off x="7467600" y="1219200"/>
            <a:ext cx="801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 Ton)</a:t>
            </a:r>
          </a:p>
        </p:txBody>
      </p:sp>
      <p:sp>
        <p:nvSpPr>
          <p:cNvPr id="68619" name="TextBox 15"/>
          <p:cNvSpPr txBox="1">
            <a:spLocks noChangeArrowheads="1"/>
          </p:cNvSpPr>
          <p:nvPr/>
        </p:nvSpPr>
        <p:spPr bwMode="auto">
          <a:xfrm>
            <a:off x="4281565" y="2052638"/>
            <a:ext cx="595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66FF"/>
                </a:solidFill>
              </a:rPr>
              <a:t>G2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68620" name="TextBox 10"/>
          <p:cNvSpPr txBox="1">
            <a:spLocks noChangeArrowheads="1"/>
          </p:cNvSpPr>
          <p:nvPr/>
        </p:nvSpPr>
        <p:spPr bwMode="auto">
          <a:xfrm>
            <a:off x="7467600" y="4521200"/>
            <a:ext cx="90691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(50 Ton)</a:t>
            </a:r>
          </a:p>
        </p:txBody>
      </p:sp>
      <p:sp>
        <p:nvSpPr>
          <p:cNvPr id="68621" name="TextBox 17"/>
          <p:cNvSpPr txBox="1">
            <a:spLocks noChangeArrowheads="1"/>
          </p:cNvSpPr>
          <p:nvPr/>
        </p:nvSpPr>
        <p:spPr bwMode="auto">
          <a:xfrm>
            <a:off x="2971800" y="2667000"/>
            <a:ext cx="439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66FF"/>
                </a:solidFill>
              </a:rPr>
              <a:t>1σ</a:t>
            </a:r>
          </a:p>
        </p:txBody>
      </p:sp>
      <p:sp>
        <p:nvSpPr>
          <p:cNvPr id="68622" name="TextBox 17"/>
          <p:cNvSpPr txBox="1">
            <a:spLocks noChangeArrowheads="1"/>
          </p:cNvSpPr>
          <p:nvPr/>
        </p:nvSpPr>
        <p:spPr bwMode="auto">
          <a:xfrm>
            <a:off x="3201988" y="2178050"/>
            <a:ext cx="439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2σ</a:t>
            </a:r>
          </a:p>
        </p:txBody>
      </p:sp>
      <p:sp>
        <p:nvSpPr>
          <p:cNvPr id="68623" name="TextBox 17"/>
          <p:cNvSpPr txBox="1">
            <a:spLocks noChangeArrowheads="1"/>
          </p:cNvSpPr>
          <p:nvPr/>
        </p:nvSpPr>
        <p:spPr bwMode="auto">
          <a:xfrm>
            <a:off x="7162800" y="2530475"/>
            <a:ext cx="439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66FF"/>
                </a:solidFill>
              </a:rPr>
              <a:t>1σ</a:t>
            </a:r>
          </a:p>
        </p:txBody>
      </p:sp>
      <p:sp>
        <p:nvSpPr>
          <p:cNvPr id="68624" name="TextBox 17"/>
          <p:cNvSpPr txBox="1">
            <a:spLocks noChangeArrowheads="1"/>
          </p:cNvSpPr>
          <p:nvPr/>
        </p:nvSpPr>
        <p:spPr bwMode="auto">
          <a:xfrm>
            <a:off x="7542213" y="2209800"/>
            <a:ext cx="439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2σ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Title 7"/>
          <p:cNvSpPr>
            <a:spLocks noGrp="1"/>
          </p:cNvSpPr>
          <p:nvPr>
            <p:ph type="title"/>
          </p:nvPr>
        </p:nvSpPr>
        <p:spPr>
          <a:xfrm>
            <a:off x="914400" y="2743200"/>
            <a:ext cx="7772400" cy="1600200"/>
          </a:xfrm>
          <a:solidFill>
            <a:srgbClr val="FFF9C3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47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3825" r="25446" b="3082"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3745" r="25838" b="7520"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36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36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36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  <a:endParaRPr lang="en-US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3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Dark Matter Programs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92" t="14291" r="3629" b="4432"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181600" y="2286000"/>
            <a:ext cx="3962400" cy="3200400"/>
          </a:xfrm>
          <a:prstGeom prst="roundRect">
            <a:avLst>
              <a:gd name="adj" fmla="val 10354"/>
            </a:avLst>
          </a:pr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37686" y="3276600"/>
            <a:ext cx="4038600" cy="5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G3 = </a:t>
            </a:r>
            <a:r>
              <a:rPr lang="en-US" sz="3200" b="1" dirty="0" err="1" smtClean="0">
                <a:solidFill>
                  <a:srgbClr val="FF0000"/>
                </a:solidFill>
                <a:latin typeface="Arial Narrow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10T) </a:t>
            </a:r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r>
              <a:rPr lang="en-US" sz="3200" b="1" dirty="0" smtClean="0">
                <a:solidFill>
                  <a:srgbClr val="0000FF"/>
                </a:solidFill>
                <a:latin typeface="Arial Narrow" charset="0"/>
              </a:rPr>
              <a:t> (50T)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514" y="805418"/>
            <a:ext cx="7267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2010</a:t>
            </a:r>
            <a:endParaRPr lang="en-US" sz="1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2281535"/>
            <a:ext cx="561121" cy="2823865"/>
            <a:chOff x="76200" y="2281535"/>
            <a:chExt cx="561121" cy="28238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09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4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76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Dark Matter Experiments</a:t>
            </a:r>
          </a:p>
        </p:txBody>
      </p:sp>
      <p:pic>
        <p:nvPicPr>
          <p:cNvPr id="17613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450" y="838200"/>
            <a:ext cx="9083675" cy="5856288"/>
          </a:xfrm>
        </p:spPr>
      </p:pic>
      <p:sp>
        <p:nvSpPr>
          <p:cNvPr id="176133" name="Rectangle 14"/>
          <p:cNvSpPr>
            <a:spLocks noChangeArrowheads="1"/>
          </p:cNvSpPr>
          <p:nvPr/>
        </p:nvSpPr>
        <p:spPr bwMode="auto">
          <a:xfrm>
            <a:off x="4038600" y="3687763"/>
            <a:ext cx="2819400" cy="46037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190" tIns="45593" rIns="91190" bIns="45593" anchor="ctr"/>
          <a:lstStyle/>
          <a:p>
            <a:pPr algn="ctr"/>
            <a:endParaRPr lang="en-US">
              <a:latin typeface="Arial Narrow" charset="0"/>
            </a:endParaRPr>
          </a:p>
        </p:txBody>
      </p:sp>
      <p:sp>
        <p:nvSpPr>
          <p:cNvPr id="176134" name="Rectangle 15"/>
          <p:cNvSpPr>
            <a:spLocks noChangeArrowheads="1"/>
          </p:cNvSpPr>
          <p:nvPr/>
        </p:nvSpPr>
        <p:spPr bwMode="auto">
          <a:xfrm>
            <a:off x="3810000" y="3429000"/>
            <a:ext cx="609600" cy="3048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190" tIns="45593" rIns="91190" bIns="45593" anchor="ctr"/>
          <a:lstStyle/>
          <a:p>
            <a:pPr algn="ctr"/>
            <a:endParaRPr lang="en-US">
              <a:latin typeface="Arial Narrow" charset="0"/>
            </a:endParaRPr>
          </a:p>
        </p:txBody>
      </p:sp>
      <p:sp>
        <p:nvSpPr>
          <p:cNvPr id="176135" name="Rectangle 13"/>
          <p:cNvSpPr>
            <a:spLocks noChangeArrowheads="1"/>
          </p:cNvSpPr>
          <p:nvPr/>
        </p:nvSpPr>
        <p:spPr bwMode="auto">
          <a:xfrm>
            <a:off x="7315200" y="3276600"/>
            <a:ext cx="1066800" cy="13716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91190" tIns="45593" rIns="91190" bIns="45593" anchor="ctr"/>
          <a:lstStyle/>
          <a:p>
            <a:pPr algn="ctr"/>
            <a:endParaRPr lang="en-US">
              <a:latin typeface="Arial Narrow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95800" y="3897313"/>
            <a:ext cx="4876800" cy="3067050"/>
            <a:chOff x="4462848" y="3897217"/>
            <a:chExt cx="4637964" cy="3067136"/>
          </a:xfrm>
        </p:grpSpPr>
        <p:cxnSp>
          <p:nvCxnSpPr>
            <p:cNvPr id="176139" name="Straight Arrow Connector 8"/>
            <p:cNvCxnSpPr>
              <a:cxnSpLocks noChangeShapeType="1"/>
              <a:stCxn id="176146" idx="5"/>
            </p:cNvCxnSpPr>
            <p:nvPr/>
          </p:nvCxnSpPr>
          <p:spPr bwMode="auto">
            <a:xfrm>
              <a:off x="6890957" y="4244882"/>
              <a:ext cx="2209855" cy="2689308"/>
            </a:xfrm>
            <a:prstGeom prst="straightConnector1">
              <a:avLst/>
            </a:prstGeom>
            <a:noFill/>
            <a:ln w="50800">
              <a:solidFill>
                <a:srgbClr val="FF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6140" name="Oval 5"/>
            <p:cNvSpPr>
              <a:spLocks noChangeArrowheads="1"/>
            </p:cNvSpPr>
            <p:nvPr/>
          </p:nvSpPr>
          <p:spPr bwMode="auto">
            <a:xfrm>
              <a:off x="7506512" y="5029136"/>
              <a:ext cx="152400" cy="152400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176141" name="TextBox 9"/>
            <p:cNvSpPr txBox="1">
              <a:spLocks noChangeArrowheads="1"/>
            </p:cNvSpPr>
            <p:nvPr/>
          </p:nvSpPr>
          <p:spPr bwMode="auto">
            <a:xfrm>
              <a:off x="7071703" y="6553179"/>
              <a:ext cx="1523341" cy="4111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G3 (</a:t>
              </a:r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10 ton)</a:t>
              </a:r>
            </a:p>
          </p:txBody>
        </p:sp>
        <p:sp>
          <p:nvSpPr>
            <p:cNvPr id="176142" name="Oval 13"/>
            <p:cNvSpPr>
              <a:spLocks noChangeArrowheads="1"/>
            </p:cNvSpPr>
            <p:nvPr/>
          </p:nvSpPr>
          <p:spPr bwMode="auto">
            <a:xfrm>
              <a:off x="8231194" y="5943561"/>
              <a:ext cx="152400" cy="152400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176143" name="TextBox 9"/>
            <p:cNvSpPr txBox="1">
              <a:spLocks noChangeArrowheads="1"/>
            </p:cNvSpPr>
            <p:nvPr/>
          </p:nvSpPr>
          <p:spPr bwMode="auto">
            <a:xfrm>
              <a:off x="5557635" y="4868792"/>
              <a:ext cx="1523343" cy="4111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  <p:sp>
          <p:nvSpPr>
            <p:cNvPr id="176144" name="TextBox 9"/>
            <p:cNvSpPr txBox="1">
              <a:spLocks noChangeArrowheads="1"/>
            </p:cNvSpPr>
            <p:nvPr/>
          </p:nvSpPr>
          <p:spPr bwMode="auto">
            <a:xfrm>
              <a:off x="6419489" y="5714955"/>
              <a:ext cx="1523341" cy="411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FF0000"/>
                  </a:solidFill>
                  <a:latin typeface="Arial Narrow" charset="0"/>
                </a:rPr>
                <a:t>XENON 1</a:t>
              </a:r>
              <a:r>
                <a:rPr lang="en-US" sz="2000" b="1" dirty="0" smtClean="0">
                  <a:solidFill>
                    <a:srgbClr val="FF0000"/>
                  </a:solidFill>
                  <a:latin typeface="Arial Narrow" charset="0"/>
                </a:rPr>
                <a:t>T</a:t>
              </a:r>
              <a:endParaRPr lang="en-US" sz="2000" b="1" dirty="0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176145" name="Rectangle 17"/>
            <p:cNvSpPr>
              <a:spLocks noChangeArrowheads="1"/>
            </p:cNvSpPr>
            <p:nvPr/>
          </p:nvSpPr>
          <p:spPr bwMode="auto">
            <a:xfrm>
              <a:off x="4462848" y="5766486"/>
              <a:ext cx="1447800" cy="3048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176146" name="Oval 5"/>
            <p:cNvSpPr>
              <a:spLocks noChangeArrowheads="1"/>
            </p:cNvSpPr>
            <p:nvPr/>
          </p:nvSpPr>
          <p:spPr bwMode="auto">
            <a:xfrm>
              <a:off x="6760876" y="4114800"/>
              <a:ext cx="152400" cy="152400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176147" name="TextBox 9"/>
            <p:cNvSpPr txBox="1">
              <a:spLocks noChangeArrowheads="1"/>
            </p:cNvSpPr>
            <p:nvPr/>
          </p:nvSpPr>
          <p:spPr bwMode="auto">
            <a:xfrm>
              <a:off x="5332466" y="3897217"/>
              <a:ext cx="1304428" cy="4111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0000"/>
                  </a:solidFill>
                  <a:latin typeface="Arial Narrow" charset="0"/>
                </a:rPr>
                <a:t>XENON10</a:t>
              </a:r>
            </a:p>
          </p:txBody>
        </p:sp>
        <p:sp>
          <p:nvSpPr>
            <p:cNvPr id="176148" name="Oval 6"/>
            <p:cNvSpPr>
              <a:spLocks noChangeArrowheads="1"/>
            </p:cNvSpPr>
            <p:nvPr/>
          </p:nvSpPr>
          <p:spPr bwMode="auto">
            <a:xfrm>
              <a:off x="8810939" y="6629381"/>
              <a:ext cx="152400" cy="152400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Arial Narrow" charset="0"/>
              </a:endParaRPr>
            </a:p>
          </p:txBody>
        </p:sp>
      </p:grpSp>
      <p:sp>
        <p:nvSpPr>
          <p:cNvPr id="176137" name="Rounded Rectangle 21"/>
          <p:cNvSpPr>
            <a:spLocks noChangeArrowheads="1"/>
          </p:cNvSpPr>
          <p:nvPr/>
        </p:nvSpPr>
        <p:spPr bwMode="auto">
          <a:xfrm>
            <a:off x="8064554" y="4495800"/>
            <a:ext cx="1524000" cy="8080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rgbClr val="92D050"/>
            </a:solidFill>
            <a:round/>
            <a:headEnd/>
            <a:tailEnd/>
          </a:ln>
        </p:spPr>
        <p:txBody>
          <a:bodyPr wrap="none" lIns="96524" tIns="48262" rIns="96524" bIns="48262" anchor="ctr"/>
          <a:lstStyle/>
          <a:p>
            <a:pPr algn="ctr"/>
            <a:endParaRPr lang="en-US" sz="2000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077200" y="4572000"/>
            <a:ext cx="1371600" cy="72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2037" tIns="51020" rIns="102037" bIns="51020" anchor="b">
            <a:spAutoFit/>
          </a:bodyPr>
          <a:lstStyle/>
          <a:p>
            <a:pPr marL="509444" indent="-509444" algn="ctr" defTabSz="962813">
              <a:defRPr/>
            </a:pPr>
            <a:r>
              <a:rPr lang="en-US" altLang="ja-JP" sz="2000" b="1" dirty="0">
                <a:solidFill>
                  <a:srgbClr val="00B050"/>
                </a:solidFill>
                <a:latin typeface="+mn-lt"/>
                <a:ea typeface="ＭＳ Ｐゴシック" pitchFamily="34" charset="-128"/>
                <a:cs typeface="Arial" charset="0"/>
              </a:rPr>
              <a:t>Theoretical</a:t>
            </a:r>
          </a:p>
          <a:p>
            <a:pPr marL="509444" indent="-509444" algn="ctr" defTabSz="962813">
              <a:defRPr/>
            </a:pPr>
            <a:r>
              <a:rPr lang="en-US" altLang="ja-JP" sz="2000" b="1" dirty="0">
                <a:solidFill>
                  <a:srgbClr val="00B050"/>
                </a:solidFill>
                <a:latin typeface="+mn-lt"/>
                <a:ea typeface="ＭＳ Ｐゴシック" pitchFamily="34" charset="-128"/>
                <a:cs typeface="Arial" charset="0"/>
              </a:rPr>
              <a:t>Prediction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80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1213"/>
            <a:ext cx="9564688" cy="6503987"/>
          </a:xfrm>
        </p:spPr>
      </p:pic>
      <p:sp>
        <p:nvSpPr>
          <p:cNvPr id="100355" name="Rectangle 23"/>
          <p:cNvSpPr>
            <a:spLocks noChangeArrowheads="1"/>
          </p:cNvSpPr>
          <p:nvPr/>
        </p:nvSpPr>
        <p:spPr bwMode="auto">
          <a:xfrm>
            <a:off x="1295400" y="1219200"/>
            <a:ext cx="7588250" cy="5233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6" name="Freeform 91"/>
          <p:cNvSpPr>
            <a:spLocks noChangeArrowheads="1"/>
          </p:cNvSpPr>
          <p:nvPr/>
        </p:nvSpPr>
        <p:spPr bwMode="auto">
          <a:xfrm>
            <a:off x="1820863" y="2463800"/>
            <a:ext cx="6845300" cy="3944938"/>
          </a:xfrm>
          <a:custGeom>
            <a:avLst/>
            <a:gdLst>
              <a:gd name="T0" fmla="*/ 0 w 6845643"/>
              <a:gd name="T1" fmla="*/ 3875532 h 3945924"/>
              <a:gd name="T2" fmla="*/ 1477514 w 6845643"/>
              <a:gd name="T3" fmla="*/ 1602009 h 3945924"/>
              <a:gd name="T4" fmla="*/ 3176643 w 6845643"/>
              <a:gd name="T5" fmla="*/ 582550 h 3945924"/>
              <a:gd name="T6" fmla="*/ 6821115 w 6845643"/>
              <a:gd name="T7" fmla="*/ 0 h 3945924"/>
              <a:gd name="T8" fmla="*/ 0 60000 65536"/>
              <a:gd name="T9" fmla="*/ 0 60000 65536"/>
              <a:gd name="T10" fmla="*/ 0 60000 65536"/>
              <a:gd name="T11" fmla="*/ 0 60000 65536"/>
              <a:gd name="T12" fmla="*/ 0 w 6845643"/>
              <a:gd name="T13" fmla="*/ 0 h 3945924"/>
              <a:gd name="T14" fmla="*/ 6845643 w 6845643"/>
              <a:gd name="T15" fmla="*/ 3945924 h 3945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45643" h="3945924">
                <a:moveTo>
                  <a:pt x="0" y="3945924"/>
                </a:moveTo>
                <a:cubicBezTo>
                  <a:pt x="475735" y="3067907"/>
                  <a:pt x="951471" y="2189891"/>
                  <a:pt x="1482811" y="1631091"/>
                </a:cubicBezTo>
                <a:cubicBezTo>
                  <a:pt x="2014151" y="1072291"/>
                  <a:pt x="2294238" y="864973"/>
                  <a:pt x="3188043" y="593124"/>
                </a:cubicBezTo>
                <a:cubicBezTo>
                  <a:pt x="4081848" y="321275"/>
                  <a:pt x="5463745" y="160637"/>
                  <a:pt x="6845643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7" name="Freeform 94"/>
          <p:cNvSpPr>
            <a:spLocks noChangeArrowheads="1"/>
          </p:cNvSpPr>
          <p:nvPr/>
        </p:nvSpPr>
        <p:spPr bwMode="auto">
          <a:xfrm>
            <a:off x="1738313" y="2354263"/>
            <a:ext cx="6927850" cy="3970337"/>
          </a:xfrm>
          <a:custGeom>
            <a:avLst/>
            <a:gdLst>
              <a:gd name="T0" fmla="*/ 0 w 6928021"/>
              <a:gd name="T1" fmla="*/ 3949052 h 3970638"/>
              <a:gd name="T2" fmla="*/ 1463743 w 6928021"/>
              <a:gd name="T3" fmla="*/ 1433787 h 3970638"/>
              <a:gd name="T4" fmla="*/ 3264637 w 6928021"/>
              <a:gd name="T5" fmla="*/ 491607 h 3970638"/>
              <a:gd name="T6" fmla="*/ 6915659 w 6928021"/>
              <a:gd name="T7" fmla="*/ 0 h 3970638"/>
              <a:gd name="T8" fmla="*/ 0 60000 65536"/>
              <a:gd name="T9" fmla="*/ 0 60000 65536"/>
              <a:gd name="T10" fmla="*/ 0 60000 65536"/>
              <a:gd name="T11" fmla="*/ 0 60000 65536"/>
              <a:gd name="T12" fmla="*/ 0 w 6928021"/>
              <a:gd name="T13" fmla="*/ 0 h 3970638"/>
              <a:gd name="T14" fmla="*/ 6928021 w 6928021"/>
              <a:gd name="T15" fmla="*/ 3970638 h 3970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28021" h="3970638">
                <a:moveTo>
                  <a:pt x="0" y="3970638"/>
                </a:moveTo>
                <a:cubicBezTo>
                  <a:pt x="460632" y="2995827"/>
                  <a:pt x="921265" y="2021017"/>
                  <a:pt x="1466335" y="1441622"/>
                </a:cubicBezTo>
                <a:cubicBezTo>
                  <a:pt x="2011405" y="862228"/>
                  <a:pt x="2360140" y="734541"/>
                  <a:pt x="3270421" y="494271"/>
                </a:cubicBezTo>
                <a:cubicBezTo>
                  <a:pt x="4180702" y="254001"/>
                  <a:pt x="5554361" y="127000"/>
                  <a:pt x="69280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8" name="Freeform 95"/>
          <p:cNvSpPr>
            <a:spLocks noChangeArrowheads="1"/>
          </p:cNvSpPr>
          <p:nvPr/>
        </p:nvSpPr>
        <p:spPr bwMode="auto">
          <a:xfrm>
            <a:off x="1539875" y="1990725"/>
            <a:ext cx="7232650" cy="3724275"/>
          </a:xfrm>
          <a:custGeom>
            <a:avLst/>
            <a:gdLst>
              <a:gd name="T0" fmla="*/ 0 w 7232821"/>
              <a:gd name="T1" fmla="*/ 3779521 h 3723503"/>
              <a:gd name="T2" fmla="*/ 1694114 w 7232821"/>
              <a:gd name="T3" fmla="*/ 1605477 h 3723503"/>
              <a:gd name="T4" fmla="*/ 3437536 w 7232821"/>
              <a:gd name="T5" fmla="*/ 668948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Detection of Cosmic Radiation</a:t>
            </a:r>
          </a:p>
        </p:txBody>
      </p:sp>
      <p:sp>
        <p:nvSpPr>
          <p:cNvPr id="28" name="Rectangle 27"/>
          <p:cNvSpPr>
            <a:spLocks noChangeAspect="1"/>
          </p:cNvSpPr>
          <p:nvPr/>
        </p:nvSpPr>
        <p:spPr bwMode="auto">
          <a:xfrm>
            <a:off x="1719263" y="592772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776413" y="5851525"/>
            <a:ext cx="969962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XENON10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 bwMode="auto">
          <a:xfrm>
            <a:off x="3224213" y="4219575"/>
            <a:ext cx="90487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05200" y="3962400"/>
            <a:ext cx="492125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IMB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 bwMode="auto">
          <a:xfrm>
            <a:off x="3413125" y="4087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257550" y="4165600"/>
            <a:ext cx="11826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Kamiokande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Rectangle 44"/>
          <p:cNvSpPr>
            <a:spLocks noChangeAspect="1"/>
          </p:cNvSpPr>
          <p:nvPr/>
        </p:nvSpPr>
        <p:spPr bwMode="auto">
          <a:xfrm>
            <a:off x="4938713" y="2803525"/>
            <a:ext cx="90487" cy="90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000625" y="2709863"/>
            <a:ext cx="93345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AMANDA</a:t>
            </a:r>
          </a:p>
        </p:txBody>
      </p:sp>
      <p:sp>
        <p:nvSpPr>
          <p:cNvPr id="36" name="Rectangle 35"/>
          <p:cNvSpPr>
            <a:spLocks noChangeAspect="1"/>
          </p:cNvSpPr>
          <p:nvPr/>
        </p:nvSpPr>
        <p:spPr bwMode="auto">
          <a:xfrm>
            <a:off x="3187700" y="383381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251200" y="3694113"/>
            <a:ext cx="839788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Super-K</a:t>
            </a:r>
          </a:p>
        </p:txBody>
      </p:sp>
      <p:sp>
        <p:nvSpPr>
          <p:cNvPr id="53" name="Rectangle 52"/>
          <p:cNvSpPr>
            <a:spLocks noChangeAspect="1"/>
          </p:cNvSpPr>
          <p:nvPr/>
        </p:nvSpPr>
        <p:spPr bwMode="auto">
          <a:xfrm>
            <a:off x="7620000" y="2379663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696200" y="2252663"/>
            <a:ext cx="660400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HiRes</a:t>
            </a:r>
            <a:endParaRPr lang="en-US" sz="1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 bwMode="auto">
          <a:xfrm>
            <a:off x="7696200" y="2590800"/>
            <a:ext cx="90488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772400" y="2514600"/>
            <a:ext cx="793750" cy="3381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AGASA</a:t>
            </a: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1752600" y="1752600"/>
            <a:ext cx="7496175" cy="3756025"/>
            <a:chOff x="1722510" y="1737360"/>
            <a:chExt cx="7496471" cy="3755611"/>
          </a:xfrm>
        </p:grpSpPr>
        <p:sp>
          <p:nvSpPr>
            <p:cNvPr id="100397" name="Rectangle 30"/>
            <p:cNvSpPr>
              <a:spLocks noChangeAspect="1"/>
            </p:cNvSpPr>
            <p:nvPr/>
          </p:nvSpPr>
          <p:spPr bwMode="auto">
            <a:xfrm>
              <a:off x="1722510" y="5105664"/>
              <a:ext cx="82299" cy="82583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8" name="Rectangle 31"/>
            <p:cNvSpPr>
              <a:spLocks noChangeAspect="1"/>
            </p:cNvSpPr>
            <p:nvPr/>
          </p:nvSpPr>
          <p:spPr bwMode="auto">
            <a:xfrm>
              <a:off x="1732337" y="4800897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778075" y="4942170"/>
              <a:ext cx="1078621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XENON1T</a:t>
              </a:r>
              <a:endParaRPr lang="en-US" sz="1800" b="1" dirty="0">
                <a:solidFill>
                  <a:srgbClr val="FF0066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1782837" y="4626292"/>
              <a:ext cx="437269" cy="3692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G3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401" name="Rectangle 38"/>
            <p:cNvSpPr>
              <a:spLocks noChangeAspect="1"/>
            </p:cNvSpPr>
            <p:nvPr/>
          </p:nvSpPr>
          <p:spPr bwMode="auto">
            <a:xfrm>
              <a:off x="3200400" y="3490392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3252920" y="3353257"/>
              <a:ext cx="1262113" cy="3381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LBNE (Water)</a:t>
              </a:r>
            </a:p>
          </p:txBody>
        </p:sp>
        <p:sp>
          <p:nvSpPr>
            <p:cNvPr id="100403" name="Rectangle 56"/>
            <p:cNvSpPr>
              <a:spLocks noChangeAspect="1"/>
            </p:cNvSpPr>
            <p:nvPr/>
          </p:nvSpPr>
          <p:spPr bwMode="auto">
            <a:xfrm>
              <a:off x="8290874" y="1737360"/>
              <a:ext cx="91126" cy="91440"/>
            </a:xfrm>
            <a:prstGeom prst="rect">
              <a:avLst/>
            </a:prstGeom>
            <a:solidFill>
              <a:srgbClr val="FF99FF"/>
            </a:solidFill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8156902" y="1794504"/>
              <a:ext cx="1062079" cy="344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JEM-EUSO</a:t>
              </a:r>
            </a:p>
          </p:txBody>
        </p:sp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7848915" y="5148522"/>
              <a:ext cx="708053" cy="34444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Future</a:t>
              </a:r>
            </a:p>
          </p:txBody>
        </p:sp>
      </p:grp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820863" y="5638800"/>
            <a:ext cx="828675" cy="3397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CDMS-II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 bwMode="auto">
          <a:xfrm>
            <a:off x="1752600" y="5776913"/>
            <a:ext cx="90488" cy="90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sz="1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377" name="Text Box 6"/>
          <p:cNvSpPr txBox="1">
            <a:spLocks noChangeArrowheads="1"/>
          </p:cNvSpPr>
          <p:nvPr/>
        </p:nvSpPr>
        <p:spPr bwMode="auto">
          <a:xfrm>
            <a:off x="6446838" y="2667000"/>
            <a:ext cx="639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1990</a:t>
            </a:r>
          </a:p>
        </p:txBody>
      </p:sp>
      <p:sp>
        <p:nvSpPr>
          <p:cNvPr id="100378" name="Text Box 6"/>
          <p:cNvSpPr txBox="1">
            <a:spLocks noChangeArrowheads="1"/>
          </p:cNvSpPr>
          <p:nvPr/>
        </p:nvSpPr>
        <p:spPr bwMode="auto">
          <a:xfrm>
            <a:off x="6294438" y="2328863"/>
            <a:ext cx="639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2000</a:t>
            </a:r>
          </a:p>
        </p:txBody>
      </p:sp>
      <p:sp>
        <p:nvSpPr>
          <p:cNvPr id="100379" name="Text Box 6"/>
          <p:cNvSpPr txBox="1">
            <a:spLocks noChangeArrowheads="1"/>
          </p:cNvSpPr>
          <p:nvPr/>
        </p:nvSpPr>
        <p:spPr bwMode="auto">
          <a:xfrm>
            <a:off x="6096000" y="210026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2010</a:t>
            </a: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2921000" y="5410200"/>
            <a:ext cx="15827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Dark Matter</a:t>
            </a:r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4724400" y="3429000"/>
            <a:ext cx="1227138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Neutrino</a:t>
            </a: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auto">
          <a:xfrm>
            <a:off x="7391400" y="2971800"/>
            <a:ext cx="1638300" cy="4714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b="1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Cosmic Ray</a:t>
            </a:r>
          </a:p>
        </p:txBody>
      </p:sp>
      <p:grpSp>
        <p:nvGrpSpPr>
          <p:cNvPr id="100383" name="Group 14"/>
          <p:cNvGrpSpPr>
            <a:grpSpLocks/>
          </p:cNvGrpSpPr>
          <p:nvPr/>
        </p:nvGrpSpPr>
        <p:grpSpPr bwMode="auto">
          <a:xfrm>
            <a:off x="1295400" y="990600"/>
            <a:ext cx="1876425" cy="1419225"/>
            <a:chOff x="864" y="690"/>
            <a:chExt cx="1182" cy="894"/>
          </a:xfrm>
        </p:grpSpPr>
        <p:sp>
          <p:nvSpPr>
            <p:cNvPr id="90" name="Text Box 15"/>
            <p:cNvSpPr txBox="1">
              <a:spLocks noChangeArrowheads="1"/>
            </p:cNvSpPr>
            <p:nvPr/>
          </p:nvSpPr>
          <p:spPr bwMode="auto">
            <a:xfrm>
              <a:off x="864" y="690"/>
              <a:ext cx="1182" cy="4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Larger Volume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FFC000"/>
                  </a:solidFill>
                  <a:latin typeface="+mn-lt"/>
                  <a:ea typeface="+mn-ea"/>
                  <a:cs typeface="+mn-cs"/>
                </a:rPr>
                <a:t>Lower Threshold</a:t>
              </a:r>
            </a:p>
          </p:txBody>
        </p:sp>
        <p:sp>
          <p:nvSpPr>
            <p:cNvPr id="100396" name="AutoShape 16"/>
            <p:cNvSpPr>
              <a:spLocks noChangeArrowheads="1"/>
            </p:cNvSpPr>
            <p:nvPr/>
          </p:nvSpPr>
          <p:spPr bwMode="auto">
            <a:xfrm rot="-2155082">
              <a:off x="1584" y="1200"/>
              <a:ext cx="240" cy="384"/>
            </a:xfrm>
            <a:prstGeom prst="upArrow">
              <a:avLst>
                <a:gd name="adj1" fmla="val 50000"/>
                <a:gd name="adj2" fmla="val 40000"/>
              </a:avLst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717675" y="2024063"/>
            <a:ext cx="7404100" cy="3806825"/>
            <a:chOff x="1717811" y="2023646"/>
            <a:chExt cx="7403296" cy="3807881"/>
          </a:xfrm>
        </p:grpSpPr>
        <p:sp>
          <p:nvSpPr>
            <p:cNvPr id="100388" name="Rectangle 29"/>
            <p:cNvSpPr>
              <a:spLocks noChangeAspect="1"/>
            </p:cNvSpPr>
            <p:nvPr/>
          </p:nvSpPr>
          <p:spPr bwMode="auto">
            <a:xfrm>
              <a:off x="1717811" y="5510263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1760669" y="5372612"/>
              <a:ext cx="1061922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XENON100</a:t>
              </a:r>
            </a:p>
          </p:txBody>
        </p:sp>
        <p:sp>
          <p:nvSpPr>
            <p:cNvPr id="100390" name="Rectangle 47"/>
            <p:cNvSpPr>
              <a:spLocks noChangeAspect="1"/>
            </p:cNvSpPr>
            <p:nvPr/>
          </p:nvSpPr>
          <p:spPr bwMode="auto">
            <a:xfrm>
              <a:off x="4944762" y="2514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0391" name="Rectangle 48"/>
            <p:cNvSpPr>
              <a:spLocks noChangeAspect="1"/>
            </p:cNvSpPr>
            <p:nvPr/>
          </p:nvSpPr>
          <p:spPr bwMode="auto">
            <a:xfrm>
              <a:off x="7848600" y="2133600"/>
              <a:ext cx="91126" cy="9144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5028976" y="2390460"/>
              <a:ext cx="939698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ICECUBE</a:t>
              </a: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7924262" y="2023646"/>
              <a:ext cx="1196845" cy="34458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Pierre-Auger</a:t>
              </a:r>
            </a:p>
          </p:txBody>
        </p:sp>
        <p:sp>
          <p:nvSpPr>
            <p:cNvPr id="97" name="Text Box 6"/>
            <p:cNvSpPr txBox="1">
              <a:spLocks noChangeArrowheads="1"/>
            </p:cNvSpPr>
            <p:nvPr/>
          </p:nvSpPr>
          <p:spPr bwMode="auto">
            <a:xfrm>
              <a:off x="7848070" y="5486943"/>
              <a:ext cx="873030" cy="3445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n-ea"/>
                  <a:cs typeface="+mn-cs"/>
                </a:rPr>
                <a:t>Ongoing</a:t>
              </a:r>
            </a:p>
          </p:txBody>
        </p:sp>
      </p:grp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7894638" y="5834063"/>
            <a:ext cx="538162" cy="3381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Past</a:t>
            </a:r>
          </a:p>
        </p:txBody>
      </p:sp>
      <p:sp>
        <p:nvSpPr>
          <p:cNvPr id="100386" name="Freeform 95"/>
          <p:cNvSpPr>
            <a:spLocks noChangeArrowheads="1"/>
          </p:cNvSpPr>
          <p:nvPr/>
        </p:nvSpPr>
        <p:spPr bwMode="auto">
          <a:xfrm>
            <a:off x="1524000" y="1752600"/>
            <a:ext cx="7232650" cy="3419475"/>
          </a:xfrm>
          <a:custGeom>
            <a:avLst/>
            <a:gdLst>
              <a:gd name="T0" fmla="*/ 0 w 7232821"/>
              <a:gd name="T1" fmla="*/ 685158 h 3723503"/>
              <a:gd name="T2" fmla="*/ 1694114 w 7232821"/>
              <a:gd name="T3" fmla="*/ 291043 h 3723503"/>
              <a:gd name="T4" fmla="*/ 3437536 w 7232821"/>
              <a:gd name="T5" fmla="*/ 121267 h 3723503"/>
              <a:gd name="T6" fmla="*/ 7220459 w 7232821"/>
              <a:gd name="T7" fmla="*/ 0 h 3723503"/>
              <a:gd name="T8" fmla="*/ 0 60000 65536"/>
              <a:gd name="T9" fmla="*/ 0 60000 65536"/>
              <a:gd name="T10" fmla="*/ 0 60000 65536"/>
              <a:gd name="T11" fmla="*/ 0 60000 65536"/>
              <a:gd name="T12" fmla="*/ 0 w 7232821"/>
              <a:gd name="T13" fmla="*/ 0 h 3723503"/>
              <a:gd name="T14" fmla="*/ 7232821 w 7232821"/>
              <a:gd name="T15" fmla="*/ 3723503 h 37235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2821" h="3723503">
                <a:moveTo>
                  <a:pt x="0" y="3723503"/>
                </a:moveTo>
                <a:cubicBezTo>
                  <a:pt x="561545" y="2907957"/>
                  <a:pt x="1123091" y="2092411"/>
                  <a:pt x="1696994" y="1581665"/>
                </a:cubicBezTo>
                <a:cubicBezTo>
                  <a:pt x="2270897" y="1070919"/>
                  <a:pt x="2520778" y="922638"/>
                  <a:pt x="3443416" y="659027"/>
                </a:cubicBezTo>
                <a:cubicBezTo>
                  <a:pt x="4366054" y="395416"/>
                  <a:pt x="5799437" y="197708"/>
                  <a:pt x="7232821" y="0"/>
                </a:cubicBezTo>
              </a:path>
            </a:pathLst>
          </a:custGeom>
          <a:noFill/>
          <a:ln w="19050">
            <a:solidFill>
              <a:srgbClr val="FFCC00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100387" name="Text Box 6"/>
          <p:cNvSpPr txBox="1">
            <a:spLocks noChangeArrowheads="1"/>
          </p:cNvSpPr>
          <p:nvPr/>
        </p:nvSpPr>
        <p:spPr bwMode="auto">
          <a:xfrm>
            <a:off x="5867400" y="1827213"/>
            <a:ext cx="639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C000"/>
                </a:solidFill>
              </a:rPr>
              <a:t>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53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Science cases</a:t>
            </a:r>
          </a:p>
          <a:p>
            <a:pPr lvl="1"/>
            <a:r>
              <a:rPr lang="en-US" sz="3200" dirty="0" smtClean="0"/>
              <a:t>Stronger than ever  - SUSY, Extra Dimensions…</a:t>
            </a:r>
          </a:p>
          <a:p>
            <a:pPr lvl="1"/>
            <a:r>
              <a:rPr lang="en-US" sz="3200" dirty="0" smtClean="0"/>
              <a:t>Competitive and complementary to LHC</a:t>
            </a:r>
          </a:p>
          <a:p>
            <a:pPr lvl="1"/>
            <a:r>
              <a:rPr lang="en-US" sz="3200" dirty="0" smtClean="0"/>
              <a:t>Extremely timely</a:t>
            </a:r>
          </a:p>
          <a:p>
            <a:r>
              <a:rPr lang="en-US" sz="3600" u="sng" dirty="0" smtClean="0"/>
              <a:t>Technical challenges</a:t>
            </a:r>
          </a:p>
          <a:p>
            <a:pPr lvl="1"/>
            <a:r>
              <a:rPr lang="en-US" sz="3200" dirty="0" smtClean="0"/>
              <a:t>Xe-G1 (100 kg) well demonstrated by XENON100</a:t>
            </a:r>
          </a:p>
          <a:p>
            <a:pPr lvl="1"/>
            <a:r>
              <a:rPr lang="en-US" sz="3200" dirty="0" smtClean="0"/>
              <a:t>New photon detector (QUPID) developed</a:t>
            </a:r>
          </a:p>
          <a:p>
            <a:pPr lvl="1"/>
            <a:r>
              <a:rPr lang="en-US" sz="3200" dirty="0" smtClean="0"/>
              <a:t>Radioactivity (</a:t>
            </a:r>
            <a:r>
              <a:rPr lang="en-US" sz="3200" baseline="30000" dirty="0" smtClean="0"/>
              <a:t>39</a:t>
            </a:r>
            <a:r>
              <a:rPr lang="en-US" sz="3200" dirty="0" smtClean="0"/>
              <a:t>Ar, </a:t>
            </a:r>
            <a:r>
              <a:rPr lang="en-US" sz="3200" baseline="30000" dirty="0" smtClean="0"/>
              <a:t>85</a:t>
            </a:r>
            <a:r>
              <a:rPr lang="en-US" sz="3200" dirty="0" smtClean="0"/>
              <a:t>Kr, </a:t>
            </a:r>
            <a:r>
              <a:rPr lang="en-US" sz="3200" dirty="0" err="1" smtClean="0"/>
              <a:t>Rn</a:t>
            </a:r>
            <a:r>
              <a:rPr lang="en-US" sz="3200" dirty="0" smtClean="0"/>
              <a:t>) major challenges</a:t>
            </a:r>
          </a:p>
          <a:p>
            <a:r>
              <a:rPr lang="en-US" sz="3600" u="sng" dirty="0" smtClean="0"/>
              <a:t>Future directions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G2 : </a:t>
            </a:r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XENON 1T </a:t>
            </a:r>
            <a:r>
              <a:rPr lang="en-US" sz="3200" dirty="0">
                <a:latin typeface="Arial Narrow" charset="0"/>
                <a:ea typeface="ＭＳ Ｐゴシック" charset="0"/>
              </a:rPr>
              <a:t>and </a:t>
            </a:r>
            <a:r>
              <a:rPr lang="en-US" sz="3200" dirty="0" err="1">
                <a:latin typeface="Arial Narrow" charset="0"/>
                <a:ea typeface="ＭＳ Ｐゴシック" charset="0"/>
              </a:rPr>
              <a:t>DarkSide</a:t>
            </a:r>
            <a:r>
              <a:rPr lang="en-US" sz="3200" dirty="0">
                <a:latin typeface="Arial Narrow" charset="0"/>
                <a:ea typeface="ＭＳ Ｐゴシック" charset="0"/>
              </a:rPr>
              <a:t> 50 / 5T at Gran </a:t>
            </a:r>
            <a:r>
              <a:rPr lang="en-US" sz="3200" dirty="0" err="1">
                <a:latin typeface="Arial Narrow" charset="0"/>
                <a:ea typeface="ＭＳ Ｐゴシック" charset="0"/>
              </a:rPr>
              <a:t>Sasso</a:t>
            </a:r>
            <a:r>
              <a:rPr lang="en-US" sz="3200" dirty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G3 : MAX + LZD (</a:t>
            </a:r>
            <a:r>
              <a:rPr lang="en-US" sz="3200" dirty="0" err="1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32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3200" dirty="0">
                <a:latin typeface="Arial Narrow" charset="0"/>
                <a:ea typeface="ＭＳ Ｐゴシック" charset="0"/>
              </a:rPr>
              <a:t>+</a:t>
            </a:r>
            <a:r>
              <a:rPr lang="en-US" sz="32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3200" dirty="0" err="1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3200" dirty="0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3200" dirty="0">
                <a:latin typeface="Arial Narrow" charset="0"/>
                <a:ea typeface="ＭＳ Ｐゴシック" charset="0"/>
              </a:rPr>
              <a:t>) at DUSEL</a:t>
            </a:r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27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Katsushi’s Speculations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959850" cy="5924550"/>
          </a:xfrm>
        </p:spPr>
        <p:txBody>
          <a:bodyPr/>
          <a:lstStyle/>
          <a:p>
            <a:r>
              <a:rPr lang="en-US" sz="3600" dirty="0" smtClean="0">
                <a:solidFill>
                  <a:srgbClr val="0066FF"/>
                </a:solidFill>
              </a:rPr>
              <a:t>2012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	LHC (ATLAS+CMS) </a:t>
            </a:r>
            <a:r>
              <a:rPr lang="en-US" sz="3600" dirty="0" smtClean="0"/>
              <a:t>announces</a:t>
            </a:r>
          </a:p>
          <a:p>
            <a:pPr lvl="1"/>
            <a:r>
              <a:rPr lang="en-US" sz="3200" dirty="0" smtClean="0"/>
              <a:t>120 </a:t>
            </a:r>
            <a:r>
              <a:rPr lang="en-US" sz="3200" dirty="0" err="1" smtClean="0"/>
              <a:t>GeV</a:t>
            </a:r>
            <a:r>
              <a:rPr lang="en-US" sz="3200" dirty="0" smtClean="0"/>
              <a:t> Higgs (at 3σ)</a:t>
            </a:r>
          </a:p>
          <a:p>
            <a:pPr lvl="4"/>
            <a:endParaRPr lang="en-US" sz="1000" dirty="0" smtClean="0"/>
          </a:p>
          <a:p>
            <a:r>
              <a:rPr lang="en-US" sz="3600" dirty="0" smtClean="0">
                <a:solidFill>
                  <a:srgbClr val="0066FF"/>
                </a:solidFill>
              </a:rPr>
              <a:t>2016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FF"/>
                </a:solidFill>
              </a:rPr>
              <a:t>XENON1T</a:t>
            </a:r>
            <a:r>
              <a:rPr lang="en-US" sz="3600" dirty="0" smtClean="0"/>
              <a:t> announces </a:t>
            </a:r>
          </a:p>
          <a:p>
            <a:pPr lvl="1"/>
            <a:r>
              <a:rPr lang="en-US" sz="3200" dirty="0" smtClean="0"/>
              <a:t>Observation of 5 WIMP signals (&gt; 200 </a:t>
            </a:r>
            <a:r>
              <a:rPr lang="en-US" sz="3200" dirty="0" err="1" smtClean="0"/>
              <a:t>GeV</a:t>
            </a:r>
            <a:r>
              <a:rPr lang="en-US" sz="3200" dirty="0" smtClean="0"/>
              <a:t>)</a:t>
            </a:r>
          </a:p>
          <a:p>
            <a:pPr marL="1447800" lvl="3" indent="0">
              <a:buNone/>
            </a:pPr>
            <a:r>
              <a:rPr lang="en-US" sz="1000" dirty="0" smtClean="0"/>
              <a:t> </a:t>
            </a:r>
          </a:p>
          <a:p>
            <a:r>
              <a:rPr lang="en-US" sz="3600" dirty="0" smtClean="0">
                <a:solidFill>
                  <a:srgbClr val="0066FF"/>
                </a:solidFill>
              </a:rPr>
              <a:t>2021</a:t>
            </a:r>
            <a:r>
              <a:rPr lang="en-US" sz="3600" dirty="0" smtClean="0"/>
              <a:t>	</a:t>
            </a:r>
            <a:r>
              <a:rPr lang="en-US" sz="3600" dirty="0" smtClean="0">
                <a:solidFill>
                  <a:srgbClr val="FF00FF"/>
                </a:solidFill>
              </a:rPr>
              <a:t>G3 (</a:t>
            </a:r>
            <a:r>
              <a:rPr lang="en-US" sz="3600" dirty="0" err="1" smtClean="0">
                <a:solidFill>
                  <a:srgbClr val="FF00FF"/>
                </a:solidFill>
              </a:rPr>
              <a:t>Xe+Ar</a:t>
            </a:r>
            <a:r>
              <a:rPr lang="en-US" sz="3600" dirty="0" smtClean="0">
                <a:solidFill>
                  <a:srgbClr val="FF00FF"/>
                </a:solidFill>
              </a:rPr>
              <a:t>) </a:t>
            </a:r>
            <a:r>
              <a:rPr lang="en-US" sz="3600" dirty="0" smtClean="0"/>
              <a:t>and </a:t>
            </a:r>
            <a:r>
              <a:rPr lang="en-US" sz="3600" dirty="0" smtClean="0">
                <a:solidFill>
                  <a:srgbClr val="FF0000"/>
                </a:solidFill>
              </a:rPr>
              <a:t>LHC</a:t>
            </a:r>
            <a:r>
              <a:rPr lang="en-US" sz="3600" dirty="0" smtClean="0"/>
              <a:t> jointly confirm </a:t>
            </a:r>
          </a:p>
          <a:p>
            <a:pPr lvl="1"/>
            <a:r>
              <a:rPr lang="en-US" sz="3200" dirty="0" smtClean="0"/>
              <a:t>Extra Dimensions</a:t>
            </a:r>
          </a:p>
          <a:p>
            <a:pPr lvl="1"/>
            <a:r>
              <a:rPr lang="en-US" sz="3200" dirty="0" smtClean="0"/>
              <a:t>WIMP = 600 </a:t>
            </a:r>
            <a:r>
              <a:rPr lang="en-US" sz="3200" dirty="0" err="1" smtClean="0"/>
              <a:t>GeV</a:t>
            </a:r>
            <a:r>
              <a:rPr lang="en-US" sz="3200" dirty="0" smtClean="0"/>
              <a:t> KK Photon (</a:t>
            </a:r>
            <a:r>
              <a:rPr lang="en-US" sz="3200" i="1" dirty="0" err="1" smtClean="0"/>
              <a:t>Δ</a:t>
            </a:r>
            <a:r>
              <a:rPr lang="en-US" sz="3200" dirty="0" smtClean="0"/>
              <a:t> = 5%)</a:t>
            </a:r>
          </a:p>
          <a:p>
            <a:pPr lvl="1"/>
            <a:r>
              <a:rPr lang="en-US" sz="3200" dirty="0" smtClean="0"/>
              <a:t>No SUSY</a:t>
            </a:r>
          </a:p>
          <a:p>
            <a:pPr lvl="1"/>
            <a:r>
              <a:rPr lang="en-US" sz="3200" dirty="0" smtClean="0"/>
              <a:t>Katsushi happily retires at age 65.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08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3598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of the Mass (since 1970)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How to create mass from energy?</a:t>
            </a:r>
          </a:p>
          <a:p>
            <a:pPr marL="742950" indent="-742950">
              <a:buFont typeface="+mj-lt"/>
              <a:buAutoNum type="arabicParenR"/>
            </a:pPr>
            <a:endParaRPr lang="en-US" dirty="0" smtClean="0"/>
          </a:p>
          <a:p>
            <a:pPr marL="481012" lvl="1" indent="0">
              <a:buNone/>
            </a:pPr>
            <a:r>
              <a:rPr lang="en-US" dirty="0" smtClean="0"/>
              <a:t>	While maintaining the initial symmetry</a:t>
            </a:r>
          </a:p>
          <a:p>
            <a:pPr marL="481012" lvl="1" indent="0">
              <a:buNone/>
            </a:pPr>
            <a:r>
              <a:rPr lang="en-US" dirty="0" smtClean="0"/>
              <a:t>	Spontaneous Symmetry Breaking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Particle mass &lt;&lt; Plank Mass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MeV 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– </a:t>
            </a:r>
            <a:r>
              <a:rPr lang="en-US" sz="3600" dirty="0" err="1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GeV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10</a:t>
            </a:r>
            <a:r>
              <a:rPr lang="en-US" sz="3600" baseline="30000" dirty="0" smtClean="0">
                <a:solidFill>
                  <a:srgbClr val="8585E0"/>
                </a:solidFill>
                <a:sym typeface="Wingdings"/>
              </a:rPr>
              <a:t>19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8585E0"/>
                </a:solidFill>
                <a:sym typeface="Wingdings"/>
              </a:rPr>
              <a:t>GeV</a:t>
            </a:r>
            <a:endParaRPr lang="en-US" sz="3600" dirty="0" smtClean="0"/>
          </a:p>
          <a:p>
            <a:pPr marL="742950" indent="-742950">
              <a:buFont typeface="+mj-lt"/>
              <a:buAutoNum type="arabicParenR" startAt="3"/>
            </a:pPr>
            <a:r>
              <a:rPr lang="en-US" dirty="0" smtClean="0"/>
              <a:t>Why so many particles (Generations) with different masses?</a:t>
            </a:r>
          </a:p>
          <a:p>
            <a:pPr marL="1223962" lvl="1" indent="-742950">
              <a:buFont typeface="+mj-lt"/>
              <a:buAutoNum type="arabicParenR" startAt="3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600200"/>
            <a:ext cx="35599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62025" eaLnBrk="0" hangingPunct="0"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</a:rPr>
              <a:t>Energy </a:t>
            </a: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  <a:sym typeface="Wingdings"/>
              </a:rPr>
              <a:t> Mass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33600" y="1600200"/>
            <a:ext cx="3886200" cy="7620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3733800"/>
            <a:ext cx="6553200" cy="8382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5659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1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Dark Matter Programs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92" t="14291" r="3629" b="4432"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514" y="805418"/>
            <a:ext cx="7267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2010</a:t>
            </a:r>
            <a:endParaRPr lang="en-US" sz="1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76200" y="1295400"/>
            <a:ext cx="794558" cy="5567065"/>
            <a:chOff x="-76200" y="1295400"/>
            <a:chExt cx="794558" cy="55670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" y="1295400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FF"/>
                  </a:solidFill>
                </a:rPr>
                <a:t>Ge</a:t>
              </a:r>
              <a:endParaRPr 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76200" y="6400800"/>
              <a:ext cx="7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CF</a:t>
              </a:r>
              <a:r>
                <a:rPr lang="en-US" b="1" baseline="-25000" dirty="0" smtClean="0">
                  <a:solidFill>
                    <a:srgbClr val="FF6600"/>
                  </a:solidFill>
                </a:rPr>
                <a:t>3</a:t>
              </a:r>
              <a:r>
                <a:rPr lang="en-US" b="1" dirty="0" smtClean="0">
                  <a:solidFill>
                    <a:srgbClr val="FF6600"/>
                  </a:solidFill>
                </a:rPr>
                <a:t>I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6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9877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9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9889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9892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3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0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9891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5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6883" name="Text Box 19"/>
          <p:cNvSpPr txBox="1">
            <a:spLocks noChangeArrowheads="1"/>
          </p:cNvSpPr>
          <p:nvPr/>
        </p:nvSpPr>
        <p:spPr bwMode="auto">
          <a:xfrm>
            <a:off x="6037263" y="6348413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69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1" grpId="0" animBg="1"/>
      <p:bldP spid="676882" grpId="0"/>
      <p:bldP spid="6768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13913" cy="7353300"/>
          </a:xfrm>
        </p:spPr>
      </p:pic>
      <p:sp>
        <p:nvSpPr>
          <p:cNvPr id="93190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C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93191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9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Higgs search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" y="1409700"/>
            <a:ext cx="9601200" cy="4610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6248400"/>
            <a:ext cx="3540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+mn-lt"/>
              </a:rPr>
              <a:t>145 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- </a:t>
            </a:r>
            <a:r>
              <a:rPr lang="en-US" sz="2800" b="1" dirty="0">
                <a:solidFill>
                  <a:srgbClr val="FF00FF"/>
                </a:solidFill>
                <a:latin typeface="+mn-lt"/>
              </a:rPr>
              <a:t>466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GeV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excluded.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838200"/>
            <a:ext cx="5005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660066"/>
                </a:solidFill>
                <a:latin typeface="+mn-lt"/>
                <a:hlinkClick r:id="rId3"/>
              </a:rPr>
              <a:t>Results from the LHC Higgs Cross Section </a:t>
            </a:r>
            <a:r>
              <a:rPr lang="en-US" b="1" baseline="30000" dirty="0" smtClean="0">
                <a:solidFill>
                  <a:srgbClr val="660066"/>
                </a:solidFill>
                <a:latin typeface="+mn-lt"/>
                <a:hlinkClick r:id="rId3"/>
              </a:rPr>
              <a:t>WG by R. Tanaka</a:t>
            </a:r>
            <a:endParaRPr lang="en-US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23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Higgs search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24200" y="6248400"/>
            <a:ext cx="306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145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- 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466 </a:t>
            </a:r>
            <a:r>
              <a:rPr lang="en-US" b="1" dirty="0" err="1" smtClean="0">
                <a:solidFill>
                  <a:srgbClr val="008000"/>
                </a:solidFill>
                <a:latin typeface="+mn-lt"/>
              </a:rPr>
              <a:t>GeV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 excluded.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8229600" cy="59653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33600" y="3352800"/>
            <a:ext cx="3116659" cy="3357265"/>
            <a:chOff x="2133600" y="3352800"/>
            <a:chExt cx="3116659" cy="3357265"/>
          </a:xfrm>
        </p:grpSpPr>
        <p:sp>
          <p:nvSpPr>
            <p:cNvPr id="10" name="Oval 9"/>
            <p:cNvSpPr/>
            <p:nvPr/>
          </p:nvSpPr>
          <p:spPr bwMode="auto">
            <a:xfrm>
              <a:off x="2667000" y="3352800"/>
              <a:ext cx="1143000" cy="990600"/>
            </a:xfrm>
            <a:prstGeom prst="ellipse">
              <a:avLst/>
            </a:prstGeom>
            <a:solidFill>
              <a:srgbClr val="FFCCFF">
                <a:alpha val="16000"/>
              </a:srgbClr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33600" y="6248400"/>
              <a:ext cx="311665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120 - 145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GeV</a:t>
              </a:r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 promising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06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LHC Higgs search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8458200" cy="61310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90800" y="1676400"/>
            <a:ext cx="3116659" cy="1524000"/>
            <a:chOff x="2590800" y="1752600"/>
            <a:chExt cx="3116659" cy="1524000"/>
          </a:xfrm>
        </p:grpSpPr>
        <p:sp>
          <p:nvSpPr>
            <p:cNvPr id="7" name="Oval 6"/>
            <p:cNvSpPr/>
            <p:nvPr/>
          </p:nvSpPr>
          <p:spPr bwMode="auto">
            <a:xfrm>
              <a:off x="3048000" y="1752600"/>
              <a:ext cx="1143000" cy="990600"/>
            </a:xfrm>
            <a:prstGeom prst="ellipse">
              <a:avLst/>
            </a:prstGeom>
            <a:solidFill>
              <a:srgbClr val="FFCCFF">
                <a:alpha val="16000"/>
              </a:srgbClr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90800" y="2814935"/>
              <a:ext cx="31166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120 - 145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GeV</a:t>
              </a:r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 promising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4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Predicted Sensitivity to Higgs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8255000" cy="61849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0" y="2819400"/>
            <a:ext cx="1905000" cy="2519065"/>
            <a:chOff x="3048000" y="2819400"/>
            <a:chExt cx="1905000" cy="2519065"/>
          </a:xfrm>
        </p:grpSpPr>
        <p:sp>
          <p:nvSpPr>
            <p:cNvPr id="8" name="Oval 7"/>
            <p:cNvSpPr/>
            <p:nvPr/>
          </p:nvSpPr>
          <p:spPr bwMode="auto">
            <a:xfrm>
              <a:off x="3048000" y="2819400"/>
              <a:ext cx="1905000" cy="1981200"/>
            </a:xfrm>
            <a:prstGeom prst="ellipse">
              <a:avLst/>
            </a:prstGeom>
            <a:solidFill>
              <a:srgbClr val="FFCCFF">
                <a:alpha val="16000"/>
              </a:srgbClr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4200" y="4876800"/>
              <a:ext cx="18264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120 - 145 </a:t>
              </a:r>
              <a:r>
                <a:rPr lang="en-US" b="1" dirty="0" err="1" smtClean="0">
                  <a:solidFill>
                    <a:srgbClr val="FF0000"/>
                  </a:solidFill>
                  <a:latin typeface="+mn-lt"/>
                </a:rPr>
                <a:t>GeV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9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1059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200" y="838200"/>
            <a:ext cx="623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Spontaneous Symmetry Breaking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6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Text Box 3"/>
          <p:cNvSpPr txBox="1">
            <a:spLocks noChangeArrowheads="1"/>
          </p:cNvSpPr>
          <p:nvPr/>
        </p:nvSpPr>
        <p:spPr bwMode="auto">
          <a:xfrm>
            <a:off x="838201" y="193675"/>
            <a:ext cx="7696200" cy="5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29030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29032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3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4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2154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00FF"/>
                </a:solidFill>
              </a:rPr>
              <a:t>Dark Matter is required!</a:t>
            </a:r>
            <a:endParaRPr lang="ja-JP" altLang="en-US" sz="2800" b="1" dirty="0">
              <a:solidFill>
                <a:srgbClr val="FF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1075" name="Picture 2" descr="2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549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Evolution of Large Structure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31077" name="Rectangle 4"/>
          <p:cNvSpPr>
            <a:spLocks noChangeArrowheads="1"/>
          </p:cNvSpPr>
          <p:nvPr/>
        </p:nvSpPr>
        <p:spPr bwMode="auto">
          <a:xfrm>
            <a:off x="2971800" y="7102475"/>
            <a:ext cx="37338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91276" tIns="45638" rIns="91276" bIns="45638" anchor="ctr"/>
          <a:lstStyle/>
          <a:p>
            <a:endParaRPr lang="en-US"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68834"/>
            <a:ext cx="4446253" cy="6089166"/>
          </a:xfrm>
          <a:prstGeom prst="rect">
            <a:avLst/>
          </a:prstGeom>
        </p:spPr>
      </p:pic>
      <p:sp>
        <p:nvSpPr>
          <p:cNvPr id="11878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Density of Our Universe</a:t>
            </a: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4475163" y="1008063"/>
            <a:ext cx="80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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824788" y="6332538"/>
            <a:ext cx="160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Matter</a:t>
            </a:r>
          </a:p>
        </p:txBody>
      </p:sp>
      <p:sp>
        <p:nvSpPr>
          <p:cNvPr id="1187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3625"/>
            <a:ext cx="4492625" cy="5445125"/>
          </a:xfrm>
        </p:spPr>
        <p:txBody>
          <a:bodyPr/>
          <a:lstStyle/>
          <a:p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Total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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+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Matter	  	    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=1.0</a:t>
            </a:r>
          </a:p>
          <a:p>
            <a:pPr lvl="2"/>
            <a:endParaRPr lang="en-US" sz="2700" dirty="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Universe is Flat.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Inflation</a:t>
            </a: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74%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is Dark Energy.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Accelerating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310E0-1884-FF4E-85BF-4BC2D4D234F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9220200" cy="685800"/>
          </a:xfrm>
        </p:spPr>
        <p:txBody>
          <a:bodyPr/>
          <a:lstStyle/>
          <a:p>
            <a:r>
              <a:rPr lang="en-US" sz="3600" dirty="0" smtClean="0"/>
              <a:t>Growth of Direct Detection Community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35" r="233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9400" y="1066800"/>
            <a:ext cx="609600" cy="3048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53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6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Abundance vs. Density</a:t>
            </a:r>
          </a:p>
        </p:txBody>
      </p:sp>
      <p:pic>
        <p:nvPicPr>
          <p:cNvPr id="3672067" name="Picture 3" descr="bigbang_eta1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001000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2068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65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3672070" name="Rectangle 6"/>
          <p:cNvSpPr>
            <a:spLocks noChangeArrowheads="1"/>
          </p:cNvSpPr>
          <p:nvPr/>
        </p:nvSpPr>
        <p:spPr bwMode="auto">
          <a:xfrm>
            <a:off x="3213100" y="3817938"/>
            <a:ext cx="3110271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2600" dirty="0" smtClean="0">
                <a:solidFill>
                  <a:srgbClr val="000000"/>
                </a:solidFill>
                <a:sym typeface="Symbol" charset="0"/>
              </a:rPr>
              <a:t>0.03 &lt; </a:t>
            </a:r>
            <a:r>
              <a:rPr lang="en-US" sz="2600" baseline="-25000" dirty="0" smtClean="0">
                <a:solidFill>
                  <a:srgbClr val="000000"/>
                </a:solidFill>
                <a:sym typeface="Symbol" charset="0"/>
              </a:rPr>
              <a:t>Baryon</a:t>
            </a:r>
            <a:r>
              <a:rPr lang="en-US" sz="2600" dirty="0" smtClean="0">
                <a:solidFill>
                  <a:srgbClr val="000000"/>
                </a:solidFill>
                <a:sym typeface="Symbol" charset="0"/>
              </a:rPr>
              <a:t>&lt; 0.05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74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11/11/2011</a:t>
            </a:r>
            <a:endParaRPr lang="en-US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37050" y="39433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66"/>
                </a:solidFill>
                <a:cs typeface="ＭＳ Ｐゴシック" charset="0"/>
              </a:rPr>
              <a:t>Dark</a:t>
            </a:r>
          </a:p>
          <a:p>
            <a:pPr algn="ctr">
              <a:defRPr/>
            </a:pPr>
            <a:r>
              <a:rPr lang="en-US" altLang="ja-JP" sz="2800" b="1">
                <a:solidFill>
                  <a:srgbClr val="FF0066"/>
                </a:solidFill>
                <a:cs typeface="ＭＳ Ｐゴシック" charset="0"/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  <a:cs typeface="ＭＳ Ｐゴシック" charset="0"/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  <a:cs typeface="ＭＳ Ｐゴシック" charset="0"/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0.01%</a:t>
            </a: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  <a:cs typeface="ＭＳ Ｐゴシック" charset="0"/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  <a:cs typeface="ＭＳ Ｐゴシック" charset="0"/>
              </a:rPr>
              <a:t>0.4%</a:t>
            </a:r>
            <a:endParaRPr lang="en-US" altLang="ja-JP" b="1" dirty="0">
              <a:solidFill>
                <a:srgbClr val="FF6600"/>
              </a:solidFill>
              <a:cs typeface="ＭＳ Ｐゴシック" charset="0"/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  <a:cs typeface="ＭＳ Ｐゴシック" charset="0"/>
              </a:rPr>
              <a:t>4%</a:t>
            </a:r>
            <a:endParaRPr lang="en-US" altLang="ja-JP" b="1" dirty="0">
              <a:solidFill>
                <a:srgbClr val="0066FF"/>
              </a:solidFill>
              <a:cs typeface="ＭＳ Ｐゴシック" charset="0"/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83400" y="3808413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  <a:cs typeface="ＭＳ Ｐゴシック" charset="0"/>
              </a:rPr>
              <a:t>23%</a:t>
            </a: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  <a:cs typeface="ＭＳ Ｐゴシック" charset="0"/>
              </a:rPr>
              <a:t>73%</a:t>
            </a:r>
            <a:endParaRPr lang="en-US" altLang="ja-JP" b="1" dirty="0">
              <a:solidFill>
                <a:srgbClr val="EE00A4"/>
              </a:solidFill>
              <a:cs typeface="ＭＳ Ｐゴシック" charset="0"/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  <a:cs typeface="ＭＳ Ｐゴシック" charset="0"/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2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78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Relation between Temperature and Time</a:t>
            </a:r>
          </a:p>
        </p:txBody>
      </p:sp>
      <p:sp>
        <p:nvSpPr>
          <p:cNvPr id="37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charset="0"/>
              <a:buNone/>
            </a:pPr>
            <a:r>
              <a:rPr lang="en-US" sz="3000"/>
              <a:t>					T: Temperature</a:t>
            </a:r>
          </a:p>
          <a:p>
            <a:pPr lvl="1">
              <a:buFont typeface="Wingdings" charset="0"/>
              <a:buNone/>
            </a:pPr>
            <a:r>
              <a:rPr lang="en-US" sz="3000"/>
              <a:t>					t :  time</a:t>
            </a:r>
          </a:p>
        </p:txBody>
      </p:sp>
      <p:graphicFrame>
        <p:nvGraphicFramePr>
          <p:cNvPr id="3782660" name="Object 4"/>
          <p:cNvGraphicFramePr>
            <a:graphicFrameLocks noChangeAspect="1"/>
          </p:cNvGraphicFramePr>
          <p:nvPr/>
        </p:nvGraphicFramePr>
        <p:xfrm>
          <a:off x="5715000" y="1828800"/>
          <a:ext cx="3124200" cy="255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4" imgW="1117440" imgH="914400" progId="Equation.3">
                  <p:embed/>
                </p:oleObj>
              </mc:Choice>
              <mc:Fallback>
                <p:oleObj name="Equation" r:id="rId4" imgW="11174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828800"/>
                        <a:ext cx="3124200" cy="25558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2661" name="Line 5"/>
          <p:cNvSpPr>
            <a:spLocks noChangeAspect="1" noChangeShapeType="1"/>
          </p:cNvSpPr>
          <p:nvPr/>
        </p:nvSpPr>
        <p:spPr bwMode="auto">
          <a:xfrm>
            <a:off x="2133600" y="6096000"/>
            <a:ext cx="46482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2" name="Line 6"/>
          <p:cNvSpPr>
            <a:spLocks noChangeAspect="1" noChangeShapeType="1"/>
          </p:cNvSpPr>
          <p:nvPr/>
        </p:nvSpPr>
        <p:spPr bwMode="auto">
          <a:xfrm rot="-5400000">
            <a:off x="304800" y="4343400"/>
            <a:ext cx="3657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3" name="Text Box 7"/>
          <p:cNvSpPr txBox="1">
            <a:spLocks noChangeArrowheads="1"/>
          </p:cNvSpPr>
          <p:nvPr/>
        </p:nvSpPr>
        <p:spPr bwMode="auto">
          <a:xfrm>
            <a:off x="6805613" y="6096000"/>
            <a:ext cx="15763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0000FF"/>
                </a:solidFill>
              </a:rPr>
              <a:t>Time (sec)</a:t>
            </a:r>
          </a:p>
        </p:txBody>
      </p:sp>
      <p:sp>
        <p:nvSpPr>
          <p:cNvPr id="3782664" name="Text Box 8"/>
          <p:cNvSpPr txBox="1">
            <a:spLocks noChangeArrowheads="1"/>
          </p:cNvSpPr>
          <p:nvPr/>
        </p:nvSpPr>
        <p:spPr bwMode="auto">
          <a:xfrm>
            <a:off x="1166813" y="1933575"/>
            <a:ext cx="1601504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+mn-lt"/>
              </a:rPr>
              <a:t>Temperature</a:t>
            </a:r>
          </a:p>
        </p:txBody>
      </p:sp>
      <p:sp>
        <p:nvSpPr>
          <p:cNvPr id="3782665" name="Line 9"/>
          <p:cNvSpPr>
            <a:spLocks noChangeShapeType="1"/>
          </p:cNvSpPr>
          <p:nvPr/>
        </p:nvSpPr>
        <p:spPr bwMode="auto">
          <a:xfrm>
            <a:off x="2514600" y="2819400"/>
            <a:ext cx="3733800" cy="30480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6" name="Line 10"/>
          <p:cNvSpPr>
            <a:spLocks noChangeAspect="1" noChangeShapeType="1"/>
          </p:cNvSpPr>
          <p:nvPr/>
        </p:nvSpPr>
        <p:spPr bwMode="auto">
          <a:xfrm>
            <a:off x="2133600" y="3505200"/>
            <a:ext cx="11430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7" name="Line 11"/>
          <p:cNvSpPr>
            <a:spLocks noChangeAspect="1" noChangeShapeType="1"/>
          </p:cNvSpPr>
          <p:nvPr/>
        </p:nvSpPr>
        <p:spPr bwMode="auto">
          <a:xfrm>
            <a:off x="2133600" y="4343400"/>
            <a:ext cx="22098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8" name="Line 12"/>
          <p:cNvSpPr>
            <a:spLocks noChangeAspect="1" noChangeShapeType="1"/>
          </p:cNvSpPr>
          <p:nvPr/>
        </p:nvSpPr>
        <p:spPr bwMode="auto">
          <a:xfrm>
            <a:off x="2133600" y="4953000"/>
            <a:ext cx="29718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69" name="Line 13"/>
          <p:cNvSpPr>
            <a:spLocks noChangeAspect="1" noChangeShapeType="1"/>
          </p:cNvSpPr>
          <p:nvPr/>
        </p:nvSpPr>
        <p:spPr bwMode="auto">
          <a:xfrm>
            <a:off x="2133600" y="5334000"/>
            <a:ext cx="34290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70" name="Line 14"/>
          <p:cNvSpPr>
            <a:spLocks noChangeAspect="1" noChangeShapeType="1"/>
          </p:cNvSpPr>
          <p:nvPr/>
        </p:nvSpPr>
        <p:spPr bwMode="auto">
          <a:xfrm rot="-5400000">
            <a:off x="1905000" y="4800600"/>
            <a:ext cx="27432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71" name="Line 15"/>
          <p:cNvSpPr>
            <a:spLocks noChangeAspect="1" noChangeShapeType="1"/>
          </p:cNvSpPr>
          <p:nvPr/>
        </p:nvSpPr>
        <p:spPr bwMode="auto">
          <a:xfrm rot="-5400000">
            <a:off x="3495675" y="5259388"/>
            <a:ext cx="17526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72" name="Line 16"/>
          <p:cNvSpPr>
            <a:spLocks noChangeAspect="1" noChangeShapeType="1"/>
          </p:cNvSpPr>
          <p:nvPr/>
        </p:nvSpPr>
        <p:spPr bwMode="auto">
          <a:xfrm rot="-5400000">
            <a:off x="4495800" y="5562600"/>
            <a:ext cx="12192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73" name="Line 17"/>
          <p:cNvSpPr>
            <a:spLocks noChangeAspect="1" noChangeShapeType="1"/>
          </p:cNvSpPr>
          <p:nvPr/>
        </p:nvSpPr>
        <p:spPr bwMode="auto">
          <a:xfrm rot="-5400000">
            <a:off x="5143500" y="5753100"/>
            <a:ext cx="83820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2674" name="Text Box 18"/>
          <p:cNvSpPr txBox="1">
            <a:spLocks noChangeArrowheads="1"/>
          </p:cNvSpPr>
          <p:nvPr/>
        </p:nvSpPr>
        <p:spPr bwMode="auto">
          <a:xfrm>
            <a:off x="787400" y="3175000"/>
            <a:ext cx="1313164" cy="5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 dirty="0">
                <a:solidFill>
                  <a:srgbClr val="FF3300"/>
                </a:solidFill>
                <a:latin typeface="+mn-lt"/>
              </a:rPr>
              <a:t>130 </a:t>
            </a:r>
            <a:r>
              <a:rPr lang="en-US" sz="2700" dirty="0" err="1">
                <a:solidFill>
                  <a:srgbClr val="FF3300"/>
                </a:solidFill>
                <a:latin typeface="+mn-lt"/>
              </a:rPr>
              <a:t>GeV</a:t>
            </a:r>
            <a:endParaRPr lang="en-US" sz="270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3782675" name="Text Box 19"/>
          <p:cNvSpPr txBox="1">
            <a:spLocks noChangeArrowheads="1"/>
          </p:cNvSpPr>
          <p:nvPr/>
        </p:nvSpPr>
        <p:spPr bwMode="auto">
          <a:xfrm>
            <a:off x="781050" y="4073525"/>
            <a:ext cx="1325988" cy="5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FF3300"/>
                </a:solidFill>
                <a:latin typeface="+mn-lt"/>
              </a:rPr>
              <a:t>130 MeV</a:t>
            </a:r>
          </a:p>
        </p:txBody>
      </p:sp>
      <p:sp>
        <p:nvSpPr>
          <p:cNvPr id="3782676" name="Text Box 20"/>
          <p:cNvSpPr txBox="1">
            <a:spLocks noChangeArrowheads="1"/>
          </p:cNvSpPr>
          <p:nvPr/>
        </p:nvSpPr>
        <p:spPr bwMode="auto">
          <a:xfrm>
            <a:off x="869950" y="4622800"/>
            <a:ext cx="1249044" cy="5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FF3300"/>
                </a:solidFill>
                <a:latin typeface="+mn-lt"/>
              </a:rPr>
              <a:t>1.3 MeV</a:t>
            </a:r>
          </a:p>
        </p:txBody>
      </p:sp>
      <p:sp>
        <p:nvSpPr>
          <p:cNvPr id="3782677" name="Text Box 21"/>
          <p:cNvSpPr txBox="1">
            <a:spLocks noChangeArrowheads="1"/>
          </p:cNvSpPr>
          <p:nvPr/>
        </p:nvSpPr>
        <p:spPr bwMode="auto">
          <a:xfrm>
            <a:off x="871538" y="5080000"/>
            <a:ext cx="12350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FF3300"/>
                </a:solidFill>
                <a:latin typeface="+mn-lt"/>
              </a:rPr>
              <a:t>130 keV</a:t>
            </a:r>
          </a:p>
        </p:txBody>
      </p:sp>
      <p:sp>
        <p:nvSpPr>
          <p:cNvPr id="3782678" name="Text Box 22"/>
          <p:cNvSpPr txBox="1">
            <a:spLocks noChangeArrowheads="1"/>
          </p:cNvSpPr>
          <p:nvPr/>
        </p:nvSpPr>
        <p:spPr bwMode="auto">
          <a:xfrm>
            <a:off x="2906713" y="6096000"/>
            <a:ext cx="76993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0000FF"/>
                </a:solidFill>
              </a:rPr>
              <a:t>10</a:t>
            </a:r>
            <a:r>
              <a:rPr lang="en-US" sz="2700" baseline="30000">
                <a:solidFill>
                  <a:srgbClr val="0000FF"/>
                </a:solidFill>
              </a:rPr>
              <a:t>-10</a:t>
            </a:r>
          </a:p>
        </p:txBody>
      </p:sp>
      <p:sp>
        <p:nvSpPr>
          <p:cNvPr id="3782679" name="Text Box 23"/>
          <p:cNvSpPr txBox="1">
            <a:spLocks noChangeArrowheads="1"/>
          </p:cNvSpPr>
          <p:nvPr/>
        </p:nvSpPr>
        <p:spPr bwMode="auto">
          <a:xfrm>
            <a:off x="3894138" y="6096000"/>
            <a:ext cx="6651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0000FF"/>
                </a:solidFill>
              </a:rPr>
              <a:t>10</a:t>
            </a:r>
            <a:r>
              <a:rPr lang="en-US" sz="2700" baseline="30000">
                <a:solidFill>
                  <a:srgbClr val="0000FF"/>
                </a:solidFill>
              </a:rPr>
              <a:t>-4</a:t>
            </a:r>
          </a:p>
        </p:txBody>
      </p:sp>
      <p:sp>
        <p:nvSpPr>
          <p:cNvPr id="3782680" name="Text Box 24"/>
          <p:cNvSpPr txBox="1">
            <a:spLocks noChangeArrowheads="1"/>
          </p:cNvSpPr>
          <p:nvPr/>
        </p:nvSpPr>
        <p:spPr bwMode="auto">
          <a:xfrm>
            <a:off x="4894263" y="6096000"/>
            <a:ext cx="3413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0000FF"/>
                </a:solidFill>
              </a:rPr>
              <a:t>1</a:t>
            </a:r>
            <a:endParaRPr lang="en-US" sz="2700" baseline="30000">
              <a:solidFill>
                <a:srgbClr val="0000FF"/>
              </a:solidFill>
            </a:endParaRPr>
          </a:p>
        </p:txBody>
      </p:sp>
      <p:sp>
        <p:nvSpPr>
          <p:cNvPr id="3782681" name="Text Box 25"/>
          <p:cNvSpPr txBox="1">
            <a:spLocks noChangeArrowheads="1"/>
          </p:cNvSpPr>
          <p:nvPr/>
        </p:nvSpPr>
        <p:spPr bwMode="auto">
          <a:xfrm>
            <a:off x="5330825" y="6086475"/>
            <a:ext cx="6556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700">
                <a:solidFill>
                  <a:srgbClr val="0000FF"/>
                </a:solidFill>
              </a:rPr>
              <a:t>100</a:t>
            </a:r>
            <a:endParaRPr lang="en-US" sz="2700" baseline="300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84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7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000">
                <a:solidFill>
                  <a:srgbClr val="FF00FF"/>
                </a:solidFill>
              </a:rPr>
              <a:t>Time = 10</a:t>
            </a:r>
            <a:r>
              <a:rPr lang="en-US" sz="3000" baseline="30000">
                <a:solidFill>
                  <a:srgbClr val="FF00FF"/>
                </a:solidFill>
              </a:rPr>
              <a:t>-10</a:t>
            </a:r>
            <a:r>
              <a:rPr lang="en-US" sz="3000">
                <a:solidFill>
                  <a:srgbClr val="FF00FF"/>
                </a:solidFill>
              </a:rPr>
              <a:t>  sec, Temp.= 10</a:t>
            </a:r>
            <a:r>
              <a:rPr lang="en-US" sz="3000" baseline="30000">
                <a:solidFill>
                  <a:srgbClr val="FF00FF"/>
                </a:solidFill>
              </a:rPr>
              <a:t>15 o</a:t>
            </a:r>
            <a:r>
              <a:rPr lang="en-US" sz="3000">
                <a:solidFill>
                  <a:srgbClr val="FF00FF"/>
                </a:solidFill>
              </a:rPr>
              <a:t>K  (~100 GeV) </a:t>
            </a:r>
            <a:endParaRPr lang="en-US" sz="3000" u="sng"/>
          </a:p>
        </p:txBody>
      </p:sp>
      <p:sp>
        <p:nvSpPr>
          <p:cNvPr id="37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296400" cy="6096000"/>
          </a:xfrm>
        </p:spPr>
        <p:txBody>
          <a:bodyPr/>
          <a:lstStyle/>
          <a:p>
            <a:r>
              <a:rPr lang="en-US" sz="3200" u="sng">
                <a:solidFill>
                  <a:srgbClr val="FF3300"/>
                </a:solidFill>
              </a:rPr>
              <a:t>Electro-weak Unification</a:t>
            </a:r>
            <a:r>
              <a:rPr lang="en-US" sz="3200">
                <a:solidFill>
                  <a:srgbClr val="FF3300"/>
                </a:solidFill>
              </a:rPr>
              <a:t>	</a:t>
            </a:r>
          </a:p>
          <a:p>
            <a:pPr lvl="2">
              <a:buFontTx/>
              <a:buNone/>
            </a:pPr>
            <a:r>
              <a:rPr lang="en-US" sz="2300"/>
              <a:t>	</a:t>
            </a:r>
          </a:p>
          <a:p>
            <a:pPr lvl="1"/>
            <a:r>
              <a:rPr lang="en-US" sz="2700">
                <a:sym typeface="Symbol" charset="0"/>
              </a:rPr>
              <a:t>Electro-Magnetic force = Weak force</a:t>
            </a:r>
          </a:p>
          <a:p>
            <a:pPr lvl="1"/>
            <a:r>
              <a:rPr lang="en-US" sz="2700">
                <a:sym typeface="Symbol" charset="0"/>
              </a:rPr>
              <a:t>The highest energy we can study by the accelerators</a:t>
            </a:r>
          </a:p>
          <a:p>
            <a:pPr lvl="2"/>
            <a:endParaRPr lang="en-US" sz="2400">
              <a:sym typeface="Symbol" charset="0"/>
            </a:endParaRPr>
          </a:p>
          <a:p>
            <a:pPr lvl="2"/>
            <a:endParaRPr lang="en-US" sz="2400">
              <a:sym typeface="Symbol" charset="0"/>
            </a:endParaRPr>
          </a:p>
          <a:p>
            <a:pPr lvl="2"/>
            <a:endParaRPr lang="en-US" sz="2400">
              <a:sym typeface="Symbol" charset="0"/>
            </a:endParaRPr>
          </a:p>
          <a:p>
            <a:pPr lvl="2"/>
            <a:endParaRPr lang="en-US" sz="2400" baseline="30000">
              <a:sym typeface="Symbol" charset="0"/>
            </a:endParaRPr>
          </a:p>
          <a:p>
            <a:endParaRPr lang="en-US" sz="3200">
              <a:sym typeface="Symbol" charset="0"/>
            </a:endParaRPr>
          </a:p>
          <a:p>
            <a:pPr lvl="1"/>
            <a:endParaRPr lang="en-US" sz="2700">
              <a:sym typeface="Symbol" charset="0"/>
            </a:endParaRPr>
          </a:p>
        </p:txBody>
      </p:sp>
      <p:sp>
        <p:nvSpPr>
          <p:cNvPr id="3760156" name="Line 28"/>
          <p:cNvSpPr>
            <a:spLocks noChangeShapeType="1"/>
          </p:cNvSpPr>
          <p:nvPr/>
        </p:nvSpPr>
        <p:spPr bwMode="auto">
          <a:xfrm>
            <a:off x="3733800" y="6613525"/>
            <a:ext cx="32004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60157" name="Rectangle 29"/>
          <p:cNvSpPr>
            <a:spLocks noChangeArrowheads="1"/>
          </p:cNvSpPr>
          <p:nvPr/>
        </p:nvSpPr>
        <p:spPr bwMode="auto">
          <a:xfrm>
            <a:off x="4832350" y="6232525"/>
            <a:ext cx="95885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>
                <a:solidFill>
                  <a:srgbClr val="FF9900"/>
                </a:solidFill>
                <a:sym typeface="Symbol" charset="0"/>
              </a:rPr>
              <a:t>Horizon</a:t>
            </a:r>
          </a:p>
          <a:p>
            <a:r>
              <a:rPr lang="en-US" sz="2000">
                <a:solidFill>
                  <a:srgbClr val="FF9900"/>
                </a:solidFill>
                <a:sym typeface="Symbol" charset="0"/>
              </a:rPr>
              <a:t>~ 3  cm</a:t>
            </a:r>
          </a:p>
        </p:txBody>
      </p:sp>
      <p:grpSp>
        <p:nvGrpSpPr>
          <p:cNvPr id="3760166" name="Group 38"/>
          <p:cNvGrpSpPr>
            <a:grpSpLocks/>
          </p:cNvGrpSpPr>
          <p:nvPr/>
        </p:nvGrpSpPr>
        <p:grpSpPr bwMode="auto">
          <a:xfrm>
            <a:off x="3810000" y="2895600"/>
            <a:ext cx="3113088" cy="3254375"/>
            <a:chOff x="2400" y="1824"/>
            <a:chExt cx="1961" cy="2050"/>
          </a:xfrm>
        </p:grpSpPr>
        <p:sp>
          <p:nvSpPr>
            <p:cNvPr id="3760132" name="Oval 4"/>
            <p:cNvSpPr>
              <a:spLocks noChangeAspect="1" noChangeArrowheads="1"/>
            </p:cNvSpPr>
            <p:nvPr/>
          </p:nvSpPr>
          <p:spPr bwMode="auto">
            <a:xfrm>
              <a:off x="2400" y="1862"/>
              <a:ext cx="1961" cy="2012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60133" name="Rectangle 5"/>
            <p:cNvSpPr>
              <a:spLocks noChangeArrowheads="1"/>
            </p:cNvSpPr>
            <p:nvPr/>
          </p:nvSpPr>
          <p:spPr bwMode="auto">
            <a:xfrm>
              <a:off x="3179" y="2614"/>
              <a:ext cx="29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700">
                  <a:solidFill>
                    <a:srgbClr val="FF3300"/>
                  </a:solidFill>
                  <a:sym typeface="Symbol" charset="0"/>
                </a:rPr>
                <a:t>Z</a:t>
              </a:r>
              <a:r>
                <a:rPr lang="en-US" sz="2700" baseline="30000">
                  <a:solidFill>
                    <a:srgbClr val="FF3300"/>
                  </a:solidFill>
                  <a:sym typeface="Symbol" charset="0"/>
                </a:rPr>
                <a:t>o</a:t>
              </a:r>
            </a:p>
          </p:txBody>
        </p:sp>
        <p:sp>
          <p:nvSpPr>
            <p:cNvPr id="3760134" name="Rectangle 6"/>
            <p:cNvSpPr>
              <a:spLocks noChangeArrowheads="1"/>
            </p:cNvSpPr>
            <p:nvPr/>
          </p:nvSpPr>
          <p:spPr bwMode="auto">
            <a:xfrm>
              <a:off x="3105" y="2102"/>
              <a:ext cx="31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3760135" name="Rectangle 7"/>
            <p:cNvSpPr>
              <a:spLocks noChangeArrowheads="1"/>
            </p:cNvSpPr>
            <p:nvPr/>
          </p:nvSpPr>
          <p:spPr bwMode="auto">
            <a:xfrm>
              <a:off x="3490" y="2486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36" name="Rectangle 8"/>
            <p:cNvSpPr>
              <a:spLocks noChangeArrowheads="1"/>
            </p:cNvSpPr>
            <p:nvPr/>
          </p:nvSpPr>
          <p:spPr bwMode="auto">
            <a:xfrm>
              <a:off x="3537" y="3206"/>
              <a:ext cx="3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3760137" name="Rectangle 9"/>
            <p:cNvSpPr>
              <a:spLocks noChangeArrowheads="1"/>
            </p:cNvSpPr>
            <p:nvPr/>
          </p:nvSpPr>
          <p:spPr bwMode="auto">
            <a:xfrm>
              <a:off x="2636" y="2342"/>
              <a:ext cx="32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3760138" name="Rectangle 10"/>
            <p:cNvSpPr>
              <a:spLocks noChangeArrowheads="1"/>
            </p:cNvSpPr>
            <p:nvPr/>
          </p:nvSpPr>
          <p:spPr bwMode="auto">
            <a:xfrm>
              <a:off x="2632" y="2918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39" name="Rectangle 11"/>
            <p:cNvSpPr>
              <a:spLocks noChangeArrowheads="1"/>
            </p:cNvSpPr>
            <p:nvPr/>
          </p:nvSpPr>
          <p:spPr bwMode="auto">
            <a:xfrm>
              <a:off x="2880" y="2678"/>
              <a:ext cx="31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3760140" name="Rectangle 12"/>
            <p:cNvSpPr>
              <a:spLocks noChangeArrowheads="1"/>
            </p:cNvSpPr>
            <p:nvPr/>
          </p:nvSpPr>
          <p:spPr bwMode="auto">
            <a:xfrm>
              <a:off x="3715" y="2150"/>
              <a:ext cx="22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sym typeface="Symbol" charset="0"/>
                </a:rPr>
                <a:t></a:t>
              </a:r>
            </a:p>
          </p:txBody>
        </p:sp>
        <p:sp>
          <p:nvSpPr>
            <p:cNvPr id="3760141" name="Rectangle 13"/>
            <p:cNvSpPr>
              <a:spLocks noChangeArrowheads="1"/>
            </p:cNvSpPr>
            <p:nvPr/>
          </p:nvSpPr>
          <p:spPr bwMode="auto">
            <a:xfrm>
              <a:off x="3744" y="2774"/>
              <a:ext cx="27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3760142" name="Rectangle 14"/>
            <p:cNvSpPr>
              <a:spLocks noChangeArrowheads="1"/>
            </p:cNvSpPr>
            <p:nvPr/>
          </p:nvSpPr>
          <p:spPr bwMode="auto">
            <a:xfrm>
              <a:off x="3391" y="2038"/>
              <a:ext cx="352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7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7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3760143" name="Rectangle 15"/>
            <p:cNvSpPr>
              <a:spLocks noChangeArrowheads="1"/>
            </p:cNvSpPr>
            <p:nvPr/>
          </p:nvSpPr>
          <p:spPr bwMode="auto">
            <a:xfrm>
              <a:off x="2870" y="3158"/>
              <a:ext cx="34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3760144" name="Rectangle 16"/>
            <p:cNvSpPr>
              <a:spLocks noChangeArrowheads="1"/>
            </p:cNvSpPr>
            <p:nvPr/>
          </p:nvSpPr>
          <p:spPr bwMode="auto">
            <a:xfrm>
              <a:off x="3936" y="2486"/>
              <a:ext cx="32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3760145" name="Rectangle 17"/>
            <p:cNvSpPr>
              <a:spLocks noChangeArrowheads="1"/>
            </p:cNvSpPr>
            <p:nvPr/>
          </p:nvSpPr>
          <p:spPr bwMode="auto">
            <a:xfrm>
              <a:off x="3408" y="2870"/>
              <a:ext cx="34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3760146" name="Rectangle 18"/>
            <p:cNvSpPr>
              <a:spLocks noChangeArrowheads="1"/>
            </p:cNvSpPr>
            <p:nvPr/>
          </p:nvSpPr>
          <p:spPr bwMode="auto">
            <a:xfrm>
              <a:off x="3247" y="3382"/>
              <a:ext cx="352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7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7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3760147" name="Line 19"/>
            <p:cNvSpPr>
              <a:spLocks noChangeShapeType="1"/>
            </p:cNvSpPr>
            <p:nvPr/>
          </p:nvSpPr>
          <p:spPr bwMode="auto">
            <a:xfrm>
              <a:off x="2688" y="2438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48" name="Line 20"/>
            <p:cNvSpPr>
              <a:spLocks noChangeShapeType="1"/>
            </p:cNvSpPr>
            <p:nvPr/>
          </p:nvSpPr>
          <p:spPr bwMode="auto">
            <a:xfrm>
              <a:off x="3552" y="2534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49" name="Line 21"/>
            <p:cNvSpPr>
              <a:spLocks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50" name="Line 22"/>
            <p:cNvSpPr>
              <a:spLocks noChangeShapeType="1"/>
            </p:cNvSpPr>
            <p:nvPr/>
          </p:nvSpPr>
          <p:spPr bwMode="auto">
            <a:xfrm>
              <a:off x="3431" y="3004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51" name="Rectangle 23"/>
            <p:cNvSpPr>
              <a:spLocks noChangeArrowheads="1"/>
            </p:cNvSpPr>
            <p:nvPr/>
          </p:nvSpPr>
          <p:spPr bwMode="auto">
            <a:xfrm>
              <a:off x="2885" y="2054"/>
              <a:ext cx="23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52" name="Rectangle 24"/>
            <p:cNvSpPr>
              <a:spLocks noChangeArrowheads="1"/>
            </p:cNvSpPr>
            <p:nvPr/>
          </p:nvSpPr>
          <p:spPr bwMode="auto">
            <a:xfrm>
              <a:off x="3120" y="2966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53" name="Rectangle 25"/>
            <p:cNvSpPr>
              <a:spLocks noChangeArrowheads="1"/>
            </p:cNvSpPr>
            <p:nvPr/>
          </p:nvSpPr>
          <p:spPr bwMode="auto">
            <a:xfrm flipV="1">
              <a:off x="3888" y="3062"/>
              <a:ext cx="23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54" name="Rectangle 26"/>
            <p:cNvSpPr>
              <a:spLocks noChangeArrowheads="1"/>
            </p:cNvSpPr>
            <p:nvPr/>
          </p:nvSpPr>
          <p:spPr bwMode="auto">
            <a:xfrm>
              <a:off x="2496" y="2630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55" name="Line 27"/>
            <p:cNvSpPr>
              <a:spLocks noChangeShapeType="1"/>
            </p:cNvSpPr>
            <p:nvPr/>
          </p:nvSpPr>
          <p:spPr bwMode="auto">
            <a:xfrm>
              <a:off x="2688" y="3014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58" name="Rectangle 30"/>
            <p:cNvSpPr>
              <a:spLocks noChangeArrowheads="1"/>
            </p:cNvSpPr>
            <p:nvPr/>
          </p:nvSpPr>
          <p:spPr bwMode="auto">
            <a:xfrm>
              <a:off x="3696" y="2496"/>
              <a:ext cx="27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3760159" name="Rectangle 31"/>
            <p:cNvSpPr>
              <a:spLocks noChangeArrowheads="1"/>
            </p:cNvSpPr>
            <p:nvPr/>
          </p:nvSpPr>
          <p:spPr bwMode="auto">
            <a:xfrm>
              <a:off x="2911" y="2400"/>
              <a:ext cx="30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3760160" name="Rectangle 32"/>
            <p:cNvSpPr>
              <a:spLocks noChangeArrowheads="1"/>
            </p:cNvSpPr>
            <p:nvPr/>
          </p:nvSpPr>
          <p:spPr bwMode="auto">
            <a:xfrm>
              <a:off x="3893" y="2208"/>
              <a:ext cx="23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61" name="Rectangle 33"/>
            <p:cNvSpPr>
              <a:spLocks noChangeArrowheads="1"/>
            </p:cNvSpPr>
            <p:nvPr/>
          </p:nvSpPr>
          <p:spPr bwMode="auto">
            <a:xfrm>
              <a:off x="3115" y="1824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62" name="Rectangle 34"/>
            <p:cNvSpPr>
              <a:spLocks noChangeArrowheads="1"/>
            </p:cNvSpPr>
            <p:nvPr/>
          </p:nvSpPr>
          <p:spPr bwMode="auto">
            <a:xfrm>
              <a:off x="2640" y="3216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63" name="Line 35"/>
            <p:cNvSpPr>
              <a:spLocks noChangeShapeType="1"/>
            </p:cNvSpPr>
            <p:nvPr/>
          </p:nvSpPr>
          <p:spPr bwMode="auto">
            <a:xfrm>
              <a:off x="2688" y="3264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60164" name="Rectangle 36"/>
            <p:cNvSpPr>
              <a:spLocks noChangeArrowheads="1"/>
            </p:cNvSpPr>
            <p:nvPr/>
          </p:nvSpPr>
          <p:spPr bwMode="auto">
            <a:xfrm>
              <a:off x="3792" y="3312"/>
              <a:ext cx="23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3760165" name="Line 37"/>
            <p:cNvSpPr>
              <a:spLocks noChangeShapeType="1"/>
            </p:cNvSpPr>
            <p:nvPr/>
          </p:nvSpPr>
          <p:spPr bwMode="auto">
            <a:xfrm>
              <a:off x="3840" y="341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4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Relic Density vs.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718500" cy="5971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855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038600"/>
            <a:ext cx="1110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800" b="1" dirty="0" smtClean="0">
                <a:solidFill>
                  <a:srgbClr val="000090"/>
                </a:solidFill>
                <a:latin typeface="+mn-lt"/>
              </a:rPr>
              <a:t>Comoving</a:t>
            </a:r>
          </a:p>
          <a:p>
            <a:pPr algn="ctr"/>
            <a:r>
              <a:rPr lang="is-IS" sz="1800" b="1" dirty="0" smtClean="0">
                <a:solidFill>
                  <a:srgbClr val="000090"/>
                </a:solidFill>
                <a:latin typeface="+mn-lt"/>
              </a:rPr>
              <a:t>Number</a:t>
            </a:r>
          </a:p>
          <a:p>
            <a:pPr algn="ctr"/>
            <a:r>
              <a:rPr lang="is-IS" sz="1800" b="1" dirty="0" smtClean="0">
                <a:solidFill>
                  <a:srgbClr val="000090"/>
                </a:solidFill>
                <a:latin typeface="+mn-lt"/>
              </a:rPr>
              <a:t>Density</a:t>
            </a:r>
            <a:endParaRPr lang="en-US" sz="18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61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52400" y="-76200"/>
            <a:ext cx="9281160" cy="77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/>
          <a:p>
            <a:pPr algn="ctr">
              <a:defRPr/>
            </a:pPr>
            <a:r>
              <a:rPr lang="en-US" sz="4400" b="1" kern="0" dirty="0" smtClean="0">
                <a:solidFill>
                  <a:srgbClr val="A50021"/>
                </a:solidFill>
                <a:latin typeface="Tahoma"/>
                <a:ea typeface="ＭＳ Ｐゴシック" charset="-128"/>
                <a:cs typeface="ＭＳ Ｐゴシック" charset="-128"/>
              </a:rPr>
              <a:t>WIMP Miracle</a:t>
            </a:r>
            <a:endParaRPr lang="en-US" sz="2800" b="1" dirty="0">
              <a:solidFill>
                <a:schemeClr val="folHlin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81200"/>
            <a:ext cx="5105399" cy="4953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96000" y="2133600"/>
            <a:ext cx="1447800" cy="1223665"/>
            <a:chOff x="2743200" y="1752600"/>
            <a:chExt cx="1447800" cy="1223665"/>
          </a:xfrm>
        </p:grpSpPr>
        <p:sp>
          <p:nvSpPr>
            <p:cNvPr id="12" name="Oval 11"/>
            <p:cNvSpPr/>
            <p:nvPr/>
          </p:nvSpPr>
          <p:spPr bwMode="auto">
            <a:xfrm>
              <a:off x="3048000" y="1752600"/>
              <a:ext cx="1143000" cy="685800"/>
            </a:xfrm>
            <a:prstGeom prst="ellipse">
              <a:avLst/>
            </a:prstGeom>
            <a:solidFill>
              <a:srgbClr val="FFFF00">
                <a:alpha val="16000"/>
              </a:srgbClr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2514600"/>
              <a:ext cx="14029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+mn-lt"/>
                </a:rPr>
                <a:t>0.1 – 1TeV</a:t>
              </a:r>
              <a:endParaRPr lang="en-US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-4063"/>
          <a:stretch/>
        </p:blipFill>
        <p:spPr>
          <a:xfrm>
            <a:off x="304800" y="2438399"/>
            <a:ext cx="3935950" cy="1066801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38200"/>
            <a:ext cx="8229600" cy="1116318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066800" y="4495800"/>
            <a:ext cx="1981200" cy="584776"/>
            <a:chOff x="1066800" y="4419600"/>
            <a:chExt cx="1981200" cy="584776"/>
          </a:xfrm>
        </p:grpSpPr>
        <p:sp>
          <p:nvSpPr>
            <p:cNvPr id="4" name="TextBox 3"/>
            <p:cNvSpPr txBox="1"/>
            <p:nvPr/>
          </p:nvSpPr>
          <p:spPr>
            <a:xfrm>
              <a:off x="1066800" y="4419600"/>
              <a:ext cx="1981200" cy="584776"/>
            </a:xfrm>
            <a:prstGeom prst="rect">
              <a:avLst/>
            </a:prstGeom>
            <a:noFill/>
            <a:ln w="28575" cmpd="sng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i="1" dirty="0" smtClean="0"/>
                <a:t>Ω</a:t>
              </a:r>
              <a:r>
                <a:rPr lang="en-US" sz="3200" i="1" baseline="-25000" dirty="0" smtClean="0"/>
                <a:t>X</a:t>
              </a:r>
              <a:r>
                <a:rPr lang="en-US" sz="3200" i="1" dirty="0" smtClean="0"/>
                <a:t> ∞ M</a:t>
              </a:r>
              <a:r>
                <a:rPr lang="en-US" sz="3200" i="1" baseline="-25000" dirty="0" smtClean="0"/>
                <a:t>X</a:t>
              </a:r>
              <a:r>
                <a:rPr lang="en-US" sz="3200" i="1" baseline="30000" dirty="0" smtClean="0"/>
                <a:t>2</a:t>
              </a:r>
              <a:endParaRPr lang="en-US" sz="3200" i="1" baseline="-25000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000444" y="4628958"/>
              <a:ext cx="76200" cy="228600"/>
            </a:xfrm>
            <a:prstGeom prst="rect">
              <a:avLst/>
            </a:prstGeom>
            <a:solidFill>
              <a:srgbClr val="FFFFFF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" y="5562600"/>
            <a:ext cx="2903195" cy="1077218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</a:t>
            </a:r>
            <a:r>
              <a:rPr lang="en-US" sz="3200" i="1" baseline="-25000" dirty="0" smtClean="0"/>
              <a:t>X </a:t>
            </a:r>
            <a:r>
              <a:rPr lang="en-US" sz="3200" dirty="0" smtClean="0"/>
              <a:t>~ 0.1-1</a:t>
            </a:r>
            <a:r>
              <a:rPr lang="en-US" sz="3200" i="1" dirty="0" smtClean="0"/>
              <a:t>TeV</a:t>
            </a:r>
          </a:p>
          <a:p>
            <a:r>
              <a:rPr lang="en-US" sz="3200" i="1" dirty="0" err="1" smtClean="0"/>
              <a:t>σ</a:t>
            </a:r>
            <a:r>
              <a:rPr lang="en-US" sz="3200" i="1" baseline="-25000" dirty="0" err="1" smtClean="0"/>
              <a:t>A</a:t>
            </a:r>
            <a:r>
              <a:rPr lang="en-US" sz="3200" i="1" dirty="0" smtClean="0"/>
              <a:t> ~ </a:t>
            </a:r>
            <a:r>
              <a:rPr lang="en-US" sz="3200" i="1" dirty="0" err="1" smtClean="0"/>
              <a:t>pb</a:t>
            </a:r>
            <a:endParaRPr lang="en-US" sz="3200" i="1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1905000" y="3657600"/>
            <a:ext cx="228600" cy="609600"/>
          </a:xfrm>
          <a:prstGeom prst="downArrow">
            <a:avLst/>
          </a:prstGeom>
          <a:noFill/>
          <a:ln w="381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11/11/2011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31E1-95F3-E84D-877B-C2D8267480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93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135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33"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86200" y="2819400"/>
            <a:ext cx="609600" cy="685800"/>
            <a:chOff x="4572000" y="1600200"/>
            <a:chExt cx="990600" cy="3352800"/>
          </a:xfrm>
        </p:grpSpPr>
        <p:cxnSp>
          <p:nvCxnSpPr>
            <p:cNvPr id="135179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6934200" y="3276600"/>
            <a:ext cx="914400" cy="2438400"/>
            <a:chOff x="4572000" y="1600200"/>
            <a:chExt cx="990600" cy="3352800"/>
          </a:xfrm>
        </p:grpSpPr>
        <p:cxnSp>
          <p:nvCxnSpPr>
            <p:cNvPr id="135177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8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6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</a:rPr>
              <a:t>Detection Methods</a:t>
            </a:r>
            <a:endParaRPr lang="en-US" sz="4800" dirty="0">
              <a:latin typeface="Tahoma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97" t="12572" r="4341" b="4674"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4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Noble Liqud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18191"/>
              </p:ext>
            </p:extLst>
          </p:nvPr>
        </p:nvGraphicFramePr>
        <p:xfrm>
          <a:off x="152401" y="838201"/>
          <a:ext cx="9143999" cy="6027904"/>
        </p:xfrm>
        <a:graphic>
          <a:graphicData uri="http://schemas.openxmlformats.org/drawingml/2006/table">
            <a:tbl>
              <a:tblPr/>
              <a:tblGrid>
                <a:gridCol w="3138407"/>
                <a:gridCol w="1349644"/>
                <a:gridCol w="1551445"/>
                <a:gridCol w="1553059"/>
                <a:gridCol w="1551444"/>
              </a:tblGrid>
              <a:tr h="3779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Unit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~132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Liquid Density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g/cc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1.21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3.06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Energy Loss (dE/dX)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MeV/cm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Radiation 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Collision Length 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Boiling Temperature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87.3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 Wavelength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Ionization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e-/keV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(Fast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(Slow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1500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Isotope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 (1 Bq/kg)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Price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 /ton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$90k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~$1M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DEAP/CLEAN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0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ArDM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ZEPLIN,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LUX, LZD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77000" y="1524000"/>
            <a:ext cx="2667000" cy="3429000"/>
            <a:chOff x="6553200" y="1668162"/>
            <a:chExt cx="2438400" cy="3361038"/>
          </a:xfrm>
        </p:grpSpPr>
        <p:sp>
          <p:nvSpPr>
            <p:cNvPr id="121965" name="Rectangle 7"/>
            <p:cNvSpPr>
              <a:spLocks noChangeArrowheads="1"/>
            </p:cNvSpPr>
            <p:nvPr/>
          </p:nvSpPr>
          <p:spPr bwMode="auto">
            <a:xfrm>
              <a:off x="8001000" y="1668162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6" name="Rectangle 8"/>
            <p:cNvSpPr>
              <a:spLocks noChangeArrowheads="1"/>
            </p:cNvSpPr>
            <p:nvPr/>
          </p:nvSpPr>
          <p:spPr bwMode="auto">
            <a:xfrm>
              <a:off x="6553200" y="4419600"/>
              <a:ext cx="914400" cy="6096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9" name="Rectangle 7"/>
            <p:cNvSpPr>
              <a:spLocks noChangeArrowheads="1"/>
            </p:cNvSpPr>
            <p:nvPr/>
          </p:nvSpPr>
          <p:spPr bwMode="auto">
            <a:xfrm>
              <a:off x="8001000" y="3504899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40475" y="4993596"/>
            <a:ext cx="2719388" cy="609600"/>
            <a:chOff x="6341076" y="5029200"/>
            <a:chExt cx="2718486" cy="609600"/>
          </a:xfrm>
        </p:grpSpPr>
        <p:sp>
          <p:nvSpPr>
            <p:cNvPr id="121963" name="Rectangle 11"/>
            <p:cNvSpPr>
              <a:spLocks noChangeArrowheads="1"/>
            </p:cNvSpPr>
            <p:nvPr/>
          </p:nvSpPr>
          <p:spPr bwMode="auto">
            <a:xfrm>
              <a:off x="6341076" y="5029200"/>
              <a:ext cx="12954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4" name="Rectangle 12"/>
            <p:cNvSpPr>
              <a:spLocks noChangeArrowheads="1"/>
            </p:cNvSpPr>
            <p:nvPr/>
          </p:nvSpPr>
          <p:spPr bwMode="auto">
            <a:xfrm>
              <a:off x="8068962" y="5334000"/>
              <a:ext cx="9906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5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to approach dark matter?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2971800" y="762000"/>
            <a:ext cx="3959275" cy="3960000"/>
          </a:xfrm>
          <a:prstGeom prst="ellipse">
            <a:avLst/>
          </a:prstGeom>
          <a:solidFill>
            <a:srgbClr val="FF9966">
              <a:alpha val="19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295400"/>
            <a:ext cx="2354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Direct Search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1600200" y="2971800"/>
            <a:ext cx="3959275" cy="3960000"/>
          </a:xfrm>
          <a:prstGeom prst="ellipse">
            <a:avLst/>
          </a:prstGeom>
          <a:solidFill>
            <a:srgbClr val="FFCCFF">
              <a:alpha val="13000"/>
            </a:srgbClr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4419600" y="2971800"/>
            <a:ext cx="3959275" cy="3960000"/>
          </a:xfrm>
          <a:prstGeom prst="ellipse">
            <a:avLst/>
          </a:prstGeom>
          <a:solidFill>
            <a:srgbClr val="CCFFFF">
              <a:alpha val="12000"/>
            </a:srgbClr>
          </a:solidFill>
          <a:ln w="508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567535"/>
            <a:ext cx="875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  <a:latin typeface="+mn-lt"/>
              </a:rPr>
              <a:t>LHC</a:t>
            </a:r>
            <a:endParaRPr lang="en-US" sz="32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5720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FF"/>
                </a:solidFill>
                <a:latin typeface="+mn-lt"/>
              </a:rPr>
              <a:t>Indirect Search</a:t>
            </a:r>
            <a:endParaRPr lang="en-US" sz="3200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2438400"/>
            <a:ext cx="26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XENON, </a:t>
            </a:r>
            <a:r>
              <a:rPr lang="en-US" b="1" i="1" dirty="0" err="1" smtClean="0">
                <a:solidFill>
                  <a:srgbClr val="800000"/>
                </a:solidFill>
                <a:latin typeface="+mn-lt"/>
              </a:rPr>
              <a:t>DarkSide</a:t>
            </a:r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5786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ATLAS, CMS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715000"/>
            <a:ext cx="2305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Fermi, </a:t>
            </a:r>
            <a:r>
              <a:rPr lang="en-US" b="1" i="1" dirty="0" err="1" smtClean="0">
                <a:solidFill>
                  <a:srgbClr val="800000"/>
                </a:solidFill>
                <a:latin typeface="+mn-lt"/>
              </a:rPr>
              <a:t>IceCube</a:t>
            </a:r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1905000"/>
            <a:ext cx="1471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X q </a:t>
            </a:r>
            <a:r>
              <a:rPr lang="en-US" b="1" i="1" dirty="0" smtClean="0">
                <a:latin typeface="+mn-lt"/>
                <a:sym typeface="Wingdings"/>
              </a:rPr>
              <a:t> X q </a:t>
            </a:r>
            <a:endParaRPr lang="en-US" b="1" i="1" dirty="0" smtClean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5253335"/>
            <a:ext cx="145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+mn-lt"/>
              </a:rPr>
              <a:t>q</a:t>
            </a:r>
            <a:r>
              <a:rPr lang="en-US" b="1" i="1" dirty="0" smtClean="0">
                <a:latin typeface="+mn-lt"/>
              </a:rPr>
              <a:t> q </a:t>
            </a:r>
            <a:r>
              <a:rPr lang="en-US" b="1" i="1" dirty="0" smtClean="0">
                <a:latin typeface="+mn-lt"/>
                <a:sym typeface="Wingdings"/>
              </a:rPr>
              <a:t> X X </a:t>
            </a:r>
            <a:endParaRPr lang="en-US" b="1" i="1" dirty="0" smtClean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5181600"/>
            <a:ext cx="144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X X </a:t>
            </a:r>
            <a:r>
              <a:rPr lang="en-US" b="1" i="1" dirty="0" smtClean="0">
                <a:latin typeface="+mn-lt"/>
                <a:sym typeface="Wingdings"/>
              </a:rPr>
              <a:t> v v</a:t>
            </a:r>
            <a:endParaRPr lang="en-US" b="1" i="1" dirty="0" smtClean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40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56" t="20170" r="-306" b="6610"/>
          <a:stretch/>
        </p:blipFill>
        <p:spPr>
          <a:xfrm>
            <a:off x="2487548" y="1815681"/>
            <a:ext cx="3445556" cy="3751343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96074" cy="762000"/>
          </a:xfrm>
          <a:ln/>
        </p:spPr>
        <p:txBody>
          <a:bodyPr/>
          <a:lstStyle/>
          <a:p>
            <a:r>
              <a:rPr lang="en-US" dirty="0" smtClean="0"/>
              <a:t>XMASS (</a:t>
            </a:r>
            <a:r>
              <a:rPr lang="en-US" dirty="0">
                <a:solidFill>
                  <a:srgbClr val="FF00FF"/>
                </a:solidFill>
              </a:rPr>
              <a:t>Single </a:t>
            </a:r>
            <a:r>
              <a:rPr lang="en-US" dirty="0" smtClean="0">
                <a:solidFill>
                  <a:srgbClr val="FF00FF"/>
                </a:solidFill>
              </a:rPr>
              <a:t>Phase </a:t>
            </a:r>
            <a:r>
              <a:rPr lang="en-US" dirty="0" err="1" smtClean="0">
                <a:solidFill>
                  <a:srgbClr val="FF00FF"/>
                </a:solidFill>
              </a:rPr>
              <a:t>Xe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3686"/>
            <a:ext cx="1530191" cy="14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36" y="1682116"/>
            <a:ext cx="2910364" cy="394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76200" y="843916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100kg Prototype</a:t>
            </a: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FV:30kg</a:t>
            </a:r>
            <a:r>
              <a:rPr lang="ja-JP" altLang="en-US" sz="2800" b="1" dirty="0" smtClean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 smtClean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30cm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0" name="Rectangle 6"/>
          <p:cNvSpPr>
            <a:spLocks/>
          </p:cNvSpPr>
          <p:nvPr/>
        </p:nvSpPr>
        <p:spPr bwMode="auto">
          <a:xfrm>
            <a:off x="3175963" y="838200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800kg 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Detector</a:t>
            </a:r>
            <a:endParaRPr lang="en-US" sz="2800" b="1" dirty="0">
              <a:solidFill>
                <a:srgbClr val="000090"/>
              </a:solidFill>
              <a:latin typeface="+mn-lt"/>
              <a:cs typeface="Calibri" charset="0"/>
              <a:sym typeface="Calibri" charset="0"/>
            </a:endParaRP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FV:100kg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80cm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1" name="Rectangle 7"/>
          <p:cNvSpPr>
            <a:spLocks/>
          </p:cNvSpPr>
          <p:nvPr/>
        </p:nvSpPr>
        <p:spPr bwMode="auto">
          <a:xfrm>
            <a:off x="6707028" y="843916"/>
            <a:ext cx="2775347" cy="79248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20ton 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Detector</a:t>
            </a:r>
            <a:endParaRPr lang="en-US" sz="2800" b="1" dirty="0">
              <a:solidFill>
                <a:srgbClr val="000090"/>
              </a:solidFill>
              <a:latin typeface="+mn-lt"/>
              <a:cs typeface="Calibri" charset="0"/>
              <a:sym typeface="Calibri" charset="0"/>
            </a:endParaRPr>
          </a:p>
          <a:p>
            <a:pPr algn="ctr"/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（</a:t>
            </a:r>
            <a:r>
              <a:rPr lang="en-US" sz="2800" b="1" dirty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FV:10ton</a:t>
            </a:r>
            <a:r>
              <a:rPr lang="ja-JP" altLang="en-US" sz="2800" b="1" dirty="0" smtClean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、</a:t>
            </a:r>
            <a:r>
              <a:rPr lang="en-US" sz="2800" b="1" dirty="0" smtClean="0">
                <a:solidFill>
                  <a:srgbClr val="000090"/>
                </a:solidFill>
                <a:latin typeface="+mn-lt"/>
                <a:cs typeface="Calibri" charset="0"/>
                <a:sym typeface="Calibri" charset="0"/>
              </a:rPr>
              <a:t>2.5m</a:t>
            </a:r>
            <a:r>
              <a:rPr lang="ja-JP" altLang="en-US" sz="2800" b="1" dirty="0">
                <a:solidFill>
                  <a:srgbClr val="000090"/>
                </a:solidFill>
                <a:latin typeface="+mn-lt"/>
                <a:cs typeface="ＭＳ Ｐゴシック" charset="0"/>
                <a:sym typeface="ＭＳ Ｐゴシック" charset="0"/>
              </a:rPr>
              <a:t>）</a:t>
            </a:r>
            <a:endParaRPr lang="en-US" sz="2800" b="1" dirty="0">
              <a:solidFill>
                <a:srgbClr val="00009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52" name="Rectangle 8"/>
          <p:cNvSpPr>
            <a:spLocks/>
          </p:cNvSpPr>
          <p:nvPr/>
        </p:nvSpPr>
        <p:spPr bwMode="auto">
          <a:xfrm>
            <a:off x="3856526" y="5776080"/>
            <a:ext cx="13978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Dark Matter</a:t>
            </a:r>
          </a:p>
        </p:txBody>
      </p:sp>
      <p:sp>
        <p:nvSpPr>
          <p:cNvPr id="31753" name="Rectangle 9"/>
          <p:cNvSpPr>
            <a:spLocks/>
          </p:cNvSpPr>
          <p:nvPr/>
        </p:nvSpPr>
        <p:spPr bwMode="auto">
          <a:xfrm>
            <a:off x="942877" y="5768460"/>
            <a:ext cx="5464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Calibri" charset="0"/>
                <a:sym typeface="Calibri" charset="0"/>
              </a:rPr>
              <a:t>R&amp;D</a:t>
            </a:r>
          </a:p>
        </p:txBody>
      </p:sp>
      <p:sp>
        <p:nvSpPr>
          <p:cNvPr id="31754" name="Rectangle 10"/>
          <p:cNvSpPr>
            <a:spLocks/>
          </p:cNvSpPr>
          <p:nvPr/>
        </p:nvSpPr>
        <p:spPr bwMode="auto">
          <a:xfrm>
            <a:off x="7294662" y="5631180"/>
            <a:ext cx="1890236" cy="640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Solar neutrino</a:t>
            </a:r>
          </a:p>
          <a:p>
            <a:pPr algn="ctr"/>
            <a:r>
              <a:rPr lang="en-US" b="1">
                <a:solidFill>
                  <a:srgbClr val="3366FF"/>
                </a:solidFill>
                <a:latin typeface="+mn-lt"/>
                <a:cs typeface="ＭＳ Ｐゴシック" charset="0"/>
                <a:sym typeface="ＭＳ Ｐゴシック" charset="0"/>
              </a:rPr>
              <a:t>Dark Matter</a:t>
            </a: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1700120" y="3312830"/>
            <a:ext cx="810101" cy="518160"/>
            <a:chOff x="0" y="0"/>
            <a:chExt cx="432" cy="272"/>
          </a:xfrm>
        </p:grpSpPr>
        <p:sp>
          <p:nvSpPr>
            <p:cNvPr id="31756" name="AutoShape 12"/>
            <p:cNvSpPr>
              <a:spLocks/>
            </p:cNvSpPr>
            <p:nvPr/>
          </p:nvSpPr>
          <p:spPr bwMode="auto">
            <a:xfrm>
              <a:off x="0" y="39"/>
              <a:ext cx="432" cy="200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57" name="Rectangle 13"/>
            <p:cNvSpPr>
              <a:spLocks/>
            </p:cNvSpPr>
            <p:nvPr/>
          </p:nvSpPr>
          <p:spPr bwMode="auto">
            <a:xfrm>
              <a:off x="0" y="0"/>
              <a:ext cx="3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1758" name="Group 14"/>
          <p:cNvGrpSpPr>
            <a:grpSpLocks/>
          </p:cNvGrpSpPr>
          <p:nvPr/>
        </p:nvGrpSpPr>
        <p:grpSpPr bwMode="auto">
          <a:xfrm>
            <a:off x="5980710" y="3323325"/>
            <a:ext cx="780098" cy="518160"/>
            <a:chOff x="0" y="0"/>
            <a:chExt cx="416" cy="272"/>
          </a:xfrm>
        </p:grpSpPr>
        <p:sp>
          <p:nvSpPr>
            <p:cNvPr id="31759" name="AutoShape 15"/>
            <p:cNvSpPr>
              <a:spLocks/>
            </p:cNvSpPr>
            <p:nvPr/>
          </p:nvSpPr>
          <p:spPr bwMode="auto">
            <a:xfrm>
              <a:off x="0" y="39"/>
              <a:ext cx="416" cy="200"/>
            </a:xfrm>
            <a:prstGeom prst="rightArrow">
              <a:avLst>
                <a:gd name="adj1" fmla="val 50000"/>
                <a:gd name="adj2" fmla="val 56256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760" name="Rectangle 16"/>
            <p:cNvSpPr>
              <a:spLocks/>
            </p:cNvSpPr>
            <p:nvPr/>
          </p:nvSpPr>
          <p:spPr bwMode="auto">
            <a:xfrm>
              <a:off x="0" y="0"/>
              <a:ext cx="3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1761" name="Rectangle 17"/>
          <p:cNvSpPr>
            <a:spLocks/>
          </p:cNvSpPr>
          <p:nvPr/>
        </p:nvSpPr>
        <p:spPr bwMode="auto">
          <a:xfrm>
            <a:off x="476309" y="6415863"/>
            <a:ext cx="1472584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completed</a:t>
            </a:r>
          </a:p>
        </p:txBody>
      </p:sp>
      <p:sp>
        <p:nvSpPr>
          <p:cNvPr id="31762" name="Rectangle 18"/>
          <p:cNvSpPr>
            <a:spLocks/>
          </p:cNvSpPr>
          <p:nvPr/>
        </p:nvSpPr>
        <p:spPr bwMode="auto">
          <a:xfrm>
            <a:off x="3885486" y="6410147"/>
            <a:ext cx="1079848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2011 </a:t>
            </a:r>
            <a:r>
              <a:rPr lang="en-US" altLang="ja-JP" sz="2800" b="1" dirty="0" smtClean="0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〜</a:t>
            </a:r>
            <a:endParaRPr lang="en-US" sz="2800" b="1" dirty="0">
              <a:solidFill>
                <a:srgbClr val="008000"/>
              </a:solidFill>
              <a:latin typeface="+mn-lt"/>
              <a:cs typeface="ＭＳ Ｐゴシック" charset="0"/>
              <a:sym typeface="ＭＳ Ｐゴシック" charset="0"/>
            </a:endParaRPr>
          </a:p>
        </p:txBody>
      </p:sp>
      <p:sp>
        <p:nvSpPr>
          <p:cNvPr id="31763" name="Oval 19"/>
          <p:cNvSpPr>
            <a:spLocks/>
          </p:cNvSpPr>
          <p:nvPr/>
        </p:nvSpPr>
        <p:spPr bwMode="auto">
          <a:xfrm>
            <a:off x="2514600" y="1981200"/>
            <a:ext cx="3429000" cy="35052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57150" cmpd="sng">
                <a:solidFill>
                  <a:srgbClr val="000000"/>
                </a:solidFill>
              </a:ln>
            </a:endParaRPr>
          </a:p>
        </p:txBody>
      </p:sp>
      <p:sp>
        <p:nvSpPr>
          <p:cNvPr id="31764" name="Rectangle 20"/>
          <p:cNvSpPr>
            <a:spLocks/>
          </p:cNvSpPr>
          <p:nvPr/>
        </p:nvSpPr>
        <p:spPr bwMode="auto">
          <a:xfrm>
            <a:off x="7845981" y="6415863"/>
            <a:ext cx="915916" cy="430887"/>
          </a:xfrm>
          <a:prstGeom prst="rect">
            <a:avLst/>
          </a:prstGeom>
          <a:solidFill>
            <a:srgbClr val="FFFFFF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+mn-lt"/>
                <a:cs typeface="ＭＳ Ｐゴシック" charset="0"/>
                <a:sym typeface="ＭＳ Ｐゴシック" charset="0"/>
              </a:rPr>
              <a:t>Future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65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24" tIns="45712" rIns="91424" bIns="45712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DEAP/CLEAN (</a:t>
            </a:r>
            <a:r>
              <a:rPr lang="en-US" sz="3600" b="1" kern="0" dirty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Single Phase </a:t>
            </a:r>
            <a:r>
              <a:rPr lang="en-US" sz="3600" b="1" kern="0" dirty="0" err="1">
                <a:solidFill>
                  <a:srgbClr val="FF00FF"/>
                </a:solidFill>
                <a:latin typeface="+mj-lt"/>
                <a:ea typeface="+mj-ea"/>
                <a:cs typeface="+mj-cs"/>
              </a:rPr>
              <a:t>Ar</a:t>
            </a:r>
            <a:r>
              <a:rPr lang="en-US" sz="3600" b="1" kern="0" dirty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/Ne</a:t>
            </a:r>
            <a:r>
              <a:rPr lang="en-US" sz="36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grpSp>
        <p:nvGrpSpPr>
          <p:cNvPr id="33798" name="Group 9"/>
          <p:cNvGrpSpPr>
            <a:grpSpLocks/>
          </p:cNvGrpSpPr>
          <p:nvPr/>
        </p:nvGrpSpPr>
        <p:grpSpPr bwMode="auto">
          <a:xfrm>
            <a:off x="2743200" y="2133600"/>
            <a:ext cx="6832600" cy="4767263"/>
            <a:chOff x="304800" y="1143000"/>
            <a:chExt cx="8342616" cy="5826597"/>
          </a:xfrm>
        </p:grpSpPr>
        <p:pic>
          <p:nvPicPr>
            <p:cNvPr id="3380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9" r="8765"/>
            <a:stretch>
              <a:fillRect/>
            </a:stretch>
          </p:blipFill>
          <p:spPr bwMode="auto">
            <a:xfrm>
              <a:off x="304800" y="1143000"/>
              <a:ext cx="8342616" cy="582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3838" y="6532369"/>
              <a:ext cx="1371600" cy="385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9" name="Picture 5" descr="miniCLEAN_schema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8678" r="2118" b="8910"/>
          <a:stretch>
            <a:fillRect/>
          </a:stretch>
        </p:blipFill>
        <p:spPr bwMode="auto">
          <a:xfrm>
            <a:off x="0" y="1371600"/>
            <a:ext cx="26574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87313" y="762000"/>
            <a:ext cx="2884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700" b="1">
                <a:solidFill>
                  <a:srgbClr val="0066FF"/>
                </a:solidFill>
                <a:latin typeface="Arial Narrow" charset="0"/>
              </a:rPr>
              <a:t>360 kg Mini-CLEAN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3429000" y="1600200"/>
            <a:ext cx="313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700" b="1">
                <a:solidFill>
                  <a:srgbClr val="0066FF"/>
                </a:solidFill>
                <a:latin typeface="Arial Narrow" charset="0"/>
              </a:rPr>
              <a:t>3.6 ton DEAP/CLEAN</a:t>
            </a:r>
          </a:p>
        </p:txBody>
      </p:sp>
      <p:sp>
        <p:nvSpPr>
          <p:cNvPr id="13" name="AutoShape 24"/>
          <p:cNvSpPr>
            <a:spLocks noChangeAspect="1" noChangeArrowheads="1"/>
          </p:cNvSpPr>
          <p:nvPr/>
        </p:nvSpPr>
        <p:spPr bwMode="auto">
          <a:xfrm rot="1329329">
            <a:off x="2209800" y="4068763"/>
            <a:ext cx="615950" cy="322262"/>
          </a:xfrm>
          <a:custGeom>
            <a:avLst/>
            <a:gdLst>
              <a:gd name="T0" fmla="*/ 762017 w 21600"/>
              <a:gd name="T1" fmla="*/ 0 h 21600"/>
              <a:gd name="T2" fmla="*/ 0 w 21600"/>
              <a:gd name="T3" fmla="*/ 215900 h 21600"/>
              <a:gd name="T4" fmla="*/ 762017 w 21600"/>
              <a:gd name="T5" fmla="*/ 431800 h 21600"/>
              <a:gd name="T6" fmla="*/ 1150938 w 21600"/>
              <a:gd name="T7" fmla="*/ 2159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35 h 21600"/>
              <a:gd name="T14" fmla="*/ 18380 w 21600"/>
              <a:gd name="T15" fmla="*/ 1556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301" y="0"/>
                </a:moveTo>
                <a:lnTo>
                  <a:pt x="14301" y="6035"/>
                </a:lnTo>
                <a:lnTo>
                  <a:pt x="3375" y="6035"/>
                </a:lnTo>
                <a:lnTo>
                  <a:pt x="3375" y="15565"/>
                </a:lnTo>
                <a:lnTo>
                  <a:pt x="14301" y="15565"/>
                </a:lnTo>
                <a:lnTo>
                  <a:pt x="143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35"/>
                </a:moveTo>
                <a:lnTo>
                  <a:pt x="1350" y="15565"/>
                </a:lnTo>
                <a:lnTo>
                  <a:pt x="2700" y="15565"/>
                </a:lnTo>
                <a:lnTo>
                  <a:pt x="2700" y="6035"/>
                </a:lnTo>
                <a:close/>
              </a:path>
              <a:path w="21600" h="21600">
                <a:moveTo>
                  <a:pt x="0" y="6035"/>
                </a:moveTo>
                <a:lnTo>
                  <a:pt x="0" y="15565"/>
                </a:lnTo>
                <a:lnTo>
                  <a:pt x="675" y="15565"/>
                </a:lnTo>
                <a:lnTo>
                  <a:pt x="675" y="6035"/>
                </a:lnTo>
                <a:close/>
              </a:path>
            </a:pathLst>
          </a:cu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6644" tIns="48322" rIns="96644" bIns="48322" anchor="ctr"/>
          <a:lstStyle/>
          <a:p>
            <a:endParaRPr lang="en-US"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43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177" r="1064" b="50053"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177" t="49886" r="1064"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21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XENON100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Detector</a:t>
            </a:r>
            <a:r>
              <a:rPr lang="en-US" sz="3200" dirty="0">
                <a:latin typeface="Tahoma" charset="0"/>
              </a:rPr>
              <a:t>(</a:t>
            </a:r>
            <a:r>
              <a:rPr lang="en-US" sz="3200" dirty="0">
                <a:solidFill>
                  <a:srgbClr val="FF00FF"/>
                </a:solidFill>
                <a:latin typeface="Tahoma" charset="0"/>
              </a:rPr>
              <a:t>Double phase Xenon</a:t>
            </a:r>
            <a:r>
              <a:rPr lang="en-US" sz="3200" dirty="0">
                <a:latin typeface="Tahoma" charset="0"/>
              </a:rPr>
              <a:t>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4"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1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LUX 300 kg (</a:t>
            </a:r>
            <a:r>
              <a:rPr lang="en-US" sz="3600" dirty="0">
                <a:solidFill>
                  <a:srgbClr val="FF00FF"/>
                </a:solidFill>
                <a:latin typeface="Tahoma" charset="0"/>
              </a:rPr>
              <a:t>Double phase Xenon</a:t>
            </a:r>
            <a:r>
              <a:rPr lang="en-US" sz="3600" dirty="0">
                <a:latin typeface="Tahoma" charset="0"/>
              </a:rPr>
              <a:t>)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48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838200"/>
            <a:ext cx="9625013" cy="6010275"/>
          </a:xfrm>
        </p:spPr>
      </p:pic>
      <p:grpSp>
        <p:nvGrpSpPr>
          <p:cNvPr id="34823" name="Group 11"/>
          <p:cNvGrpSpPr>
            <a:grpSpLocks/>
          </p:cNvGrpSpPr>
          <p:nvPr/>
        </p:nvGrpSpPr>
        <p:grpSpPr bwMode="auto">
          <a:xfrm>
            <a:off x="5478463" y="2971800"/>
            <a:ext cx="762000" cy="2260600"/>
            <a:chOff x="5477933" y="2971801"/>
            <a:chExt cx="762000" cy="2259958"/>
          </a:xfrm>
        </p:grpSpPr>
        <p:cxnSp>
          <p:nvCxnSpPr>
            <p:cNvPr id="34824" name="Straight Arrow Connector 53"/>
            <p:cNvCxnSpPr>
              <a:cxnSpLocks noChangeShapeType="1"/>
            </p:cNvCxnSpPr>
            <p:nvPr/>
          </p:nvCxnSpPr>
          <p:spPr bwMode="auto">
            <a:xfrm rot="16200000" flipH="1">
              <a:off x="4698334" y="4097618"/>
              <a:ext cx="2259958" cy="8324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825" name="Rectangle 10"/>
            <p:cNvSpPr>
              <a:spLocks noChangeArrowheads="1"/>
            </p:cNvSpPr>
            <p:nvPr/>
          </p:nvSpPr>
          <p:spPr bwMode="auto">
            <a:xfrm>
              <a:off x="5715000" y="38862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5477933" y="3928792"/>
              <a:ext cx="762000" cy="3777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60 cm</a:t>
              </a:r>
            </a:p>
          </p:txBody>
        </p:sp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086600" y="3962400"/>
            <a:ext cx="1333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Arial Narrow" charset="0"/>
              </a:rPr>
              <a:t>350 </a:t>
            </a:r>
            <a:r>
              <a:rPr lang="en-US" sz="2800" b="1" dirty="0">
                <a:solidFill>
                  <a:srgbClr val="800000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Arial Narrow" charset="0"/>
              </a:rPr>
              <a:t>(100 </a:t>
            </a:r>
            <a:r>
              <a:rPr lang="en-US" sz="2800" b="1" dirty="0">
                <a:solidFill>
                  <a:srgbClr val="800000"/>
                </a:solidFill>
                <a:latin typeface="Arial Narrow" charset="0"/>
              </a:rPr>
              <a:t>kg)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100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58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448" r="15051"/>
          <a:stretch>
            <a:fillRect/>
          </a:stretch>
        </p:blipFill>
        <p:spPr>
          <a:xfrm>
            <a:off x="5002213" y="747713"/>
            <a:ext cx="4522787" cy="6237287"/>
          </a:xfrm>
          <a:noFill/>
        </p:spPr>
      </p:pic>
      <p:sp>
        <p:nvSpPr>
          <p:cNvPr id="358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ahoma" charset="0"/>
              </a:rPr>
              <a:t>WARP </a:t>
            </a:r>
            <a:r>
              <a:rPr lang="en-US" sz="3200" dirty="0" smtClean="0">
                <a:latin typeface="Tahoma" charset="0"/>
              </a:rPr>
              <a:t>140 </a:t>
            </a:r>
            <a:r>
              <a:rPr lang="en-US" sz="3200" dirty="0">
                <a:latin typeface="Tahoma" charset="0"/>
              </a:rPr>
              <a:t>kg (</a:t>
            </a:r>
            <a:r>
              <a:rPr lang="en-US" sz="3200" dirty="0">
                <a:solidFill>
                  <a:srgbClr val="FF00FF"/>
                </a:solidFill>
                <a:latin typeface="Tahoma" charset="0"/>
              </a:rPr>
              <a:t>Double Phase Argon</a:t>
            </a:r>
            <a:r>
              <a:rPr lang="en-US" sz="3200" dirty="0">
                <a:latin typeface="Tahoma" charset="0"/>
              </a:rPr>
              <a:t>) 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9300"/>
            <a:ext cx="4637088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8" name="Group 9"/>
          <p:cNvGrpSpPr>
            <a:grpSpLocks/>
          </p:cNvGrpSpPr>
          <p:nvPr/>
        </p:nvGrpSpPr>
        <p:grpSpPr bwMode="auto">
          <a:xfrm>
            <a:off x="4572000" y="3606800"/>
            <a:ext cx="762000" cy="2260600"/>
            <a:chOff x="5477933" y="2971801"/>
            <a:chExt cx="762000" cy="2259958"/>
          </a:xfrm>
        </p:grpSpPr>
        <p:cxnSp>
          <p:nvCxnSpPr>
            <p:cNvPr id="35849" name="Straight Arrow Connector 53"/>
            <p:cNvCxnSpPr>
              <a:cxnSpLocks noChangeShapeType="1"/>
            </p:cNvCxnSpPr>
            <p:nvPr/>
          </p:nvCxnSpPr>
          <p:spPr bwMode="auto">
            <a:xfrm rot="16200000" flipH="1">
              <a:off x="4698334" y="4097618"/>
              <a:ext cx="2259958" cy="8324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50" name="Rectangle 11"/>
            <p:cNvSpPr>
              <a:spLocks noChangeArrowheads="1"/>
            </p:cNvSpPr>
            <p:nvPr/>
          </p:nvSpPr>
          <p:spPr bwMode="auto">
            <a:xfrm>
              <a:off x="5665572" y="38862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5477933" y="3928792"/>
              <a:ext cx="762000" cy="3777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60cm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78514" y="4114800"/>
            <a:ext cx="1297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+mn-lt"/>
              </a:rPr>
              <a:t>140 kg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+mn-lt"/>
              </a:rPr>
              <a:t>(100 kg)</a:t>
            </a:r>
            <a:endParaRPr lang="en-US" sz="28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55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Pulse Shaping Discrimination by </a:t>
            </a:r>
            <a:r>
              <a:rPr lang="en-US" sz="3600" dirty="0" err="1"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69" b="-7620"/>
          <a:stretch>
            <a:fillRect/>
          </a:stretch>
        </p:blipFill>
        <p:spPr>
          <a:xfrm>
            <a:off x="31750" y="838200"/>
            <a:ext cx="9493250" cy="58674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4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DarkSide</a:t>
            </a:r>
            <a:r>
              <a:rPr lang="en-US" sz="3200" dirty="0" smtClean="0"/>
              <a:t> 50 kg </a:t>
            </a:r>
            <a:r>
              <a:rPr lang="en-US" sz="3200" dirty="0" smtClean="0">
                <a:latin typeface="Tahoma" charset="0"/>
              </a:rPr>
              <a:t>(</a:t>
            </a:r>
            <a:r>
              <a:rPr lang="en-US" sz="3200" dirty="0">
                <a:solidFill>
                  <a:srgbClr val="FF00FF"/>
                </a:solidFill>
                <a:latin typeface="Tahoma" charset="0"/>
              </a:rPr>
              <a:t>Double phase </a:t>
            </a:r>
            <a:r>
              <a:rPr lang="en-US" sz="3200" dirty="0" smtClean="0">
                <a:solidFill>
                  <a:srgbClr val="FF00FF"/>
                </a:solidFill>
                <a:latin typeface="Tahoma" charset="0"/>
              </a:rPr>
              <a:t>Argon</a:t>
            </a:r>
            <a:r>
              <a:rPr lang="en-US" sz="3200" dirty="0" smtClean="0">
                <a:latin typeface="Tahoma" charset="0"/>
              </a:rPr>
              <a:t>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760" y="762002"/>
            <a:ext cx="3853578" cy="624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00800" y="2438400"/>
            <a:ext cx="206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3” QUPID</a:t>
            </a:r>
          </a:p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(19 top + 19 bottom)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0365" y="4495800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Depleted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Ar</a:t>
            </a:r>
            <a:endParaRPr lang="en-US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(50 kg)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64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Comparison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600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G1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 Experiments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89466"/>
              </p:ext>
            </p:extLst>
          </p:nvPr>
        </p:nvGraphicFramePr>
        <p:xfrm>
          <a:off x="68263" y="914401"/>
          <a:ext cx="9467851" cy="5929315"/>
        </p:xfrm>
        <a:graphic>
          <a:graphicData uri="http://schemas.openxmlformats.org/drawingml/2006/table">
            <a:tbl>
              <a:tblPr/>
              <a:tblGrid>
                <a:gridCol w="1379537"/>
                <a:gridCol w="881790"/>
                <a:gridCol w="778060"/>
                <a:gridCol w="810115"/>
                <a:gridCol w="744547"/>
                <a:gridCol w="810115"/>
                <a:gridCol w="1073839"/>
                <a:gridCol w="826142"/>
                <a:gridCol w="743091"/>
                <a:gridCol w="711036"/>
                <a:gridCol w="709579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Experiment Name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Location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Mass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 Detector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Total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Fiducial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Phase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Location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Size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5373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Radioactivity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(kg)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(kg)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(inch)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(mBq /piece)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(mBq /cm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XENON100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R8520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Kamioka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997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R8778Hex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π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DUSEL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R8778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Mini-CLEAN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SNO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360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7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8" PMT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π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1.5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</a:t>
                      </a: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3" PMT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200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4.4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Gran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Sasso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3” QUPID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Top/Bot.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0.02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674" marR="6674" marT="66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6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971800" y="764400"/>
            <a:ext cx="3959275" cy="3960000"/>
          </a:xfrm>
          <a:prstGeom prst="ellipse">
            <a:avLst/>
          </a:prstGeom>
          <a:solidFill>
            <a:srgbClr val="FF9966">
              <a:alpha val="19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to approach dark matter?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4343400"/>
            <a:ext cx="1705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Science</a:t>
            </a:r>
          </a:p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(Theorists)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1143000"/>
            <a:ext cx="2737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Technology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(Experimentalists)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343400"/>
            <a:ext cx="16898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FF"/>
                </a:solidFill>
                <a:latin typeface="+mn-lt"/>
              </a:rPr>
              <a:t>Funding</a:t>
            </a:r>
          </a:p>
          <a:p>
            <a:pPr algn="ctr"/>
            <a:r>
              <a:rPr lang="en-US" sz="2800" b="1" dirty="0" smtClean="0">
                <a:solidFill>
                  <a:srgbClr val="0066FF"/>
                </a:solidFill>
                <a:latin typeface="+mn-lt"/>
              </a:rPr>
              <a:t>(Agencies)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2971800"/>
            <a:ext cx="3959275" cy="3960000"/>
          </a:xfrm>
          <a:prstGeom prst="ellipse">
            <a:avLst/>
          </a:prstGeom>
          <a:solidFill>
            <a:srgbClr val="FFCCFF">
              <a:alpha val="15000"/>
            </a:srgbClr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4419600" y="2971800"/>
            <a:ext cx="3959275" cy="3960000"/>
          </a:xfrm>
          <a:prstGeom prst="ellipse">
            <a:avLst/>
          </a:prstGeom>
          <a:solidFill>
            <a:srgbClr val="CCFFFF">
              <a:alpha val="28000"/>
            </a:srgbClr>
          </a:solidFill>
          <a:ln w="508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5334000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SUSY, </a:t>
            </a:r>
          </a:p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Extra Dimensions</a:t>
            </a:r>
          </a:p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5562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DOE, NSF…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2133600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Pure Materials</a:t>
            </a:r>
          </a:p>
          <a:p>
            <a:pPr algn="ctr"/>
            <a:r>
              <a:rPr lang="en-US" b="1" i="1" dirty="0" smtClean="0">
                <a:solidFill>
                  <a:srgbClr val="800000"/>
                </a:solidFill>
                <a:latin typeface="+mn-lt"/>
              </a:rPr>
              <a:t>Photon Detectors…</a:t>
            </a:r>
          </a:p>
          <a:p>
            <a:pPr algn="ctr"/>
            <a:endParaRPr lang="en-US" b="1" i="1" dirty="0" smtClean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875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Phase vs. Double Phase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57739"/>
              </p:ext>
            </p:extLst>
          </p:nvPr>
        </p:nvGraphicFramePr>
        <p:xfrm>
          <a:off x="152400" y="1219200"/>
          <a:ext cx="9334500" cy="5257800"/>
        </p:xfrm>
        <a:graphic>
          <a:graphicData uri="http://schemas.openxmlformats.org/drawingml/2006/table">
            <a:tbl>
              <a:tblPr/>
              <a:tblGrid>
                <a:gridCol w="4364380"/>
                <a:gridCol w="2303120"/>
                <a:gridCol w="2667000"/>
              </a:tblGrid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Single Phase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Double Phase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HV for electron drift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Not required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Required (~1 kV/cm)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</a:t>
                      </a:r>
                      <a:r>
                        <a:rPr lang="en-US" sz="2400" b="1" i="1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 </a:t>
                      </a:r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/ H</a:t>
                      </a:r>
                      <a:r>
                        <a:rPr lang="en-US" sz="2400" b="1" i="1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  <a:r>
                        <a:rPr lang="en-US" sz="2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O </a:t>
                      </a:r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impurity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Not critical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Critical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Energy threshold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20 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4 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Sensitivity for low mass WIMP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&gt; 20 </a:t>
                      </a:r>
                      <a:r>
                        <a:rPr lang="en-US" sz="2400" b="1" i="0" u="none" strike="noStrike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GeV</a:t>
                      </a:r>
                      <a:endParaRPr lang="en-US" sz="2400" b="1" i="0" u="none" strike="noStrike" dirty="0">
                        <a:solidFill>
                          <a:srgbClr val="008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&gt; 5 </a:t>
                      </a:r>
                      <a:r>
                        <a:rPr lang="en-US" sz="24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GeV</a:t>
                      </a:r>
                      <a:endParaRPr lang="en-US" sz="2400" b="1" i="0" u="none" strike="noStrike" dirty="0">
                        <a:solidFill>
                          <a:srgbClr val="E26B0A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Position resolution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~ 10 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~ 2 mm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Gamma rejection by S2/S1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Yes</a:t>
                      </a:r>
                      <a:r>
                        <a:rPr lang="tr-TR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 </a:t>
                      </a:r>
                      <a:r>
                        <a:rPr lang="tr-TR" sz="24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(&gt; 99.5</a:t>
                      </a:r>
                      <a:r>
                        <a:rPr lang="tr-TR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Neutron rejection by Multi-hit cut </a:t>
                      </a:r>
                    </a:p>
                  </a:txBody>
                  <a:tcPr marL="12700" marR="1524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Narrow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26B0A"/>
                          </a:solidFill>
                          <a:effectLst/>
                          <a:latin typeface="Arial Narrow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49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dirty="0" smtClean="0"/>
              <a:t>Summary on “Xenon vs. Argon”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9150"/>
            <a:ext cx="9188450" cy="609600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Xenon</a:t>
            </a:r>
          </a:p>
          <a:p>
            <a:pPr lvl="1"/>
            <a:r>
              <a:rPr lang="en-US" dirty="0" smtClean="0"/>
              <a:t>5 times more sensitive </a:t>
            </a:r>
            <a:r>
              <a:rPr lang="en-US" dirty="0"/>
              <a:t>(</a:t>
            </a:r>
            <a:r>
              <a:rPr lang="en-US" dirty="0" smtClean="0"/>
              <a:t>per unit mass)</a:t>
            </a:r>
          </a:p>
          <a:p>
            <a:pPr lvl="2"/>
            <a:r>
              <a:rPr lang="en-US" dirty="0" smtClean="0"/>
              <a:t>due to A</a:t>
            </a:r>
            <a:r>
              <a:rPr lang="en-US" baseline="30000" dirty="0" smtClean="0"/>
              <a:t>2</a:t>
            </a:r>
            <a:r>
              <a:rPr lang="en-US" dirty="0" smtClean="0"/>
              <a:t> dependence.</a:t>
            </a:r>
          </a:p>
          <a:p>
            <a:pPr lvl="1"/>
            <a:r>
              <a:rPr lang="en-US" dirty="0"/>
              <a:t>Ideal for mass range of 10 – 100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Spectrum is independent from mass</a:t>
            </a:r>
          </a:p>
          <a:p>
            <a:pPr lvl="1"/>
            <a:r>
              <a:rPr lang="en-US" dirty="0" smtClean="0"/>
              <a:t>Expensive </a:t>
            </a:r>
          </a:p>
          <a:p>
            <a:pPr lvl="2"/>
            <a:r>
              <a:rPr lang="en-US" dirty="0" smtClean="0"/>
              <a:t>~$1M / ton</a:t>
            </a:r>
          </a:p>
          <a:p>
            <a:pPr lvl="1"/>
            <a:r>
              <a:rPr lang="en-US" dirty="0" smtClean="0"/>
              <a:t>Limited by </a:t>
            </a:r>
          </a:p>
          <a:p>
            <a:pPr lvl="2"/>
            <a:r>
              <a:rPr lang="en-US" dirty="0" err="1" smtClean="0"/>
              <a:t>pp</a:t>
            </a:r>
            <a:r>
              <a:rPr lang="en-US" dirty="0" smtClean="0"/>
              <a:t>-chain solar neutrino :	0.1 event / ton-year</a:t>
            </a:r>
          </a:p>
          <a:p>
            <a:pPr lvl="2"/>
            <a:r>
              <a:rPr lang="en-US" baseline="30000" dirty="0" smtClean="0"/>
              <a:t>136</a:t>
            </a:r>
            <a:r>
              <a:rPr lang="en-US" dirty="0" smtClean="0"/>
              <a:t>Xe Double </a:t>
            </a:r>
            <a:r>
              <a:rPr lang="en-US" dirty="0"/>
              <a:t>beta decay:	0.1 event </a:t>
            </a:r>
            <a:r>
              <a:rPr lang="en-US" dirty="0" smtClean="0"/>
              <a:t>/ ton-year</a:t>
            </a:r>
          </a:p>
          <a:p>
            <a:pPr lvl="2"/>
            <a:r>
              <a:rPr lang="en-US" baseline="30000" dirty="0" smtClean="0"/>
              <a:t>85</a:t>
            </a:r>
            <a:r>
              <a:rPr lang="en-US" dirty="0" smtClean="0"/>
              <a:t>Kr :				1 </a:t>
            </a:r>
            <a:r>
              <a:rPr lang="en-US" dirty="0" err="1" smtClean="0"/>
              <a:t>ppt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0.2 event / ton-year</a:t>
            </a:r>
            <a:endParaRPr lang="en-US" dirty="0" smtClean="0"/>
          </a:p>
          <a:p>
            <a:r>
              <a:rPr lang="en-US" u="sng" dirty="0" smtClean="0">
                <a:solidFill>
                  <a:srgbClr val="FF00FF"/>
                </a:solidFill>
              </a:rPr>
              <a:t>Argon</a:t>
            </a:r>
          </a:p>
          <a:p>
            <a:pPr lvl="1"/>
            <a:r>
              <a:rPr lang="en-US" dirty="0" smtClean="0"/>
              <a:t>Free from gamma background</a:t>
            </a:r>
          </a:p>
          <a:p>
            <a:pPr lvl="2"/>
            <a:r>
              <a:rPr lang="en-US" dirty="0" smtClean="0"/>
              <a:t>&gt; 10</a:t>
            </a:r>
            <a:r>
              <a:rPr lang="en-US" baseline="30000" dirty="0" smtClean="0"/>
              <a:t>6</a:t>
            </a:r>
            <a:r>
              <a:rPr lang="en-US" dirty="0" smtClean="0"/>
              <a:t> rejection by pulse shaping</a:t>
            </a:r>
          </a:p>
          <a:p>
            <a:pPr lvl="1"/>
            <a:r>
              <a:rPr lang="en-US" dirty="0"/>
              <a:t>Ideal for mass range of 20 – 200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Insensitive to low mass &lt; 10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en-US" baseline="30000" dirty="0" smtClean="0"/>
              <a:t>39</a:t>
            </a:r>
            <a:r>
              <a:rPr lang="en-US" dirty="0" smtClean="0"/>
              <a:t>Ar is the major source of radioactivity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03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752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XENON100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The 1</a:t>
            </a:r>
            <a:r>
              <a:rPr lang="en-US" sz="4400" baseline="30000" dirty="0" smtClean="0">
                <a:latin typeface="Tahoma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G1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Experiment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4"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1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922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556500" cy="762000"/>
          </a:xfrm>
        </p:spPr>
        <p:txBody>
          <a:bodyPr/>
          <a:lstStyle/>
          <a:p>
            <a:pPr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</a:tabLst>
            </a:pPr>
            <a:r>
              <a:rPr lang="en-GB" sz="4400">
                <a:latin typeface="Tahoma" charset="0"/>
                <a:ea typeface="ＭＳ Ｐゴシック" charset="0"/>
                <a:cs typeface="ＭＳ Ｐゴシック" charset="0"/>
              </a:rPr>
              <a:t>PMT Arrays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963988"/>
            <a:ext cx="38909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3755" b="3363"/>
          <a:stretch>
            <a:fillRect/>
          </a:stretch>
        </p:blipFill>
        <p:spPr bwMode="auto">
          <a:xfrm>
            <a:off x="3173413" y="3962400"/>
            <a:ext cx="37560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 242 Hamamatsu R8520 PMTs</a:t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32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36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1"x1", optimized for response @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Xe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scintillation light (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  <a:cs typeface="msmincho" charset="0"/>
              </a:rPr>
              <a:t>178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nm)</a:t>
            </a:r>
          </a:p>
          <a:p>
            <a:pPr eaLnBrk="1" hangingPunct="1"/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  Low radioactivity ( ~ &lt;1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mBq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/PMT)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8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</a:t>
            </a:r>
          </a:p>
          <a:p>
            <a:pPr eaLnBrk="1" hangingPunct="1"/>
            <a:endParaRPr lang="en-GB" sz="8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  <a:p>
            <a:pPr eaLnBrk="1" hangingPunct="1"/>
            <a:r>
              <a:rPr lang="en-GB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	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endParaRPr lang="en-GB" sz="32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963988"/>
            <a:ext cx="3243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3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810000" y="2667000"/>
            <a:ext cx="2057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Bottom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80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~33%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2667000"/>
            <a:ext cx="1633538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Top 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98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2667000"/>
            <a:ext cx="1771650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Active Veto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64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28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E845-A38E-8245-846D-4585EF292FA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10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Energy Spectrum of Real Data vs. MC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752600" y="914398"/>
            <a:ext cx="4114800" cy="1752601"/>
            <a:chOff x="2438400" y="4990838"/>
            <a:chExt cx="3187700" cy="1121401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885" b="4257"/>
            <a:stretch/>
          </p:blipFill>
          <p:spPr bwMode="auto">
            <a:xfrm>
              <a:off x="2438400" y="4990838"/>
              <a:ext cx="3187700" cy="112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849968" y="57150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582"/>
          <a:stretch/>
        </p:blipFill>
        <p:spPr>
          <a:xfrm>
            <a:off x="0" y="2692606"/>
            <a:ext cx="9601200" cy="4241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1101.3866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012965"/>
            <a:ext cx="57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85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Kr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4038600"/>
            <a:ext cx="69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222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Rn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4400490"/>
            <a:ext cx="239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latin typeface="+mn-lt"/>
              </a:rPr>
              <a:t>136</a:t>
            </a:r>
            <a:r>
              <a:rPr lang="en-US" sz="1800" b="1" dirty="0" smtClean="0">
                <a:latin typeface="+mn-lt"/>
              </a:rPr>
              <a:t>Xe Double Beta Decay</a:t>
            </a:r>
            <a:endParaRPr lang="en-US" sz="1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327165"/>
            <a:ext cx="105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MC Total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914400"/>
            <a:ext cx="235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Surface Backgrounds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53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Level of Backgrounds (before S2/S1 cut)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contrast="26000"/>
          </a:blip>
          <a:srcRect t="7025" r="6395"/>
          <a:stretch/>
        </p:blipFill>
        <p:spPr>
          <a:xfrm>
            <a:off x="139124" y="762000"/>
            <a:ext cx="9462076" cy="6114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933890"/>
            <a:ext cx="180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after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3886200"/>
            <a:ext cx="199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before </a:t>
            </a:r>
            <a:r>
              <a:rPr lang="en-US" sz="2000" b="1" dirty="0" err="1" smtClean="0">
                <a:solidFill>
                  <a:srgbClr val="FF6600"/>
                </a:solidFill>
                <a:latin typeface="+mn-lt"/>
              </a:rPr>
              <a:t>fiducial</a:t>
            </a:r>
            <a:r>
              <a:rPr lang="en-US" sz="2000" b="1" dirty="0" smtClean="0">
                <a:solidFill>
                  <a:srgbClr val="FF6600"/>
                </a:solidFill>
                <a:latin typeface="+mn-lt"/>
              </a:rPr>
              <a:t> cut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4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Log(S2/S1) vs. Energy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259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48 kg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7997" y="1676400"/>
            <a:ext cx="177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Arial Narrow" charset="0"/>
                <a:cs typeface="ＭＳ Ｐゴシック" charset="0"/>
              </a:rPr>
              <a:t>backgrounds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269755" y="4114800"/>
            <a:ext cx="2452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Neutron band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(Acceptance 30 – 40%)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682398"/>
            <a:ext cx="216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99.75% rejection for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1800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676400"/>
            <a:ext cx="6327324" cy="4484132"/>
            <a:chOff x="1752600" y="1676400"/>
            <a:chExt cx="6327324" cy="4484132"/>
          </a:xfrm>
        </p:grpSpPr>
        <p:sp>
          <p:nvSpPr>
            <p:cNvPr id="13" name="Rectangle 12"/>
            <p:cNvSpPr/>
            <p:nvPr/>
          </p:nvSpPr>
          <p:spPr>
            <a:xfrm>
              <a:off x="1752600" y="5562600"/>
              <a:ext cx="9669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8.4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10400" y="5543490"/>
              <a:ext cx="106952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44.6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10200" y="5257800"/>
              <a:ext cx="60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-3 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endParaRPr lang="en-US" sz="20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5791200"/>
              <a:ext cx="12529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S2 = 300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752600"/>
              <a:ext cx="1042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4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2402" y="1676400"/>
              <a:ext cx="114767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30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7620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6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731250" cy="6019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sz="36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Scientific Cases</a:t>
            </a:r>
            <a:endParaRPr lang="en-US" sz="3600" u="sng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</a:rPr>
              <a:t>Origin of the Universe and Mass </a:t>
            </a:r>
          </a:p>
          <a:p>
            <a:pPr eaLnBrk="1" hangingPunct="1">
              <a:lnSpc>
                <a:spcPct val="70000"/>
              </a:lnSpc>
            </a:pPr>
            <a:r>
              <a:rPr lang="en-US" sz="3600" u="sng" dirty="0" smtClean="0">
                <a:latin typeface="Arial Narrow" charset="0"/>
                <a:ea typeface="ＭＳ Ｐゴシック" charset="0"/>
              </a:rPr>
              <a:t>Detection Methods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</a:rPr>
              <a:t>Noble Liquid and TPC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</a:rPr>
              <a:t>XENON100 and 1T</a:t>
            </a:r>
          </a:p>
          <a:p>
            <a:pPr eaLnBrk="1" hangingPunct="1">
              <a:lnSpc>
                <a:spcPct val="70000"/>
              </a:lnSpc>
            </a:pPr>
            <a:r>
              <a:rPr lang="en-US" sz="3600" u="sng" dirty="0" smtClean="0">
                <a:latin typeface="Arial Narrow" charset="0"/>
                <a:ea typeface="ＭＳ Ｐゴシック" charset="0"/>
              </a:rPr>
              <a:t>Sensitivities 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>
                <a:latin typeface="Arial Narrow" charset="0"/>
                <a:ea typeface="ＭＳ Ｐゴシック" charset="0"/>
              </a:rPr>
              <a:t>SUSY, Extra 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Dimensions…</a:t>
            </a:r>
            <a:endParaRPr lang="en-US" sz="3200" u="sng" dirty="0" smtClean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</a:rPr>
              <a:t>Comparison with LHC, Indirect searches</a:t>
            </a:r>
          </a:p>
          <a:p>
            <a:pPr eaLnBrk="1" hangingPunct="1">
              <a:lnSpc>
                <a:spcPct val="70000"/>
              </a:lnSpc>
            </a:pPr>
            <a:r>
              <a:rPr lang="en-US" sz="36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Ultimate G3 Observatory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</a:rPr>
              <a:t>Xenon vs. Argon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sym typeface="Wingdings"/>
              </a:rPr>
              <a:t>Technological challenges</a:t>
            </a:r>
            <a:endParaRPr lang="en-US" sz="3200" dirty="0" smtClean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Neutrino Physics 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distribution in z vs. 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3954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8.4 – 44.6 </a:t>
            </a:r>
            <a:r>
              <a:rPr lang="en-US" sz="2800" b="1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2800" b="1" baseline="-25000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2800" b="1" baseline="-25000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291460" y="1676400"/>
            <a:ext cx="7166740" cy="4495800"/>
          </a:xfrm>
          <a:prstGeom prst="rect">
            <a:avLst/>
          </a:prstGeom>
          <a:noFill/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FFFF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2057400"/>
            <a:ext cx="830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48 kg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19600" y="3462144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7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Log(S2/S1)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2633848" y="3951636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2672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23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Single Scatter Nuclear Recoil Event Candidate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9296400" cy="3719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2430"/>
            <a:ext cx="4724400" cy="240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64" y="4465127"/>
            <a:ext cx="4885836" cy="24690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10983" y="1142149"/>
            <a:ext cx="4842417" cy="2667852"/>
            <a:chOff x="4322066" y="1255033"/>
            <a:chExt cx="3644551" cy="19453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600" y="1575510"/>
              <a:ext cx="3547017" cy="16248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2066" y="1255033"/>
              <a:ext cx="55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Top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3781" y="1268040"/>
              <a:ext cx="920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Bottom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2362200" y="4038600"/>
            <a:ext cx="1524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7772400" y="4038600"/>
            <a:ext cx="3048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1371600" y="10668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(April, 2011)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601200" cy="6126583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49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Summary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of XENON100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16" y="685800"/>
            <a:ext cx="9340850" cy="6324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Purity of Xenon has achieved the design goal.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2800" dirty="0">
                <a:latin typeface="Arial Narrow" charset="0"/>
                <a:ea typeface="ＭＳ Ｐゴシック" charset="0"/>
              </a:rPr>
              <a:t>					</a:t>
            </a:r>
            <a:r>
              <a:rPr lang="en-US" sz="2800" u="sng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Actual</a:t>
            </a:r>
            <a:r>
              <a:rPr lang="en-US" sz="2800" dirty="0">
                <a:solidFill>
                  <a:srgbClr val="9E0046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	</a:t>
            </a:r>
            <a:r>
              <a:rPr lang="en-US" sz="2800" u="sng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Goal</a:t>
            </a:r>
            <a:endParaRPr lang="en-US" sz="2800" dirty="0">
              <a:solidFill>
                <a:srgbClr val="32946A"/>
              </a:solidFill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Light Yield: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2.2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 </a:t>
            </a:r>
            <a:r>
              <a:rPr lang="en-US" sz="2800" dirty="0">
                <a:solidFill>
                  <a:srgbClr val="FF00AA"/>
                </a:solidFill>
                <a:latin typeface="Wingdings" charset="0"/>
                <a:ea typeface="ＭＳ Ｐゴシック" charset="0"/>
                <a:cs typeface="Wingdings" charset="0"/>
              </a:rPr>
              <a:t>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2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pe</a:t>
            </a:r>
            <a:r>
              <a:rPr lang="en-US" sz="2800" dirty="0">
                <a:latin typeface="Arial Narrow" charset="0"/>
                <a:ea typeface="ＭＳ Ｐゴシック" charset="0"/>
              </a:rPr>
              <a:t>/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keVee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Electron Drift Time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800" dirty="0">
                <a:latin typeface="Arial Narrow" charset="0"/>
                <a:ea typeface="ＭＳ Ｐゴシック" charset="0"/>
              </a:rPr>
              <a:t> 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400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&gt; 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300 </a:t>
            </a:r>
            <a:r>
              <a:rPr lang="en-US" sz="2800" dirty="0" smtClean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μs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Krypton 85: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80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100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ppt</a:t>
            </a:r>
            <a:endParaRPr lang="en-US" sz="28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Radon:			</a:t>
            </a:r>
            <a:r>
              <a:rPr lang="en-US" sz="2800" dirty="0" smtClean="0">
                <a:solidFill>
                  <a:srgbClr val="FF00AA"/>
                </a:solidFill>
                <a:latin typeface="Arial Narrow" charset="0"/>
                <a:ea typeface="ＭＳ Ｐゴシック" charset="0"/>
              </a:rPr>
              <a:t>1.1 	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>
                <a:solidFill>
                  <a:srgbClr val="32946A"/>
                </a:solidFill>
                <a:latin typeface="Arial Narrow" charset="0"/>
                <a:ea typeface="ＭＳ Ｐゴシック" charset="0"/>
              </a:rPr>
              <a:t>&lt; 2</a:t>
            </a:r>
            <a:r>
              <a:rPr lang="en-US" sz="2800" dirty="0">
                <a:latin typeface="Arial Narrow" charset="0"/>
                <a:ea typeface="ＭＳ Ｐゴシック" charset="0"/>
              </a:rPr>
              <a:t>	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Bq</a:t>
            </a:r>
            <a:r>
              <a:rPr lang="en-US" sz="2800" dirty="0">
                <a:latin typeface="Arial Narrow" charset="0"/>
                <a:ea typeface="ＭＳ Ｐゴシック" charset="0"/>
              </a:rPr>
              <a:t>/m</a:t>
            </a:r>
            <a:r>
              <a:rPr lang="en-US" sz="2800" baseline="33000" dirty="0">
                <a:latin typeface="Arial Narrow" charset="0"/>
                <a:ea typeface="ＭＳ Ｐゴシック" charset="0"/>
              </a:rPr>
              <a:t>3</a:t>
            </a:r>
            <a:r>
              <a:rPr lang="en-US" sz="2800" dirty="0">
                <a:latin typeface="Arial Narrow" charset="0"/>
                <a:ea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100 days of data published.</a:t>
            </a:r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3 event observed (1.8 +- 0.6 events expected)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latin typeface="Arial Narrow" charset="0"/>
                <a:ea typeface="ＭＳ Ｐゴシック" charset="0"/>
              </a:rPr>
              <a:t>Contaminated by </a:t>
            </a:r>
            <a:r>
              <a:rPr lang="en-US" sz="2400" baseline="30000" dirty="0">
                <a:latin typeface="Arial Narrow" charset="0"/>
                <a:ea typeface="ＭＳ Ｐゴシック" charset="0"/>
              </a:rPr>
              <a:t>85</a:t>
            </a:r>
            <a:r>
              <a:rPr lang="en-US" sz="2400" dirty="0">
                <a:latin typeface="Arial Narrow" charset="0"/>
                <a:ea typeface="ＭＳ Ｐゴシック" charset="0"/>
              </a:rPr>
              <a:t>Kr at ~ 700 </a:t>
            </a:r>
            <a:r>
              <a:rPr lang="en-US" sz="2400" dirty="0" err="1" smtClean="0">
                <a:latin typeface="Arial Narrow" charset="0"/>
                <a:ea typeface="ＭＳ Ｐゴシック" charset="0"/>
              </a:rPr>
              <a:t>ppt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  </a:t>
            </a:r>
            <a:r>
              <a:rPr lang="en-US" sz="2400" dirty="0" smtClean="0">
                <a:latin typeface="Arial Narrow" charset="0"/>
                <a:ea typeface="ＭＳ Ｐゴシック" charset="0"/>
                <a:sym typeface="Wingdings"/>
              </a:rPr>
              <a:t> 1.1 events</a:t>
            </a:r>
            <a:endParaRPr lang="en-US" sz="24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&lt; </a:t>
            </a:r>
            <a:r>
              <a:rPr lang="en-US" sz="2800" dirty="0">
                <a:latin typeface="Arial Narrow" charset="0"/>
                <a:ea typeface="ＭＳ Ｐゴシック" charset="0"/>
              </a:rPr>
              <a:t>7 x 10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2800" dirty="0"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2 </a:t>
            </a:r>
            <a:r>
              <a:rPr lang="en-US" sz="2800" dirty="0">
                <a:latin typeface="Arial Narrow" charset="0"/>
                <a:ea typeface="ＭＳ Ｐゴシック" charset="0"/>
              </a:rPr>
              <a:t>at 50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GeV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 				</a:t>
            </a:r>
            <a:r>
              <a:rPr lang="en-US" sz="2800" dirty="0" smtClean="0">
                <a:solidFill>
                  <a:srgbClr val="008000"/>
                </a:solidFill>
              </a:rPr>
              <a:t>arXiv</a:t>
            </a:r>
            <a:r>
              <a:rPr lang="en-US" sz="2800" dirty="0">
                <a:solidFill>
                  <a:srgbClr val="008000"/>
                </a:solidFill>
              </a:rPr>
              <a:t>:</a:t>
            </a:r>
            <a:r>
              <a:rPr lang="en-US" sz="2800" dirty="0" smtClean="0">
                <a:solidFill>
                  <a:srgbClr val="008000"/>
                </a:solidFill>
              </a:rPr>
              <a:t>1104.2549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Low mass (7-10 </a:t>
            </a:r>
            <a:r>
              <a:rPr lang="en-US" sz="2800" dirty="0" err="1">
                <a:latin typeface="Arial Narrow" charset="0"/>
                <a:ea typeface="ＭＳ Ｐゴシック" charset="0"/>
              </a:rPr>
              <a:t>GeV</a:t>
            </a:r>
            <a:r>
              <a:rPr lang="en-US" sz="2800" dirty="0">
                <a:latin typeface="Arial Narrow" charset="0"/>
                <a:ea typeface="ＭＳ Ｐゴシック" charset="0"/>
              </a:rPr>
              <a:t>) WIMP unlikely.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Arial Narrow" charset="0"/>
                <a:ea typeface="ＭＳ Ｐゴシック" charset="0"/>
              </a:rPr>
              <a:t>Inelastic DM excluded.			</a:t>
            </a:r>
            <a:r>
              <a:rPr lang="en-US" sz="2800" dirty="0" smtClean="0">
                <a:solidFill>
                  <a:srgbClr val="008000"/>
                </a:solidFill>
              </a:rPr>
              <a:t>arXiv</a:t>
            </a:r>
            <a:r>
              <a:rPr lang="en-US" sz="2800" dirty="0">
                <a:solidFill>
                  <a:srgbClr val="008000"/>
                </a:solidFill>
              </a:rPr>
              <a:t>:</a:t>
            </a:r>
            <a:r>
              <a:rPr lang="en-US" sz="2800" dirty="0" smtClean="0">
                <a:solidFill>
                  <a:srgbClr val="008000"/>
                </a:solidFill>
              </a:rPr>
              <a:t>1104.3121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Data taking continues</a:t>
            </a:r>
            <a:r>
              <a:rPr lang="en-US" sz="3200" dirty="0">
                <a:latin typeface="Arial Narrow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2800" baseline="30000" dirty="0" smtClean="0">
                <a:latin typeface="Arial Narrow" charset="0"/>
                <a:ea typeface="ＭＳ Ｐゴシック" charset="0"/>
              </a:rPr>
              <a:t>85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Kr reduced to &lt; 80 </a:t>
            </a:r>
            <a:r>
              <a:rPr lang="en-US" sz="2800" dirty="0" err="1" smtClean="0">
                <a:latin typeface="Arial Narrow" charset="0"/>
                <a:ea typeface="ＭＳ Ｐゴシック" charset="0"/>
              </a:rPr>
              <a:t>ppt</a:t>
            </a:r>
            <a:endParaRPr lang="en-US" sz="2800" dirty="0" smtClean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&lt;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2 </a:t>
            </a:r>
            <a:r>
              <a:rPr lang="en-US" sz="2800" dirty="0">
                <a:latin typeface="Arial Narrow" charset="0"/>
                <a:ea typeface="ＭＳ Ｐゴシック" charset="0"/>
              </a:rPr>
              <a:t>x 10</a:t>
            </a:r>
            <a:r>
              <a:rPr lang="en-US" sz="28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cm</a:t>
            </a:r>
            <a:r>
              <a:rPr lang="en-US" sz="2800" baseline="30000" dirty="0" smtClean="0">
                <a:latin typeface="Arial Narrow" charset="0"/>
                <a:ea typeface="ＭＳ Ｐゴシック" charset="0"/>
              </a:rPr>
              <a:t>2  </a:t>
            </a:r>
            <a:r>
              <a:rPr lang="en-US" sz="2800" dirty="0" smtClean="0">
                <a:latin typeface="Arial Narrow" charset="0"/>
                <a:ea typeface="ＭＳ Ｐゴシック" charset="0"/>
              </a:rPr>
              <a:t>by the end of 2011 expected.</a:t>
            </a:r>
            <a:endParaRPr lang="en-US" sz="28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38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752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XENON1T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The 1</a:t>
            </a:r>
            <a:r>
              <a:rPr lang="en-US" sz="4400" baseline="30000" dirty="0" smtClean="0">
                <a:latin typeface="Tahoma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G2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Experiment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1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FF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26054" y="1040619"/>
            <a:ext cx="8114001" cy="4395801"/>
          </a:xfrm>
          <a:custGeom>
            <a:avLst/>
            <a:gdLst>
              <a:gd name="connsiteX0" fmla="*/ 0 w 8114001"/>
              <a:gd name="connsiteY0" fmla="*/ 0 h 4395801"/>
              <a:gd name="connsiteX1" fmla="*/ 555633 w 8114001"/>
              <a:gd name="connsiteY1" fmla="*/ 1781399 h 4395801"/>
              <a:gd name="connsiteX2" fmla="*/ 1155364 w 8114001"/>
              <a:gd name="connsiteY2" fmla="*/ 2954300 h 4395801"/>
              <a:gd name="connsiteX3" fmla="*/ 1808011 w 8114001"/>
              <a:gd name="connsiteY3" fmla="*/ 3730355 h 4395801"/>
              <a:gd name="connsiteX4" fmla="*/ 2381283 w 8114001"/>
              <a:gd name="connsiteY4" fmla="*/ 4136020 h 4395801"/>
              <a:gd name="connsiteX5" fmla="*/ 3113307 w 8114001"/>
              <a:gd name="connsiteY5" fmla="*/ 4365309 h 4395801"/>
              <a:gd name="connsiteX6" fmla="*/ 3915888 w 8114001"/>
              <a:gd name="connsiteY6" fmla="*/ 4382947 h 4395801"/>
              <a:gd name="connsiteX7" fmla="*/ 5088890 w 8114001"/>
              <a:gd name="connsiteY7" fmla="*/ 4268303 h 4395801"/>
              <a:gd name="connsiteX8" fmla="*/ 6561758 w 8114001"/>
              <a:gd name="connsiteY8" fmla="*/ 4003738 h 4395801"/>
              <a:gd name="connsiteX9" fmla="*/ 8114001 w 8114001"/>
              <a:gd name="connsiteY9" fmla="*/ 3695080 h 43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4001" h="4395801">
                <a:moveTo>
                  <a:pt x="0" y="0"/>
                </a:moveTo>
                <a:cubicBezTo>
                  <a:pt x="181536" y="644508"/>
                  <a:pt x="363072" y="1289016"/>
                  <a:pt x="555633" y="1781399"/>
                </a:cubicBezTo>
                <a:cubicBezTo>
                  <a:pt x="748194" y="2273782"/>
                  <a:pt x="946634" y="2629474"/>
                  <a:pt x="1155364" y="2954300"/>
                </a:cubicBezTo>
                <a:cubicBezTo>
                  <a:pt x="1364094" y="3279126"/>
                  <a:pt x="1603691" y="3533402"/>
                  <a:pt x="1808011" y="3730355"/>
                </a:cubicBezTo>
                <a:cubicBezTo>
                  <a:pt x="2012331" y="3927308"/>
                  <a:pt x="2163734" y="4030194"/>
                  <a:pt x="2381283" y="4136020"/>
                </a:cubicBezTo>
                <a:cubicBezTo>
                  <a:pt x="2598832" y="4241846"/>
                  <a:pt x="2857540" y="4324155"/>
                  <a:pt x="3113307" y="4365309"/>
                </a:cubicBezTo>
                <a:cubicBezTo>
                  <a:pt x="3369075" y="4406464"/>
                  <a:pt x="3586624" y="4399115"/>
                  <a:pt x="3915888" y="4382947"/>
                </a:cubicBezTo>
                <a:cubicBezTo>
                  <a:pt x="4245152" y="4366779"/>
                  <a:pt x="4647912" y="4331505"/>
                  <a:pt x="5088890" y="4268303"/>
                </a:cubicBezTo>
                <a:cubicBezTo>
                  <a:pt x="5529868" y="4205102"/>
                  <a:pt x="6561758" y="4003738"/>
                  <a:pt x="6561758" y="4003738"/>
                </a:cubicBezTo>
                <a:lnTo>
                  <a:pt x="8114001" y="3695080"/>
                </a:lnTo>
              </a:path>
            </a:pathLst>
          </a:custGeom>
          <a:ln w="5715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38600" y="5410200"/>
            <a:ext cx="1575129" cy="523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00FF"/>
                </a:solidFill>
                <a:latin typeface="Arial Narrow" charset="0"/>
              </a:rPr>
              <a:t>XENON1T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26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FF"/>
                </a:solidFill>
              </a:rPr>
              <a:t>G2</a:t>
            </a:r>
            <a:r>
              <a:rPr lang="en-US" dirty="0" smtClean="0"/>
              <a:t>) at LNGS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70377" b="4691"/>
          <a:stretch/>
        </p:blipFill>
        <p:spPr>
          <a:xfrm>
            <a:off x="5638800" y="1189870"/>
            <a:ext cx="3910902" cy="5416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079" r="11512"/>
          <a:stretch/>
        </p:blipFill>
        <p:spPr>
          <a:xfrm>
            <a:off x="76200" y="990600"/>
            <a:ext cx="5562600" cy="5604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124200" y="2514600"/>
            <a:ext cx="26670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124200" y="4038600"/>
            <a:ext cx="28194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122930" y="3886200"/>
            <a:ext cx="1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+mn-lt"/>
              </a:rPr>
              <a:t>Xe</a:t>
            </a:r>
            <a:endParaRPr lang="en-US" b="1" dirty="0" smtClean="0">
              <a:solidFill>
                <a:srgbClr val="FF00FF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+mn-lt"/>
              </a:rPr>
              <a:t>(2.2 Ton)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5436" y="4495800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Water Tank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19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Detector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601200" cy="3437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601200" cy="268793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81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of TPC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1400"/>
            <a:ext cx="9601200" cy="521633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9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78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Parameters of XENON1T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1" b="-3165"/>
          <a:stretch/>
        </p:blipFill>
        <p:spPr>
          <a:xfrm>
            <a:off x="152400" y="1022982"/>
            <a:ext cx="9340850" cy="58921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6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Cryogenic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22202"/>
            <a:ext cx="9067800" cy="62322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62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at LNGS Hall 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601200" cy="448509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0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Expected Backgrounds vs. Self-shielding cut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10600" cy="622970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47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Expected Backgrounds and Sensitivity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601200" cy="440414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97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XENON1T – Responsibility and Cost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601200" cy="523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5638800" y="5943600"/>
            <a:ext cx="3810000" cy="30403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400800"/>
            <a:ext cx="1300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DOE + NSF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73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XENON1T – US Responsibility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9296400" cy="496797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70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XENON1T – Schedule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01" y="837438"/>
            <a:ext cx="8345999" cy="61729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and 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Extra Dimensions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14400" y="12192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</a:t>
            </a:r>
            <a:r>
              <a:rPr lang="en-US" sz="4400" dirty="0" err="1" smtClean="0">
                <a:latin typeface="Tahoma" charset="0"/>
                <a:ea typeface="ＭＳ Ｐゴシック" charset="0"/>
                <a:cs typeface="ＭＳ Ｐゴシック" charset="0"/>
              </a:rPr>
              <a:t>Neutralino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080000" cy="3810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6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Scientific Cases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4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6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24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466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9826"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9474"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80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28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89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96200" y="662940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3765906"/>
            <a:ext cx="5562600" cy="45720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6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83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Mass Spectra at the best fit points (before 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601200" cy="5759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6629400"/>
            <a:ext cx="333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arXiv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0808.4218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14600" y="44196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5720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1066800"/>
            <a:ext cx="10178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990600"/>
            <a:ext cx="982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8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mSUGRA</a:t>
            </a:r>
            <a:r>
              <a:rPr lang="en-US" dirty="0" smtClean="0"/>
              <a:t> m</a:t>
            </a:r>
            <a:r>
              <a:rPr lang="en-US" baseline="-25000" dirty="0" smtClean="0"/>
              <a:t>1</a:t>
            </a:r>
            <a:r>
              <a:rPr lang="en-US" baseline="-25000" dirty="0"/>
              <a:t>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93985" cy="6184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8804" y="67056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733800"/>
            <a:ext cx="2133337" cy="52322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x</a:t>
            </a:r>
            <a:r>
              <a:rPr lang="en-US" sz="2800" b="1" i="1" dirty="0" smtClean="0">
                <a:solidFill>
                  <a:srgbClr val="FF00FF"/>
                </a:solidFill>
                <a:latin typeface="+mn-lt"/>
              </a:rPr>
              <a:t> ~ 0.4 * M</a:t>
            </a:r>
            <a:r>
              <a:rPr lang="en-US" sz="2800" b="1" i="1" baseline="-25000" dirty="0" smtClean="0">
                <a:solidFill>
                  <a:srgbClr val="FF00FF"/>
                </a:solidFill>
                <a:latin typeface="+mn-lt"/>
              </a:rPr>
              <a:t>1/2</a:t>
            </a:r>
            <a:endParaRPr lang="en-US" sz="2800" b="1" i="1" baseline="-25000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48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28800" y="2773797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828800" y="3886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828800" y="4648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 noChangeAspect="1"/>
          </p:cNvCxnSpPr>
          <p:nvPr/>
        </p:nvCxnSpPr>
        <p:spPr bwMode="auto">
          <a:xfrm flipH="1">
            <a:off x="60960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 noChangeAspect="1"/>
          </p:cNvCxnSpPr>
          <p:nvPr/>
        </p:nvCxnSpPr>
        <p:spPr bwMode="auto">
          <a:xfrm flipH="1">
            <a:off x="66294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2015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57600" y="39624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1400" y="50292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2017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2800" y="4572000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86800" y="28194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1148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6800" y="50292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G3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" y="838200"/>
            <a:ext cx="8610600" cy="5874697"/>
            <a:chOff x="76200" y="533400"/>
            <a:chExt cx="8610600" cy="58746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533400"/>
              <a:ext cx="8610600" cy="58746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07672" y="685800"/>
              <a:ext cx="935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FF0000"/>
                  </a:solidFill>
                  <a:latin typeface="+mn-lt"/>
                </a:rPr>
                <a:t>CMSSM</a:t>
              </a:r>
              <a:endParaRPr lang="en-US" sz="1800" b="1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79672" y="685800"/>
              <a:ext cx="90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FF0000"/>
                  </a:solidFill>
                  <a:latin typeface="+mn-lt"/>
                </a:rPr>
                <a:t>NUHM1</a:t>
              </a:r>
              <a:endParaRPr lang="en-US" sz="1800" b="1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1472" y="3810000"/>
              <a:ext cx="1051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FF0000"/>
                  </a:solidFill>
                  <a:latin typeface="+mn-lt"/>
                </a:rPr>
                <a:t>VSMSSM</a:t>
              </a:r>
              <a:endParaRPr lang="en-US" sz="1800" b="1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9672" y="3810000"/>
              <a:ext cx="1073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rgbClr val="FF0000"/>
                  </a:solidFill>
                  <a:latin typeface="+mn-lt"/>
                </a:rPr>
                <a:t>mSUGRA</a:t>
              </a:r>
              <a:endParaRPr lang="en-US" sz="1800" b="1" i="1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85044" y="2049192"/>
              <a:ext cx="3055758" cy="849385"/>
              <a:chOff x="685044" y="2049192"/>
              <a:chExt cx="3055758" cy="849385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685044" y="2049192"/>
                <a:ext cx="3055758" cy="541608"/>
              </a:xfrm>
              <a:custGeom>
                <a:avLst/>
                <a:gdLst>
                  <a:gd name="connsiteX0" fmla="*/ 0 w 3055758"/>
                  <a:gd name="connsiteY0" fmla="*/ 0 h 541608"/>
                  <a:gd name="connsiteX1" fmla="*/ 330976 w 3055758"/>
                  <a:gd name="connsiteY1" fmla="*/ 338675 h 541608"/>
                  <a:gd name="connsiteX2" fmla="*/ 700438 w 3055758"/>
                  <a:gd name="connsiteY2" fmla="*/ 515710 h 541608"/>
                  <a:gd name="connsiteX3" fmla="*/ 1393179 w 3055758"/>
                  <a:gd name="connsiteY3" fmla="*/ 531104 h 541608"/>
                  <a:gd name="connsiteX4" fmla="*/ 2162892 w 3055758"/>
                  <a:gd name="connsiteY4" fmla="*/ 423344 h 541608"/>
                  <a:gd name="connsiteX5" fmla="*/ 3055758 w 3055758"/>
                  <a:gd name="connsiteY5" fmla="*/ 246309 h 5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5758" h="541608">
                    <a:moveTo>
                      <a:pt x="0" y="0"/>
                    </a:moveTo>
                    <a:cubicBezTo>
                      <a:pt x="107118" y="126361"/>
                      <a:pt x="214236" y="252723"/>
                      <a:pt x="330976" y="338675"/>
                    </a:cubicBezTo>
                    <a:cubicBezTo>
                      <a:pt x="447716" y="424627"/>
                      <a:pt x="523404" y="483639"/>
                      <a:pt x="700438" y="515710"/>
                    </a:cubicBezTo>
                    <a:cubicBezTo>
                      <a:pt x="877472" y="547782"/>
                      <a:pt x="1149437" y="546498"/>
                      <a:pt x="1393179" y="531104"/>
                    </a:cubicBezTo>
                    <a:cubicBezTo>
                      <a:pt x="1636921" y="515710"/>
                      <a:pt x="1885796" y="470810"/>
                      <a:pt x="2162892" y="423344"/>
                    </a:cubicBezTo>
                    <a:cubicBezTo>
                      <a:pt x="2439988" y="375878"/>
                      <a:pt x="3055758" y="246309"/>
                      <a:pt x="3055758" y="246309"/>
                    </a:cubicBezTo>
                  </a:path>
                </a:pathLst>
              </a:custGeom>
              <a:noFill/>
              <a:ln w="38100" cmpd="sng">
                <a:solidFill>
                  <a:srgbClr val="FF00FF"/>
                </a:solidFill>
                <a:prstDash val="sysDash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00200" y="2590800"/>
                <a:ext cx="8799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FF"/>
                    </a:solidFill>
                    <a:latin typeface="+mn-lt"/>
                  </a:rPr>
                  <a:t>XENON1T</a:t>
                </a:r>
                <a:endParaRPr lang="en-US" sz="1400" b="1" dirty="0">
                  <a:solidFill>
                    <a:srgbClr val="FF00FF"/>
                  </a:solidFill>
                  <a:latin typeface="+mn-lt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08060" y="5166206"/>
              <a:ext cx="3055758" cy="849385"/>
              <a:chOff x="685044" y="2049192"/>
              <a:chExt cx="3055758" cy="84938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685044" y="2049192"/>
                <a:ext cx="3055758" cy="541608"/>
              </a:xfrm>
              <a:custGeom>
                <a:avLst/>
                <a:gdLst>
                  <a:gd name="connsiteX0" fmla="*/ 0 w 3055758"/>
                  <a:gd name="connsiteY0" fmla="*/ 0 h 541608"/>
                  <a:gd name="connsiteX1" fmla="*/ 330976 w 3055758"/>
                  <a:gd name="connsiteY1" fmla="*/ 338675 h 541608"/>
                  <a:gd name="connsiteX2" fmla="*/ 700438 w 3055758"/>
                  <a:gd name="connsiteY2" fmla="*/ 515710 h 541608"/>
                  <a:gd name="connsiteX3" fmla="*/ 1393179 w 3055758"/>
                  <a:gd name="connsiteY3" fmla="*/ 531104 h 541608"/>
                  <a:gd name="connsiteX4" fmla="*/ 2162892 w 3055758"/>
                  <a:gd name="connsiteY4" fmla="*/ 423344 h 541608"/>
                  <a:gd name="connsiteX5" fmla="*/ 3055758 w 3055758"/>
                  <a:gd name="connsiteY5" fmla="*/ 246309 h 5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5758" h="541608">
                    <a:moveTo>
                      <a:pt x="0" y="0"/>
                    </a:moveTo>
                    <a:cubicBezTo>
                      <a:pt x="107118" y="126361"/>
                      <a:pt x="214236" y="252723"/>
                      <a:pt x="330976" y="338675"/>
                    </a:cubicBezTo>
                    <a:cubicBezTo>
                      <a:pt x="447716" y="424627"/>
                      <a:pt x="523404" y="483639"/>
                      <a:pt x="700438" y="515710"/>
                    </a:cubicBezTo>
                    <a:cubicBezTo>
                      <a:pt x="877472" y="547782"/>
                      <a:pt x="1149437" y="546498"/>
                      <a:pt x="1393179" y="531104"/>
                    </a:cubicBezTo>
                    <a:cubicBezTo>
                      <a:pt x="1636921" y="515710"/>
                      <a:pt x="1885796" y="470810"/>
                      <a:pt x="2162892" y="423344"/>
                    </a:cubicBezTo>
                    <a:cubicBezTo>
                      <a:pt x="2439988" y="375878"/>
                      <a:pt x="3055758" y="246309"/>
                      <a:pt x="3055758" y="246309"/>
                    </a:cubicBezTo>
                  </a:path>
                </a:pathLst>
              </a:custGeom>
              <a:noFill/>
              <a:ln w="38100" cmpd="sng">
                <a:solidFill>
                  <a:srgbClr val="FF00FF"/>
                </a:solidFill>
                <a:prstDash val="sysDash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00200" y="2590800"/>
                <a:ext cx="8799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FF"/>
                    </a:solidFill>
                    <a:latin typeface="+mn-lt"/>
                  </a:rPr>
                  <a:t>XENON1T</a:t>
                </a:r>
                <a:endParaRPr lang="en-US" sz="1400" b="1" dirty="0">
                  <a:solidFill>
                    <a:srgbClr val="FF00FF"/>
                  </a:solidFill>
                  <a:latin typeface="+mn-lt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356260" y="2076233"/>
              <a:ext cx="3055758" cy="849385"/>
              <a:chOff x="685044" y="2049192"/>
              <a:chExt cx="3055758" cy="849385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685044" y="2049192"/>
                <a:ext cx="3055758" cy="541608"/>
              </a:xfrm>
              <a:custGeom>
                <a:avLst/>
                <a:gdLst>
                  <a:gd name="connsiteX0" fmla="*/ 0 w 3055758"/>
                  <a:gd name="connsiteY0" fmla="*/ 0 h 541608"/>
                  <a:gd name="connsiteX1" fmla="*/ 330976 w 3055758"/>
                  <a:gd name="connsiteY1" fmla="*/ 338675 h 541608"/>
                  <a:gd name="connsiteX2" fmla="*/ 700438 w 3055758"/>
                  <a:gd name="connsiteY2" fmla="*/ 515710 h 541608"/>
                  <a:gd name="connsiteX3" fmla="*/ 1393179 w 3055758"/>
                  <a:gd name="connsiteY3" fmla="*/ 531104 h 541608"/>
                  <a:gd name="connsiteX4" fmla="*/ 2162892 w 3055758"/>
                  <a:gd name="connsiteY4" fmla="*/ 423344 h 541608"/>
                  <a:gd name="connsiteX5" fmla="*/ 3055758 w 3055758"/>
                  <a:gd name="connsiteY5" fmla="*/ 246309 h 5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5758" h="541608">
                    <a:moveTo>
                      <a:pt x="0" y="0"/>
                    </a:moveTo>
                    <a:cubicBezTo>
                      <a:pt x="107118" y="126361"/>
                      <a:pt x="214236" y="252723"/>
                      <a:pt x="330976" y="338675"/>
                    </a:cubicBezTo>
                    <a:cubicBezTo>
                      <a:pt x="447716" y="424627"/>
                      <a:pt x="523404" y="483639"/>
                      <a:pt x="700438" y="515710"/>
                    </a:cubicBezTo>
                    <a:cubicBezTo>
                      <a:pt x="877472" y="547782"/>
                      <a:pt x="1149437" y="546498"/>
                      <a:pt x="1393179" y="531104"/>
                    </a:cubicBezTo>
                    <a:cubicBezTo>
                      <a:pt x="1636921" y="515710"/>
                      <a:pt x="1885796" y="470810"/>
                      <a:pt x="2162892" y="423344"/>
                    </a:cubicBezTo>
                    <a:cubicBezTo>
                      <a:pt x="2439988" y="375878"/>
                      <a:pt x="3055758" y="246309"/>
                      <a:pt x="3055758" y="246309"/>
                    </a:cubicBezTo>
                  </a:path>
                </a:pathLst>
              </a:custGeom>
              <a:noFill/>
              <a:ln w="38100" cmpd="sng">
                <a:solidFill>
                  <a:srgbClr val="FF00FF"/>
                </a:solidFill>
                <a:prstDash val="sysDash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00200" y="2590800"/>
                <a:ext cx="8799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FF"/>
                    </a:solidFill>
                    <a:latin typeface="+mn-lt"/>
                  </a:rPr>
                  <a:t>XENON1T</a:t>
                </a:r>
                <a:endParaRPr lang="en-US" sz="1400" b="1" dirty="0">
                  <a:solidFill>
                    <a:srgbClr val="FF00FF"/>
                  </a:solidFill>
                  <a:latin typeface="+mn-lt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348563" y="5135418"/>
              <a:ext cx="3055758" cy="849385"/>
              <a:chOff x="685044" y="2049192"/>
              <a:chExt cx="3055758" cy="849385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685044" y="2049192"/>
                <a:ext cx="3055758" cy="541608"/>
              </a:xfrm>
              <a:custGeom>
                <a:avLst/>
                <a:gdLst>
                  <a:gd name="connsiteX0" fmla="*/ 0 w 3055758"/>
                  <a:gd name="connsiteY0" fmla="*/ 0 h 541608"/>
                  <a:gd name="connsiteX1" fmla="*/ 330976 w 3055758"/>
                  <a:gd name="connsiteY1" fmla="*/ 338675 h 541608"/>
                  <a:gd name="connsiteX2" fmla="*/ 700438 w 3055758"/>
                  <a:gd name="connsiteY2" fmla="*/ 515710 h 541608"/>
                  <a:gd name="connsiteX3" fmla="*/ 1393179 w 3055758"/>
                  <a:gd name="connsiteY3" fmla="*/ 531104 h 541608"/>
                  <a:gd name="connsiteX4" fmla="*/ 2162892 w 3055758"/>
                  <a:gd name="connsiteY4" fmla="*/ 423344 h 541608"/>
                  <a:gd name="connsiteX5" fmla="*/ 3055758 w 3055758"/>
                  <a:gd name="connsiteY5" fmla="*/ 246309 h 54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5758" h="541608">
                    <a:moveTo>
                      <a:pt x="0" y="0"/>
                    </a:moveTo>
                    <a:cubicBezTo>
                      <a:pt x="107118" y="126361"/>
                      <a:pt x="214236" y="252723"/>
                      <a:pt x="330976" y="338675"/>
                    </a:cubicBezTo>
                    <a:cubicBezTo>
                      <a:pt x="447716" y="424627"/>
                      <a:pt x="523404" y="483639"/>
                      <a:pt x="700438" y="515710"/>
                    </a:cubicBezTo>
                    <a:cubicBezTo>
                      <a:pt x="877472" y="547782"/>
                      <a:pt x="1149437" y="546498"/>
                      <a:pt x="1393179" y="531104"/>
                    </a:cubicBezTo>
                    <a:cubicBezTo>
                      <a:pt x="1636921" y="515710"/>
                      <a:pt x="1885796" y="470810"/>
                      <a:pt x="2162892" y="423344"/>
                    </a:cubicBezTo>
                    <a:cubicBezTo>
                      <a:pt x="2439988" y="375878"/>
                      <a:pt x="3055758" y="246309"/>
                      <a:pt x="3055758" y="246309"/>
                    </a:cubicBezTo>
                  </a:path>
                </a:pathLst>
              </a:custGeom>
              <a:noFill/>
              <a:ln w="38100" cmpd="sng">
                <a:solidFill>
                  <a:srgbClr val="FF00FF"/>
                </a:solidFill>
                <a:prstDash val="sysDash"/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00200" y="2590800"/>
                <a:ext cx="8799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FF"/>
                    </a:solidFill>
                    <a:latin typeface="+mn-lt"/>
                  </a:rPr>
                  <a:t>XENON1T</a:t>
                </a:r>
                <a:endParaRPr lang="en-US" sz="1400" b="1" dirty="0">
                  <a:solidFill>
                    <a:srgbClr val="FF00FF"/>
                  </a:solidFill>
                  <a:latin typeface="+mn-lt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4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2200" y="6477000"/>
            <a:ext cx="269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Ferina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2"/>
              </a:rPr>
              <a:t>arXiv:1104.3573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1769"/>
          <a:stretch/>
        </p:blipFill>
        <p:spPr>
          <a:xfrm>
            <a:off x="-1" y="1371598"/>
            <a:ext cx="4953001" cy="4882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5596"/>
          <a:stretch/>
        </p:blipFill>
        <p:spPr>
          <a:xfrm>
            <a:off x="4953000" y="1366214"/>
            <a:ext cx="4572000" cy="497671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98267" y="1726918"/>
            <a:ext cx="3826886" cy="3489645"/>
            <a:chOff x="898267" y="1726918"/>
            <a:chExt cx="3826886" cy="3489645"/>
          </a:xfrm>
        </p:grpSpPr>
        <p:sp>
          <p:nvSpPr>
            <p:cNvPr id="14" name="Freeform 13"/>
            <p:cNvSpPr/>
            <p:nvPr/>
          </p:nvSpPr>
          <p:spPr>
            <a:xfrm>
              <a:off x="898267" y="1726918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99020" y="2098637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899773" y="3581400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  <a:prstDash val="sys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600" y="2190690"/>
              <a:ext cx="12833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XENON100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38400" y="2819400"/>
              <a:ext cx="587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2011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8400" y="3200400"/>
              <a:ext cx="598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2012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4600" y="4648200"/>
              <a:ext cx="598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2017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55898" y="4267200"/>
              <a:ext cx="1177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XENON1T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86400" y="1744923"/>
            <a:ext cx="3826886" cy="3699031"/>
            <a:chOff x="898267" y="1726918"/>
            <a:chExt cx="3826886" cy="3699031"/>
          </a:xfrm>
        </p:grpSpPr>
        <p:sp>
          <p:nvSpPr>
            <p:cNvPr id="24" name="Freeform 23"/>
            <p:cNvSpPr/>
            <p:nvPr/>
          </p:nvSpPr>
          <p:spPr>
            <a:xfrm>
              <a:off x="898267" y="1726918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899020" y="2098637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  <a:prstDash val="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899773" y="3581400"/>
              <a:ext cx="3825380" cy="1635163"/>
            </a:xfrm>
            <a:custGeom>
              <a:avLst/>
              <a:gdLst>
                <a:gd name="connsiteX0" fmla="*/ 0 w 3825380"/>
                <a:gd name="connsiteY0" fmla="*/ 0 h 1635163"/>
                <a:gd name="connsiteX1" fmla="*/ 7744 w 3825380"/>
                <a:gd name="connsiteY1" fmla="*/ 774402 h 1635163"/>
                <a:gd name="connsiteX2" fmla="*/ 46462 w 3825380"/>
                <a:gd name="connsiteY2" fmla="*/ 1417156 h 1635163"/>
                <a:gd name="connsiteX3" fmla="*/ 92925 w 3825380"/>
                <a:gd name="connsiteY3" fmla="*/ 1579781 h 1635163"/>
                <a:gd name="connsiteX4" fmla="*/ 123899 w 3825380"/>
                <a:gd name="connsiteY4" fmla="*/ 1626245 h 1635163"/>
                <a:gd name="connsiteX5" fmla="*/ 185849 w 3825380"/>
                <a:gd name="connsiteY5" fmla="*/ 1633989 h 1635163"/>
                <a:gd name="connsiteX6" fmla="*/ 286517 w 3825380"/>
                <a:gd name="connsiteY6" fmla="*/ 1610757 h 1635163"/>
                <a:gd name="connsiteX7" fmla="*/ 487852 w 3825380"/>
                <a:gd name="connsiteY7" fmla="*/ 1517829 h 1635163"/>
                <a:gd name="connsiteX8" fmla="*/ 906011 w 3825380"/>
                <a:gd name="connsiteY8" fmla="*/ 1355204 h 1635163"/>
                <a:gd name="connsiteX9" fmla="*/ 1479044 w 3825380"/>
                <a:gd name="connsiteY9" fmla="*/ 1208068 h 1635163"/>
                <a:gd name="connsiteX10" fmla="*/ 2330849 w 3825380"/>
                <a:gd name="connsiteY10" fmla="*/ 1076419 h 1635163"/>
                <a:gd name="connsiteX11" fmla="*/ 3151680 w 3825380"/>
                <a:gd name="connsiteY11" fmla="*/ 975747 h 1635163"/>
                <a:gd name="connsiteX12" fmla="*/ 3825380 w 3825380"/>
                <a:gd name="connsiteY12" fmla="*/ 913795 h 163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5380" h="1635163">
                  <a:moveTo>
                    <a:pt x="0" y="0"/>
                  </a:moveTo>
                  <a:cubicBezTo>
                    <a:pt x="0" y="269104"/>
                    <a:pt x="0" y="538209"/>
                    <a:pt x="7744" y="774402"/>
                  </a:cubicBezTo>
                  <a:cubicBezTo>
                    <a:pt x="15488" y="1010595"/>
                    <a:pt x="32265" y="1282926"/>
                    <a:pt x="46462" y="1417156"/>
                  </a:cubicBezTo>
                  <a:cubicBezTo>
                    <a:pt x="60659" y="1551386"/>
                    <a:pt x="80019" y="1544933"/>
                    <a:pt x="92925" y="1579781"/>
                  </a:cubicBezTo>
                  <a:cubicBezTo>
                    <a:pt x="105831" y="1614629"/>
                    <a:pt x="108412" y="1617210"/>
                    <a:pt x="123899" y="1626245"/>
                  </a:cubicBezTo>
                  <a:cubicBezTo>
                    <a:pt x="139386" y="1635280"/>
                    <a:pt x="158746" y="1636570"/>
                    <a:pt x="185849" y="1633989"/>
                  </a:cubicBezTo>
                  <a:cubicBezTo>
                    <a:pt x="212952" y="1631408"/>
                    <a:pt x="236183" y="1630117"/>
                    <a:pt x="286517" y="1610757"/>
                  </a:cubicBezTo>
                  <a:cubicBezTo>
                    <a:pt x="336851" y="1591397"/>
                    <a:pt x="384603" y="1560421"/>
                    <a:pt x="487852" y="1517829"/>
                  </a:cubicBezTo>
                  <a:cubicBezTo>
                    <a:pt x="591101" y="1475237"/>
                    <a:pt x="740812" y="1406831"/>
                    <a:pt x="906011" y="1355204"/>
                  </a:cubicBezTo>
                  <a:cubicBezTo>
                    <a:pt x="1071210" y="1303577"/>
                    <a:pt x="1241571" y="1254532"/>
                    <a:pt x="1479044" y="1208068"/>
                  </a:cubicBezTo>
                  <a:cubicBezTo>
                    <a:pt x="1716517" y="1161604"/>
                    <a:pt x="2052076" y="1115139"/>
                    <a:pt x="2330849" y="1076419"/>
                  </a:cubicBezTo>
                  <a:cubicBezTo>
                    <a:pt x="2609622" y="1037699"/>
                    <a:pt x="2902592" y="1002851"/>
                    <a:pt x="3151680" y="975747"/>
                  </a:cubicBezTo>
                  <a:cubicBezTo>
                    <a:pt x="3400769" y="948643"/>
                    <a:pt x="3825380" y="913795"/>
                    <a:pt x="3825380" y="913795"/>
                  </a:cubicBezTo>
                </a:path>
              </a:pathLst>
            </a:custGeom>
            <a:ln w="38100" cmpd="sng">
              <a:solidFill>
                <a:srgbClr val="FF00FF"/>
              </a:solidFill>
              <a:prstDash val="sysDash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28800" y="2362200"/>
              <a:ext cx="1283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XENON100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0667" y="3258595"/>
              <a:ext cx="587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2011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50667" y="3639595"/>
              <a:ext cx="598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2012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50667" y="5087395"/>
              <a:ext cx="5984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FF"/>
                  </a:solidFill>
                  <a:latin typeface="+mn-lt"/>
                </a:rPr>
                <a:t>2017</a:t>
              </a:r>
              <a:endParaRPr lang="en-US" sz="1600" b="1" i="1" dirty="0">
                <a:solidFill>
                  <a:srgbClr val="FF00FF"/>
                </a:solidFill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8267" y="4553995"/>
              <a:ext cx="1177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FF"/>
                  </a:solidFill>
                  <a:latin typeface="+mn-lt"/>
                </a:rPr>
                <a:t>XENON1T</a:t>
              </a:r>
              <a:endParaRPr lang="en-US" sz="20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cxnSp>
        <p:nvCxnSpPr>
          <p:cNvPr id="32" name="Straight Connector 31"/>
          <p:cNvCxnSpPr>
            <a:cxnSpLocks noChangeAspect="1"/>
          </p:cNvCxnSpPr>
          <p:nvPr/>
        </p:nvCxnSpPr>
        <p:spPr bwMode="auto">
          <a:xfrm flipH="1">
            <a:off x="16764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447800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34" name="Straight Connector 33"/>
          <p:cNvCxnSpPr>
            <a:cxnSpLocks noChangeAspect="1"/>
          </p:cNvCxnSpPr>
          <p:nvPr/>
        </p:nvCxnSpPr>
        <p:spPr bwMode="auto">
          <a:xfrm flipH="1">
            <a:off x="121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91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906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LHC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2362200"/>
            <a:ext cx="1373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well-tempered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4038600"/>
            <a:ext cx="13538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  <a:latin typeface="+mn-lt"/>
              </a:rPr>
              <a:t>Slepton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co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-annihilations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91400" y="3276600"/>
            <a:ext cx="135385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E8E8"/>
                </a:solidFill>
                <a:latin typeface="+mn-lt"/>
              </a:rPr>
              <a:t>Stop</a:t>
            </a:r>
            <a:endParaRPr lang="en-US" sz="1600" dirty="0">
              <a:solidFill>
                <a:srgbClr val="00E8E8"/>
              </a:solidFill>
              <a:latin typeface="+mn-lt"/>
            </a:endParaRPr>
          </a:p>
          <a:p>
            <a:pPr algn="ctr"/>
            <a:r>
              <a:rPr lang="en-US" sz="1600" dirty="0" smtClean="0">
                <a:solidFill>
                  <a:srgbClr val="00E8E8"/>
                </a:solidFill>
                <a:latin typeface="+mn-lt"/>
              </a:rPr>
              <a:t>co</a:t>
            </a:r>
            <a:r>
              <a:rPr lang="en-US" sz="1600" dirty="0">
                <a:solidFill>
                  <a:srgbClr val="00E8E8"/>
                </a:solidFill>
                <a:latin typeface="+mn-lt"/>
              </a:rPr>
              <a:t>-annihilations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53400" y="4953000"/>
            <a:ext cx="11384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Heavy Higgs</a:t>
            </a:r>
          </a:p>
          <a:p>
            <a:pPr algn="ctr"/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Resonance</a:t>
            </a:r>
            <a:endParaRPr lang="en-US" sz="1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52600" y="1981200"/>
            <a:ext cx="98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A4D2B"/>
                </a:solidFill>
                <a:latin typeface="+mn-lt"/>
              </a:rPr>
              <a:t>Excluded by</a:t>
            </a:r>
          </a:p>
          <a:p>
            <a:r>
              <a:rPr lang="en-US" sz="1400" dirty="0" smtClean="0">
                <a:solidFill>
                  <a:srgbClr val="CA4D2B"/>
                </a:solidFill>
                <a:latin typeface="+mn-lt"/>
              </a:rPr>
              <a:t>XENON100</a:t>
            </a:r>
            <a:endParaRPr lang="en-US" sz="1400" dirty="0">
              <a:solidFill>
                <a:srgbClr val="CA4D2B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62262" y="3886200"/>
            <a:ext cx="790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Excluded</a:t>
            </a:r>
          </a:p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By LHC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05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982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pic>
        <p:nvPicPr>
          <p:cNvPr id="48134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58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1/2</a:t>
            </a:r>
            <a:r>
              <a:rPr lang="en-US" dirty="0" smtClean="0"/>
              <a:t> vs. M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baseline="-25000" dirty="0" smtClean="0"/>
              <a:t> </a:t>
            </a:r>
            <a:r>
              <a:rPr lang="en-US" dirty="0" smtClean="0"/>
              <a:t>μ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52737"/>
          <a:stretch/>
        </p:blipFill>
        <p:spPr>
          <a:xfrm>
            <a:off x="-1" y="1371599"/>
            <a:ext cx="5029201" cy="4955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5031" r="1587"/>
          <a:stretch/>
        </p:blipFill>
        <p:spPr>
          <a:xfrm>
            <a:off x="5023108" y="1409700"/>
            <a:ext cx="4578092" cy="4914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91000" y="1066800"/>
            <a:ext cx="258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A4D2B"/>
                </a:solidFill>
                <a:latin typeface="+mn-lt"/>
              </a:rPr>
              <a:t>Excluded by XENON100</a:t>
            </a:r>
            <a:endParaRPr lang="en-US" sz="2000" b="1" dirty="0">
              <a:solidFill>
                <a:srgbClr val="CA4D2B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4419600" y="1447800"/>
            <a:ext cx="1143000" cy="3276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66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562600" y="1524000"/>
            <a:ext cx="838200" cy="2286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66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86200" y="6248400"/>
            <a:ext cx="1914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Excluded by LHC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4191000" y="5562600"/>
            <a:ext cx="9144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5105400" y="4876800"/>
            <a:ext cx="160020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6324600" y="6477000"/>
            <a:ext cx="269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Ferina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arXiv:1104.3573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79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1/2</a:t>
            </a:r>
            <a:r>
              <a:rPr lang="en-US" dirty="0" smtClean="0"/>
              <a:t> vs. 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610600" cy="5933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0072" y="2819400"/>
            <a:ext cx="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1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2072" y="2819400"/>
            <a:ext cx="90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1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872" y="5943600"/>
            <a:ext cx="105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+mn-lt"/>
              </a:rPr>
              <a:t>VSMSSM</a:t>
            </a:r>
            <a:endParaRPr lang="en-US" sz="1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072" y="5943600"/>
            <a:ext cx="107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+mn-lt"/>
              </a:rPr>
              <a:t>mSUGRA</a:t>
            </a:r>
            <a:endParaRPr lang="en-US" sz="1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2514600"/>
            <a:ext cx="57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  <a:latin typeface="+mn-lt"/>
              </a:rPr>
              <a:t>LHC</a:t>
            </a:r>
            <a:endParaRPr lang="en-US" sz="1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2514600"/>
            <a:ext cx="57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  <a:latin typeface="+mn-lt"/>
              </a:rPr>
              <a:t>LHC</a:t>
            </a:r>
            <a:endParaRPr lang="en-US" sz="1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562600"/>
            <a:ext cx="57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  <a:latin typeface="+mn-lt"/>
              </a:rPr>
              <a:t>LHC</a:t>
            </a:r>
            <a:endParaRPr lang="en-US" sz="1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5638800"/>
            <a:ext cx="57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  <a:latin typeface="+mn-lt"/>
              </a:rPr>
              <a:t>LHC</a:t>
            </a:r>
            <a:endParaRPr lang="en-US" sz="1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6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CMSSM m</a:t>
            </a:r>
            <a:r>
              <a:rPr lang="en-US" baseline="-25000" dirty="0"/>
              <a:t>1/2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601200" cy="44216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34200" y="6629400"/>
            <a:ext cx="246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Profumo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arXiv:1105.5162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76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CMSSM m</a:t>
            </a:r>
            <a:r>
              <a:rPr lang="en-US" baseline="-25000" dirty="0"/>
              <a:t>1/2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42" r="831"/>
          <a:stretch/>
        </p:blipFill>
        <p:spPr>
          <a:xfrm>
            <a:off x="0" y="1371600"/>
            <a:ext cx="9601200" cy="4522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34200" y="6629400"/>
            <a:ext cx="246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Profumo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arXiv:1105.5162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31464" y="3902306"/>
            <a:ext cx="2540730" cy="1538898"/>
          </a:xfrm>
          <a:custGeom>
            <a:avLst/>
            <a:gdLst>
              <a:gd name="connsiteX0" fmla="*/ 18334 w 2540730"/>
              <a:gd name="connsiteY0" fmla="*/ 22063 h 1538898"/>
              <a:gd name="connsiteX1" fmla="*/ 115349 w 2540730"/>
              <a:gd name="connsiteY1" fmla="*/ 22063 h 1538898"/>
              <a:gd name="connsiteX2" fmla="*/ 891471 w 2540730"/>
              <a:gd name="connsiteY2" fmla="*/ 251352 h 1538898"/>
              <a:gd name="connsiteX3" fmla="*/ 1464743 w 2540730"/>
              <a:gd name="connsiteY3" fmla="*/ 498278 h 1538898"/>
              <a:gd name="connsiteX4" fmla="*/ 2029195 w 2540730"/>
              <a:gd name="connsiteY4" fmla="*/ 974494 h 1538898"/>
              <a:gd name="connsiteX5" fmla="*/ 2540730 w 2540730"/>
              <a:gd name="connsiteY5" fmla="*/ 1538898 h 15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730" h="1538898">
                <a:moveTo>
                  <a:pt x="18334" y="22063"/>
                </a:moveTo>
                <a:cubicBezTo>
                  <a:pt x="-5920" y="2955"/>
                  <a:pt x="-30174" y="-16152"/>
                  <a:pt x="115349" y="22063"/>
                </a:cubicBezTo>
                <a:cubicBezTo>
                  <a:pt x="260872" y="60278"/>
                  <a:pt x="666572" y="171983"/>
                  <a:pt x="891471" y="251352"/>
                </a:cubicBezTo>
                <a:cubicBezTo>
                  <a:pt x="1116370" y="330721"/>
                  <a:pt x="1275122" y="377754"/>
                  <a:pt x="1464743" y="498278"/>
                </a:cubicBezTo>
                <a:cubicBezTo>
                  <a:pt x="1654364" y="618802"/>
                  <a:pt x="1849864" y="801057"/>
                  <a:pt x="2029195" y="974494"/>
                </a:cubicBezTo>
                <a:cubicBezTo>
                  <a:pt x="2208526" y="1147931"/>
                  <a:pt x="2374628" y="1343414"/>
                  <a:pt x="2540730" y="1538898"/>
                </a:cubicBezTo>
              </a:path>
            </a:pathLst>
          </a:custGeom>
          <a:ln w="57150" cmpd="sng">
            <a:solidFill>
              <a:srgbClr val="00F9F9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80119">
            <a:off x="908678" y="4407865"/>
            <a:ext cx="1598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02715" y="1763761"/>
            <a:ext cx="3907068" cy="2213521"/>
          </a:xfrm>
          <a:custGeom>
            <a:avLst/>
            <a:gdLst>
              <a:gd name="connsiteX0" fmla="*/ 0 w 3907068"/>
              <a:gd name="connsiteY0" fmla="*/ 0 h 2213521"/>
              <a:gd name="connsiteX1" fmla="*/ 1199461 w 3907068"/>
              <a:gd name="connsiteY1" fmla="*/ 202833 h 2213521"/>
              <a:gd name="connsiteX2" fmla="*/ 2107877 w 3907068"/>
              <a:gd name="connsiteY2" fmla="*/ 670230 h 2213521"/>
              <a:gd name="connsiteX3" fmla="*/ 3104487 w 3907068"/>
              <a:gd name="connsiteY3" fmla="*/ 1402191 h 2213521"/>
              <a:gd name="connsiteX4" fmla="*/ 3907068 w 3907068"/>
              <a:gd name="connsiteY4" fmla="*/ 2213521 h 221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68" h="2213521">
                <a:moveTo>
                  <a:pt x="0" y="0"/>
                </a:moveTo>
                <a:cubicBezTo>
                  <a:pt x="424074" y="45564"/>
                  <a:pt x="848148" y="91128"/>
                  <a:pt x="1199461" y="202833"/>
                </a:cubicBezTo>
                <a:cubicBezTo>
                  <a:pt x="1550774" y="314538"/>
                  <a:pt x="1790373" y="470337"/>
                  <a:pt x="2107877" y="670230"/>
                </a:cubicBezTo>
                <a:cubicBezTo>
                  <a:pt x="2425381" y="870123"/>
                  <a:pt x="2804622" y="1144976"/>
                  <a:pt x="3104487" y="1402191"/>
                </a:cubicBezTo>
                <a:cubicBezTo>
                  <a:pt x="3404352" y="1659406"/>
                  <a:pt x="3907068" y="2213521"/>
                  <a:pt x="3907068" y="2213521"/>
                </a:cubicBezTo>
              </a:path>
            </a:pathLst>
          </a:custGeom>
          <a:ln w="57150" cmpd="sng">
            <a:solidFill>
              <a:srgbClr val="00F9F9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284901">
            <a:off x="2661277" y="2579067"/>
            <a:ext cx="1598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06394" y="3986101"/>
            <a:ext cx="1199513" cy="1455103"/>
          </a:xfrm>
          <a:custGeom>
            <a:avLst/>
            <a:gdLst>
              <a:gd name="connsiteX0" fmla="*/ 0 w 1199513"/>
              <a:gd name="connsiteY0" fmla="*/ 0 h 1455103"/>
              <a:gd name="connsiteX1" fmla="*/ 714385 w 1199513"/>
              <a:gd name="connsiteY1" fmla="*/ 370389 h 1455103"/>
              <a:gd name="connsiteX2" fmla="*/ 970152 w 1199513"/>
              <a:gd name="connsiteY2" fmla="*/ 705504 h 1455103"/>
              <a:gd name="connsiteX3" fmla="*/ 1164183 w 1199513"/>
              <a:gd name="connsiteY3" fmla="*/ 1111169 h 1455103"/>
              <a:gd name="connsiteX4" fmla="*/ 1199461 w 1199513"/>
              <a:gd name="connsiteY4" fmla="*/ 1455103 h 145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513" h="1455103">
                <a:moveTo>
                  <a:pt x="0" y="0"/>
                </a:moveTo>
                <a:cubicBezTo>
                  <a:pt x="276346" y="126402"/>
                  <a:pt x="552693" y="252805"/>
                  <a:pt x="714385" y="370389"/>
                </a:cubicBezTo>
                <a:cubicBezTo>
                  <a:pt x="876077" y="487973"/>
                  <a:pt x="895186" y="582041"/>
                  <a:pt x="970152" y="705504"/>
                </a:cubicBezTo>
                <a:cubicBezTo>
                  <a:pt x="1045118" y="828967"/>
                  <a:pt x="1125965" y="986236"/>
                  <a:pt x="1164183" y="1111169"/>
                </a:cubicBezTo>
                <a:cubicBezTo>
                  <a:pt x="1202401" y="1236102"/>
                  <a:pt x="1199461" y="1455103"/>
                  <a:pt x="1199461" y="1455103"/>
                </a:cubicBezTo>
              </a:path>
            </a:pathLst>
          </a:custGeom>
          <a:ln w="5715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227566">
            <a:off x="5902399" y="4251706"/>
            <a:ext cx="1598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FF"/>
                </a:solidFill>
                <a:latin typeface="+mn-lt"/>
              </a:rPr>
              <a:t>IceCube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3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CMSSM m</a:t>
            </a:r>
            <a:r>
              <a:rPr lang="en-US" baseline="-25000" dirty="0" smtClean="0"/>
              <a:t>1/2</a:t>
            </a:r>
            <a:r>
              <a:rPr lang="en-US" dirty="0" smtClean="0"/>
              <a:t> vs. 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838200"/>
            <a:ext cx="8839200" cy="6096000"/>
            <a:chOff x="228600" y="838200"/>
            <a:chExt cx="8429852" cy="5791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838200"/>
              <a:ext cx="8429852" cy="579120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1677613" y="964254"/>
              <a:ext cx="5989236" cy="2788676"/>
            </a:xfrm>
            <a:custGeom>
              <a:avLst/>
              <a:gdLst>
                <a:gd name="connsiteX0" fmla="*/ 0 w 5989236"/>
                <a:gd name="connsiteY0" fmla="*/ 1458140 h 2788676"/>
                <a:gd name="connsiteX1" fmla="*/ 415484 w 5989236"/>
                <a:gd name="connsiteY1" fmla="*/ 1654127 h 2788676"/>
                <a:gd name="connsiteX2" fmla="*/ 917200 w 5989236"/>
                <a:gd name="connsiteY2" fmla="*/ 2014742 h 2788676"/>
                <a:gd name="connsiteX3" fmla="*/ 1701131 w 5989236"/>
                <a:gd name="connsiteY3" fmla="*/ 2477271 h 2788676"/>
                <a:gd name="connsiteX4" fmla="*/ 2296919 w 5989236"/>
                <a:gd name="connsiteY4" fmla="*/ 2743813 h 2788676"/>
                <a:gd name="connsiteX5" fmla="*/ 2782957 w 5989236"/>
                <a:gd name="connsiteY5" fmla="*/ 2775170 h 2788676"/>
                <a:gd name="connsiteX6" fmla="*/ 3308191 w 5989236"/>
                <a:gd name="connsiteY6" fmla="*/ 2602702 h 2788676"/>
                <a:gd name="connsiteX7" fmla="*/ 4099962 w 5989236"/>
                <a:gd name="connsiteY7" fmla="*/ 2085298 h 2788676"/>
                <a:gd name="connsiteX8" fmla="*/ 4789821 w 5989236"/>
                <a:gd name="connsiteY8" fmla="*/ 1426783 h 2788676"/>
                <a:gd name="connsiteX9" fmla="*/ 5401288 w 5989236"/>
                <a:gd name="connsiteY9" fmla="*/ 713391 h 2788676"/>
                <a:gd name="connsiteX10" fmla="*/ 5989236 w 5989236"/>
                <a:gd name="connsiteY10" fmla="*/ 0 h 27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89236" h="2788676">
                  <a:moveTo>
                    <a:pt x="0" y="1458140"/>
                  </a:moveTo>
                  <a:cubicBezTo>
                    <a:pt x="131308" y="1509750"/>
                    <a:pt x="262617" y="1561360"/>
                    <a:pt x="415484" y="1654127"/>
                  </a:cubicBezTo>
                  <a:cubicBezTo>
                    <a:pt x="568351" y="1746894"/>
                    <a:pt x="702926" y="1877551"/>
                    <a:pt x="917200" y="2014742"/>
                  </a:cubicBezTo>
                  <a:cubicBezTo>
                    <a:pt x="1131474" y="2151933"/>
                    <a:pt x="1471178" y="2355759"/>
                    <a:pt x="1701131" y="2477271"/>
                  </a:cubicBezTo>
                  <a:cubicBezTo>
                    <a:pt x="1931084" y="2598783"/>
                    <a:pt x="2116615" y="2694163"/>
                    <a:pt x="2296919" y="2743813"/>
                  </a:cubicBezTo>
                  <a:cubicBezTo>
                    <a:pt x="2477223" y="2793463"/>
                    <a:pt x="2614412" y="2798688"/>
                    <a:pt x="2782957" y="2775170"/>
                  </a:cubicBezTo>
                  <a:cubicBezTo>
                    <a:pt x="2951502" y="2751652"/>
                    <a:pt x="3088690" y="2717681"/>
                    <a:pt x="3308191" y="2602702"/>
                  </a:cubicBezTo>
                  <a:cubicBezTo>
                    <a:pt x="3527692" y="2487723"/>
                    <a:pt x="3853024" y="2281284"/>
                    <a:pt x="4099962" y="2085298"/>
                  </a:cubicBezTo>
                  <a:cubicBezTo>
                    <a:pt x="4346900" y="1889312"/>
                    <a:pt x="4572933" y="1655434"/>
                    <a:pt x="4789821" y="1426783"/>
                  </a:cubicBezTo>
                  <a:cubicBezTo>
                    <a:pt x="5006709" y="1198132"/>
                    <a:pt x="5201386" y="951188"/>
                    <a:pt x="5401288" y="713391"/>
                  </a:cubicBezTo>
                  <a:cubicBezTo>
                    <a:pt x="5601191" y="475594"/>
                    <a:pt x="5989236" y="0"/>
                    <a:pt x="5989236" y="0"/>
                  </a:cubicBezTo>
                </a:path>
              </a:pathLst>
            </a:custGeom>
            <a:ln w="57150" cmpd="sng">
              <a:solidFill>
                <a:srgbClr val="00FFFF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780119">
              <a:off x="2271638" y="3491491"/>
              <a:ext cx="15240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FFF"/>
                  </a:solidFill>
                  <a:latin typeface="+mn-lt"/>
                </a:rPr>
                <a:t>XENON100</a:t>
              </a:r>
              <a:endParaRPr lang="en-US" b="1" dirty="0">
                <a:solidFill>
                  <a:srgbClr val="00FFFF"/>
                </a:solidFill>
                <a:latin typeface="+mn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934200" y="6629400"/>
            <a:ext cx="246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Profumo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arXiv:1105.5162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3200400"/>
            <a:ext cx="85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Focus</a:t>
            </a:r>
          </a:p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Point</a:t>
            </a:r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4267200"/>
            <a:ext cx="69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8000"/>
                </a:solidFill>
                <a:latin typeface="+mn-lt"/>
              </a:rPr>
              <a:t>Bulk</a:t>
            </a:r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2590800"/>
            <a:ext cx="16956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rgbClr val="008000"/>
                </a:solidFill>
                <a:latin typeface="+mn-lt"/>
              </a:rPr>
              <a:t>Stau</a:t>
            </a:r>
            <a:endParaRPr lang="en-US" sz="2000" b="1" i="1" dirty="0" smtClean="0">
              <a:solidFill>
                <a:srgbClr val="008000"/>
              </a:solidFill>
              <a:latin typeface="+mn-lt"/>
            </a:endParaRPr>
          </a:p>
          <a:p>
            <a:r>
              <a:rPr lang="en-US" sz="2000" b="1" i="1" dirty="0" err="1" smtClean="0">
                <a:solidFill>
                  <a:srgbClr val="008000"/>
                </a:solidFill>
                <a:latin typeface="+mn-lt"/>
              </a:rPr>
              <a:t>Coannihilation</a:t>
            </a:r>
            <a:endParaRPr lang="en-US" sz="2000" b="1" i="1" dirty="0" smtClean="0">
              <a:solidFill>
                <a:srgbClr val="008000"/>
              </a:solidFill>
              <a:latin typeface="+mn-lt"/>
            </a:endParaRPr>
          </a:p>
          <a:p>
            <a:endParaRPr lang="en-US" sz="20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410200" y="1066800"/>
            <a:ext cx="1676400" cy="45720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CMSSM m</a:t>
            </a:r>
            <a:r>
              <a:rPr lang="en-US" baseline="-25000" dirty="0"/>
              <a:t>1/2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804838" cy="606834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75718" y="978888"/>
            <a:ext cx="3325841" cy="5432384"/>
          </a:xfrm>
          <a:custGeom>
            <a:avLst/>
            <a:gdLst>
              <a:gd name="connsiteX0" fmla="*/ 0 w 3325841"/>
              <a:gd name="connsiteY0" fmla="*/ 0 h 5432384"/>
              <a:gd name="connsiteX1" fmla="*/ 776121 w 3325841"/>
              <a:gd name="connsiteY1" fmla="*/ 652591 h 5432384"/>
              <a:gd name="connsiteX2" fmla="*/ 1367032 w 3325841"/>
              <a:gd name="connsiteY2" fmla="*/ 1605022 h 5432384"/>
              <a:gd name="connsiteX3" fmla="*/ 1843289 w 3325841"/>
              <a:gd name="connsiteY3" fmla="*/ 2557453 h 5432384"/>
              <a:gd name="connsiteX4" fmla="*/ 2266628 w 3325841"/>
              <a:gd name="connsiteY4" fmla="*/ 3262958 h 5432384"/>
              <a:gd name="connsiteX5" fmla="*/ 2672328 w 3325841"/>
              <a:gd name="connsiteY5" fmla="*/ 3774449 h 5432384"/>
              <a:gd name="connsiteX6" fmla="*/ 2919276 w 3325841"/>
              <a:gd name="connsiteY6" fmla="*/ 3959644 h 5432384"/>
              <a:gd name="connsiteX7" fmla="*/ 3201502 w 3325841"/>
              <a:gd name="connsiteY7" fmla="*/ 4127201 h 5432384"/>
              <a:gd name="connsiteX8" fmla="*/ 3324976 w 3325841"/>
              <a:gd name="connsiteY8" fmla="*/ 4294758 h 5432384"/>
              <a:gd name="connsiteX9" fmla="*/ 3236780 w 3325841"/>
              <a:gd name="connsiteY9" fmla="*/ 4471134 h 5432384"/>
              <a:gd name="connsiteX10" fmla="*/ 2901637 w 3325841"/>
              <a:gd name="connsiteY10" fmla="*/ 4806249 h 5432384"/>
              <a:gd name="connsiteX11" fmla="*/ 2504756 w 3325841"/>
              <a:gd name="connsiteY11" fmla="*/ 5114907 h 5432384"/>
              <a:gd name="connsiteX12" fmla="*/ 2090237 w 3325841"/>
              <a:gd name="connsiteY12" fmla="*/ 5432384 h 543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25841" h="5432384">
                <a:moveTo>
                  <a:pt x="0" y="0"/>
                </a:moveTo>
                <a:cubicBezTo>
                  <a:pt x="274141" y="192543"/>
                  <a:pt x="548282" y="385087"/>
                  <a:pt x="776121" y="652591"/>
                </a:cubicBezTo>
                <a:cubicBezTo>
                  <a:pt x="1003960" y="920095"/>
                  <a:pt x="1189171" y="1287545"/>
                  <a:pt x="1367032" y="1605022"/>
                </a:cubicBezTo>
                <a:cubicBezTo>
                  <a:pt x="1544893" y="1922499"/>
                  <a:pt x="1693356" y="2281130"/>
                  <a:pt x="1843289" y="2557453"/>
                </a:cubicBezTo>
                <a:cubicBezTo>
                  <a:pt x="1993222" y="2833776"/>
                  <a:pt x="2128455" y="3060125"/>
                  <a:pt x="2266628" y="3262958"/>
                </a:cubicBezTo>
                <a:cubicBezTo>
                  <a:pt x="2404801" y="3465791"/>
                  <a:pt x="2563553" y="3658335"/>
                  <a:pt x="2672328" y="3774449"/>
                </a:cubicBezTo>
                <a:cubicBezTo>
                  <a:pt x="2781103" y="3890563"/>
                  <a:pt x="2831080" y="3900852"/>
                  <a:pt x="2919276" y="3959644"/>
                </a:cubicBezTo>
                <a:cubicBezTo>
                  <a:pt x="3007472" y="4018436"/>
                  <a:pt x="3133885" y="4071349"/>
                  <a:pt x="3201502" y="4127201"/>
                </a:cubicBezTo>
                <a:cubicBezTo>
                  <a:pt x="3269119" y="4183053"/>
                  <a:pt x="3319096" y="4237436"/>
                  <a:pt x="3324976" y="4294758"/>
                </a:cubicBezTo>
                <a:cubicBezTo>
                  <a:pt x="3330856" y="4352080"/>
                  <a:pt x="3307336" y="4385886"/>
                  <a:pt x="3236780" y="4471134"/>
                </a:cubicBezTo>
                <a:cubicBezTo>
                  <a:pt x="3166224" y="4556382"/>
                  <a:pt x="3023641" y="4698954"/>
                  <a:pt x="2901637" y="4806249"/>
                </a:cubicBezTo>
                <a:cubicBezTo>
                  <a:pt x="2779633" y="4913545"/>
                  <a:pt x="2504756" y="5114907"/>
                  <a:pt x="2504756" y="5114907"/>
                </a:cubicBezTo>
                <a:lnTo>
                  <a:pt x="2090237" y="5432384"/>
                </a:lnTo>
              </a:path>
            </a:pathLst>
          </a:custGeom>
          <a:ln w="57150" cmpd="sng">
            <a:solidFill>
              <a:srgbClr val="00F9F9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132332">
            <a:off x="3015137" y="4271107"/>
            <a:ext cx="1598004" cy="4859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  <a:latin typeface="+mn-lt"/>
              </a:rPr>
              <a:t>XENON100</a:t>
            </a:r>
            <a:endParaRPr lang="en-US" b="1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886200" y="1143000"/>
            <a:ext cx="1676400" cy="45720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1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mSUGRA</a:t>
            </a:r>
            <a:r>
              <a:rPr lang="en-US" dirty="0" smtClean="0"/>
              <a:t> m</a:t>
            </a:r>
            <a:r>
              <a:rPr lang="en-US" baseline="-25000" dirty="0" smtClean="0"/>
              <a:t>1</a:t>
            </a:r>
            <a:r>
              <a:rPr lang="en-US" baseline="-25000" dirty="0"/>
              <a:t>/2</a:t>
            </a:r>
            <a:r>
              <a:rPr lang="en-US" dirty="0"/>
              <a:t> vs. m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49455"/>
            <a:ext cx="8693985" cy="61847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43000" y="762000"/>
            <a:ext cx="1479892" cy="2514505"/>
            <a:chOff x="1143000" y="764241"/>
            <a:chExt cx="1479892" cy="2588461"/>
          </a:xfrm>
        </p:grpSpPr>
        <p:sp>
          <p:nvSpPr>
            <p:cNvPr id="8" name="Oval 7"/>
            <p:cNvSpPr/>
            <p:nvPr/>
          </p:nvSpPr>
          <p:spPr bwMode="auto">
            <a:xfrm rot="166311">
              <a:off x="1596270" y="1234035"/>
              <a:ext cx="381000" cy="2118667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43000" y="764241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Most likely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11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11/11/2011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KK particles </a:t>
            </a:r>
            <a:b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 Extra Dimensions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4600"/>
            <a:ext cx="4254500" cy="4254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9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FF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9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0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45107</TotalTime>
  <Words>5574</Words>
  <Application>Microsoft Macintosh PowerPoint</Application>
  <PresentationFormat>Custom</PresentationFormat>
  <Paragraphs>2013</Paragraphs>
  <Slides>168</Slides>
  <Notes>69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168</vt:i4>
      </vt:variant>
    </vt:vector>
  </HeadingPairs>
  <TitlesOfParts>
    <vt:vector size="171" baseType="lpstr">
      <vt:lpstr>blank</vt:lpstr>
      <vt:lpstr>Equation</vt:lpstr>
      <vt:lpstr>Worksheet</vt:lpstr>
      <vt:lpstr>The Ultimate Dark Matter Observatory:  . Science Cases and Challenges</vt:lpstr>
      <vt:lpstr>US Dark Matter Programs</vt:lpstr>
      <vt:lpstr>Growth of Direct Detection Community</vt:lpstr>
      <vt:lpstr>How to approach dark matter?</vt:lpstr>
      <vt:lpstr>How to approach dark matter?</vt:lpstr>
      <vt:lpstr>Talk Outline</vt:lpstr>
      <vt:lpstr>PowerPoint Presentation</vt:lpstr>
      <vt:lpstr>Scientific Cases</vt:lpstr>
      <vt:lpstr>PowerPoint Presentation</vt:lpstr>
      <vt:lpstr>PowerPoint Presentation</vt:lpstr>
      <vt:lpstr>Unification of Forces</vt:lpstr>
      <vt:lpstr>Unification of Forces</vt:lpstr>
      <vt:lpstr>Hubble Deep Field</vt:lpstr>
      <vt:lpstr>Hubble Deep Field</vt:lpstr>
      <vt:lpstr>Symmetry Breaking</vt:lpstr>
      <vt:lpstr>The Beginning</vt:lpstr>
      <vt:lpstr>Mass of Particles</vt:lpstr>
      <vt:lpstr>Mystery of the Mass (since 1970) </vt:lpstr>
      <vt:lpstr>Spontaneous Symmetry Breaking - Higgs Mechanism -</vt:lpstr>
      <vt:lpstr>Spontaneous Symmetry Breaking - Higgs Mechanism -</vt:lpstr>
      <vt:lpstr>CERN and LHC in Geneva</vt:lpstr>
      <vt:lpstr>LHC Higgs search results</vt:lpstr>
      <vt:lpstr>LHC Higgs search results</vt:lpstr>
      <vt:lpstr>LHC Higgs search results</vt:lpstr>
      <vt:lpstr>Predicted Sensitivity to Higgs</vt:lpstr>
      <vt:lpstr>PowerPoint Presentation</vt:lpstr>
      <vt:lpstr>PowerPoint Presentation</vt:lpstr>
      <vt:lpstr>PowerPoint Presentation</vt:lpstr>
      <vt:lpstr>Density of Our Universe</vt:lpstr>
      <vt:lpstr>Abundance vs. Density</vt:lpstr>
      <vt:lpstr>Cosmic Pyramid 　</vt:lpstr>
      <vt:lpstr>Relation between Temperature and Time</vt:lpstr>
      <vt:lpstr>Time = 10-10  sec, Temp.= 1015 oK  (~100 GeV) </vt:lpstr>
      <vt:lpstr>Relic Density vs. Time</vt:lpstr>
      <vt:lpstr>PowerPoint Presentation</vt:lpstr>
      <vt:lpstr>What is Dark Matter?</vt:lpstr>
      <vt:lpstr>Detection Methods</vt:lpstr>
      <vt:lpstr>Detection Technique</vt:lpstr>
      <vt:lpstr>Properties of Noble Liqud</vt:lpstr>
      <vt:lpstr>Target Mass Dependence of WIMP Cross Section</vt:lpstr>
      <vt:lpstr>XMASS (Single Phase Xe)</vt:lpstr>
      <vt:lpstr>PowerPoint Presentation</vt:lpstr>
      <vt:lpstr>Double-Phase Noble Liquids</vt:lpstr>
      <vt:lpstr>XENON100 Detector(Double phase Xenon)</vt:lpstr>
      <vt:lpstr>LUX 300 kg (Double phase Xenon)</vt:lpstr>
      <vt:lpstr>WARP 140 kg (Double Phase Argon) </vt:lpstr>
      <vt:lpstr>Pulse Shaping Discrimination by Ar</vt:lpstr>
      <vt:lpstr>DarkSide 50 kg (Double phase Argon)</vt:lpstr>
      <vt:lpstr>Comparison of G1 Experiments</vt:lpstr>
      <vt:lpstr>Single Phase vs. Double Phase</vt:lpstr>
      <vt:lpstr>Summary on “Xenon vs. Argon”</vt:lpstr>
      <vt:lpstr>XENON100 The 1st G1 Experiment</vt:lpstr>
      <vt:lpstr>XENON100 Detector</vt:lpstr>
      <vt:lpstr>PowerPoint Presentation</vt:lpstr>
      <vt:lpstr>PMT Arrays</vt:lpstr>
      <vt:lpstr>PowerPoint Presentation</vt:lpstr>
      <vt:lpstr>Energy Spectrum of Real Data vs. MC</vt:lpstr>
      <vt:lpstr>Level of Backgrounds (before S2/S1 cut)</vt:lpstr>
      <vt:lpstr>Log(S2/S1) vs. Energy</vt:lpstr>
      <vt:lpstr>Event distribution in z vs. R2</vt:lpstr>
      <vt:lpstr>Log(S2/S1) vs. Energy</vt:lpstr>
      <vt:lpstr>Single Scatter Nuclear Recoil Event Candidate</vt:lpstr>
      <vt:lpstr>90% CL Limits of SI Cross Section (April, 2011)</vt:lpstr>
      <vt:lpstr>Summary of XENON100</vt:lpstr>
      <vt:lpstr>XENON1T The 1st G2 Experiment</vt:lpstr>
      <vt:lpstr>PowerPoint Presentation</vt:lpstr>
      <vt:lpstr>XENON1T (G2) at LNGS </vt:lpstr>
      <vt:lpstr>XENON1T Detector Structure</vt:lpstr>
      <vt:lpstr>Electric Field of TPC</vt:lpstr>
      <vt:lpstr>Key Parameters of XENON1T</vt:lpstr>
      <vt:lpstr>XENON1T Cryogenic System</vt:lpstr>
      <vt:lpstr>XENON1T at LNGS Hall B</vt:lpstr>
      <vt:lpstr>Expected Backgrounds vs. Self-shielding cut</vt:lpstr>
      <vt:lpstr>Expected Backgrounds and Sensitivity</vt:lpstr>
      <vt:lpstr>XENON1T – Responsibility and Cost</vt:lpstr>
      <vt:lpstr>XENON1T – US Responsibility</vt:lpstr>
      <vt:lpstr>XENON1T – Schedule</vt:lpstr>
      <vt:lpstr>SUSY and  Extra Dimensions</vt:lpstr>
      <vt:lpstr>SUSY Neutralino</vt:lpstr>
      <vt:lpstr>SUSY Particles and Neutralino</vt:lpstr>
      <vt:lpstr>SUSY Particles and Neutralino</vt:lpstr>
      <vt:lpstr>Hierarchy Problem </vt:lpstr>
      <vt:lpstr>PowerPoint Presentation</vt:lpstr>
      <vt:lpstr>PowerPoint Presentation</vt:lpstr>
      <vt:lpstr>Mass Spectra at the best fit points (before LHC)</vt:lpstr>
      <vt:lpstr>mSUGRA m1/2 vs. m0</vt:lpstr>
      <vt:lpstr>SI Cross Section vs. Mass</vt:lpstr>
      <vt:lpstr>SI Cross Section vs. Mass</vt:lpstr>
      <vt:lpstr>SI Cross Section vs. Mass</vt:lpstr>
      <vt:lpstr>M1/2 vs. M0 &amp; μ</vt:lpstr>
      <vt:lpstr>M1/2 vs. M0</vt:lpstr>
      <vt:lpstr>CMSSM m1/2 vs. m0</vt:lpstr>
      <vt:lpstr>CMSSM m1/2 vs. m0</vt:lpstr>
      <vt:lpstr>CMSSM m1/2 vs. m0</vt:lpstr>
      <vt:lpstr>CMSSM m1/2 vs. m0</vt:lpstr>
      <vt:lpstr>mSUGRA m1/2 vs. m0</vt:lpstr>
      <vt:lpstr>KK particles  in Extra Dimensions</vt:lpstr>
      <vt:lpstr>PowerPoint Presentation</vt:lpstr>
      <vt:lpstr>Origin of Mass in Extra Dimensions</vt:lpstr>
      <vt:lpstr>PowerPoint Presentation</vt:lpstr>
      <vt:lpstr>Mass Spectrum of the first KK level</vt:lpstr>
      <vt:lpstr>Allowed Region of  Minimum Universal Extra Dimensions</vt:lpstr>
      <vt:lpstr>Ωh2 vs.  mKK</vt:lpstr>
      <vt:lpstr>Predicted Cross Section of Kaluza-Klein Dark Matter</vt:lpstr>
      <vt:lpstr>Discovery Potential by LHC</vt:lpstr>
      <vt:lpstr>Sensitivity to KK particles</vt:lpstr>
      <vt:lpstr>Summary on “Science Cases”</vt:lpstr>
      <vt:lpstr>Ultimate Detectors</vt:lpstr>
      <vt:lpstr>PowerPoint Presentation</vt:lpstr>
      <vt:lpstr>Target Mass Dependence of WIMP Cross Section</vt:lpstr>
      <vt:lpstr>(SI) WIMP Energy Spectrum for LXe (Cross Section = 10-45cm2)</vt:lpstr>
      <vt:lpstr>(SI) WIMP Energy Spectrum for LAr (Cross Section = 10-45cm2)</vt:lpstr>
      <vt:lpstr>PowerPoint Presentation</vt:lpstr>
      <vt:lpstr>1-σ Error of WIMP Mass vs SI Cross Section (1 ton*year Xe and 5 ton*year Ar)</vt:lpstr>
      <vt:lpstr>1-σ Error of WIMP Mass vs SI Cross Section (1 ton*year Xe and 5 ton*year Ar)</vt:lpstr>
      <vt:lpstr>1-σ Error of WIMP Mass vs SI Cross Section (1 ton*year Xe and 5 ton*year Ar)</vt:lpstr>
      <vt:lpstr>1-σ Error of WIMP Mass vs SI Cross Section (10 ton*year Xe and 50 ton*year Ar)</vt:lpstr>
      <vt:lpstr>(SI) WIMP Energy Spectrum for LXe (Cross Section = 10-45cm2)</vt:lpstr>
      <vt:lpstr>(SI) WIMP Energy Spectrum for LAr (Cross Section = 10-45cm2)</vt:lpstr>
      <vt:lpstr>±1σ Error of Annual Modulation Amplitude vs WIMP Mass (10 ton*year Xe and 50 ton*year Ar, Cross Section = 10-45cm2)</vt:lpstr>
      <vt:lpstr>DUSEL at Homestake, started in 2007</vt:lpstr>
      <vt:lpstr>XAX (Xenon-Argon-Xenon)</vt:lpstr>
      <vt:lpstr>G2 and G3 facilities defined by PASAG (2009)</vt:lpstr>
      <vt:lpstr>Comparison of Xenon Detector Size</vt:lpstr>
      <vt:lpstr>DarkSide 5T (G2)  at LNGS</vt:lpstr>
      <vt:lpstr>MAX (G3) (at DUSEL)</vt:lpstr>
      <vt:lpstr>LUX and LZD (at DUSEL)</vt:lpstr>
      <vt:lpstr>DARWIN in Europe (LNGS?)</vt:lpstr>
      <vt:lpstr>PowerPoint Presentation</vt:lpstr>
      <vt:lpstr>PowerPoint Presentation</vt:lpstr>
      <vt:lpstr>US Dark Matter Programs</vt:lpstr>
      <vt:lpstr>Technological Challenges</vt:lpstr>
      <vt:lpstr>PowerPoint Presentation</vt:lpstr>
      <vt:lpstr>QUPID (QUartz Photon Intensifying Detector)</vt:lpstr>
      <vt:lpstr>Comparison of Low-radioactive Photon Detectors from Hamamatsu</vt:lpstr>
      <vt:lpstr>QE of two types of QUPID</vt:lpstr>
      <vt:lpstr>1, 2 and 3 PE Distribution with 2m cable</vt:lpstr>
      <vt:lpstr>PowerPoint Presentation</vt:lpstr>
      <vt:lpstr>Xe 10 ton Neutron Background (100 Years)</vt:lpstr>
      <vt:lpstr>Ar 50 ton Neutron Background (100 Years)</vt:lpstr>
      <vt:lpstr>PowerPoint Presentation</vt:lpstr>
      <vt:lpstr>Technological Challenges</vt:lpstr>
      <vt:lpstr>Some Remarks</vt:lpstr>
      <vt:lpstr>Neutrino Physics</vt:lpstr>
      <vt:lpstr>PowerPoint Presentation</vt:lpstr>
      <vt:lpstr>XAX (Xenon-Argon-Xenon)</vt:lpstr>
      <vt:lpstr>PowerPoint Presentation</vt:lpstr>
      <vt:lpstr>PowerPoint Presentation</vt:lpstr>
      <vt:lpstr>PowerPoint Presentation</vt:lpstr>
      <vt:lpstr>PowerPoint Presentation</vt:lpstr>
      <vt:lpstr>Double Beta Decay Experiments</vt:lpstr>
      <vt:lpstr>Solar Neutrino (by XMASS group)</vt:lpstr>
      <vt:lpstr>Sular Neutrino Detection</vt:lpstr>
      <vt:lpstr>Solar Neutrino Study by XMASS Group</vt:lpstr>
      <vt:lpstr>Horowitz, Coakley, Mckinsey 2003</vt:lpstr>
      <vt:lpstr>Neutrinos from a Supernova</vt:lpstr>
      <vt:lpstr>Energy Spectrum of SN Nuclei Scattering</vt:lpstr>
      <vt:lpstr>Temperature Dependence of Energy Spectrum</vt:lpstr>
      <vt:lpstr>Temperature Dependence of Energy Spectrum</vt:lpstr>
      <vt:lpstr>Estimate of Total Energy vs. Temperature</vt:lpstr>
      <vt:lpstr>Summary</vt:lpstr>
      <vt:lpstr>PowerPoint Presentation</vt:lpstr>
      <vt:lpstr>US Dark Matter Programs</vt:lpstr>
      <vt:lpstr>PowerPoint Presentation</vt:lpstr>
      <vt:lpstr>Dark Matter Experiments</vt:lpstr>
      <vt:lpstr>Detection of Cosmic Radiation</vt:lpstr>
      <vt:lpstr>Conclusions</vt:lpstr>
      <vt:lpstr>Katsushi’s Speculations</vt:lpstr>
    </vt:vector>
  </TitlesOfParts>
  <Company>Bar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creator>Katsushi Arisaka</dc:creator>
  <cp:lastModifiedBy>Katsushi Arisaka</cp:lastModifiedBy>
  <cp:revision>984</cp:revision>
  <cp:lastPrinted>2011-11-08T18:15:37Z</cp:lastPrinted>
  <dcterms:created xsi:type="dcterms:W3CDTF">2010-08-08T19:05:31Z</dcterms:created>
  <dcterms:modified xsi:type="dcterms:W3CDTF">2012-11-16T20:08:06Z</dcterms:modified>
</cp:coreProperties>
</file>