
<file path=[Content_Types].xml><?xml version="1.0" encoding="utf-8"?>
<Types xmlns="http://schemas.openxmlformats.org/package/2006/content-types">
  <Default Extension="emf" ContentType="image/x-emf"/>
  <Default Extension="wmv" ContentType="video/unknown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Default Extension="gif" ContentType="image/gif"/>
  <Default Extension="mo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embeddings/oleObject1.bin" ContentType="application/vnd.openxmlformats-officedocument.oleObject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embeddings/oleObject2.bin" ContentType="application/vnd.openxmlformats-officedocument.oleObject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embeddings/oleObject3.bin" ContentType="application/vnd.openxmlformats-officedocument.oleObject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4" r:id="rId2"/>
  </p:sldMasterIdLst>
  <p:notesMasterIdLst>
    <p:notesMasterId r:id="rId110"/>
  </p:notesMasterIdLst>
  <p:handoutMasterIdLst>
    <p:handoutMasterId r:id="rId111"/>
  </p:handoutMasterIdLst>
  <p:sldIdLst>
    <p:sldId id="464" r:id="rId3"/>
    <p:sldId id="1991" r:id="rId4"/>
    <p:sldId id="1879" r:id="rId5"/>
    <p:sldId id="1880" r:id="rId6"/>
    <p:sldId id="1881" r:id="rId7"/>
    <p:sldId id="1882" r:id="rId8"/>
    <p:sldId id="1883" r:id="rId9"/>
    <p:sldId id="1792" r:id="rId10"/>
    <p:sldId id="1723" r:id="rId11"/>
    <p:sldId id="1993" r:id="rId12"/>
    <p:sldId id="1864" r:id="rId13"/>
    <p:sldId id="1865" r:id="rId14"/>
    <p:sldId id="1869" r:id="rId15"/>
    <p:sldId id="1866" r:id="rId16"/>
    <p:sldId id="1870" r:id="rId17"/>
    <p:sldId id="1829" r:id="rId18"/>
    <p:sldId id="1963" r:id="rId19"/>
    <p:sldId id="1964" r:id="rId20"/>
    <p:sldId id="1965" r:id="rId21"/>
    <p:sldId id="1966" r:id="rId22"/>
    <p:sldId id="1967" r:id="rId23"/>
    <p:sldId id="1968" r:id="rId24"/>
    <p:sldId id="1969" r:id="rId25"/>
    <p:sldId id="1970" r:id="rId26"/>
    <p:sldId id="1971" r:id="rId27"/>
    <p:sldId id="1972" r:id="rId28"/>
    <p:sldId id="1995" r:id="rId29"/>
    <p:sldId id="1992" r:id="rId30"/>
    <p:sldId id="1711" r:id="rId31"/>
    <p:sldId id="1872" r:id="rId32"/>
    <p:sldId id="1884" r:id="rId33"/>
    <p:sldId id="1907" r:id="rId34"/>
    <p:sldId id="1733" r:id="rId35"/>
    <p:sldId id="1922" r:id="rId36"/>
    <p:sldId id="1885" r:id="rId37"/>
    <p:sldId id="1657" r:id="rId38"/>
    <p:sldId id="1888" r:id="rId39"/>
    <p:sldId id="1886" r:id="rId40"/>
    <p:sldId id="1608" r:id="rId41"/>
    <p:sldId id="1962" r:id="rId42"/>
    <p:sldId id="1833" r:id="rId43"/>
    <p:sldId id="1675" r:id="rId44"/>
    <p:sldId id="1658" r:id="rId45"/>
    <p:sldId id="1983" r:id="rId46"/>
    <p:sldId id="1984" r:id="rId47"/>
    <p:sldId id="1987" r:id="rId48"/>
    <p:sldId id="1605" r:id="rId49"/>
    <p:sldId id="1994" r:id="rId50"/>
    <p:sldId id="1851" r:id="rId51"/>
    <p:sldId id="1796" r:id="rId52"/>
    <p:sldId id="1920" r:id="rId53"/>
    <p:sldId id="1910" r:id="rId54"/>
    <p:sldId id="1911" r:id="rId55"/>
    <p:sldId id="1913" r:id="rId56"/>
    <p:sldId id="1914" r:id="rId57"/>
    <p:sldId id="1915" r:id="rId58"/>
    <p:sldId id="1612" r:id="rId59"/>
    <p:sldId id="1891" r:id="rId60"/>
    <p:sldId id="1898" r:id="rId61"/>
    <p:sldId id="1899" r:id="rId62"/>
    <p:sldId id="1900" r:id="rId63"/>
    <p:sldId id="1901" r:id="rId64"/>
    <p:sldId id="1935" r:id="rId65"/>
    <p:sldId id="1902" r:id="rId66"/>
    <p:sldId id="1903" r:id="rId67"/>
    <p:sldId id="1904" r:id="rId68"/>
    <p:sldId id="1803" r:id="rId69"/>
    <p:sldId id="1564" r:id="rId70"/>
    <p:sldId id="1563" r:id="rId71"/>
    <p:sldId id="1813" r:id="rId72"/>
    <p:sldId id="1739" r:id="rId73"/>
    <p:sldId id="1944" r:id="rId74"/>
    <p:sldId id="1981" r:id="rId75"/>
    <p:sldId id="1982" r:id="rId76"/>
    <p:sldId id="1951" r:id="rId77"/>
    <p:sldId id="1845" r:id="rId78"/>
    <p:sldId id="1818" r:id="rId79"/>
    <p:sldId id="1862" r:id="rId80"/>
    <p:sldId id="1892" r:id="rId81"/>
    <p:sldId id="1893" r:id="rId82"/>
    <p:sldId id="1861" r:id="rId83"/>
    <p:sldId id="1956" r:id="rId84"/>
    <p:sldId id="1957" r:id="rId85"/>
    <p:sldId id="1916" r:id="rId86"/>
    <p:sldId id="1977" r:id="rId87"/>
    <p:sldId id="1978" r:id="rId88"/>
    <p:sldId id="1979" r:id="rId89"/>
    <p:sldId id="1961" r:id="rId90"/>
    <p:sldId id="1774" r:id="rId91"/>
    <p:sldId id="1905" r:id="rId92"/>
    <p:sldId id="1896" r:id="rId93"/>
    <p:sldId id="1959" r:id="rId94"/>
    <p:sldId id="1877" r:id="rId95"/>
    <p:sldId id="1909" r:id="rId96"/>
    <p:sldId id="1834" r:id="rId97"/>
    <p:sldId id="1975" r:id="rId98"/>
    <p:sldId id="1976" r:id="rId99"/>
    <p:sldId id="1745" r:id="rId100"/>
    <p:sldId id="1960" r:id="rId101"/>
    <p:sldId id="1581" r:id="rId102"/>
    <p:sldId id="1988" r:id="rId103"/>
    <p:sldId id="1989" r:id="rId104"/>
    <p:sldId id="1990" r:id="rId105"/>
    <p:sldId id="1849" r:id="rId106"/>
    <p:sldId id="1788" r:id="rId107"/>
    <p:sldId id="1953" r:id="rId108"/>
    <p:sldId id="1996" r:id="rId109"/>
  </p:sldIdLst>
  <p:sldSz cx="9601200" cy="7315200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5613" indent="1588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2813" indent="1588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0013" indent="1588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7213" indent="1588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01FFE33C-41D0-A945-B32F-718449D58B05}">
          <p14:sldIdLst>
            <p14:sldId id="464"/>
            <p14:sldId id="1991"/>
            <p14:sldId id="1879"/>
            <p14:sldId id="1880"/>
            <p14:sldId id="1881"/>
            <p14:sldId id="1882"/>
            <p14:sldId id="1883"/>
            <p14:sldId id="1792"/>
            <p14:sldId id="1723"/>
            <p14:sldId id="1993"/>
            <p14:sldId id="1864"/>
            <p14:sldId id="1865"/>
            <p14:sldId id="1869"/>
            <p14:sldId id="1866"/>
            <p14:sldId id="1870"/>
            <p14:sldId id="1829"/>
          </p14:sldIdLst>
        </p14:section>
        <p14:section name="Origin of Life" id="{64644493-4D16-1648-AA66-7C1EE3E6288E}">
          <p14:sldIdLst>
            <p14:sldId id="1963"/>
            <p14:sldId id="1964"/>
            <p14:sldId id="1965"/>
            <p14:sldId id="1966"/>
            <p14:sldId id="1967"/>
            <p14:sldId id="1968"/>
            <p14:sldId id="1969"/>
            <p14:sldId id="1970"/>
            <p14:sldId id="1971"/>
            <p14:sldId id="1972"/>
          </p14:sldIdLst>
        </p14:section>
        <p14:section name="High Speed Bio imaging" id="{99FC35CE-B0A4-824B-B2E1-CBC8E8590613}">
          <p14:sldIdLst>
            <p14:sldId id="1995"/>
            <p14:sldId id="1992"/>
            <p14:sldId id="1711"/>
            <p14:sldId id="1872"/>
            <p14:sldId id="1884"/>
            <p14:sldId id="1907"/>
            <p14:sldId id="1733"/>
            <p14:sldId id="1922"/>
            <p14:sldId id="1885"/>
            <p14:sldId id="1657"/>
            <p14:sldId id="1888"/>
            <p14:sldId id="1886"/>
            <p14:sldId id="1608"/>
            <p14:sldId id="1962"/>
            <p14:sldId id="1833"/>
            <p14:sldId id="1675"/>
            <p14:sldId id="1658"/>
            <p14:sldId id="1983"/>
            <p14:sldId id="1984"/>
            <p14:sldId id="1987"/>
          </p14:sldIdLst>
        </p14:section>
        <p14:section name="Origin of Consiousness" id="{CB9077AC-A642-0046-8331-399AD7BBCDFE}">
          <p14:sldIdLst>
            <p14:sldId id="1605"/>
            <p14:sldId id="1994"/>
            <p14:sldId id="1851"/>
            <p14:sldId id="1796"/>
            <p14:sldId id="1920"/>
            <p14:sldId id="1910"/>
            <p14:sldId id="1911"/>
            <p14:sldId id="1913"/>
            <p14:sldId id="1914"/>
            <p14:sldId id="1915"/>
            <p14:sldId id="1612"/>
            <p14:sldId id="1891"/>
            <p14:sldId id="1898"/>
            <p14:sldId id="1899"/>
            <p14:sldId id="1900"/>
            <p14:sldId id="1901"/>
            <p14:sldId id="1935"/>
            <p14:sldId id="1902"/>
            <p14:sldId id="1903"/>
            <p14:sldId id="1904"/>
            <p14:sldId id="1803"/>
            <p14:sldId id="1564"/>
            <p14:sldId id="1563"/>
            <p14:sldId id="1813"/>
            <p14:sldId id="1739"/>
            <p14:sldId id="1944"/>
            <p14:sldId id="1981"/>
            <p14:sldId id="1982"/>
            <p14:sldId id="1951"/>
            <p14:sldId id="1845"/>
            <p14:sldId id="1818"/>
            <p14:sldId id="1862"/>
            <p14:sldId id="1892"/>
            <p14:sldId id="1893"/>
            <p14:sldId id="1861"/>
            <p14:sldId id="1956"/>
            <p14:sldId id="1957"/>
            <p14:sldId id="1916"/>
            <p14:sldId id="1977"/>
            <p14:sldId id="1978"/>
            <p14:sldId id="1979"/>
            <p14:sldId id="1961"/>
          </p14:sldIdLst>
        </p14:section>
        <p14:section name="Future Direction" id="{06894F22-D8A1-3C40-BC94-46CFE5F6590C}">
          <p14:sldIdLst>
            <p14:sldId id="1774"/>
            <p14:sldId id="1905"/>
            <p14:sldId id="1896"/>
            <p14:sldId id="1959"/>
            <p14:sldId id="1877"/>
            <p14:sldId id="1909"/>
            <p14:sldId id="1834"/>
            <p14:sldId id="1975"/>
            <p14:sldId id="1976"/>
            <p14:sldId id="1745"/>
            <p14:sldId id="1960"/>
          </p14:sldIdLst>
        </p14:section>
        <p14:section name="Summary" id="{FA522B4B-E696-8A48-8B50-5C975B3368F0}">
          <p14:sldIdLst>
            <p14:sldId id="1581"/>
            <p14:sldId id="1988"/>
            <p14:sldId id="1989"/>
            <p14:sldId id="1990"/>
            <p14:sldId id="1849"/>
            <p14:sldId id="1788"/>
            <p14:sldId id="1953"/>
            <p14:sldId id="199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008000"/>
    <a:srgbClr val="FF3300"/>
    <a:srgbClr val="FFFFCC"/>
    <a:srgbClr val="FBE6FF"/>
    <a:srgbClr val="FF6DFF"/>
    <a:srgbClr val="00FFFF"/>
    <a:srgbClr val="E0E0E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735" autoAdjust="0"/>
    <p:restoredTop sz="97797" autoAdjust="0"/>
  </p:normalViewPr>
  <p:slideViewPr>
    <p:cSldViewPr>
      <p:cViewPr varScale="1">
        <p:scale>
          <a:sx n="158" d="100"/>
          <a:sy n="158" d="100"/>
        </p:scale>
        <p:origin x="-104" y="-256"/>
      </p:cViewPr>
      <p:guideLst>
        <p:guide orient="horz" pos="2304"/>
        <p:guide pos="30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8" d="100"/>
        <a:sy n="158" d="100"/>
      </p:scale>
      <p:origin x="0" y="76664"/>
    </p:cViewPr>
  </p:sorterViewPr>
  <p:notesViewPr>
    <p:cSldViewPr>
      <p:cViewPr varScale="1">
        <p:scale>
          <a:sx n="65" d="100"/>
          <a:sy n="65" d="100"/>
        </p:scale>
        <p:origin x="-2632" y="-71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slide" Target="slides/slide102.xml"/><Relationship Id="rId105" Type="http://schemas.openxmlformats.org/officeDocument/2006/relationships/slide" Target="slides/slide103.xml"/><Relationship Id="rId106" Type="http://schemas.openxmlformats.org/officeDocument/2006/relationships/slide" Target="slides/slide104.xml"/><Relationship Id="rId107" Type="http://schemas.openxmlformats.org/officeDocument/2006/relationships/slide" Target="slides/slide10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8" Type="http://schemas.openxmlformats.org/officeDocument/2006/relationships/slide" Target="slides/slide106.xml"/><Relationship Id="rId109" Type="http://schemas.openxmlformats.org/officeDocument/2006/relationships/slide" Target="slides/slide10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110" Type="http://schemas.openxmlformats.org/officeDocument/2006/relationships/notesMaster" Target="notesMasters/notesMaster1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111" Type="http://schemas.openxmlformats.org/officeDocument/2006/relationships/handoutMaster" Target="handoutMasters/handoutMaster1.xml"/><Relationship Id="rId112" Type="http://schemas.openxmlformats.org/officeDocument/2006/relationships/printerSettings" Target="printerSettings/printerSettings1.bin"/><Relationship Id="rId113" Type="http://schemas.openxmlformats.org/officeDocument/2006/relationships/presProps" Target="presProps.xml"/><Relationship Id="rId114" Type="http://schemas.openxmlformats.org/officeDocument/2006/relationships/viewProps" Target="viewProps.xml"/><Relationship Id="rId115" Type="http://schemas.openxmlformats.org/officeDocument/2006/relationships/theme" Target="theme/theme1.xml"/><Relationship Id="rId116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slide" Target="slides/slide98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Katsushi\Desktop\NSF%20IDBR\D-Plot%20Sampe1-10.xlsx" TargetMode="External"/><Relationship Id="rId3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08814373563459"/>
          <c:y val="0.0399377708068527"/>
          <c:w val="0.637008603631881"/>
          <c:h val="0.87848235357198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All_x!$D$19</c:f>
              <c:strCache>
                <c:ptCount val="1"/>
                <c:pt idx="0">
                  <c:v>#1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All_x!$D$20:$D$35</c:f>
              <c:numCache>
                <c:formatCode>0.0</c:formatCode>
                <c:ptCount val="16"/>
                <c:pt idx="0">
                  <c:v>182.0898288088648</c:v>
                </c:pt>
                <c:pt idx="1">
                  <c:v>185.3949917456675</c:v>
                </c:pt>
                <c:pt idx="2">
                  <c:v>191.1455455472091</c:v>
                </c:pt>
                <c:pt idx="3">
                  <c:v>206.1410154527962</c:v>
                </c:pt>
                <c:pt idx="4">
                  <c:v>229.9157765797447</c:v>
                </c:pt>
                <c:pt idx="5">
                  <c:v>267.9201091687532</c:v>
                </c:pt>
                <c:pt idx="6">
                  <c:v>331.6231599242686</c:v>
                </c:pt>
                <c:pt idx="7">
                  <c:v>388.348220316502</c:v>
                </c:pt>
                <c:pt idx="8">
                  <c:v>449.0961323639816</c:v>
                </c:pt>
                <c:pt idx="9">
                  <c:v>559.1974432861485</c:v>
                </c:pt>
                <c:pt idx="10">
                  <c:v>644.0104892555748</c:v>
                </c:pt>
                <c:pt idx="11">
                  <c:v>793.608187276118</c:v>
                </c:pt>
                <c:pt idx="12">
                  <c:v>947.4342085729744</c:v>
                </c:pt>
                <c:pt idx="13">
                  <c:v>1114.076218693066</c:v>
                </c:pt>
                <c:pt idx="14">
                  <c:v>1414.28778383013</c:v>
                </c:pt>
                <c:pt idx="15">
                  <c:v>1543.212909675456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All_x!$E$19</c:f>
              <c:strCache>
                <c:ptCount val="1"/>
                <c:pt idx="0">
                  <c:v>#2</c:v>
                </c:pt>
              </c:strCache>
            </c:strRef>
          </c:tx>
          <c:marker>
            <c:symbol val="square"/>
            <c:size val="5"/>
          </c:marker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All_x!$E$20:$E$35</c:f>
              <c:numCache>
                <c:formatCode>0.0</c:formatCode>
                <c:ptCount val="16"/>
                <c:pt idx="0">
                  <c:v>517.3014759922917</c:v>
                </c:pt>
                <c:pt idx="1">
                  <c:v>519.174194971116</c:v>
                </c:pt>
                <c:pt idx="2">
                  <c:v>527.9332318889424</c:v>
                </c:pt>
                <c:pt idx="3">
                  <c:v>539.8536533856974</c:v>
                </c:pt>
                <c:pt idx="4">
                  <c:v>566.6811370308334</c:v>
                </c:pt>
                <c:pt idx="5">
                  <c:v>622.7346699305294</c:v>
                </c:pt>
                <c:pt idx="6">
                  <c:v>732.8032076490925</c:v>
                </c:pt>
                <c:pt idx="7">
                  <c:v>849.8261272792079</c:v>
                </c:pt>
                <c:pt idx="8">
                  <c:v>942.3326454663244</c:v>
                </c:pt>
                <c:pt idx="9">
                  <c:v>1085.84995534086</c:v>
                </c:pt>
                <c:pt idx="10">
                  <c:v>1217.57428984587</c:v>
                </c:pt>
                <c:pt idx="11">
                  <c:v>1487.91401186118</c:v>
                </c:pt>
                <c:pt idx="12">
                  <c:v>1749.64436426937</c:v>
                </c:pt>
                <c:pt idx="13">
                  <c:v>2434.51338266479</c:v>
                </c:pt>
                <c:pt idx="14">
                  <c:v>3300.546835258376</c:v>
                </c:pt>
                <c:pt idx="15">
                  <c:v>5504.73032903466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All_x!$F$19</c:f>
              <c:strCache>
                <c:ptCount val="1"/>
                <c:pt idx="0">
                  <c:v>#3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All_x!$F$20:$F$35</c:f>
              <c:numCache>
                <c:formatCode>0.0</c:formatCode>
                <c:ptCount val="16"/>
                <c:pt idx="0">
                  <c:v>654.6276184508679</c:v>
                </c:pt>
                <c:pt idx="1">
                  <c:v>658.8383196223542</c:v>
                </c:pt>
                <c:pt idx="2">
                  <c:v>660.76390566669</c:v>
                </c:pt>
                <c:pt idx="3">
                  <c:v>681.1435638323734</c:v>
                </c:pt>
                <c:pt idx="4">
                  <c:v>706.5505574200411</c:v>
                </c:pt>
                <c:pt idx="5">
                  <c:v>748.4980952389234</c:v>
                </c:pt>
                <c:pt idx="6">
                  <c:v>820.4687416994254</c:v>
                </c:pt>
                <c:pt idx="7">
                  <c:v>883.707991206187</c:v>
                </c:pt>
                <c:pt idx="8">
                  <c:v>981.6638421848094</c:v>
                </c:pt>
                <c:pt idx="9">
                  <c:v>1124.616968529182</c:v>
                </c:pt>
                <c:pt idx="10">
                  <c:v>1278.501232708578</c:v>
                </c:pt>
                <c:pt idx="11">
                  <c:v>1486.679629371431</c:v>
                </c:pt>
                <c:pt idx="12">
                  <c:v>1623.895544650815</c:v>
                </c:pt>
                <c:pt idx="13">
                  <c:v>1770.0232375308</c:v>
                </c:pt>
                <c:pt idx="14">
                  <c:v>1837.19645071784</c:v>
                </c:pt>
                <c:pt idx="15">
                  <c:v>2952.783255983841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All_x!$G$19</c:f>
              <c:strCache>
                <c:ptCount val="1"/>
                <c:pt idx="0">
                  <c:v>#4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All_x!$G$20:$G$35</c:f>
              <c:numCache>
                <c:formatCode>0.0</c:formatCode>
                <c:ptCount val="16"/>
                <c:pt idx="0">
                  <c:v>542.758495055878</c:v>
                </c:pt>
                <c:pt idx="1">
                  <c:v>545.9980187379575</c:v>
                </c:pt>
                <c:pt idx="2">
                  <c:v>547.598963826589</c:v>
                </c:pt>
                <c:pt idx="3">
                  <c:v>568.1658779055881</c:v>
                </c:pt>
                <c:pt idx="4">
                  <c:v>596.2016746647415</c:v>
                </c:pt>
                <c:pt idx="5">
                  <c:v>646.3105306917164</c:v>
                </c:pt>
                <c:pt idx="6">
                  <c:v>744.3496596936374</c:v>
                </c:pt>
                <c:pt idx="7">
                  <c:v>816.2124698053964</c:v>
                </c:pt>
                <c:pt idx="8">
                  <c:v>884.135068441227</c:v>
                </c:pt>
                <c:pt idx="9">
                  <c:v>1000.58841810265</c:v>
                </c:pt>
                <c:pt idx="10">
                  <c:v>1192.210915144971</c:v>
                </c:pt>
                <c:pt idx="11">
                  <c:v>1498.386048797061</c:v>
                </c:pt>
                <c:pt idx="12">
                  <c:v>1767.113213891771</c:v>
                </c:pt>
                <c:pt idx="13">
                  <c:v>1993.465157050782</c:v>
                </c:pt>
                <c:pt idx="14">
                  <c:v>3286.616986741756</c:v>
                </c:pt>
                <c:pt idx="15">
                  <c:v>7503.069548033055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All_x!$H$19</c:f>
              <c:strCache>
                <c:ptCount val="1"/>
                <c:pt idx="0">
                  <c:v>#5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All_x!$H$20:$H$35</c:f>
              <c:numCache>
                <c:formatCode>0.0</c:formatCode>
                <c:ptCount val="16"/>
                <c:pt idx="0">
                  <c:v>59.30809304130459</c:v>
                </c:pt>
                <c:pt idx="1">
                  <c:v>62.69152603011201</c:v>
                </c:pt>
                <c:pt idx="2">
                  <c:v>70.71672712609038</c:v>
                </c:pt>
                <c:pt idx="3">
                  <c:v>84.43517562282175</c:v>
                </c:pt>
                <c:pt idx="4">
                  <c:v>114.064080671059</c:v>
                </c:pt>
                <c:pt idx="5">
                  <c:v>162.4979117726873</c:v>
                </c:pt>
                <c:pt idx="6">
                  <c:v>231.8725000404155</c:v>
                </c:pt>
                <c:pt idx="7">
                  <c:v>323.4090487604989</c:v>
                </c:pt>
                <c:pt idx="8">
                  <c:v>383.2423759654517</c:v>
                </c:pt>
                <c:pt idx="9">
                  <c:v>450.4825715105586</c:v>
                </c:pt>
                <c:pt idx="10">
                  <c:v>492.040886182916</c:v>
                </c:pt>
                <c:pt idx="11">
                  <c:v>573.7995463154981</c:v>
                </c:pt>
                <c:pt idx="12">
                  <c:v>691.496641088397</c:v>
                </c:pt>
                <c:pt idx="13">
                  <c:v>751.2122687200774</c:v>
                </c:pt>
                <c:pt idx="14">
                  <c:v>1032.436048174091</c:v>
                </c:pt>
                <c:pt idx="15">
                  <c:v>1156.27121058289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All_x!$I$19</c:f>
              <c:strCache>
                <c:ptCount val="1"/>
                <c:pt idx="0">
                  <c:v>#6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All_x!$I$20:$I$35</c:f>
              <c:numCache>
                <c:formatCode>0.0</c:formatCode>
                <c:ptCount val="16"/>
                <c:pt idx="0">
                  <c:v>53.58950881121309</c:v>
                </c:pt>
                <c:pt idx="1">
                  <c:v>58.95235771998894</c:v>
                </c:pt>
                <c:pt idx="2">
                  <c:v>68.94361162153492</c:v>
                </c:pt>
                <c:pt idx="3">
                  <c:v>87.10961190600338</c:v>
                </c:pt>
                <c:pt idx="4">
                  <c:v>127.4951757780318</c:v>
                </c:pt>
                <c:pt idx="5">
                  <c:v>202.8728878250821</c:v>
                </c:pt>
                <c:pt idx="6">
                  <c:v>333.7513984754336</c:v>
                </c:pt>
                <c:pt idx="7">
                  <c:v>471.4268775904296</c:v>
                </c:pt>
                <c:pt idx="8">
                  <c:v>598.8497695546746</c:v>
                </c:pt>
                <c:pt idx="9">
                  <c:v>761.3342043787144</c:v>
                </c:pt>
                <c:pt idx="10">
                  <c:v>908.7393383239125</c:v>
                </c:pt>
                <c:pt idx="11">
                  <c:v>1090.97703410538</c:v>
                </c:pt>
                <c:pt idx="12">
                  <c:v>1133.43342650317</c:v>
                </c:pt>
                <c:pt idx="13">
                  <c:v>1218.913579661801</c:v>
                </c:pt>
                <c:pt idx="14">
                  <c:v>1292.603250057417</c:v>
                </c:pt>
                <c:pt idx="15">
                  <c:v>2282.840743493866</c:v>
                </c:pt>
              </c:numCache>
            </c:numRef>
          </c:yVal>
          <c:smooth val="1"/>
        </c:ser>
        <c:ser>
          <c:idx val="6"/>
          <c:order val="6"/>
          <c:tx>
            <c:strRef>
              <c:f>All_x!$J$19</c:f>
              <c:strCache>
                <c:ptCount val="1"/>
                <c:pt idx="0">
                  <c:v>#7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All_x!$J$20:$J$35</c:f>
              <c:numCache>
                <c:formatCode>0.0</c:formatCode>
                <c:ptCount val="16"/>
                <c:pt idx="0">
                  <c:v>49.80231248326152</c:v>
                </c:pt>
                <c:pt idx="1">
                  <c:v>54.11114158240974</c:v>
                </c:pt>
                <c:pt idx="2">
                  <c:v>62.04563924722773</c:v>
                </c:pt>
                <c:pt idx="3">
                  <c:v>75.93354717254275</c:v>
                </c:pt>
                <c:pt idx="4">
                  <c:v>105.804262042196</c:v>
                </c:pt>
                <c:pt idx="5">
                  <c:v>154.907897571218</c:v>
                </c:pt>
                <c:pt idx="6">
                  <c:v>242.4619193210205</c:v>
                </c:pt>
                <c:pt idx="7">
                  <c:v>328.0852119507696</c:v>
                </c:pt>
                <c:pt idx="8">
                  <c:v>409.6081221948343</c:v>
                </c:pt>
                <c:pt idx="9">
                  <c:v>494.8840597020612</c:v>
                </c:pt>
                <c:pt idx="10">
                  <c:v>581.8842600855724</c:v>
                </c:pt>
                <c:pt idx="11">
                  <c:v>700.8136791209404</c:v>
                </c:pt>
                <c:pt idx="12">
                  <c:v>813.0617613941254</c:v>
                </c:pt>
                <c:pt idx="13">
                  <c:v>910.5955404159579</c:v>
                </c:pt>
                <c:pt idx="14">
                  <c:v>1350.075230705785</c:v>
                </c:pt>
                <c:pt idx="15">
                  <c:v>1539.77104902592</c:v>
                </c:pt>
              </c:numCache>
            </c:numRef>
          </c:yVal>
          <c:smooth val="1"/>
        </c:ser>
        <c:ser>
          <c:idx val="7"/>
          <c:order val="7"/>
          <c:tx>
            <c:strRef>
              <c:f>All_x!$K$19</c:f>
              <c:strCache>
                <c:ptCount val="1"/>
                <c:pt idx="0">
                  <c:v>#8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All_x!$K$20:$K$35</c:f>
              <c:numCache>
                <c:formatCode>0.0</c:formatCode>
                <c:ptCount val="16"/>
                <c:pt idx="0">
                  <c:v>57.65308349960194</c:v>
                </c:pt>
                <c:pt idx="1">
                  <c:v>61.76470197454526</c:v>
                </c:pt>
                <c:pt idx="2">
                  <c:v>69.9706161091531</c:v>
                </c:pt>
                <c:pt idx="3">
                  <c:v>85.52303335410105</c:v>
                </c:pt>
                <c:pt idx="4">
                  <c:v>119.5890775784472</c:v>
                </c:pt>
                <c:pt idx="5">
                  <c:v>179.2798213945099</c:v>
                </c:pt>
                <c:pt idx="6">
                  <c:v>284.6991567099836</c:v>
                </c:pt>
                <c:pt idx="7">
                  <c:v>393.5553669593872</c:v>
                </c:pt>
                <c:pt idx="8">
                  <c:v>497.9444389183819</c:v>
                </c:pt>
                <c:pt idx="9">
                  <c:v>613.9147721514483</c:v>
                </c:pt>
                <c:pt idx="10">
                  <c:v>757.4623085928444</c:v>
                </c:pt>
                <c:pt idx="11">
                  <c:v>1090.27836322992</c:v>
                </c:pt>
                <c:pt idx="12">
                  <c:v>1236.997549028068</c:v>
                </c:pt>
                <c:pt idx="13">
                  <c:v>1434.332451095921</c:v>
                </c:pt>
                <c:pt idx="14">
                  <c:v>2178.885109649735</c:v>
                </c:pt>
                <c:pt idx="15">
                  <c:v>3910.830010021332</c:v>
                </c:pt>
              </c:numCache>
            </c:numRef>
          </c:yVal>
          <c:smooth val="1"/>
        </c:ser>
        <c:ser>
          <c:idx val="8"/>
          <c:order val="8"/>
          <c:tx>
            <c:strRef>
              <c:f>All_x!$L$19</c:f>
              <c:strCache>
                <c:ptCount val="1"/>
                <c:pt idx="0">
                  <c:v>#9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All_x!$L$20:$L$35</c:f>
              <c:numCache>
                <c:formatCode>0.0</c:formatCode>
                <c:ptCount val="16"/>
                <c:pt idx="0">
                  <c:v>66.05953370632031</c:v>
                </c:pt>
                <c:pt idx="1">
                  <c:v>71.45078383240556</c:v>
                </c:pt>
                <c:pt idx="2">
                  <c:v>83.53098493710475</c:v>
                </c:pt>
                <c:pt idx="3">
                  <c:v>104.1705245041612</c:v>
                </c:pt>
                <c:pt idx="4">
                  <c:v>153.7664524721673</c:v>
                </c:pt>
                <c:pt idx="5">
                  <c:v>229.8150482279127</c:v>
                </c:pt>
                <c:pt idx="6">
                  <c:v>363.5649710069318</c:v>
                </c:pt>
                <c:pt idx="7">
                  <c:v>477.9056227672336</c:v>
                </c:pt>
                <c:pt idx="8">
                  <c:v>585.0062628415174</c:v>
                </c:pt>
                <c:pt idx="9">
                  <c:v>734.2189752114735</c:v>
                </c:pt>
                <c:pt idx="10">
                  <c:v>921.3585918368925</c:v>
                </c:pt>
                <c:pt idx="11">
                  <c:v>1118.712837084241</c:v>
                </c:pt>
                <c:pt idx="12">
                  <c:v>1314.03302788741</c:v>
                </c:pt>
                <c:pt idx="13">
                  <c:v>1579.166528193317</c:v>
                </c:pt>
                <c:pt idx="14">
                  <c:v>2357.230902624251</c:v>
                </c:pt>
                <c:pt idx="15">
                  <c:v>4277.038297932706</c:v>
                </c:pt>
              </c:numCache>
            </c:numRef>
          </c:yVal>
          <c:smooth val="1"/>
        </c:ser>
        <c:ser>
          <c:idx val="9"/>
          <c:order val="9"/>
          <c:tx>
            <c:strRef>
              <c:f>All_x!$M$19</c:f>
              <c:strCache>
                <c:ptCount val="1"/>
                <c:pt idx="0">
                  <c:v>#10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All_x!$M$20:$M$35</c:f>
              <c:numCache>
                <c:formatCode>0.0</c:formatCode>
                <c:ptCount val="16"/>
                <c:pt idx="0">
                  <c:v>63.02171252040601</c:v>
                </c:pt>
                <c:pt idx="1">
                  <c:v>70.95694605883621</c:v>
                </c:pt>
                <c:pt idx="2">
                  <c:v>84.00588798177567</c:v>
                </c:pt>
                <c:pt idx="3">
                  <c:v>106.0603460596281</c:v>
                </c:pt>
                <c:pt idx="4">
                  <c:v>152.3317652423755</c:v>
                </c:pt>
                <c:pt idx="5">
                  <c:v>229.2694312331592</c:v>
                </c:pt>
                <c:pt idx="6">
                  <c:v>374.9444609924694</c:v>
                </c:pt>
                <c:pt idx="7">
                  <c:v>482.977608869947</c:v>
                </c:pt>
                <c:pt idx="8">
                  <c:v>599.90750552605</c:v>
                </c:pt>
                <c:pt idx="9">
                  <c:v>836.8423447165254</c:v>
                </c:pt>
                <c:pt idx="10">
                  <c:v>1120.520025863075</c:v>
                </c:pt>
                <c:pt idx="11">
                  <c:v>1486.336723765531</c:v>
                </c:pt>
                <c:pt idx="12">
                  <c:v>1792.285350424986</c:v>
                </c:pt>
                <c:pt idx="13">
                  <c:v>2182.224158131776</c:v>
                </c:pt>
                <c:pt idx="14">
                  <c:v>2602.334269842321</c:v>
                </c:pt>
                <c:pt idx="15">
                  <c:v>2549.074054157764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6799768"/>
        <c:axId val="2136763720"/>
      </c:scatterChart>
      <c:valAx>
        <c:axId val="2136799768"/>
        <c:scaling>
          <c:logBase val="10.0"/>
          <c:orientation val="minMax"/>
        </c:scaling>
        <c:delete val="0"/>
        <c:axPos val="b"/>
        <c:majorGridlines>
          <c:spPr>
            <a:ln w="19050">
              <a:solidFill>
                <a:schemeClr val="bg1">
                  <a:lumMod val="50000"/>
                </a:schemeClr>
              </a:solidFill>
            </a:ln>
          </c:spPr>
        </c:majorGridlines>
        <c:minorGridlines>
          <c:spPr>
            <a:ln w="3175">
              <a:gradFill>
                <a:gsLst>
                  <a:gs pos="0">
                    <a:schemeClr val="bg1">
                      <a:lumMod val="75000"/>
                    </a:scheme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</a:ln>
          </c:spPr>
        </c:minorGridlines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36763720"/>
        <c:crossesAt val="0.001"/>
        <c:crossBetween val="midCat"/>
        <c:majorUnit val="10.0"/>
      </c:valAx>
      <c:valAx>
        <c:axId val="2136763720"/>
        <c:scaling>
          <c:logBase val="10.0"/>
          <c:orientation val="minMax"/>
          <c:max val="10000.0"/>
          <c:min val="10.0"/>
        </c:scaling>
        <c:delete val="0"/>
        <c:axPos val="l"/>
        <c:majorGridlines>
          <c:spPr>
            <a:ln w="19050">
              <a:solidFill>
                <a:schemeClr val="bg1">
                  <a:lumMod val="50000"/>
                </a:schemeClr>
              </a:solidFill>
            </a:ln>
          </c:spPr>
        </c:majorGridlines>
        <c:minorGridlines>
          <c:spPr>
            <a:ln w="6350">
              <a:gradFill>
                <a:gsLst>
                  <a:gs pos="0">
                    <a:schemeClr val="bg1">
                      <a:lumMod val="75000"/>
                    </a:scheme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</a:ln>
          </c:spPr>
        </c:minorGridlines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en-US"/>
          </a:p>
        </c:txPr>
        <c:crossAx val="2136799768"/>
        <c:crossesAt val="0.0100000000000001"/>
        <c:crossBetween val="midCat"/>
      </c:valAx>
      <c:spPr>
        <a:ln w="25400"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246659461289275"/>
          <c:y val="0.0553498321099596"/>
          <c:w val="0.169235244580062"/>
          <c:h val="0.18910874754316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600" baseline="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0.08344</cdr:x>
      <cdr:y>0.45475</cdr:y>
    </cdr:from>
    <cdr:to>
      <cdr:x>0.18903</cdr:x>
      <cdr:y>0.60024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2529" y="285800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0.77723</cdr:x>
      <cdr:y>0.93904</cdr:y>
    </cdr:from>
    <cdr:to>
      <cdr:x>0.96114</cdr:x>
      <cdr:y>0.98994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751627" y="5924734"/>
          <a:ext cx="1597591" cy="3211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2000"/>
            <a:t>T (msec)</a:t>
          </a:r>
        </a:p>
      </cdr:txBody>
    </cdr:sp>
  </cdr:relSizeAnchor>
  <cdr:relSizeAnchor xmlns:cdr="http://schemas.openxmlformats.org/drawingml/2006/chartDrawing">
    <cdr:from>
      <cdr:x>0.08318</cdr:x>
      <cdr:y>0.08907</cdr:y>
    </cdr:from>
    <cdr:to>
      <cdr:x>0.13678</cdr:x>
      <cdr:y>0.31174</cdr:y>
    </cdr:to>
    <cdr:sp macro="" textlink="">
      <cdr:nvSpPr>
        <cdr:cNvPr id="4" name="TextBox 3"/>
        <cdr:cNvSpPr txBox="1"/>
      </cdr:nvSpPr>
      <cdr:spPr>
        <a:xfrm xmlns:a="http://schemas.openxmlformats.org/drawingml/2006/main" rot="10800000">
          <a:off x="722529" y="561966"/>
          <a:ext cx="465630" cy="14049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none" rtlCol="0"/>
        <a:lstStyle xmlns:a="http://schemas.openxmlformats.org/drawingml/2006/main"/>
        <a:p xmlns:a="http://schemas.openxmlformats.org/drawingml/2006/main">
          <a:r>
            <a:rPr lang="en-US" sz="2000" dirty="0"/>
            <a:t>&lt;r</a:t>
          </a:r>
          <a:r>
            <a:rPr lang="en-US" sz="2000" baseline="30000" dirty="0"/>
            <a:t>2</a:t>
          </a:r>
          <a:r>
            <a:rPr lang="en-US" sz="2000" dirty="0"/>
            <a:t>&gt; (nm</a:t>
          </a:r>
          <a:r>
            <a:rPr lang="en-US" sz="2000" baseline="30000" dirty="0"/>
            <a:t>2</a:t>
          </a:r>
          <a:r>
            <a:rPr lang="en-US" sz="2000" dirty="0"/>
            <a:t>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t" anchorCtr="0" compatLnSpc="1">
            <a:prstTxWarp prst="textNoShape">
              <a:avLst/>
            </a:prstTxWarp>
          </a:bodyPr>
          <a:lstStyle>
            <a:lvl1pPr algn="l" defTabSz="976313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t" anchorCtr="0" compatLnSpc="1">
            <a:prstTxWarp prst="textNoShape">
              <a:avLst/>
            </a:prstTxWarp>
          </a:bodyPr>
          <a:lstStyle>
            <a:lvl1pPr algn="r" defTabSz="976313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495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b" anchorCtr="0" compatLnSpc="1">
            <a:prstTxWarp prst="textNoShape">
              <a:avLst/>
            </a:prstTxWarp>
          </a:bodyPr>
          <a:lstStyle>
            <a:lvl1pPr algn="l" defTabSz="976313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495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b" anchorCtr="0" compatLnSpc="1">
            <a:prstTxWarp prst="textNoShape">
              <a:avLst/>
            </a:prstTxWarp>
          </a:bodyPr>
          <a:lstStyle>
            <a:lvl1pPr algn="r" defTabSz="976313">
              <a:defRPr sz="1400">
                <a:latin typeface="Times New Roman" charset="0"/>
              </a:defRPr>
            </a:lvl1pPr>
          </a:lstStyle>
          <a:p>
            <a:fld id="{2322709A-5C3D-B649-863A-5DCD6CF719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46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t" anchorCtr="0" compatLnSpc="1">
            <a:prstTxWarp prst="textNoShape">
              <a:avLst/>
            </a:prstTxWarp>
          </a:bodyPr>
          <a:lstStyle>
            <a:lvl1pPr algn="l" defTabSz="976313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t" anchorCtr="0" compatLnSpc="1">
            <a:prstTxWarp prst="textNoShape">
              <a:avLst/>
            </a:prstTxWarp>
          </a:bodyPr>
          <a:lstStyle>
            <a:lvl1pPr algn="r" defTabSz="976313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95400" y="719138"/>
            <a:ext cx="4729163" cy="3603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9300"/>
            <a:ext cx="5368925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495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b" anchorCtr="0" compatLnSpc="1">
            <a:prstTxWarp prst="textNoShape">
              <a:avLst/>
            </a:prstTxWarp>
          </a:bodyPr>
          <a:lstStyle>
            <a:lvl1pPr algn="l" defTabSz="976313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495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b" anchorCtr="0" compatLnSpc="1">
            <a:prstTxWarp prst="textNoShape">
              <a:avLst/>
            </a:prstTxWarp>
          </a:bodyPr>
          <a:lstStyle>
            <a:lvl1pPr algn="r" defTabSz="976313">
              <a:defRPr sz="1400">
                <a:latin typeface="Times New Roman" charset="0"/>
              </a:defRPr>
            </a:lvl1pPr>
          </a:lstStyle>
          <a:p>
            <a:fld id="{62A7F578-E09D-A645-8E1E-36DE0066DA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772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5pPr>
    <a:lvl6pPr marL="2285796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56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4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4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84B5B0-CDAC-2A40-8C96-8DD7258419E7}" type="slidenum">
              <a:rPr lang="en-US" sz="1400">
                <a:latin typeface="Times New Roman" charset="0"/>
              </a:rPr>
              <a:pPr eaLnBrk="1" hangingPunct="1"/>
              <a:t>1</a:t>
            </a:fld>
            <a:endParaRPr lang="en-US" sz="1400">
              <a:latin typeface="Times New Roman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3B6828-9377-BF4B-975F-301B39ACDE40}" type="slidenum">
              <a:rPr lang="en-US" sz="1300">
                <a:latin typeface="Times New Roman" charset="0"/>
              </a:rPr>
              <a:pPr eaLnBrk="1" hangingPunct="1"/>
              <a:t>10</a:t>
            </a:fld>
            <a:endParaRPr lang="en-US" sz="1300">
              <a:latin typeface="Times New Roman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B52AC2-D13A-6848-8D86-64D8D204885C}" type="slidenum">
              <a:rPr lang="en-US" sz="1300">
                <a:latin typeface="Times New Roman" charset="0"/>
              </a:rPr>
              <a:pPr eaLnBrk="1" hangingPunct="1"/>
              <a:t>11</a:t>
            </a:fld>
            <a:endParaRPr lang="en-US" sz="1300">
              <a:latin typeface="Times New Roman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0B73B5-C107-3148-8D4E-BE5B79A1D230}" type="slidenum">
              <a:rPr lang="en-US" sz="1300">
                <a:latin typeface="Times New Roman" charset="0"/>
              </a:rPr>
              <a:pPr eaLnBrk="1" hangingPunct="1"/>
              <a:t>12</a:t>
            </a:fld>
            <a:endParaRPr lang="en-US" sz="1300">
              <a:latin typeface="Times New Roman" charset="0"/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306561D-9BBC-6348-AB46-258BDE5ED12A}" type="slidenum">
              <a:rPr lang="en-US" sz="1300">
                <a:latin typeface="Times New Roman" charset="0"/>
              </a:rPr>
              <a:pPr eaLnBrk="1" hangingPunct="1"/>
              <a:t>13</a:t>
            </a:fld>
            <a:endParaRPr lang="en-US" sz="1300">
              <a:latin typeface="Times New Roman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3338" y="727075"/>
            <a:ext cx="4705350" cy="3586163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D1DD65F-14C7-C346-8224-602C8754AF57}" type="slidenum">
              <a:rPr lang="en-US" sz="1400">
                <a:latin typeface="Times New Roman" charset="0"/>
              </a:rPr>
              <a:pPr eaLnBrk="1" hangingPunct="1"/>
              <a:t>15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19F130-CD56-9843-9464-136303B36755}" type="slidenum">
              <a:rPr lang="en-US" sz="1400">
                <a:latin typeface="Times New Roman" charset="0"/>
              </a:rPr>
              <a:pPr eaLnBrk="1" hangingPunct="1"/>
              <a:t>17</a:t>
            </a:fld>
            <a:endParaRPr lang="en-US" sz="1400">
              <a:latin typeface="Times New Roman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9163" cy="3603625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3B6828-9377-BF4B-975F-301B39ACDE40}" type="slidenum">
              <a:rPr lang="en-US" sz="1300">
                <a:latin typeface="Times New Roman" charset="0"/>
              </a:rPr>
              <a:pPr eaLnBrk="1" hangingPunct="1"/>
              <a:t>18</a:t>
            </a:fld>
            <a:endParaRPr lang="en-US" sz="1300">
              <a:latin typeface="Times New Roman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1446E8-AAE7-DD4D-946C-222B788B300D}" type="slidenum">
              <a:rPr lang="en-US" sz="1400">
                <a:latin typeface="Times New Roman" charset="0"/>
              </a:rPr>
              <a:pPr eaLnBrk="1" hangingPunct="1"/>
              <a:t>19</a:t>
            </a:fld>
            <a:endParaRPr lang="en-US" sz="1400">
              <a:latin typeface="Times New Roman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E64AC29C-90E5-5A4A-A72A-90D593ADE486}" type="slidenum">
              <a:rPr lang="en-US" sz="1300" b="0">
                <a:latin typeface="Times New Roman" charset="0"/>
              </a:rPr>
              <a:pPr eaLnBrk="1" hangingPunct="1"/>
              <a:t>20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5CB798-5693-CC45-89F2-CF03A42FEED7}" type="slidenum">
              <a:rPr lang="en-US" sz="1400">
                <a:latin typeface="Times New Roman" charset="0"/>
              </a:rPr>
              <a:pPr eaLnBrk="1" hangingPunct="1"/>
              <a:t>22</a:t>
            </a:fld>
            <a:endParaRPr lang="en-US" sz="1400">
              <a:latin typeface="Times New Roman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ED5367-F8EC-7C49-AAC9-7905C03D79AF}" type="slidenum">
              <a:rPr lang="en-US" sz="1300">
                <a:latin typeface="Times New Roman" charset="0"/>
              </a:rPr>
              <a:pPr eaLnBrk="1" hangingPunct="1"/>
              <a:t>2</a:t>
            </a:fld>
            <a:endParaRPr lang="en-US" sz="1300">
              <a:latin typeface="Times New Roman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C2982A-A370-A04E-92E6-506EE1179349}" type="slidenum">
              <a:rPr lang="en-US" sz="1400">
                <a:latin typeface="Times New Roman" charset="0"/>
              </a:rPr>
              <a:pPr eaLnBrk="1" hangingPunct="1"/>
              <a:t>23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0460B3B3-80B9-C34F-8C50-EFBB0AC3368E}" type="slidenum">
              <a:rPr lang="en-US" sz="1300" b="0">
                <a:latin typeface="Times New Roman" charset="0"/>
              </a:rPr>
              <a:pPr eaLnBrk="1" hangingPunct="1"/>
              <a:t>25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19F130-CD56-9843-9464-136303B36755}" type="slidenum">
              <a:rPr lang="en-US" sz="1400">
                <a:latin typeface="Times New Roman" charset="0"/>
              </a:rPr>
              <a:pPr eaLnBrk="1" hangingPunct="1"/>
              <a:t>27</a:t>
            </a:fld>
            <a:endParaRPr lang="en-US" sz="1400">
              <a:latin typeface="Times New Roman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9163" cy="3603625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133F41D3-5D45-9844-993F-F8EE72EC889C}" type="slidenum">
              <a:rPr lang="en-US" sz="1300" b="0">
                <a:latin typeface="Times New Roman" charset="0"/>
              </a:rPr>
              <a:pPr eaLnBrk="1" hangingPunct="1"/>
              <a:t>28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BA0B10-AAA8-8349-98FB-3D74B75CAA7E}" type="slidenum">
              <a:rPr lang="en-US" sz="1400">
                <a:latin typeface="Times New Roman" charset="0"/>
              </a:rPr>
              <a:pPr eaLnBrk="1" hangingPunct="1"/>
              <a:t>29</a:t>
            </a:fld>
            <a:endParaRPr lang="en-US" sz="1400">
              <a:latin typeface="Times New Roman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4ABC359-F56A-3A46-99CE-4AC0611FEBF6}" type="slidenum">
              <a:rPr lang="en-US" sz="1200">
                <a:solidFill>
                  <a:srgbClr val="000000"/>
                </a:solidFill>
              </a:rPr>
              <a:pPr eaLnBrk="1" hangingPunct="1"/>
              <a:t>30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3813" y="720725"/>
            <a:ext cx="4729162" cy="3602038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598A9A-7CAF-F240-A7DB-9042BD3B393C}" type="slidenum">
              <a:rPr lang="en-US" sz="1400">
                <a:latin typeface="Times New Roman" charset="0"/>
              </a:rPr>
              <a:pPr eaLnBrk="1" hangingPunct="1"/>
              <a:t>31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135DE1-B4C1-E94C-935F-09B716C8D27A}" type="slidenum">
              <a:rPr lang="en-US" sz="1400">
                <a:latin typeface="Times New Roman" charset="0"/>
              </a:rPr>
              <a:pPr eaLnBrk="1" hangingPunct="1"/>
              <a:t>32</a:t>
            </a:fld>
            <a:endParaRPr lang="en-US" sz="1400"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3D4550-E50B-374B-8F8B-AA2BFF267673}" type="slidenum">
              <a:rPr lang="en-US" sz="1400">
                <a:latin typeface="Times New Roman" charset="0"/>
              </a:rPr>
              <a:pPr eaLnBrk="1" hangingPunct="1"/>
              <a:t>33</a:t>
            </a:fld>
            <a:endParaRPr lang="en-US" sz="1400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02E917E-4BC8-BD49-AEEF-8F2B1A79A913}" type="slidenum">
              <a:rPr lang="en-US" sz="1300">
                <a:latin typeface="Times New Roman" charset="0"/>
              </a:rPr>
              <a:pPr eaLnBrk="1" hangingPunct="1"/>
              <a:t>35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ED24A2-4214-F441-936F-8A13D5E8224E}" type="slidenum">
              <a:rPr lang="en-US" sz="1300">
                <a:latin typeface="Times New Roman" charset="0"/>
              </a:rPr>
              <a:pPr eaLnBrk="1" hangingPunct="1"/>
              <a:t>3</a:t>
            </a:fld>
            <a:endParaRPr lang="en-US" sz="1300">
              <a:latin typeface="Times New Roman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7575" cy="3602038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2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4457D2-786C-BE47-AF20-C95AE1857D8E}" type="slidenum">
              <a:rPr lang="en-US" sz="1400">
                <a:latin typeface="Times New Roman" charset="0"/>
              </a:rPr>
              <a:pPr eaLnBrk="1" hangingPunct="1"/>
              <a:t>36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732321-1A51-3249-AE36-74EB9B0351D9}" type="slidenum">
              <a:rPr lang="en-US" sz="1400">
                <a:latin typeface="Times New Roman" charset="0"/>
              </a:rPr>
              <a:pPr eaLnBrk="1" hangingPunct="1"/>
              <a:t>37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3DAACC4-0BAB-7249-BD48-6EA500CC85F2}" type="slidenum">
              <a:rPr lang="en-US" sz="1400">
                <a:latin typeface="Times New Roman" charset="0"/>
              </a:rPr>
              <a:pPr eaLnBrk="1" hangingPunct="1"/>
              <a:t>38</a:t>
            </a:fld>
            <a:endParaRPr lang="en-US" sz="1400">
              <a:latin typeface="Times New Roman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9163" cy="3602038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157D33D-E172-A245-8F52-4605A3D167F8}" type="slidenum">
              <a:rPr lang="en-US" sz="1400">
                <a:latin typeface="Times New Roman" charset="0"/>
              </a:rPr>
              <a:pPr eaLnBrk="1" hangingPunct="1"/>
              <a:t>39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6CD651-C1A5-C647-8C18-DF3F4B4AAA70}" type="slidenum">
              <a:rPr lang="en-US" sz="1400">
                <a:latin typeface="Times New Roman" charset="0"/>
              </a:rPr>
              <a:pPr eaLnBrk="1" hangingPunct="1"/>
              <a:t>40</a:t>
            </a:fld>
            <a:endParaRPr lang="en-US" sz="1400">
              <a:latin typeface="Times New Roman" charset="0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AFE266-E7EC-D749-85E3-8AEED0D048C3}" type="slidenum">
              <a:rPr lang="en-US" sz="1400">
                <a:latin typeface="Times New Roman" charset="0"/>
              </a:rPr>
              <a:pPr eaLnBrk="1" hangingPunct="1"/>
              <a:t>42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5E1CD4D-AC1A-2945-AAF9-115452925377}" type="slidenum">
              <a:rPr lang="en-US" sz="1400">
                <a:latin typeface="Times New Roman" charset="0"/>
              </a:rPr>
              <a:pPr eaLnBrk="1" hangingPunct="1"/>
              <a:t>43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EFC0F2B-FB19-0549-9B41-DAE76AF17704}" type="slidenum">
              <a:rPr lang="en-US" sz="1400">
                <a:latin typeface="Times New Roman" charset="0"/>
              </a:rPr>
              <a:pPr eaLnBrk="1" hangingPunct="1"/>
              <a:t>46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441331-EC5E-B540-8450-F62835973F88}" type="slidenum">
              <a:rPr lang="en-US" sz="1400">
                <a:latin typeface="Times New Roman" charset="0"/>
              </a:rPr>
              <a:pPr eaLnBrk="1" hangingPunct="1"/>
              <a:t>47</a:t>
            </a:fld>
            <a:endParaRPr lang="en-US" sz="1400">
              <a:latin typeface="Times New Roman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9163" cy="3603625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3B6828-9377-BF4B-975F-301B39ACDE40}" type="slidenum">
              <a:rPr lang="en-US" sz="1300">
                <a:latin typeface="Times New Roman" charset="0"/>
              </a:rPr>
              <a:pPr eaLnBrk="1" hangingPunct="1"/>
              <a:t>48</a:t>
            </a:fld>
            <a:endParaRPr lang="en-US" sz="1300">
              <a:latin typeface="Times New Roman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3B6828-9377-BF4B-975F-301B39ACDE40}" type="slidenum">
              <a:rPr lang="en-US" sz="1300">
                <a:latin typeface="Times New Roman" charset="0"/>
              </a:rPr>
              <a:pPr eaLnBrk="1" hangingPunct="1"/>
              <a:t>4</a:t>
            </a:fld>
            <a:endParaRPr lang="en-US" sz="1300">
              <a:latin typeface="Times New Roman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D5A0FE-EAF2-744C-B1C2-EAB4A5C77288}" type="slidenum">
              <a:rPr lang="en-US" sz="1400">
                <a:latin typeface="Times New Roman" charset="0"/>
              </a:rPr>
              <a:pPr eaLnBrk="1" hangingPunct="1"/>
              <a:t>49</a:t>
            </a:fld>
            <a:endParaRPr lang="en-US" sz="1400">
              <a:latin typeface="Times New Roman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B9E833-7891-A241-97FF-9F31ED8ED38B}" type="slidenum">
              <a:rPr lang="en-US" sz="1400">
                <a:latin typeface="Times New Roman" charset="0"/>
              </a:rPr>
              <a:pPr eaLnBrk="1" hangingPunct="1"/>
              <a:t>50</a:t>
            </a:fld>
            <a:endParaRPr lang="en-US" sz="1400">
              <a:latin typeface="Times New Roman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6F6F0F49-1D91-7547-A677-E89FCD0A2DEA}" type="slidenum">
              <a:rPr lang="en-US" sz="1300" b="0">
                <a:latin typeface="Times New Roman" charset="0"/>
              </a:rPr>
              <a:pPr eaLnBrk="1" hangingPunct="1"/>
              <a:t>51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242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70593" indent="-296381" defTabSz="963242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85528" indent="-237105" defTabSz="963242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59739" indent="-237105" defTabSz="963242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33951" indent="-237105" defTabSz="963242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08163" indent="-237105" algn="ctr" defTabSz="96324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2374" indent="-237105" algn="ctr" defTabSz="96324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56585" indent="-237105" algn="ctr" defTabSz="96324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30796" indent="-237105" algn="ctr" defTabSz="96324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270F101-9365-EE43-9C6B-0DC8BAB4C035}" type="slidenum">
              <a:rPr lang="en-US" sz="1300">
                <a:latin typeface="Times New Roman" charset="0"/>
              </a:rPr>
              <a:pPr eaLnBrk="1" hangingPunct="1"/>
              <a:t>54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11E5E29-E43C-904A-AA05-06E2EEC52890}" type="slidenum">
              <a:rPr lang="en-US" sz="1400">
                <a:latin typeface="Times New Roman" charset="0"/>
              </a:rPr>
              <a:pPr eaLnBrk="1" hangingPunct="1"/>
              <a:t>57</a:t>
            </a:fld>
            <a:endParaRPr lang="en-US" sz="1400">
              <a:latin typeface="Times New Roman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472E753-BF89-6646-A04B-F41326AC6AEC}" type="slidenum">
              <a:rPr lang="en-US" sz="1300">
                <a:latin typeface="Times New Roman" charset="0"/>
              </a:rPr>
              <a:pPr eaLnBrk="1" hangingPunct="1"/>
              <a:t>58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0BA9CD9-6EE9-0144-A70F-849C3AEE0008}" type="slidenum">
              <a:rPr lang="en-US" sz="1400">
                <a:latin typeface="Times New Roman" charset="0"/>
              </a:rPr>
              <a:pPr eaLnBrk="1" hangingPunct="1"/>
              <a:t>59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8BC86FD5-ED20-3E49-9636-E46368E05E6F}" type="slidenum">
              <a:rPr lang="en-US" sz="1300" b="0">
                <a:latin typeface="Times New Roman" charset="0"/>
              </a:rPr>
              <a:pPr eaLnBrk="1" hangingPunct="1"/>
              <a:t>60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15D7757A-F589-DE43-9CA4-B163C2971A43}" type="slidenum">
              <a:rPr lang="en-US" sz="1300" b="0">
                <a:latin typeface="Times New Roman" charset="0"/>
              </a:rPr>
              <a:pPr eaLnBrk="1" hangingPunct="1"/>
              <a:t>61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087170-B342-8944-8D27-ABB92C78B964}" type="slidenum">
              <a:rPr lang="en-US" sz="1400">
                <a:latin typeface="Times New Roman" charset="0"/>
              </a:rPr>
              <a:pPr eaLnBrk="1" hangingPunct="1"/>
              <a:t>62</a:t>
            </a:fld>
            <a:endParaRPr lang="en-US" sz="1400">
              <a:latin typeface="Times New Roman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AC4665-0AE7-FD4E-B5FA-C6C31D7606DC}" type="slidenum">
              <a:rPr lang="en-US" sz="1400">
                <a:latin typeface="Times New Roman" charset="0"/>
              </a:rPr>
              <a:pPr eaLnBrk="1" hangingPunct="1"/>
              <a:t>5</a:t>
            </a:fld>
            <a:endParaRPr lang="en-US" sz="1400">
              <a:latin typeface="Times New Roman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3B76C70-C379-BD47-AC91-CF73ECD71C1A}" type="slidenum">
              <a:rPr lang="en-US" sz="1400">
                <a:latin typeface="Times New Roman" charset="0"/>
              </a:rPr>
              <a:pPr eaLnBrk="1" hangingPunct="1"/>
              <a:t>63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94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94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8E6AC46-F3EF-1348-921B-A3FD1D6FAF0C}" type="slidenum">
              <a:rPr lang="en-US" sz="1400">
                <a:solidFill>
                  <a:srgbClr val="000000"/>
                </a:solidFill>
                <a:latin typeface="Times New Roman" charset="0"/>
              </a:rPr>
              <a:pPr eaLnBrk="1" hangingPunct="1"/>
              <a:t>64</a:t>
            </a:fld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6B26561-D661-F940-AB30-BCCA5453D675}" type="slidenum">
              <a:rPr lang="en-US" sz="1300">
                <a:latin typeface="Times New Roman" charset="0"/>
              </a:rPr>
              <a:pPr eaLnBrk="1" hangingPunct="1"/>
              <a:t>65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9F1785-427F-1C44-B8B3-FD754CA1D8E4}" type="slidenum">
              <a:rPr lang="en-US" sz="1400">
                <a:latin typeface="Times New Roman" charset="0"/>
              </a:rPr>
              <a:pPr eaLnBrk="1" hangingPunct="1"/>
              <a:t>66</a:t>
            </a:fld>
            <a:endParaRPr lang="en-US" sz="1400">
              <a:latin typeface="Times New Roman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373518-6B40-8A41-8A11-36BCD6BCA758}" type="slidenum">
              <a:rPr lang="en-US" sz="1400">
                <a:latin typeface="Times New Roman" charset="0"/>
              </a:rPr>
              <a:pPr eaLnBrk="1" hangingPunct="1"/>
              <a:t>68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2CE5D2-499B-C24E-B6D8-E18704C1265C}" type="slidenum">
              <a:rPr lang="en-US" sz="1400">
                <a:latin typeface="Times New Roman" charset="0"/>
              </a:rPr>
              <a:pPr eaLnBrk="1" hangingPunct="1"/>
              <a:t>69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43D1287-603C-434A-8327-12D0D9248588}" type="slidenum">
              <a:rPr lang="en-US" sz="1400">
                <a:latin typeface="Times New Roman" charset="0"/>
              </a:rPr>
              <a:pPr eaLnBrk="1" hangingPunct="1"/>
              <a:t>70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4D3C46-6B69-7B41-8AAC-527EECC83814}" type="slidenum">
              <a:rPr lang="en-US" sz="1400">
                <a:latin typeface="Times New Roman" charset="0"/>
              </a:rPr>
              <a:pPr eaLnBrk="1" hangingPunct="1"/>
              <a:t>71</a:t>
            </a:fld>
            <a:endParaRPr lang="en-US" sz="1400">
              <a:latin typeface="Times New Roman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4400" cy="3600450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3425" y="4559300"/>
            <a:ext cx="5848350" cy="4322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135DE1-B4C1-E94C-935F-09B716C8D27A}" type="slidenum">
              <a:rPr lang="en-US" sz="1400">
                <a:latin typeface="Times New Roman" charset="0"/>
              </a:rPr>
              <a:pPr eaLnBrk="1" hangingPunct="1"/>
              <a:t>72</a:t>
            </a:fld>
            <a:endParaRPr lang="en-US" sz="1400"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1pPr>
            <a:lvl2pPr marL="742950" indent="-285750" defTabSz="966788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defTabSz="966788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defTabSz="966788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defTabSz="966788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D1025231-C9B4-DD42-B72A-156386B2503B}" type="slidenum">
              <a:rPr lang="en-US" b="0">
                <a:latin typeface="Times New Roman" charset="0"/>
              </a:rPr>
              <a:pPr eaLnBrk="1" hangingPunct="1"/>
              <a:t>73</a:t>
            </a:fld>
            <a:endParaRPr lang="en-US" b="0">
              <a:latin typeface="Times New Roman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B20DDE-6917-8545-A3AF-03633D33020C}" type="slidenum">
              <a:rPr lang="en-US" sz="1400">
                <a:latin typeface="Times New Roman" charset="0"/>
              </a:rPr>
              <a:pPr eaLnBrk="1" hangingPunct="1"/>
              <a:t>6</a:t>
            </a:fld>
            <a:endParaRPr lang="en-US" sz="1400">
              <a:latin typeface="Times New Roman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002CCF-7309-F04A-8150-5ABE5A580CBD}" type="slidenum">
              <a:rPr lang="en-US" sz="1400">
                <a:solidFill>
                  <a:srgbClr val="000000"/>
                </a:solidFill>
                <a:latin typeface="Times New Roman" charset="0"/>
              </a:rPr>
              <a:pPr eaLnBrk="1" hangingPunct="1"/>
              <a:t>76</a:t>
            </a:fld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548E13-FC78-F945-95B6-4DFADEB17C05}" type="slidenum">
              <a:rPr lang="en-US" sz="1400">
                <a:latin typeface="Times New Roman" charset="0"/>
              </a:rPr>
              <a:pPr eaLnBrk="1" hangingPunct="1"/>
              <a:t>77</a:t>
            </a:fld>
            <a:endParaRPr lang="en-US" sz="1400">
              <a:latin typeface="Times New Roman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0DD2AE-D85C-D245-AC74-B1377C5ACED4}" type="slidenum">
              <a:rPr lang="en-US" sz="1400">
                <a:latin typeface="Times New Roman" charset="0"/>
              </a:rPr>
              <a:pPr eaLnBrk="1" hangingPunct="1"/>
              <a:t>88</a:t>
            </a:fld>
            <a:endParaRPr lang="en-US" sz="1400">
              <a:latin typeface="Times New Roman" charset="0"/>
            </a:endParaRPr>
          </a:p>
        </p:txBody>
      </p:sp>
      <p:sp>
        <p:nvSpPr>
          <p:cNvPr id="270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7575" cy="3602038"/>
          </a:xfrm>
          <a:ln/>
        </p:spPr>
      </p:sp>
      <p:sp>
        <p:nvSpPr>
          <p:cNvPr id="270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22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7E7A19-6049-C04D-A258-A1CB0D8AADBE}" type="slidenum">
              <a:rPr lang="en-US" sz="1400">
                <a:latin typeface="Times New Roman" charset="0"/>
              </a:rPr>
              <a:pPr eaLnBrk="1" hangingPunct="1"/>
              <a:t>89</a:t>
            </a:fld>
            <a:endParaRPr lang="en-US" sz="1400">
              <a:latin typeface="Times New Roman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9163" cy="3603625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7704813-EE79-5647-AF1D-54F4B5ECCDB7}" type="slidenum">
              <a:rPr lang="en-US" sz="1300">
                <a:solidFill>
                  <a:srgbClr val="000000"/>
                </a:solidFill>
              </a:rPr>
              <a:pPr/>
              <a:t>90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01675"/>
            <a:ext cx="4765675" cy="3630613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7425" y="4570413"/>
            <a:ext cx="5340350" cy="4329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7313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fld id="{7B7BCDCC-D1D7-D94C-9128-6F031FE8B166}" type="slidenum">
              <a:rPr lang="en-US" sz="1300" b="0">
                <a:solidFill>
                  <a:srgbClr val="000000"/>
                </a:solidFill>
                <a:latin typeface="Arial" charset="0"/>
              </a:rPr>
              <a:pPr/>
              <a:t>91</a:t>
            </a:fld>
            <a:endParaRPr lang="en-US" sz="13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01675"/>
            <a:ext cx="4765675" cy="3630613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7425" y="4567238"/>
            <a:ext cx="5340350" cy="4332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288EEF5-977C-4947-88DB-A348D563C863}" type="slidenum">
              <a:rPr lang="en-US" sz="1400">
                <a:latin typeface="Times New Roman" charset="0"/>
              </a:rPr>
              <a:pPr eaLnBrk="1" hangingPunct="1"/>
              <a:t>93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9E6ACC-2D9F-CC44-9653-73E58234FFE1}" type="slidenum">
              <a:rPr lang="en-US" sz="1400">
                <a:latin typeface="Times New Roman" charset="0"/>
              </a:rPr>
              <a:pPr eaLnBrk="1" hangingPunct="1"/>
              <a:t>95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40F2DE-06FD-3441-87EC-59D534A7D00C}" type="slidenum">
              <a:rPr lang="en-US" sz="1400">
                <a:latin typeface="Times New Roman" charset="0"/>
              </a:rPr>
              <a:pPr eaLnBrk="1" hangingPunct="1"/>
              <a:t>97</a:t>
            </a:fld>
            <a:endParaRPr lang="en-US" sz="1400">
              <a:latin typeface="Times New Roman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48DD246-6358-9543-820A-661EEE4701AF}" type="slidenum">
              <a:rPr lang="en-US" sz="1400">
                <a:latin typeface="Times New Roman" charset="0"/>
              </a:rPr>
              <a:pPr eaLnBrk="1" hangingPunct="1"/>
              <a:t>98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1A42A6-7668-5244-81F6-B6C9882BAD49}" type="slidenum">
              <a:rPr lang="en-US" sz="1400">
                <a:latin typeface="Times New Roman" charset="0"/>
              </a:rPr>
              <a:pPr eaLnBrk="1" hangingPunct="1"/>
              <a:t>7</a:t>
            </a:fld>
            <a:endParaRPr lang="en-US" sz="1400">
              <a:latin typeface="Times New Roman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9BF454-DDF3-CF40-B133-23E14DD26F45}" type="slidenum">
              <a:rPr lang="en-US" sz="1400">
                <a:latin typeface="Times New Roman" charset="0"/>
              </a:rPr>
              <a:pPr eaLnBrk="1" hangingPunct="1"/>
              <a:t>100</a:t>
            </a:fld>
            <a:endParaRPr lang="en-US" sz="1400">
              <a:latin typeface="Times New Roman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9163" cy="3603625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2D960375-0913-D647-B700-1F3D3262BD30}" type="slidenum">
              <a:rPr lang="en-US" sz="1300" b="0">
                <a:latin typeface="Times New Roman" charset="0"/>
              </a:rPr>
              <a:pPr eaLnBrk="1" hangingPunct="1"/>
              <a:t>101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3B6828-9377-BF4B-975F-301B39ACDE40}" type="slidenum">
              <a:rPr lang="en-US" sz="1300">
                <a:latin typeface="Times New Roman" charset="0"/>
              </a:rPr>
              <a:pPr eaLnBrk="1" hangingPunct="1"/>
              <a:t>102</a:t>
            </a:fld>
            <a:endParaRPr lang="en-US" sz="1300">
              <a:latin typeface="Times New Roman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133F41D3-5D45-9844-993F-F8EE72EC889C}" type="slidenum">
              <a:rPr lang="en-US" sz="1300" b="0">
                <a:latin typeface="Times New Roman" charset="0"/>
              </a:rPr>
              <a:pPr eaLnBrk="1" hangingPunct="1"/>
              <a:t>103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05E3E8-9954-784F-B736-4953D0697C38}" type="slidenum">
              <a:rPr lang="en-US" sz="1400">
                <a:latin typeface="Times New Roman" charset="0"/>
              </a:rPr>
              <a:pPr eaLnBrk="1" hangingPunct="1"/>
              <a:t>104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7A1A744-B1A3-FB49-8FDF-5FBCE9F618C9}" type="slidenum">
              <a:rPr lang="en-US" sz="1400">
                <a:latin typeface="Times New Roman" charset="0"/>
              </a:rPr>
              <a:pPr eaLnBrk="1" hangingPunct="1"/>
              <a:t>105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ED5367-F8EC-7C49-AAC9-7905C03D79AF}" type="slidenum">
              <a:rPr lang="en-US" sz="1300">
                <a:latin typeface="Times New Roman" charset="0"/>
              </a:rPr>
              <a:pPr eaLnBrk="1" hangingPunct="1"/>
              <a:t>107</a:t>
            </a:fld>
            <a:endParaRPr lang="en-US" sz="1300">
              <a:latin typeface="Times New Roman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9936A45-F5BC-064E-9E6D-EE1886948377}" type="slidenum">
              <a:rPr lang="en-US" sz="1400">
                <a:latin typeface="Times New Roman" charset="0"/>
              </a:rPr>
              <a:pPr eaLnBrk="1" hangingPunct="1"/>
              <a:t>8</a:t>
            </a:fld>
            <a:endParaRPr lang="en-US" sz="1400">
              <a:latin typeface="Times New Roman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FADDCF-F21B-044A-8133-63EEE4184AC8}" type="slidenum">
              <a:rPr lang="en-US" sz="1400">
                <a:latin typeface="Times New Roman" charset="0"/>
              </a:rPr>
              <a:pPr eaLnBrk="1" hangingPunct="1"/>
              <a:t>9</a:t>
            </a:fld>
            <a:endParaRPr lang="en-US" sz="1400">
              <a:latin typeface="Times New Roman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4" y="4144964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159" indent="0" algn="ctr">
              <a:buNone/>
              <a:defRPr/>
            </a:lvl2pPr>
            <a:lvl3pPr marL="914319" indent="0" algn="ctr">
              <a:buNone/>
              <a:defRPr/>
            </a:lvl3pPr>
            <a:lvl4pPr marL="1371477" indent="0" algn="ctr">
              <a:buNone/>
              <a:defRPr/>
            </a:lvl4pPr>
            <a:lvl5pPr marL="1828637" indent="0" algn="ctr">
              <a:buNone/>
              <a:defRPr/>
            </a:lvl5pPr>
            <a:lvl6pPr marL="2285796" indent="0" algn="ctr">
              <a:buNone/>
              <a:defRPr/>
            </a:lvl6pPr>
            <a:lvl7pPr marL="2742956" indent="0" algn="ctr">
              <a:buNone/>
              <a:defRPr/>
            </a:lvl7pPr>
            <a:lvl8pPr marL="3200114" indent="0" algn="ctr">
              <a:buNone/>
              <a:defRPr/>
            </a:lvl8pPr>
            <a:lvl9pPr marL="36572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05EEC0-971F-7D4B-8ECF-786186B400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67874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A347B9-792A-0B4D-A531-166CD9238B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41145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1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B89F1F-3C8A-834B-95D1-3CA641B04E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18891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0"/>
            <a:ext cx="9340850" cy="691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9F9796-E2B8-D84B-89D7-97E8723523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06251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1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6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A0557-96F1-4E44-84ED-D91F4E3DA8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28169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1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99026" y="819150"/>
            <a:ext cx="4594225" cy="6096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38B15D-EFD3-1A42-82EC-60FE9D61FE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14860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272455"/>
            <a:ext cx="816102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0" y="4145280"/>
            <a:ext cx="6720840" cy="1869440"/>
          </a:xfrm>
        </p:spPr>
        <p:txBody>
          <a:bodyPr/>
          <a:lstStyle>
            <a:lvl1pPr marL="0" indent="0" algn="ctr">
              <a:buNone/>
              <a:defRPr/>
            </a:lvl1pPr>
            <a:lvl2pPr marL="483263" indent="0" algn="ctr">
              <a:buNone/>
              <a:defRPr/>
            </a:lvl2pPr>
            <a:lvl3pPr marL="966526" indent="0" algn="ctr">
              <a:buNone/>
              <a:defRPr/>
            </a:lvl3pPr>
            <a:lvl4pPr marL="1449788" indent="0" algn="ctr">
              <a:buNone/>
              <a:defRPr/>
            </a:lvl4pPr>
            <a:lvl5pPr marL="1933052" indent="0" algn="ctr">
              <a:buNone/>
              <a:defRPr/>
            </a:lvl5pPr>
            <a:lvl6pPr marL="2416316" indent="0" algn="ctr">
              <a:buNone/>
              <a:defRPr/>
            </a:lvl6pPr>
            <a:lvl7pPr marL="2899579" indent="0" algn="ctr">
              <a:buNone/>
              <a:defRPr/>
            </a:lvl7pPr>
            <a:lvl8pPr marL="3382842" indent="0" algn="ctr">
              <a:buNone/>
              <a:defRPr/>
            </a:lvl8pPr>
            <a:lvl9pPr marL="386610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34E69-DDFC-6549-8969-625FA0B0DD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94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FC1B9C-7DB8-4F4E-9029-6B4BFE5443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18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29" y="4700695"/>
            <a:ext cx="8161020" cy="1452880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429" y="3100496"/>
            <a:ext cx="8161020" cy="1600199"/>
          </a:xfrm>
        </p:spPr>
        <p:txBody>
          <a:bodyPr anchor="b"/>
          <a:lstStyle>
            <a:lvl1pPr marL="0" indent="0">
              <a:buNone/>
              <a:defRPr sz="2100"/>
            </a:lvl1pPr>
            <a:lvl2pPr marL="483263" indent="0">
              <a:buNone/>
              <a:defRPr sz="1900"/>
            </a:lvl2pPr>
            <a:lvl3pPr marL="966526" indent="0">
              <a:buNone/>
              <a:defRPr sz="1700"/>
            </a:lvl3pPr>
            <a:lvl4pPr marL="1449788" indent="0">
              <a:buNone/>
              <a:defRPr sz="1500"/>
            </a:lvl4pPr>
            <a:lvl5pPr marL="1933052" indent="0">
              <a:buNone/>
              <a:defRPr sz="1500"/>
            </a:lvl5pPr>
            <a:lvl6pPr marL="2416316" indent="0">
              <a:buNone/>
              <a:defRPr sz="1500"/>
            </a:lvl6pPr>
            <a:lvl7pPr marL="2899579" indent="0">
              <a:buNone/>
              <a:defRPr sz="1500"/>
            </a:lvl7pPr>
            <a:lvl8pPr marL="3382842" indent="0">
              <a:buNone/>
              <a:defRPr sz="1500"/>
            </a:lvl8pPr>
            <a:lvl9pPr marL="386610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A251DE-1A9E-AB4A-8266-F7192E7898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77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" y="1706880"/>
            <a:ext cx="4240530" cy="4827694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610" y="1706880"/>
            <a:ext cx="4240530" cy="4827694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2C2B41-3202-174F-94C1-71EDCF805A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93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637455"/>
            <a:ext cx="4242197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263" indent="0">
              <a:buNone/>
              <a:defRPr sz="2100" b="1"/>
            </a:lvl2pPr>
            <a:lvl3pPr marL="966526" indent="0">
              <a:buNone/>
              <a:defRPr sz="1900" b="1"/>
            </a:lvl3pPr>
            <a:lvl4pPr marL="1449788" indent="0">
              <a:buNone/>
              <a:defRPr sz="1700" b="1"/>
            </a:lvl4pPr>
            <a:lvl5pPr marL="1933052" indent="0">
              <a:buNone/>
              <a:defRPr sz="1700" b="1"/>
            </a:lvl5pPr>
            <a:lvl6pPr marL="2416316" indent="0">
              <a:buNone/>
              <a:defRPr sz="1700" b="1"/>
            </a:lvl6pPr>
            <a:lvl7pPr marL="2899579" indent="0">
              <a:buNone/>
              <a:defRPr sz="1700" b="1"/>
            </a:lvl7pPr>
            <a:lvl8pPr marL="3382842" indent="0">
              <a:buNone/>
              <a:defRPr sz="1700" b="1"/>
            </a:lvl8pPr>
            <a:lvl9pPr marL="3866104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" y="2319868"/>
            <a:ext cx="4242197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278" y="1637455"/>
            <a:ext cx="4243864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263" indent="0">
              <a:buNone/>
              <a:defRPr sz="2100" b="1"/>
            </a:lvl2pPr>
            <a:lvl3pPr marL="966526" indent="0">
              <a:buNone/>
              <a:defRPr sz="1900" b="1"/>
            </a:lvl3pPr>
            <a:lvl4pPr marL="1449788" indent="0">
              <a:buNone/>
              <a:defRPr sz="1700" b="1"/>
            </a:lvl4pPr>
            <a:lvl5pPr marL="1933052" indent="0">
              <a:buNone/>
              <a:defRPr sz="1700" b="1"/>
            </a:lvl5pPr>
            <a:lvl6pPr marL="2416316" indent="0">
              <a:buNone/>
              <a:defRPr sz="1700" b="1"/>
            </a:lvl6pPr>
            <a:lvl7pPr marL="2899579" indent="0">
              <a:buNone/>
              <a:defRPr sz="1700" b="1"/>
            </a:lvl7pPr>
            <a:lvl8pPr marL="3382842" indent="0">
              <a:buNone/>
              <a:defRPr sz="1700" b="1"/>
            </a:lvl8pPr>
            <a:lvl9pPr marL="3866104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78" y="2319868"/>
            <a:ext cx="4243864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790CF-9E30-2B45-886A-C512B3FB60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0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2B7477-52DA-F04E-AD07-917798D90B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36245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907B7E-DF40-FD4E-97CA-8A404F6CDF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79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283FAB-0F95-8D48-B92E-9F0F61B5AC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97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1" y="291253"/>
            <a:ext cx="3158729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802" y="291255"/>
            <a:ext cx="5367338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1" y="1530775"/>
            <a:ext cx="3158729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3263" indent="0">
              <a:buNone/>
              <a:defRPr sz="1300"/>
            </a:lvl2pPr>
            <a:lvl3pPr marL="966526" indent="0">
              <a:buNone/>
              <a:defRPr sz="1100"/>
            </a:lvl3pPr>
            <a:lvl4pPr marL="1449788" indent="0">
              <a:buNone/>
              <a:defRPr sz="1000"/>
            </a:lvl4pPr>
            <a:lvl5pPr marL="1933052" indent="0">
              <a:buNone/>
              <a:defRPr sz="1000"/>
            </a:lvl5pPr>
            <a:lvl6pPr marL="2416316" indent="0">
              <a:buNone/>
              <a:defRPr sz="1000"/>
            </a:lvl6pPr>
            <a:lvl7pPr marL="2899579" indent="0">
              <a:buNone/>
              <a:defRPr sz="1000"/>
            </a:lvl7pPr>
            <a:lvl8pPr marL="3382842" indent="0">
              <a:buNone/>
              <a:defRPr sz="1000"/>
            </a:lvl8pPr>
            <a:lvl9pPr marL="386610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F79C57-E4B6-664F-9A8A-AD3C5C17BC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26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2" y="5120641"/>
            <a:ext cx="5760720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902" y="653627"/>
            <a:ext cx="5760720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83263" indent="0">
              <a:buNone/>
              <a:defRPr sz="3000"/>
            </a:lvl2pPr>
            <a:lvl3pPr marL="966526" indent="0">
              <a:buNone/>
              <a:defRPr sz="2500"/>
            </a:lvl3pPr>
            <a:lvl4pPr marL="1449788" indent="0">
              <a:buNone/>
              <a:defRPr sz="2100"/>
            </a:lvl4pPr>
            <a:lvl5pPr marL="1933052" indent="0">
              <a:buNone/>
              <a:defRPr sz="2100"/>
            </a:lvl5pPr>
            <a:lvl6pPr marL="2416316" indent="0">
              <a:buNone/>
              <a:defRPr sz="2100"/>
            </a:lvl6pPr>
            <a:lvl7pPr marL="2899579" indent="0">
              <a:buNone/>
              <a:defRPr sz="2100"/>
            </a:lvl7pPr>
            <a:lvl8pPr marL="3382842" indent="0">
              <a:buNone/>
              <a:defRPr sz="2100"/>
            </a:lvl8pPr>
            <a:lvl9pPr marL="3866104" indent="0">
              <a:buNone/>
              <a:defRPr sz="21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902" y="5725162"/>
            <a:ext cx="5760720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3263" indent="0">
              <a:buNone/>
              <a:defRPr sz="1300"/>
            </a:lvl2pPr>
            <a:lvl3pPr marL="966526" indent="0">
              <a:buNone/>
              <a:defRPr sz="1100"/>
            </a:lvl3pPr>
            <a:lvl4pPr marL="1449788" indent="0">
              <a:buNone/>
              <a:defRPr sz="1000"/>
            </a:lvl4pPr>
            <a:lvl5pPr marL="1933052" indent="0">
              <a:buNone/>
              <a:defRPr sz="1000"/>
            </a:lvl5pPr>
            <a:lvl6pPr marL="2416316" indent="0">
              <a:buNone/>
              <a:defRPr sz="1000"/>
            </a:lvl6pPr>
            <a:lvl7pPr marL="2899579" indent="0">
              <a:buNone/>
              <a:defRPr sz="1000"/>
            </a:lvl7pPr>
            <a:lvl8pPr marL="3382842" indent="0">
              <a:buNone/>
              <a:defRPr sz="1000"/>
            </a:lvl8pPr>
            <a:lvl9pPr marL="386610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DC8D57-FAEE-884F-B8DB-C1CA295224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1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CD0615-A3C9-D441-A7B1-752940B46C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862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0870" y="292949"/>
            <a:ext cx="2160270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0060" y="292949"/>
            <a:ext cx="6320790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C32974-E7CA-DF4B-9BE5-BF3D8C7ACF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98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7"/>
            <a:ext cx="8161338" cy="16002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9" indent="0">
              <a:buNone/>
              <a:defRPr sz="1800"/>
            </a:lvl2pPr>
            <a:lvl3pPr marL="914319" indent="0">
              <a:buNone/>
              <a:defRPr sz="1600"/>
            </a:lvl3pPr>
            <a:lvl4pPr marL="1371477" indent="0">
              <a:buNone/>
              <a:defRPr sz="1400"/>
            </a:lvl4pPr>
            <a:lvl5pPr marL="1828637" indent="0">
              <a:buNone/>
              <a:defRPr sz="1400"/>
            </a:lvl5pPr>
            <a:lvl6pPr marL="2285796" indent="0">
              <a:buNone/>
              <a:defRPr sz="1400"/>
            </a:lvl6pPr>
            <a:lvl7pPr marL="2742956" indent="0">
              <a:buNone/>
              <a:defRPr sz="1400"/>
            </a:lvl7pPr>
            <a:lvl8pPr marL="3200114" indent="0">
              <a:buNone/>
              <a:defRPr sz="1400"/>
            </a:lvl8pPr>
            <a:lvl9pPr marL="365727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7DB938-B388-C64C-8549-A7860FC4C2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64779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1" y="819150"/>
            <a:ext cx="4594225" cy="609600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6" y="819150"/>
            <a:ext cx="4594225" cy="609600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D4B67-1105-7749-8548-41D9BD2536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57588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9"/>
            <a:ext cx="8642351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4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9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7" indent="0">
              <a:buNone/>
              <a:defRPr sz="1600" b="1"/>
            </a:lvl4pPr>
            <a:lvl5pPr marL="1828637" indent="0">
              <a:buNone/>
              <a:defRPr sz="1600" b="1"/>
            </a:lvl5pPr>
            <a:lvl6pPr marL="2285796" indent="0">
              <a:buNone/>
              <a:defRPr sz="1600" b="1"/>
            </a:lvl6pPr>
            <a:lvl7pPr marL="2742956" indent="0">
              <a:buNone/>
              <a:defRPr sz="1600" b="1"/>
            </a:lvl7pPr>
            <a:lvl8pPr marL="3200114" indent="0">
              <a:buNone/>
              <a:defRPr sz="1600" b="1"/>
            </a:lvl8pPr>
            <a:lvl9pPr marL="365727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9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1" y="1636714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9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7" indent="0">
              <a:buNone/>
              <a:defRPr sz="1600" b="1"/>
            </a:lvl4pPr>
            <a:lvl5pPr marL="1828637" indent="0">
              <a:buNone/>
              <a:defRPr sz="1600" b="1"/>
            </a:lvl5pPr>
            <a:lvl6pPr marL="2285796" indent="0">
              <a:buNone/>
              <a:defRPr sz="1600" b="1"/>
            </a:lvl6pPr>
            <a:lvl7pPr marL="2742956" indent="0">
              <a:buNone/>
              <a:defRPr sz="1600" b="1"/>
            </a:lvl7pPr>
            <a:lvl8pPr marL="3200114" indent="0">
              <a:buNone/>
              <a:defRPr sz="1600" b="1"/>
            </a:lvl8pPr>
            <a:lvl9pPr marL="365727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1" y="2319339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E8CAFE-BB6D-6642-BD65-300D1B3D11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82035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81839F-04F4-6E46-B0F3-FE04591237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62940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B457E-51C5-DC46-8CE0-B052A56512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71461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6" y="290515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8" cy="6243637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6" y="1530350"/>
            <a:ext cx="3159125" cy="5003801"/>
          </a:xfrm>
        </p:spPr>
        <p:txBody>
          <a:bodyPr/>
          <a:lstStyle>
            <a:lvl1pPr marL="0" indent="0">
              <a:buNone/>
              <a:defRPr sz="1400"/>
            </a:lvl1pPr>
            <a:lvl2pPr marL="457159" indent="0">
              <a:buNone/>
              <a:defRPr sz="1200"/>
            </a:lvl2pPr>
            <a:lvl3pPr marL="914319" indent="0">
              <a:buNone/>
              <a:defRPr sz="1000"/>
            </a:lvl3pPr>
            <a:lvl4pPr marL="1371477" indent="0">
              <a:buNone/>
              <a:defRPr sz="1000"/>
            </a:lvl4pPr>
            <a:lvl5pPr marL="1828637" indent="0">
              <a:buNone/>
              <a:defRPr sz="1000"/>
            </a:lvl5pPr>
            <a:lvl6pPr marL="2285796" indent="0">
              <a:buNone/>
              <a:defRPr sz="1000"/>
            </a:lvl6pPr>
            <a:lvl7pPr marL="2742956" indent="0">
              <a:buNone/>
              <a:defRPr sz="1000"/>
            </a:lvl7pPr>
            <a:lvl8pPr marL="3200114" indent="0">
              <a:buNone/>
              <a:defRPr sz="1000"/>
            </a:lvl8pPr>
            <a:lvl9pPr marL="365727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C01E43-7D8D-6642-BDAE-3260CA1D10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35071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159" indent="0">
              <a:buNone/>
              <a:defRPr sz="2700"/>
            </a:lvl2pPr>
            <a:lvl3pPr marL="914319" indent="0">
              <a:buNone/>
              <a:defRPr sz="2400"/>
            </a:lvl3pPr>
            <a:lvl4pPr marL="1371477" indent="0">
              <a:buNone/>
              <a:defRPr sz="2000"/>
            </a:lvl4pPr>
            <a:lvl5pPr marL="1828637" indent="0">
              <a:buNone/>
              <a:defRPr sz="2000"/>
            </a:lvl5pPr>
            <a:lvl6pPr marL="2285796" indent="0">
              <a:buNone/>
              <a:defRPr sz="2000"/>
            </a:lvl6pPr>
            <a:lvl7pPr marL="2742956" indent="0">
              <a:buNone/>
              <a:defRPr sz="2000"/>
            </a:lvl7pPr>
            <a:lvl8pPr marL="3200114" indent="0">
              <a:buNone/>
              <a:defRPr sz="2000"/>
            </a:lvl8pPr>
            <a:lvl9pPr marL="365727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6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159" indent="0">
              <a:buNone/>
              <a:defRPr sz="1200"/>
            </a:lvl2pPr>
            <a:lvl3pPr marL="914319" indent="0">
              <a:buNone/>
              <a:defRPr sz="1000"/>
            </a:lvl3pPr>
            <a:lvl4pPr marL="1371477" indent="0">
              <a:buNone/>
              <a:defRPr sz="1000"/>
            </a:lvl4pPr>
            <a:lvl5pPr marL="1828637" indent="0">
              <a:buNone/>
              <a:defRPr sz="1000"/>
            </a:lvl5pPr>
            <a:lvl6pPr marL="2285796" indent="0">
              <a:buNone/>
              <a:defRPr sz="1000"/>
            </a:lvl6pPr>
            <a:lvl7pPr marL="2742956" indent="0">
              <a:buNone/>
              <a:defRPr sz="1000"/>
            </a:lvl7pPr>
            <a:lvl8pPr marL="3200114" indent="0">
              <a:buNone/>
              <a:defRPr sz="1000"/>
            </a:lvl8pPr>
            <a:lvl9pPr marL="365727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F32419-2ED7-E342-BDB0-3486A95409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46095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32" tIns="48316" rIns="96632" bIns="483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32" tIns="48316" rIns="96632" bIns="483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2" tIns="48316" rIns="96632" bIns="48316" numCol="1" anchor="t" anchorCtr="0" compatLnSpc="1">
            <a:prstTxWarp prst="textNoShape">
              <a:avLst/>
            </a:prstTxWarp>
          </a:bodyPr>
          <a:lstStyle>
            <a:lvl1pPr algn="l">
              <a:defRPr sz="1500" i="1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2" tIns="48316" rIns="96632" bIns="48316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0000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2" tIns="48316" rIns="96632" bIns="48316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rgbClr val="0000FF"/>
                </a:solidFill>
              </a:defRPr>
            </a:lvl1pPr>
          </a:lstStyle>
          <a:p>
            <a:fld id="{26E9E3AD-A881-AA42-B387-74E6A9ED9E7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lIns="91432" tIns="45716" rIns="91432" bIns="4571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lIns="91432" tIns="45716" rIns="91432" bIns="4571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</p:sldLayoutIdLst>
  <p:transition xmlns:p14="http://schemas.microsoft.com/office/powerpoint/2010/main"/>
  <p:hf hdr="0"/>
  <p:txStyles>
    <p:titleStyle>
      <a:lvl1pPr algn="ctr" defTabSz="965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5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5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5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5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7159" algn="ctr" defTabSz="966702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4319" algn="ctr" defTabSz="966702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1477" algn="ctr" defTabSz="966702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8637" algn="ctr" defTabSz="966702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58775" indent="-358775" algn="l" defTabSz="9652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ＭＳ Ｐゴシック" charset="-128"/>
          <a:cs typeface="ＭＳ Ｐゴシック" charset="-128"/>
        </a:defRPr>
      </a:lvl1pPr>
      <a:lvl2pPr marL="784225" indent="-303213" algn="l" defTabSz="96520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pitchFamily="-112" charset="-128"/>
        </a:defRPr>
      </a:lvl2pPr>
      <a:lvl3pPr marL="1206500" indent="-239713" algn="l" defTabSz="96520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FF00FF"/>
          </a:solidFill>
          <a:latin typeface="+mn-lt"/>
          <a:ea typeface="ＭＳ Ｐゴシック" pitchFamily="-112" charset="-128"/>
        </a:defRPr>
      </a:lvl3pPr>
      <a:lvl4pPr marL="1692275" indent="-244475" algn="l" defTabSz="96520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pitchFamily="-112" charset="-128"/>
        </a:defRPr>
      </a:lvl4pPr>
      <a:lvl5pPr marL="2173288" indent="-239713" algn="l" defTabSz="96520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pitchFamily="-112" charset="-128"/>
        </a:defRPr>
      </a:lvl5pPr>
      <a:lvl6pPr marL="2631841" indent="-241279" algn="l" defTabSz="966702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8999" indent="-241279" algn="l" defTabSz="966702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6159" indent="-241279" algn="l" defTabSz="966702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3318" indent="-241279" algn="l" defTabSz="966702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4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4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293688"/>
            <a:ext cx="86423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53" tIns="48326" rIns="96653" bIns="483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9425" y="1706563"/>
            <a:ext cx="8642350" cy="482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79425" y="6661150"/>
            <a:ext cx="22415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 algn="l">
              <a:defRPr sz="15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9775" y="6661150"/>
            <a:ext cx="30416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>
              <a:defRPr sz="15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80225" y="6661150"/>
            <a:ext cx="22415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rgbClr val="000000"/>
                </a:solidFill>
              </a:defRPr>
            </a:lvl1pPr>
          </a:lstStyle>
          <a:p>
            <a:fld id="{2A8DDCB2-CD85-1F48-966F-E55CF8C450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5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83263" algn="ctr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66526" algn="ctr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49788" algn="ctr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33052" algn="ctr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0363" indent="-360363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82638" indent="-300038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ＭＳ Ｐゴシック" pitchFamily="-112" charset="-128"/>
        </a:defRPr>
      </a:lvl2pPr>
      <a:lvl3pPr marL="1206500" indent="-239713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89100" indent="-2397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112" charset="-128"/>
        </a:defRPr>
      </a:lvl4pPr>
      <a:lvl5pPr marL="2173288" indent="-239713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112" charset="-128"/>
        </a:defRPr>
      </a:lvl5pPr>
      <a:lvl6pPr marL="2657947" indent="-241632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41210" indent="-241632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24473" indent="-241632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07736" indent="-241632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263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6526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9788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3052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6316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9579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2842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104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2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2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2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3.hu/events/97/corliss/index.html" TargetMode="External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21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9.xml"/><Relationship Id="rId5" Type="http://schemas.openxmlformats.org/officeDocument/2006/relationships/image" Target="../media/image28.png"/><Relationship Id="rId1" Type="http://schemas.microsoft.com/office/2007/relationships/media" Target="file://localhost/Users/arisaka/Documents/BIO/My%20Movies/Goldbead1_10k.mp4" TargetMode="External"/><Relationship Id="rId2" Type="http://schemas.openxmlformats.org/officeDocument/2006/relationships/video" Target="file://localhost/Users/arisaka/Documents/BIO/My%20Movies/Goldbead1_10k.mp4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chart" Target="../charts/char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w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Relationship Id="rId3" Type="http://schemas.openxmlformats.org/officeDocument/2006/relationships/image" Target="../media/image42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Relationship Id="rId3" Type="http://schemas.openxmlformats.org/officeDocument/2006/relationships/image" Target="../media/image44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7.g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7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6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5.xml"/><Relationship Id="rId5" Type="http://schemas.openxmlformats.org/officeDocument/2006/relationships/image" Target="../media/image57.png"/><Relationship Id="rId1" Type="http://schemas.microsoft.com/office/2007/relationships/media" Target="file://localhost/Users/arisaka/Documents/BIO/My%20Movies/Arisaka_Soma_Dendrite_1k.mp4" TargetMode="External"/><Relationship Id="rId2" Type="http://schemas.openxmlformats.org/officeDocument/2006/relationships/video" Target="file://localhost/Users/arisaka/Documents/BIO/My%20Movies/Arisaka_Soma_Dendrite_1k.mp4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9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1.w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2.xml"/><Relationship Id="rId5" Type="http://schemas.openxmlformats.org/officeDocument/2006/relationships/image" Target="../media/image64.png"/><Relationship Id="rId1" Type="http://schemas.microsoft.com/office/2007/relationships/media" Target="file://localhost/Users/arisaka/Documents/BIO/My%20Movies/5%20hair%20cells.mp4" TargetMode="External"/><Relationship Id="rId2" Type="http://schemas.openxmlformats.org/officeDocument/2006/relationships/video" Target="file://localhost/Users/arisaka/Documents/BIO/My%20Movies/5%20hair%20cells.mp4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65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6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4.png"/><Relationship Id="rId1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7.jpe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4.png"/><Relationship Id="rId10" Type="http://schemas.openxmlformats.org/officeDocument/2006/relationships/image" Target="../media/image7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tif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86.png"/><Relationship Id="rId6" Type="http://schemas.openxmlformats.org/officeDocument/2006/relationships/image" Target="../media/image87.jpeg"/><Relationship Id="rId7" Type="http://schemas.openxmlformats.org/officeDocument/2006/relationships/image" Target="../media/image8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0.png"/><Relationship Id="rId1" Type="http://schemas.microsoft.com/office/2007/relationships/media" Target="file://localhost/Users/arisaka/Music/iTunes/iTunes%20Music/Movies/STEM_single_plane_raw%204/STEM_single_plane_raw%204.m4v" TargetMode="External"/><Relationship Id="rId2" Type="http://schemas.openxmlformats.org/officeDocument/2006/relationships/video" Target="file://localhost/Users/arisaka/Music/iTunes/iTunes%20Music/Movies/STEM_single_plane_raw%204/STEM_single_plane_raw%204.m4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1.png"/><Relationship Id="rId1" Type="http://schemas.microsoft.com/office/2007/relationships/media" Target="file://localhost/Users/arisaka/Music/iTunes/iTunes%20Music/Movies/STEM_single_plane_contours/STEM_single_plane_contours.m4v" TargetMode="External"/><Relationship Id="rId2" Type="http://schemas.openxmlformats.org/officeDocument/2006/relationships/video" Target="file://localhost/Users/arisaka/Music/iTunes/iTunes%20Music/Movies/STEM_single_plane_contours/STEM_single_plane_contours.m4v" TargetMode="Externa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3.png"/><Relationship Id="rId1" Type="http://schemas.microsoft.com/office/2007/relationships/media" Target="file://localhost/Users/arisaka/Music/iTunes/iTunes%20Music/Movies/STEM_multiple_plane_raw/STEM_multiple_plane_raw.m4v" TargetMode="External"/><Relationship Id="rId2" Type="http://schemas.openxmlformats.org/officeDocument/2006/relationships/video" Target="file://localhost/Users/arisaka/Music/iTunes/iTunes%20Music/Movies/STEM_multiple_plane_raw/STEM_multiple_plane_raw.m4v" TargetMode="Externa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tif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00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01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0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3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7.gif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1524000" y="3581400"/>
            <a:ext cx="6705600" cy="717550"/>
          </a:xfrm>
          <a:prstGeom prst="rect">
            <a:avLst/>
          </a:prstGeom>
          <a:noFill/>
          <a:ln w="6350">
            <a:noFill/>
            <a:miter lim="800000"/>
            <a:headEnd type="none" w="lg" len="lg"/>
            <a:tailEnd type="none" w="med" len="lg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432" tIns="45716" rIns="91432" bIns="45716">
            <a:spAutoFit/>
          </a:bodyPr>
          <a:lstStyle/>
          <a:p>
            <a:pPr eaLnBrk="0" hangingPunct="0">
              <a:spcBef>
                <a:spcPts val="600"/>
              </a:spcBef>
            </a:pPr>
            <a:r>
              <a:rPr lang="en-US" sz="4000" b="1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Katsushi Arisaka</a:t>
            </a:r>
          </a:p>
        </p:txBody>
      </p:sp>
      <p:sp>
        <p:nvSpPr>
          <p:cNvPr id="29902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76200" y="723900"/>
            <a:ext cx="9372599" cy="1736725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Exploring the 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Origin 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of Consciousness </a:t>
            </a:r>
            <a:b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by high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-speed 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Optical Microscopes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MS Gothic" charset="0"/>
              <a:cs typeface="MS Gothic" charset="0"/>
            </a:endParaRPr>
          </a:p>
        </p:txBody>
      </p:sp>
      <p:sp>
        <p:nvSpPr>
          <p:cNvPr id="30724" name="Line 13"/>
          <p:cNvSpPr>
            <a:spLocks noChangeShapeType="1"/>
          </p:cNvSpPr>
          <p:nvPr/>
        </p:nvSpPr>
        <p:spPr bwMode="auto">
          <a:xfrm>
            <a:off x="0" y="25146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30725" name="Line 14"/>
          <p:cNvSpPr>
            <a:spLocks noChangeShapeType="1"/>
          </p:cNvSpPr>
          <p:nvPr/>
        </p:nvSpPr>
        <p:spPr bwMode="auto">
          <a:xfrm>
            <a:off x="36513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30726" name="Line 15"/>
          <p:cNvSpPr>
            <a:spLocks noChangeShapeType="1"/>
          </p:cNvSpPr>
          <p:nvPr/>
        </p:nvSpPr>
        <p:spPr bwMode="auto">
          <a:xfrm>
            <a:off x="9564688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30730" name="Rectangle 17"/>
          <p:cNvSpPr>
            <a:spLocks noChangeArrowheads="1"/>
          </p:cNvSpPr>
          <p:nvPr/>
        </p:nvSpPr>
        <p:spPr bwMode="auto">
          <a:xfrm>
            <a:off x="1676400" y="5226050"/>
            <a:ext cx="6651625" cy="1250950"/>
          </a:xfrm>
          <a:prstGeom prst="rect">
            <a:avLst/>
          </a:prstGeom>
          <a:noFill/>
          <a:ln w="12700">
            <a:noFill/>
            <a:miter lim="800000"/>
            <a:headEnd type="none" w="med" len="lg"/>
            <a:tailEnd type="none" w="med" len="lg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5336" tIns="47668" rIns="95336" bIns="47668">
            <a:spAutoFit/>
          </a:bodyPr>
          <a:lstStyle/>
          <a:p>
            <a:pPr defTabSz="952500" eaLnBrk="0" hangingPunct="0"/>
            <a:r>
              <a:rPr lang="en-US" altLang="ja-JP" sz="2500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University of California, Los Angeles</a:t>
            </a:r>
            <a:endParaRPr lang="en-US" altLang="ja-JP" sz="250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defTabSz="952500" eaLnBrk="0" hangingPunct="0"/>
            <a:r>
              <a:rPr lang="en-US" altLang="ja-JP" sz="2500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Department of Physics and Astronomy</a:t>
            </a:r>
            <a:endParaRPr lang="en-US" altLang="ja-JP" sz="250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defTabSz="952500" eaLnBrk="0" hangingPunct="0"/>
            <a:endParaRPr lang="en-US" altLang="ja-JP" sz="2500">
              <a:solidFill>
                <a:srgbClr val="0099FF"/>
              </a:solidFill>
              <a:latin typeface="Tahoma" charset="0"/>
              <a:ea typeface="MS Mincho" charset="0"/>
              <a:cs typeface="MS Mincho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5EEC0-971F-7D4B-8ECF-786186B400E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9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B60ACC-C395-434C-A387-9568E99E4FE5}" type="slidenum">
              <a:rPr lang="en-US" sz="1500">
                <a:solidFill>
                  <a:srgbClr val="0000FF"/>
                </a:solidFill>
              </a:rPr>
              <a:pPr eaLnBrk="1" hangingPunct="1"/>
              <a:t>10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26629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14 billion years ago</a:t>
            </a:r>
          </a:p>
        </p:txBody>
      </p:sp>
      <p:sp>
        <p:nvSpPr>
          <p:cNvPr id="26631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Origin of</a:t>
            </a:r>
          </a:p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Particles</a:t>
            </a:r>
          </a:p>
        </p:txBody>
      </p:sp>
    </p:spTree>
    <p:extLst>
      <p:ext uri="{BB962C8B-B14F-4D97-AF65-F5344CB8AC3E}">
        <p14:creationId xmlns:p14="http://schemas.microsoft.com/office/powerpoint/2010/main" val="2255209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69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669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DCAEF9-E07B-2344-AF71-B572EAF01B41}" type="slidenum">
              <a:rPr lang="en-US" sz="1500">
                <a:solidFill>
                  <a:srgbClr val="0000FF"/>
                </a:solidFill>
              </a:rPr>
              <a:pPr eaLnBrk="1" hangingPunct="1"/>
              <a:t>100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438400"/>
            <a:ext cx="6400800" cy="1295400"/>
          </a:xfrm>
          <a:solidFill>
            <a:srgbClr val="FFCCCC"/>
          </a:solidFill>
        </p:spPr>
        <p:txBody>
          <a:bodyPr/>
          <a:lstStyle/>
          <a:p>
            <a:pPr eaLnBrk="1" hangingPunct="1"/>
            <a:r>
              <a:rPr lang="en-US" sz="4800">
                <a:latin typeface="Tahoma" charset="0"/>
                <a:ea typeface="ＭＳ Ｐゴシック" charset="0"/>
                <a:cs typeface="ＭＳ Ｐゴシック" charset="0"/>
              </a:rPr>
              <a:t>Summary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1/18/2012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270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C4BE2B69-6EF5-D541-9B7E-FAC40C8A6E2B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101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16742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7638" y="2286000"/>
            <a:ext cx="16109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  <a:latin typeface="+mn-lt"/>
              </a:rPr>
              <a:t>14B years ago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6744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00599" y="6096000"/>
            <a:ext cx="1426066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600" b="1" dirty="0" smtClean="0">
                <a:solidFill>
                  <a:srgbClr val="32946A"/>
                </a:solidFill>
                <a:latin typeface="+mn-lt"/>
              </a:rPr>
              <a:t>Simple</a:t>
            </a:r>
            <a:endParaRPr lang="en-US" sz="3600" b="1" dirty="0">
              <a:solidFill>
                <a:srgbClr val="32946A"/>
              </a:solidFill>
              <a:latin typeface="+mn-lt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473715" y="6059488"/>
            <a:ext cx="5001940" cy="646331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600" b="1" dirty="0" smtClean="0">
                <a:solidFill>
                  <a:srgbClr val="32946A"/>
                </a:solidFill>
                <a:latin typeface="+mn-lt"/>
              </a:rPr>
              <a:t>Coherent Complex System</a:t>
            </a:r>
            <a:endParaRPr lang="en-US" sz="3600" b="1" dirty="0">
              <a:solidFill>
                <a:srgbClr val="32946A"/>
              </a:solidFill>
              <a:latin typeface="+mn-lt"/>
            </a:endParaRPr>
          </a:p>
        </p:txBody>
      </p:sp>
      <p:sp>
        <p:nvSpPr>
          <p:cNvPr id="116747" name="AutoShape 4"/>
          <p:cNvSpPr>
            <a:spLocks noChangeArrowheads="1"/>
          </p:cNvSpPr>
          <p:nvPr/>
        </p:nvSpPr>
        <p:spPr bwMode="auto">
          <a:xfrm rot="-5400000">
            <a:off x="2914650" y="5391150"/>
            <a:ext cx="571500" cy="2133600"/>
          </a:xfrm>
          <a:prstGeom prst="downArrow">
            <a:avLst>
              <a:gd name="adj1" fmla="val 28657"/>
              <a:gd name="adj2" fmla="val 47721"/>
            </a:avLst>
          </a:prstGeom>
          <a:solidFill>
            <a:schemeClr val="bg1"/>
          </a:solidFill>
          <a:ln w="50800">
            <a:solidFill>
              <a:srgbClr val="60C99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6600FF"/>
              </a:solidFill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09600" y="787400"/>
            <a:ext cx="565126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b="1" i="1" dirty="0" smtClean="0">
                <a:solidFill>
                  <a:srgbClr val="00B0F0"/>
                </a:solidFill>
                <a:latin typeface="+mn-lt"/>
              </a:rPr>
              <a:t>Spontaneous Symmetry Breaking</a:t>
            </a:r>
            <a:endParaRPr lang="en-US" sz="3200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30213" y="3492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</p:spTree>
    <p:extLst>
      <p:ext uri="{BB962C8B-B14F-4D97-AF65-F5344CB8AC3E}">
        <p14:creationId xmlns:p14="http://schemas.microsoft.com/office/powerpoint/2010/main" val="3999322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9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B60ACC-C395-434C-A387-9568E99E4FE5}" type="slidenum">
              <a:rPr lang="en-US" sz="1500">
                <a:solidFill>
                  <a:srgbClr val="0000FF"/>
                </a:solidFill>
              </a:rPr>
              <a:pPr eaLnBrk="1" hangingPunct="1"/>
              <a:t>102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430213" y="3492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26629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Origin of</a:t>
            </a:r>
          </a:p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Origin of</a:t>
            </a:r>
          </a:p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Structure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8200" y="6003925"/>
            <a:ext cx="1306513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Origin of </a:t>
            </a:r>
          </a:p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Life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705600" y="6003925"/>
            <a:ext cx="205422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Origin of </a:t>
            </a:r>
          </a:p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Consciousness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7638" y="2286000"/>
            <a:ext cx="16109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  <a:latin typeface="+mn-lt"/>
              </a:rPr>
              <a:t>14B years ago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609600" y="787400"/>
            <a:ext cx="565126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b="1" i="1" dirty="0" smtClean="0">
                <a:solidFill>
                  <a:srgbClr val="00B0F0"/>
                </a:solidFill>
                <a:latin typeface="+mn-lt"/>
              </a:rPr>
              <a:t>Spontaneous Symmetry Breaking</a:t>
            </a:r>
            <a:endParaRPr lang="en-US" sz="3200" b="1" i="1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8449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D80A4AA-34B0-1F4D-897F-2428288F1CDC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103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20838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0" name="Rectangle 10"/>
          <p:cNvSpPr>
            <a:spLocks noChangeArrowheads="1"/>
          </p:cNvSpPr>
          <p:nvPr/>
        </p:nvSpPr>
        <p:spPr bwMode="auto">
          <a:xfrm>
            <a:off x="28956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800" b="1">
              <a:latin typeface="+mn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4160" y="6096000"/>
            <a:ext cx="1804701" cy="52322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  <a:latin typeface="+mn-lt"/>
              </a:rPr>
              <a:t>Accelerator</a:t>
            </a:r>
            <a:endParaRPr lang="en-US" sz="2800" b="1" dirty="0">
              <a:solidFill>
                <a:srgbClr val="FF6600"/>
              </a:solidFill>
              <a:latin typeface="+mn-lt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724400" y="6096000"/>
            <a:ext cx="3352800" cy="523220"/>
            <a:chOff x="4724400" y="6122184"/>
            <a:chExt cx="3352800" cy="523737"/>
          </a:xfrm>
        </p:grpSpPr>
        <p:cxnSp>
          <p:nvCxnSpPr>
            <p:cNvPr id="120847" name="Straight Arrow Connector 15"/>
            <p:cNvCxnSpPr>
              <a:cxnSpLocks noChangeShapeType="1"/>
            </p:cNvCxnSpPr>
            <p:nvPr/>
          </p:nvCxnSpPr>
          <p:spPr bwMode="auto">
            <a:xfrm>
              <a:off x="4724400" y="6400800"/>
              <a:ext cx="3352800" cy="1588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5391875" y="6122184"/>
              <a:ext cx="1821006" cy="523737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US" altLang="ja-JP" sz="2800" b="1" dirty="0" smtClean="0">
                  <a:solidFill>
                    <a:srgbClr val="FF0000"/>
                  </a:solidFill>
                  <a:latin typeface="+mn-lt"/>
                </a:rPr>
                <a:t>Microscope</a:t>
              </a:r>
              <a:endParaRPr lang="en-US" sz="28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120843" name="Group 18"/>
          <p:cNvGrpSpPr>
            <a:grpSpLocks/>
          </p:cNvGrpSpPr>
          <p:nvPr/>
        </p:nvGrpSpPr>
        <p:grpSpPr bwMode="auto">
          <a:xfrm>
            <a:off x="1905000" y="6106180"/>
            <a:ext cx="2743200" cy="523220"/>
            <a:chOff x="1676400" y="6120824"/>
            <a:chExt cx="2743200" cy="523737"/>
          </a:xfrm>
        </p:grpSpPr>
        <p:cxnSp>
          <p:nvCxnSpPr>
            <p:cNvPr id="120845" name="Straight Arrow Connector 16"/>
            <p:cNvCxnSpPr>
              <a:cxnSpLocks noChangeShapeType="1"/>
            </p:cNvCxnSpPr>
            <p:nvPr/>
          </p:nvCxnSpPr>
          <p:spPr bwMode="auto">
            <a:xfrm>
              <a:off x="1676400" y="6400800"/>
              <a:ext cx="2743200" cy="1588"/>
            </a:xfrm>
            <a:prstGeom prst="straightConnector1">
              <a:avLst/>
            </a:prstGeom>
            <a:noFill/>
            <a:ln w="57150">
              <a:solidFill>
                <a:srgbClr val="FF00FF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2116115" y="6120824"/>
              <a:ext cx="1603424" cy="523737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rgbClr val="FF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US" altLang="ja-JP" sz="2800" b="1" dirty="0" smtClean="0">
                  <a:solidFill>
                    <a:srgbClr val="FF00FF"/>
                  </a:solidFill>
                  <a:latin typeface="+mn-lt"/>
                </a:rPr>
                <a:t>Telescope</a:t>
              </a:r>
              <a:endParaRPr lang="en-US" sz="2800" b="1" dirty="0">
                <a:solidFill>
                  <a:srgbClr val="FF00FF"/>
                </a:solidFill>
                <a:latin typeface="+mn-lt"/>
              </a:endParaRPr>
            </a:p>
          </p:txBody>
        </p:sp>
      </p:grp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4000" dirty="0" smtClean="0">
                <a:solidFill>
                  <a:srgbClr val="A50021"/>
                </a:solidFill>
                <a:latin typeface="Tahoma" charset="0"/>
              </a:rPr>
              <a:t>Seven steps of cosmic evolution</a:t>
            </a:r>
            <a:endParaRPr lang="en-US" sz="4000" dirty="0">
              <a:solidFill>
                <a:srgbClr val="A50021"/>
              </a:solidFill>
              <a:latin typeface="Tahoma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7638" y="2286000"/>
            <a:ext cx="16109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  <a:latin typeface="+mn-lt"/>
              </a:rPr>
              <a:t>14B years ago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609600" y="787400"/>
            <a:ext cx="565126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b="1" i="1" dirty="0" smtClean="0">
                <a:solidFill>
                  <a:srgbClr val="00B0F0"/>
                </a:solidFill>
                <a:latin typeface="+mn-lt"/>
              </a:rPr>
              <a:t>Spontaneous Symmetry Breaking</a:t>
            </a:r>
            <a:endParaRPr lang="en-US" sz="3200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80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Four Major Science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4343400" cy="1905000"/>
          </a:xfrm>
        </p:spPr>
        <p:txBody>
          <a:bodyPr>
            <a:normAutofit/>
          </a:bodyPr>
          <a:lstStyle/>
          <a:p>
            <a:pPr algn="ctr">
              <a:buFont typeface="Wingdings" charset="0"/>
              <a:buNone/>
            </a:pPr>
            <a:r>
              <a:rPr lang="en-US" altLang="ja-JP" sz="400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Origin of Particles </a:t>
            </a:r>
          </a:p>
          <a:p>
            <a:pPr algn="ctr">
              <a:buFont typeface="Wingdings" charset="0"/>
              <a:buNone/>
            </a:pPr>
            <a:r>
              <a:rPr lang="en-US" altLang="ja-JP" sz="400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Particle Physics</a:t>
            </a:r>
          </a:p>
          <a:p>
            <a:pPr algn="ctr">
              <a:buFont typeface="Wingdings" charset="0"/>
              <a:buNone/>
            </a:pPr>
            <a:endParaRPr lang="en-US" altLang="ja-JP" sz="40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04800" y="1316038"/>
            <a:ext cx="3886200" cy="2057400"/>
          </a:xfrm>
          <a:prstGeom prst="round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175250" y="1316038"/>
            <a:ext cx="3892550" cy="2057400"/>
          </a:xfrm>
          <a:prstGeom prst="round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  <p:sp>
        <p:nvSpPr>
          <p:cNvPr id="15" name="Up-Down Arrow 14"/>
          <p:cNvSpPr/>
          <p:nvPr/>
        </p:nvSpPr>
        <p:spPr bwMode="auto">
          <a:xfrm rot="5400000">
            <a:off x="4495800" y="2092325"/>
            <a:ext cx="304800" cy="609600"/>
          </a:xfrm>
          <a:prstGeom prst="upDownArrow">
            <a:avLst/>
          </a:prstGeom>
          <a:solidFill>
            <a:srgbClr val="CCFFCC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5029200" y="1600200"/>
            <a:ext cx="4343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>
            <a:normAutofit/>
          </a:bodyPr>
          <a:lstStyle>
            <a:lvl1pPr marL="358775" indent="-35877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r>
              <a:rPr lang="en-US" altLang="ja-JP" sz="4000" b="1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Origin of Universe </a:t>
            </a:r>
          </a:p>
          <a:p>
            <a:pPr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r>
              <a:rPr lang="en-US" altLang="ja-JP" sz="4000" b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Cosmology</a:t>
            </a:r>
          </a:p>
          <a:p>
            <a:pPr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endParaRPr lang="en-US" altLang="ja-JP" sz="4000" b="1">
              <a:solidFill>
                <a:srgbClr val="0000CC"/>
              </a:solidFill>
              <a:latin typeface="Arial Narrow" charset="0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52400" y="3554413"/>
            <a:ext cx="4343400" cy="2846387"/>
            <a:chOff x="152400" y="3554413"/>
            <a:chExt cx="4343400" cy="2846387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381000" y="4316413"/>
              <a:ext cx="3810000" cy="2057400"/>
            </a:xfrm>
            <a:prstGeom prst="roundRect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3" name="Up-Down Arrow 12"/>
            <p:cNvSpPr/>
            <p:nvPr/>
          </p:nvSpPr>
          <p:spPr bwMode="auto">
            <a:xfrm>
              <a:off x="2320925" y="3554413"/>
              <a:ext cx="304800" cy="609600"/>
            </a:xfrm>
            <a:prstGeom prst="upDownArrow">
              <a:avLst/>
            </a:prstGeom>
            <a:solidFill>
              <a:srgbClr val="CCFFCC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 bwMode="auto">
            <a:xfrm>
              <a:off x="152400" y="4495800"/>
              <a:ext cx="43434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6632" tIns="48316" rIns="96632" bIns="48316">
              <a:normAutofit/>
            </a:bodyPr>
            <a:lstStyle>
              <a:lvl1pPr marL="358775" indent="-35877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FF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Origin of Life</a:t>
              </a:r>
            </a:p>
            <a:p>
              <a:pPr>
                <a:lnSpc>
                  <a:spcPct val="9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Molecular Biology</a:t>
              </a:r>
            </a:p>
            <a:p>
              <a:pPr>
                <a:lnSpc>
                  <a:spcPct val="9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endParaRPr lang="en-US" altLang="ja-JP" sz="4000" b="1">
                <a:solidFill>
                  <a:srgbClr val="0000CC"/>
                </a:solidFill>
                <a:latin typeface="Arial Narrow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357688" y="3546475"/>
            <a:ext cx="4862512" cy="2827338"/>
            <a:chOff x="4357688" y="3546475"/>
            <a:chExt cx="4862512" cy="2827338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5175250" y="4316413"/>
              <a:ext cx="3892550" cy="2057400"/>
            </a:xfrm>
            <a:prstGeom prst="roundRect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4" name="Up-Down Arrow 13"/>
            <p:cNvSpPr/>
            <p:nvPr/>
          </p:nvSpPr>
          <p:spPr bwMode="auto">
            <a:xfrm>
              <a:off x="6858000" y="3546475"/>
              <a:ext cx="304800" cy="609600"/>
            </a:xfrm>
            <a:prstGeom prst="upDownArrow">
              <a:avLst/>
            </a:prstGeom>
            <a:solidFill>
              <a:srgbClr val="CCFFCC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6" name="Up-Down Arrow 15"/>
            <p:cNvSpPr/>
            <p:nvPr/>
          </p:nvSpPr>
          <p:spPr bwMode="auto">
            <a:xfrm rot="5400000">
              <a:off x="4510088" y="5091113"/>
              <a:ext cx="304800" cy="609600"/>
            </a:xfrm>
            <a:prstGeom prst="upDownArrow">
              <a:avLst/>
            </a:prstGeom>
            <a:solidFill>
              <a:srgbClr val="CCFFCC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9" name="Content Placeholder 2"/>
            <p:cNvSpPr txBox="1">
              <a:spLocks/>
            </p:cNvSpPr>
            <p:nvPr/>
          </p:nvSpPr>
          <p:spPr bwMode="auto">
            <a:xfrm>
              <a:off x="4876800" y="4419600"/>
              <a:ext cx="43434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6632" tIns="48316" rIns="96632" bIns="48316">
              <a:normAutofit/>
            </a:bodyPr>
            <a:lstStyle>
              <a:lvl1pPr marL="358775" indent="-35877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FF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Origin of Consciousness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Neurophysics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endParaRPr lang="en-US" altLang="ja-JP" sz="4000" b="1">
                <a:solidFill>
                  <a:srgbClr val="0000CC"/>
                </a:solidFill>
                <a:latin typeface="Arial Narrow" charset="0"/>
              </a:endParaRPr>
            </a:p>
          </p:txBody>
        </p:sp>
      </p:grpSp>
      <p:sp>
        <p:nvSpPr>
          <p:cNvPr id="1710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10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10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286FCB-C0D1-6143-9306-0722BCE149EC}" type="slidenum">
              <a:rPr lang="en-US" sz="1500">
                <a:solidFill>
                  <a:srgbClr val="0000FF"/>
                </a:solidFill>
              </a:rPr>
              <a:pPr eaLnBrk="1" hangingPunct="1"/>
              <a:t>104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Concluding Remarks</a:t>
            </a:r>
            <a:endParaRPr lang="en-US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083" name="Content Placeholder 2"/>
          <p:cNvSpPr>
            <a:spLocks noGrp="1"/>
          </p:cNvSpPr>
          <p:nvPr>
            <p:ph idx="1"/>
          </p:nvPr>
        </p:nvSpPr>
        <p:spPr>
          <a:xfrm>
            <a:off x="107950" y="1066800"/>
            <a:ext cx="9493250" cy="5715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ja-JP" sz="3200" dirty="0">
                <a:latin typeface="Arial Narrow" charset="0"/>
                <a:ea typeface="ＭＳ Ｐゴシック" charset="0"/>
                <a:cs typeface="ＭＳ Ｐゴシック" charset="0"/>
              </a:rPr>
              <a:t>“Life” is a complex system in 4 dimensional space-time.</a:t>
            </a:r>
          </a:p>
          <a:p>
            <a:pPr lvl="1">
              <a:lnSpc>
                <a:spcPct val="80000"/>
              </a:lnSpc>
            </a:pPr>
            <a:r>
              <a:rPr lang="en-US" altLang="ja-JP" sz="2800" dirty="0">
                <a:latin typeface="Arial Narrow" charset="0"/>
                <a:ea typeface="ＭＳ Ｐゴシック" charset="0"/>
              </a:rPr>
              <a:t>Emergent property</a:t>
            </a:r>
          </a:p>
          <a:p>
            <a:pPr lvl="1">
              <a:lnSpc>
                <a:spcPct val="80000"/>
              </a:lnSpc>
            </a:pPr>
            <a:r>
              <a:rPr lang="en-US" altLang="ja-JP" sz="2800" dirty="0">
                <a:latin typeface="Arial Narrow" charset="0"/>
                <a:ea typeface="ＭＳ Ｐゴシック" charset="0"/>
              </a:rPr>
              <a:t>Strongly interacting</a:t>
            </a:r>
          </a:p>
          <a:p>
            <a:pPr>
              <a:lnSpc>
                <a:spcPct val="80000"/>
              </a:lnSpc>
            </a:pPr>
            <a:r>
              <a:rPr lang="en-US" altLang="ja-JP" sz="3200" dirty="0">
                <a:latin typeface="Arial Narrow" charset="0"/>
                <a:ea typeface="ＭＳ Ｐゴシック" charset="0"/>
                <a:cs typeface="ＭＳ Ｐゴシック" charset="0"/>
              </a:rPr>
              <a:t>Countless “</a:t>
            </a:r>
            <a:r>
              <a:rPr lang="en-US" altLang="ja-JP" sz="3200" dirty="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spontaneous symmetry breakings</a:t>
            </a:r>
            <a:r>
              <a:rPr lang="en-US" altLang="ja-JP" sz="3200" dirty="0">
                <a:latin typeface="Arial Narrow" charset="0"/>
                <a:ea typeface="ＭＳ Ｐゴシック" charset="0"/>
                <a:cs typeface="ＭＳ Ｐゴシック" charset="0"/>
              </a:rPr>
              <a:t>” during the evolutional and developing process of life</a:t>
            </a:r>
          </a:p>
          <a:p>
            <a:pPr>
              <a:lnSpc>
                <a:spcPct val="80000"/>
              </a:lnSpc>
            </a:pPr>
            <a:r>
              <a:rPr lang="en-US" altLang="ja-JP" sz="3200" dirty="0">
                <a:latin typeface="Arial Narrow" charset="0"/>
                <a:ea typeface="ＭＳ Ｐゴシック" charset="0"/>
                <a:cs typeface="ＭＳ Ｐゴシック" charset="0"/>
              </a:rPr>
              <a:t>Fully controlled experiments by “</a:t>
            </a:r>
            <a:r>
              <a:rPr lang="en-US" altLang="ja-JP" sz="3200" dirty="0">
                <a:solidFill>
                  <a:srgbClr val="FF66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Virtual Reality</a:t>
            </a:r>
            <a:r>
              <a:rPr lang="en-US" altLang="ja-JP" sz="3200" dirty="0">
                <a:latin typeface="Arial Narrow" charset="0"/>
                <a:ea typeface="ＭＳ Ｐゴシック" charset="0"/>
                <a:cs typeface="ＭＳ Ｐゴシック" charset="0"/>
              </a:rPr>
              <a:t>” under way.</a:t>
            </a:r>
          </a:p>
          <a:p>
            <a:pPr lvl="1">
              <a:lnSpc>
                <a:spcPct val="80000"/>
              </a:lnSpc>
            </a:pPr>
            <a:r>
              <a:rPr lang="en-US" sz="2800" dirty="0">
                <a:latin typeface="Arial Narrow" charset="0"/>
                <a:ea typeface="ＭＳ Ｐゴシック" charset="0"/>
              </a:rPr>
              <a:t>Outer world (environment) vs. Inner world (brain)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endParaRPr lang="en-US" sz="2800" dirty="0">
              <a:latin typeface="Arial Narrow" charset="0"/>
              <a:ea typeface="ＭＳ Ｐゴシック" charset="0"/>
            </a:endParaRPr>
          </a:p>
          <a:p>
            <a:pPr lvl="2">
              <a:lnSpc>
                <a:spcPct val="80000"/>
              </a:lnSpc>
            </a:pPr>
            <a:endParaRPr lang="en-US" sz="2400" dirty="0">
              <a:latin typeface="Arial Narrow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altLang="ja-JP" sz="3200" dirty="0">
                <a:latin typeface="Arial Narrow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3200" dirty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Ultra high-speed </a:t>
            </a:r>
            <a:r>
              <a:rPr lang="en-US" altLang="ja-JP" sz="3200" dirty="0" smtClean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optical imaging</a:t>
            </a:r>
            <a:r>
              <a:rPr lang="en-US" altLang="ja-JP" sz="3200" dirty="0">
                <a:latin typeface="Arial Narrow" charset="0"/>
                <a:ea typeface="ＭＳ Ｐゴシック" charset="0"/>
                <a:cs typeface="ＭＳ Ｐゴシック" charset="0"/>
              </a:rPr>
              <a:t>” may reveal the fundamental principle of the </a:t>
            </a:r>
            <a:r>
              <a:rPr lang="en-US" altLang="ja-JP" sz="3200" dirty="0" smtClean="0">
                <a:latin typeface="Arial Narrow" charset="0"/>
                <a:ea typeface="ＭＳ Ｐゴシック" charset="0"/>
                <a:cs typeface="ＭＳ Ｐゴシック" charset="0"/>
              </a:rPr>
              <a:t>brain function such as consciousness.</a:t>
            </a:r>
            <a:endParaRPr lang="en-US" altLang="ja-JP" sz="3200" dirty="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08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smtClean="0">
                <a:solidFill>
                  <a:srgbClr val="0000FF"/>
                </a:solidFill>
              </a:rPr>
              <a:t>Katsushi Arisaka</a:t>
            </a:r>
            <a:endParaRPr lang="en-US" altLang="ja-JP" sz="1500">
              <a:solidFill>
                <a:srgbClr val="0000FF"/>
              </a:solidFill>
            </a:endParaRPr>
          </a:p>
        </p:txBody>
      </p:sp>
      <p:sp>
        <p:nvSpPr>
          <p:cNvPr id="17408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4C6760-5E82-454B-874A-C95AE9D83A2C}" type="slidenum">
              <a:rPr lang="en-US" sz="1500">
                <a:solidFill>
                  <a:srgbClr val="0000FF"/>
                </a:solidFill>
              </a:rPr>
              <a:pPr eaLnBrk="1" hangingPunct="1"/>
              <a:t>105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3657600" y="4876800"/>
            <a:ext cx="381000" cy="609600"/>
          </a:xfrm>
          <a:prstGeom prst="downArrow">
            <a:avLst/>
          </a:prstGeom>
          <a:noFill/>
          <a:ln w="508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7408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Tahoma" charset="0"/>
                <a:ea typeface="ＭＳ Ｐゴシック" charset="0"/>
                <a:cs typeface="ＭＳ Ｐゴシック" charset="0"/>
              </a:rPr>
              <a:t>Thanks to all the Collaborators!</a:t>
            </a:r>
            <a:endParaRPr lang="en-US" sz="36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48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4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1003A6-0047-ED4D-9F1C-C548E14EE472}" type="slidenum">
              <a:rPr lang="en-US" sz="1500">
                <a:solidFill>
                  <a:srgbClr val="0000FF"/>
                </a:solidFill>
              </a:rPr>
              <a:pPr eaLnBrk="1" hangingPunct="1"/>
              <a:t>106</a:t>
            </a:fld>
            <a:endParaRPr lang="en-US" sz="1500">
              <a:solidFill>
                <a:srgbClr val="0000FF"/>
              </a:solidFill>
            </a:endParaRP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1549043"/>
              </p:ext>
            </p:extLst>
          </p:nvPr>
        </p:nvGraphicFramePr>
        <p:xfrm>
          <a:off x="60325" y="762000"/>
          <a:ext cx="9471025" cy="6202360"/>
        </p:xfrm>
        <a:graphic>
          <a:graphicData uri="http://schemas.openxmlformats.org/drawingml/2006/table">
            <a:tbl>
              <a:tblPr/>
              <a:tblGrid>
                <a:gridCol w="1604963"/>
                <a:gridCol w="1260475"/>
                <a:gridCol w="993775"/>
                <a:gridCol w="1109662"/>
                <a:gridCol w="1123950"/>
                <a:gridCol w="673100"/>
                <a:gridCol w="950913"/>
                <a:gridCol w="984250"/>
                <a:gridCol w="769937"/>
              </a:tblGrid>
              <a:tr h="385796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Scientific Objectives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Department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Prime PI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Other Senior Person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Grad Students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Sample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High-speed Microscopes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Funding 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Activities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9375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Neurophysics (Virtual Reality)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Physics &amp; Astronomy, Neurology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Mayank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Mehta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Daniel Aharoni, Bernard Willers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Rat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2PE, Tetrode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Keck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Foundation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2009 -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Hair cell motion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Physics &amp; Astronomy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Dolores 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Bozovic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4600A5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Lea Fredrickson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Frog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CMOS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NSF MRI 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2007 -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Neutral Networks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Physics &amp; Astronomy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Katsushi Arisaka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Luis Beltran-Parrazal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Adrian Cheng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Zebrafish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2PE, Conforcal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NSF MRI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2008 - 2009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Single Molecule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Chemistry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Shimon Weiss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Xavier 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Michalet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Adrian Cheng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Daniel Aharoni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Cells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64ch FCS, ALEX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NIH R01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2006 -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9375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TfR tracking on Cancer cells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Oncology, Physics &amp; Astronomy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Manuel 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Penichet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600A5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John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Miao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Gustavo Helguera, Jose Rodriguez 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Cells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CMOS, ICMOS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(NSF MRI shared)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2007 -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2008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Neural networks for breathing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Neurobiology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Jack Feldman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Consuelo Morgado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Adrian Cheng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Rat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ICMOS, Confocal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(NSF MRI shared)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2007 - 2008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Neural networks (Voltage sensing dyes)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Neurobiology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Tom Otis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Bernard Willers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Sliced Brain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ICMOS, 2PE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NIH Rec. Act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2009 -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Development of neural networks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Neurology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Carlos Portera-Cailliau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Adrian Cheng,</a:t>
                      </a:r>
                    </a:p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Tiago 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Goncalves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Phuc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Hoang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Mouse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2PE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NIH Rec.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Act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2008 -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High-speed Imaging Flow Cytometer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Electrical Engineering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Bahram Jalali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Cells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ICMOS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2009 -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Core facility of High-speed Bio-imaging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CNSI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Shimon Weiss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Laurent Bentolila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Anything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CMOS, ICMOS, EMCCD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CNSI internal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2008 -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Multi-channel HAPD, LCOS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DD080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Hamamatsu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Suyama Motohiro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2PE, EMCCD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EMCCD, LCOS donated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2006 -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CMOS Cemera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DD080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Photron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Tak Takimizu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CMOS, ICMOS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3 CMOS donated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2007 -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High-speed Microscope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DD080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Nikon, Leica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Jeff Huber,</a:t>
                      </a:r>
                    </a:p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Thomas Zhapf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CMOS, ICMOS, 2PE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Microscope discounted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2009 -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05654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48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204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299B06-1EC9-A94A-A8AA-673289F0DC0A}" type="slidenum">
              <a:rPr lang="en-US" sz="1500">
                <a:solidFill>
                  <a:srgbClr val="0000FF"/>
                </a:solidFill>
              </a:rPr>
              <a:pPr eaLnBrk="1" hangingPunct="1"/>
              <a:t>107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Talk Outline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143000"/>
            <a:ext cx="9829800" cy="5715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u="sng" dirty="0" smtClean="0">
                <a:latin typeface="Arial Narrow" charset="0"/>
                <a:ea typeface="ＭＳ Ｐゴシック" charset="0"/>
                <a:cs typeface="ＭＳ Ｐゴシック" charset="0"/>
              </a:rPr>
              <a:t>Today: Bio-imaging and </a:t>
            </a:r>
            <a:r>
              <a:rPr lang="en-US" sz="2800" u="sng" dirty="0" err="1" smtClean="0">
                <a:latin typeface="Arial Narrow" charset="0"/>
                <a:ea typeface="ＭＳ Ｐゴシック" charset="0"/>
                <a:cs typeface="ＭＳ Ｐゴシック" charset="0"/>
              </a:rPr>
              <a:t>Neuro</a:t>
            </a:r>
            <a:r>
              <a:rPr lang="en-US" sz="2800" u="sng" dirty="0" smtClean="0">
                <a:latin typeface="Arial Narrow" charset="0"/>
                <a:ea typeface="ＭＳ Ｐゴシック" charset="0"/>
                <a:cs typeface="ＭＳ Ｐゴシック" charset="0"/>
              </a:rPr>
              <a:t>-physics</a:t>
            </a:r>
            <a:endParaRPr lang="en-US" sz="2800" u="sng" dirty="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defRPr/>
            </a:pP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Part I		~30 min.</a:t>
            </a:r>
          </a:p>
          <a:p>
            <a:pPr lvl="2" eaLnBrk="1" hangingPunct="1">
              <a:defRPr/>
            </a:pPr>
            <a:r>
              <a:rPr lang="en-US" sz="2200" dirty="0">
                <a:latin typeface="Arial Narrow" charset="0"/>
                <a:ea typeface="ＭＳ Ｐゴシック" charset="0"/>
              </a:rPr>
              <a:t>Introduction to High-speed Bio-imaging</a:t>
            </a:r>
            <a:endParaRPr lang="en-US" sz="2200" dirty="0">
              <a:solidFill>
                <a:srgbClr val="00664D"/>
              </a:solidFill>
              <a:latin typeface="Arial Narrow" charset="0"/>
              <a:ea typeface="ＭＳ Ｐゴシック" charset="0"/>
            </a:endParaRPr>
          </a:p>
          <a:p>
            <a:pPr lvl="2" eaLnBrk="1" hangingPunct="1">
              <a:defRPr/>
            </a:pPr>
            <a:r>
              <a:rPr lang="en-US" sz="2200" dirty="0">
                <a:latin typeface="Arial Narrow" charset="0"/>
                <a:ea typeface="ＭＳ Ｐゴシック" charset="0"/>
              </a:rPr>
              <a:t>Single Molecule:		</a:t>
            </a:r>
            <a:r>
              <a:rPr lang="en-US" sz="2200" dirty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Origin of </a:t>
            </a:r>
            <a:r>
              <a:rPr lang="en-US" sz="2200" dirty="0" smtClean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Life</a:t>
            </a:r>
            <a:endParaRPr lang="en-US" sz="2200" dirty="0">
              <a:solidFill>
                <a:srgbClr val="00664D"/>
              </a:solidFill>
              <a:latin typeface="Arial Narrow" charset="0"/>
              <a:ea typeface="ＭＳ Ｐゴシック" charset="0"/>
            </a:endParaRPr>
          </a:p>
          <a:p>
            <a:pPr lvl="1" eaLnBrk="1" hangingPunct="1">
              <a:defRPr/>
            </a:pP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Part II		~30 min.</a:t>
            </a:r>
          </a:p>
          <a:p>
            <a:pPr lvl="2" eaLnBrk="1" hangingPunct="1">
              <a:defRPr/>
            </a:pPr>
            <a:r>
              <a:rPr lang="en-US" sz="2200" dirty="0" err="1" smtClean="0">
                <a:latin typeface="Arial Narrow" charset="0"/>
                <a:ea typeface="ＭＳ Ｐゴシック" charset="0"/>
              </a:rPr>
              <a:t>Neurophysics</a:t>
            </a:r>
            <a:r>
              <a:rPr lang="en-US" sz="2200" dirty="0" smtClean="0">
                <a:latin typeface="Arial Narrow" charset="0"/>
                <a:ea typeface="ＭＳ Ｐゴシック" charset="0"/>
              </a:rPr>
              <a:t>:</a:t>
            </a:r>
            <a:r>
              <a:rPr lang="en-US" sz="2200" dirty="0">
                <a:latin typeface="Arial Narrow" charset="0"/>
                <a:ea typeface="ＭＳ Ｐゴシック" charset="0"/>
              </a:rPr>
              <a:t>			</a:t>
            </a:r>
            <a:r>
              <a:rPr lang="en-US" sz="2200" dirty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Origin of Consciousness</a:t>
            </a:r>
            <a:endParaRPr lang="en-US" sz="800" dirty="0">
              <a:latin typeface="Arial Narrow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800" u="sng" dirty="0" smtClean="0">
                <a:latin typeface="Arial Narrow" charset="0"/>
                <a:ea typeface="ＭＳ Ｐゴシック" charset="0"/>
                <a:cs typeface="ＭＳ Ｐゴシック" charset="0"/>
              </a:rPr>
              <a:t>Next week : Particle Physics &amp; Cosmology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Arial Narrow" charset="0"/>
                <a:ea typeface="ＭＳ Ｐゴシック" charset="0"/>
                <a:cs typeface="ＭＳ Ｐゴシック" charset="0"/>
              </a:rPr>
              <a:t>Part </a:t>
            </a: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I		~30 min.</a:t>
            </a:r>
          </a:p>
          <a:p>
            <a:pPr lvl="2" eaLnBrk="1" hangingPunct="1">
              <a:defRPr/>
            </a:pPr>
            <a:r>
              <a:rPr lang="en-US" sz="2200" dirty="0">
                <a:latin typeface="Arial Narrow" charset="0"/>
                <a:ea typeface="ＭＳ Ｐゴシック" charset="0"/>
              </a:rPr>
              <a:t>Introduction to Cosmology:	</a:t>
            </a:r>
            <a:r>
              <a:rPr lang="en-US" sz="2200" dirty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Origin of Universe</a:t>
            </a:r>
          </a:p>
          <a:p>
            <a:pPr lvl="2" eaLnBrk="1" hangingPunct="1">
              <a:defRPr/>
            </a:pPr>
            <a:r>
              <a:rPr lang="en-US" sz="2200" dirty="0">
                <a:latin typeface="Arial Narrow" charset="0"/>
                <a:ea typeface="ＭＳ Ｐゴシック" charset="0"/>
              </a:rPr>
              <a:t>CMS at CERN:			</a:t>
            </a:r>
            <a:r>
              <a:rPr lang="en-US" sz="2200" dirty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Origin of Particles</a:t>
            </a:r>
          </a:p>
          <a:p>
            <a:pPr lvl="1" eaLnBrk="1" hangingPunct="1">
              <a:defRPr/>
            </a:pP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Part II		</a:t>
            </a:r>
            <a:r>
              <a:rPr lang="en-US" sz="2400" dirty="0" smtClean="0">
                <a:latin typeface="Arial Narrow" charset="0"/>
                <a:ea typeface="ＭＳ Ｐゴシック" charset="0"/>
                <a:cs typeface="ＭＳ Ｐゴシック" charset="0"/>
              </a:rPr>
              <a:t>~30 </a:t>
            </a: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min.</a:t>
            </a:r>
          </a:p>
          <a:p>
            <a:pPr lvl="2" eaLnBrk="1" hangingPunct="1">
              <a:defRPr/>
            </a:pPr>
            <a:r>
              <a:rPr lang="en-US" sz="2200" dirty="0">
                <a:latin typeface="Arial Narrow" charset="0"/>
                <a:ea typeface="ＭＳ Ｐゴシック" charset="0"/>
              </a:rPr>
              <a:t>Detection of Dark Matter:	</a:t>
            </a:r>
            <a:r>
              <a:rPr lang="en-US" sz="2200" dirty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Origin of Structure in Universe</a:t>
            </a:r>
            <a:endParaRPr lang="en-US" sz="800" dirty="0">
              <a:latin typeface="Arial Narrow" charset="0"/>
              <a:ea typeface="ＭＳ Ｐゴシック" charset="0"/>
            </a:endParaRPr>
          </a:p>
          <a:p>
            <a:pPr lvl="1" eaLnBrk="1" hangingPunct="1">
              <a:defRPr/>
            </a:pP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Lab Tour		</a:t>
            </a:r>
            <a:r>
              <a:rPr lang="en-US" sz="2400" dirty="0" smtClean="0">
                <a:latin typeface="Arial Narrow" charset="0"/>
                <a:ea typeface="ＭＳ Ｐゴシック" charset="0"/>
                <a:cs typeface="ＭＳ Ｐゴシック" charset="0"/>
              </a:rPr>
              <a:t>~10 min.</a:t>
            </a:r>
            <a:endParaRPr lang="en-US" sz="2800" dirty="0">
              <a:solidFill>
                <a:srgbClr val="FF00FF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8569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806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880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D3E0B0-7503-8D41-BBA2-95746B79DC71}" type="slidenum">
              <a:rPr lang="en-US" sz="1500">
                <a:solidFill>
                  <a:srgbClr val="0000FF"/>
                </a:solidFill>
              </a:rPr>
              <a:pPr eaLnBrk="1" hangingPunct="1"/>
              <a:t>11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8806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"/>
            <a:ext cx="9713913" cy="7315200"/>
          </a:xfrm>
        </p:spPr>
      </p:pic>
      <p:sp>
        <p:nvSpPr>
          <p:cNvPr id="88069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CERN and LHC in Geneva</a:t>
            </a:r>
          </a:p>
        </p:txBody>
      </p:sp>
      <p:sp>
        <p:nvSpPr>
          <p:cNvPr id="88070" name="Text Box 4"/>
          <p:cNvSpPr txBox="1">
            <a:spLocks noChangeArrowheads="1"/>
          </p:cNvSpPr>
          <p:nvPr/>
        </p:nvSpPr>
        <p:spPr bwMode="auto">
          <a:xfrm>
            <a:off x="5592763" y="4713288"/>
            <a:ext cx="36877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FFFF00"/>
                </a:solidFill>
              </a:rPr>
              <a:t>27km Circumference</a:t>
            </a:r>
          </a:p>
          <a:p>
            <a:pPr algn="ctr" eaLnBrk="1" hangingPunct="1"/>
            <a:r>
              <a:rPr lang="en-US" sz="2800" b="1">
                <a:solidFill>
                  <a:srgbClr val="FFFF00"/>
                </a:solidFill>
              </a:rPr>
              <a:t>7+7=14 TeV</a:t>
            </a:r>
          </a:p>
        </p:txBody>
      </p:sp>
    </p:spTree>
    <p:extLst>
      <p:ext uri="{BB962C8B-B14F-4D97-AF65-F5344CB8AC3E}">
        <p14:creationId xmlns:p14="http://schemas.microsoft.com/office/powerpoint/2010/main" val="21411098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011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901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E2587D-A127-CF41-84FB-9F4744FBA831}" type="slidenum">
              <a:rPr lang="en-US" sz="1500">
                <a:solidFill>
                  <a:srgbClr val="0000FF"/>
                </a:solidFill>
              </a:rPr>
              <a:pPr eaLnBrk="1" hangingPunct="1"/>
              <a:t>12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0116" name="Picture 2" descr="magn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/>
          <a:stretch>
            <a:fillRect/>
          </a:stretch>
        </p:blipFill>
        <p:spPr bwMode="auto">
          <a:xfrm>
            <a:off x="0" y="-20638"/>
            <a:ext cx="9601200" cy="733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Rectangle 3"/>
          <p:cNvSpPr>
            <a:spLocks noChangeArrowheads="1"/>
          </p:cNvSpPr>
          <p:nvPr/>
        </p:nvSpPr>
        <p:spPr bwMode="auto">
          <a:xfrm>
            <a:off x="228600" y="152400"/>
            <a:ext cx="54864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27" tIns="48314" rIns="96627" bIns="48314" anchor="ctr"/>
          <a:lstStyle/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rgbClr val="FFFF00"/>
                </a:solidFill>
                <a:latin typeface="Tahoma" charset="0"/>
              </a:rPr>
              <a:t>LHC Tunnel with Magnets</a:t>
            </a:r>
          </a:p>
        </p:txBody>
      </p:sp>
    </p:spTree>
    <p:extLst>
      <p:ext uri="{BB962C8B-B14F-4D97-AF65-F5344CB8AC3E}">
        <p14:creationId xmlns:p14="http://schemas.microsoft.com/office/powerpoint/2010/main" val="22827319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216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9216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59842E9-B52C-DF48-8E81-108E4B287BAC}" type="slidenum">
              <a:rPr lang="en-US" sz="1500">
                <a:solidFill>
                  <a:srgbClr val="0000FF"/>
                </a:solidFill>
              </a:rPr>
              <a:pPr eaLnBrk="1" hangingPunct="1"/>
              <a:t>13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21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Installing muon Detectors</a:t>
            </a:r>
          </a:p>
        </p:txBody>
      </p:sp>
      <p:pic>
        <p:nvPicPr>
          <p:cNvPr id="921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963"/>
            <a:ext cx="9601200" cy="739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00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ChangeArrowheads="1"/>
          </p:cNvSpPr>
          <p:nvPr/>
        </p:nvSpPr>
        <p:spPr bwMode="auto">
          <a:xfrm>
            <a:off x="0" y="0"/>
            <a:ext cx="9609138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625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138" y="304800"/>
            <a:ext cx="10345738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259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662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26627" name="Picture 2" descr="http://www.physics.ucla.edu/~hauser/080915_newsweek_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5"/>
          <a:stretch>
            <a:fillRect/>
          </a:stretch>
        </p:blipFill>
        <p:spPr bwMode="auto">
          <a:xfrm>
            <a:off x="2994025" y="0"/>
            <a:ext cx="576897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457200" y="152400"/>
            <a:ext cx="2135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FFC000"/>
                </a:solidFill>
              </a:rPr>
              <a:t>Sept 15, 2008</a:t>
            </a:r>
            <a:endParaRPr lang="en-US" b="1"/>
          </a:p>
        </p:txBody>
      </p:sp>
      <p:sp>
        <p:nvSpPr>
          <p:cNvPr id="26629" name="Rectangle 3"/>
          <p:cNvSpPr>
            <a:spLocks noChangeArrowheads="1"/>
          </p:cNvSpPr>
          <p:nvPr/>
        </p:nvSpPr>
        <p:spPr bwMode="auto">
          <a:xfrm>
            <a:off x="0" y="4114800"/>
            <a:ext cx="2971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CCFFCC"/>
                </a:solidFill>
              </a:rPr>
              <a:t>CMS End-cap Muon Chamber </a:t>
            </a:r>
          </a:p>
          <a:p>
            <a:pPr algn="ctr"/>
            <a:r>
              <a:rPr lang="en-US" b="1">
                <a:solidFill>
                  <a:srgbClr val="CCFFCC"/>
                </a:solidFill>
              </a:rPr>
              <a:t>made at Westwood </a:t>
            </a:r>
          </a:p>
          <a:p>
            <a:pPr algn="ctr"/>
            <a:r>
              <a:rPr lang="en-US" b="1">
                <a:solidFill>
                  <a:srgbClr val="CCFFCC"/>
                </a:solidFill>
              </a:rPr>
              <a:t>in 1999 - 2005</a:t>
            </a:r>
          </a:p>
        </p:txBody>
      </p:sp>
      <p:sp>
        <p:nvSpPr>
          <p:cNvPr id="2663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72400" y="6934200"/>
            <a:ext cx="16764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756FCC5-FC60-D546-9E76-7983C7107515}" type="slidenum">
              <a:rPr lang="en-US" sz="1500">
                <a:solidFill>
                  <a:srgbClr val="FF6600"/>
                </a:solidFill>
              </a:rPr>
              <a:pPr eaLnBrk="1" hangingPunct="1"/>
              <a:t>15</a:t>
            </a:fld>
            <a:endParaRPr lang="en-US" sz="1500">
              <a:solidFill>
                <a:srgbClr val="FF66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630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6084" name="Picture 3" descr="iSpy-20-32-34.290-07.11.20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" r="3175"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Rectangle 3"/>
          <p:cNvSpPr>
            <a:spLocks noChangeArrowheads="1"/>
          </p:cNvSpPr>
          <p:nvPr/>
        </p:nvSpPr>
        <p:spPr bwMode="auto">
          <a:xfrm>
            <a:off x="46038" y="6781800"/>
            <a:ext cx="9402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r>
              <a:rPr lang="en-US" b="1">
                <a:solidFill>
                  <a:srgbClr val="FF6600"/>
                </a:solidFill>
              </a:rPr>
              <a:t>First Event at LHC – Recreation of the Big Bang!   (Nov 7, 2009)</a:t>
            </a:r>
          </a:p>
        </p:txBody>
      </p:sp>
      <p:sp>
        <p:nvSpPr>
          <p:cNvPr id="46086" name="Rectangle 5"/>
          <p:cNvSpPr>
            <a:spLocks noChangeArrowheads="1"/>
          </p:cNvSpPr>
          <p:nvPr/>
        </p:nvSpPr>
        <p:spPr bwMode="auto">
          <a:xfrm>
            <a:off x="4084638" y="76200"/>
            <a:ext cx="2544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6DFF"/>
                </a:solidFill>
              </a:rPr>
              <a:t>CMS Detector </a:t>
            </a:r>
            <a:endParaRPr lang="en-US" sz="2800">
              <a:solidFill>
                <a:srgbClr val="FF6D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667000"/>
            <a:ext cx="6400800" cy="1295400"/>
          </a:xfrm>
          <a:solidFill>
            <a:srgbClr val="FFCCCC"/>
          </a:solidFill>
        </p:spPr>
        <p:txBody>
          <a:bodyPr/>
          <a:lstStyle/>
          <a:p>
            <a:pPr eaLnBrk="1" hangingPunct="1"/>
            <a:r>
              <a:rPr lang="en-US" sz="4800">
                <a:latin typeface="Tahoma" charset="0"/>
                <a:ea typeface="ＭＳ Ｐゴシック" charset="0"/>
                <a:cs typeface="ＭＳ Ｐゴシック" charset="0"/>
              </a:rPr>
              <a:t>Origin of Life</a:t>
            </a:r>
          </a:p>
        </p:txBody>
      </p:sp>
      <p:sp>
        <p:nvSpPr>
          <p:cNvPr id="5325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325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32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6D38D5-BCBC-1341-AF42-26927A920174}" type="slidenum">
              <a:rPr lang="en-US" sz="1500">
                <a:solidFill>
                  <a:srgbClr val="0000FF"/>
                </a:solidFill>
              </a:rPr>
              <a:pPr eaLnBrk="1" hangingPunct="1"/>
              <a:t>17</a:t>
            </a:fld>
            <a:endParaRPr lang="en-US" sz="15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8990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9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B60ACC-C395-434C-A387-9568E99E4FE5}" type="slidenum">
              <a:rPr lang="en-US" sz="1500">
                <a:solidFill>
                  <a:srgbClr val="0000FF"/>
                </a:solidFill>
              </a:rPr>
              <a:pPr eaLnBrk="1" hangingPunct="1"/>
              <a:t>18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26629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14 billion years ago</a:t>
            </a:r>
          </a:p>
        </p:txBody>
      </p:sp>
      <p:sp>
        <p:nvSpPr>
          <p:cNvPr id="26631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8200" y="6003925"/>
            <a:ext cx="1306513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Origin of </a:t>
            </a:r>
          </a:p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53427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Organic Polymers (4.5B </a:t>
            </a:r>
            <a:r>
              <a:rPr lang="en-US" sz="2800">
                <a:solidFill>
                  <a:srgbClr val="FF6600"/>
                </a:solidFill>
                <a:latin typeface="Wingdings" charset="0"/>
                <a:ea typeface="ＭＳ Ｐゴシック" charset="0"/>
                <a:cs typeface="Wingdings" charset="0"/>
                <a:sym typeface="Wingdings" charset="0"/>
              </a:rPr>
              <a:t></a:t>
            </a:r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 4B years)</a:t>
            </a:r>
          </a:p>
        </p:txBody>
      </p:sp>
      <p:pic>
        <p:nvPicPr>
          <p:cNvPr id="55300" name="Picture 3" descr="prebio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"/>
          <a:stretch>
            <a:fillRect/>
          </a:stretch>
        </p:blipFill>
        <p:spPr bwMode="auto">
          <a:xfrm>
            <a:off x="304800" y="577850"/>
            <a:ext cx="8839200" cy="673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668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48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204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299B06-1EC9-A94A-A8AA-673289F0DC0A}" type="slidenum">
              <a:rPr lang="en-US" sz="1500">
                <a:solidFill>
                  <a:srgbClr val="0000FF"/>
                </a:solidFill>
              </a:rPr>
              <a:pPr eaLnBrk="1" hangingPunct="1"/>
              <a:t>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Talk Outline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143000"/>
            <a:ext cx="9829800" cy="5715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u="sng" dirty="0" smtClean="0">
                <a:latin typeface="Arial Narrow" charset="0"/>
                <a:ea typeface="ＭＳ Ｐゴシック" charset="0"/>
                <a:cs typeface="ＭＳ Ｐゴシック" charset="0"/>
              </a:rPr>
              <a:t>Today: Bio-imaging and </a:t>
            </a:r>
            <a:r>
              <a:rPr lang="en-US" sz="2800" u="sng" dirty="0" err="1" smtClean="0">
                <a:latin typeface="Arial Narrow" charset="0"/>
                <a:ea typeface="ＭＳ Ｐゴシック" charset="0"/>
                <a:cs typeface="ＭＳ Ｐゴシック" charset="0"/>
              </a:rPr>
              <a:t>Neuro</a:t>
            </a:r>
            <a:r>
              <a:rPr lang="en-US" sz="2800" u="sng" dirty="0" smtClean="0">
                <a:latin typeface="Arial Narrow" charset="0"/>
                <a:ea typeface="ＭＳ Ｐゴシック" charset="0"/>
                <a:cs typeface="ＭＳ Ｐゴシック" charset="0"/>
              </a:rPr>
              <a:t>-physics</a:t>
            </a:r>
            <a:endParaRPr lang="en-US" sz="2800" u="sng" dirty="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defRPr/>
            </a:pP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Part I		~30 min.</a:t>
            </a:r>
          </a:p>
          <a:p>
            <a:pPr lvl="2" eaLnBrk="1" hangingPunct="1">
              <a:defRPr/>
            </a:pPr>
            <a:r>
              <a:rPr lang="en-US" sz="2200" dirty="0">
                <a:latin typeface="Arial Narrow" charset="0"/>
                <a:ea typeface="ＭＳ Ｐゴシック" charset="0"/>
              </a:rPr>
              <a:t>Introduction to High-speed Bio-imaging</a:t>
            </a:r>
            <a:endParaRPr lang="en-US" sz="2200" dirty="0">
              <a:solidFill>
                <a:srgbClr val="00664D"/>
              </a:solidFill>
              <a:latin typeface="Arial Narrow" charset="0"/>
              <a:ea typeface="ＭＳ Ｐゴシック" charset="0"/>
            </a:endParaRPr>
          </a:p>
          <a:p>
            <a:pPr lvl="2" eaLnBrk="1" hangingPunct="1">
              <a:defRPr/>
            </a:pPr>
            <a:r>
              <a:rPr lang="en-US" sz="2200" dirty="0">
                <a:latin typeface="Arial Narrow" charset="0"/>
                <a:ea typeface="ＭＳ Ｐゴシック" charset="0"/>
              </a:rPr>
              <a:t>Single Molecule:		</a:t>
            </a:r>
            <a:r>
              <a:rPr lang="en-US" sz="2200" dirty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Origin of </a:t>
            </a:r>
            <a:r>
              <a:rPr lang="en-US" sz="2200" dirty="0" smtClean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Life</a:t>
            </a:r>
            <a:endParaRPr lang="en-US" sz="2200" dirty="0">
              <a:solidFill>
                <a:srgbClr val="00664D"/>
              </a:solidFill>
              <a:latin typeface="Arial Narrow" charset="0"/>
              <a:ea typeface="ＭＳ Ｐゴシック" charset="0"/>
            </a:endParaRPr>
          </a:p>
          <a:p>
            <a:pPr lvl="1" eaLnBrk="1" hangingPunct="1">
              <a:defRPr/>
            </a:pP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Part II		~30 min.</a:t>
            </a:r>
          </a:p>
          <a:p>
            <a:pPr lvl="2" eaLnBrk="1" hangingPunct="1">
              <a:defRPr/>
            </a:pPr>
            <a:r>
              <a:rPr lang="en-US" sz="2200" dirty="0" err="1" smtClean="0">
                <a:latin typeface="Arial Narrow" charset="0"/>
                <a:ea typeface="ＭＳ Ｐゴシック" charset="0"/>
              </a:rPr>
              <a:t>Neurophysics</a:t>
            </a:r>
            <a:r>
              <a:rPr lang="en-US" sz="2200" dirty="0" smtClean="0">
                <a:latin typeface="Arial Narrow" charset="0"/>
                <a:ea typeface="ＭＳ Ｐゴシック" charset="0"/>
              </a:rPr>
              <a:t>:</a:t>
            </a:r>
            <a:r>
              <a:rPr lang="en-US" sz="2200" dirty="0">
                <a:latin typeface="Arial Narrow" charset="0"/>
                <a:ea typeface="ＭＳ Ｐゴシック" charset="0"/>
              </a:rPr>
              <a:t>			</a:t>
            </a:r>
            <a:r>
              <a:rPr lang="en-US" sz="2200" dirty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Origin of Consciousness</a:t>
            </a:r>
            <a:endParaRPr lang="en-US" sz="800" dirty="0">
              <a:latin typeface="Arial Narrow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800" u="sng" dirty="0" smtClean="0">
                <a:latin typeface="Arial Narrow" charset="0"/>
                <a:ea typeface="ＭＳ Ｐゴシック" charset="0"/>
                <a:cs typeface="ＭＳ Ｐゴシック" charset="0"/>
              </a:rPr>
              <a:t>Next week : Particle Physics &amp; Cosmology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Arial Narrow" charset="0"/>
                <a:ea typeface="ＭＳ Ｐゴシック" charset="0"/>
                <a:cs typeface="ＭＳ Ｐゴシック" charset="0"/>
              </a:rPr>
              <a:t>Part </a:t>
            </a: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I		~30 min.</a:t>
            </a:r>
          </a:p>
          <a:p>
            <a:pPr lvl="2" eaLnBrk="1" hangingPunct="1">
              <a:defRPr/>
            </a:pPr>
            <a:r>
              <a:rPr lang="en-US" sz="2200" dirty="0">
                <a:latin typeface="Arial Narrow" charset="0"/>
                <a:ea typeface="ＭＳ Ｐゴシック" charset="0"/>
              </a:rPr>
              <a:t>Introduction to Cosmology:	</a:t>
            </a:r>
            <a:r>
              <a:rPr lang="en-US" sz="2200" dirty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Origin of Universe</a:t>
            </a:r>
          </a:p>
          <a:p>
            <a:pPr lvl="2" eaLnBrk="1" hangingPunct="1">
              <a:defRPr/>
            </a:pPr>
            <a:r>
              <a:rPr lang="en-US" sz="2200" dirty="0">
                <a:latin typeface="Arial Narrow" charset="0"/>
                <a:ea typeface="ＭＳ Ｐゴシック" charset="0"/>
              </a:rPr>
              <a:t>CMS at CERN:			</a:t>
            </a:r>
            <a:r>
              <a:rPr lang="en-US" sz="2200" dirty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Origin of Particles</a:t>
            </a:r>
          </a:p>
          <a:p>
            <a:pPr lvl="1" eaLnBrk="1" hangingPunct="1">
              <a:defRPr/>
            </a:pP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Part II		</a:t>
            </a:r>
            <a:r>
              <a:rPr lang="en-US" sz="2400" dirty="0" smtClean="0">
                <a:latin typeface="Arial Narrow" charset="0"/>
                <a:ea typeface="ＭＳ Ｐゴシック" charset="0"/>
                <a:cs typeface="ＭＳ Ｐゴシック" charset="0"/>
              </a:rPr>
              <a:t>~30 </a:t>
            </a: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min.</a:t>
            </a:r>
          </a:p>
          <a:p>
            <a:pPr lvl="2" eaLnBrk="1" hangingPunct="1">
              <a:defRPr/>
            </a:pPr>
            <a:r>
              <a:rPr lang="en-US" sz="2200" dirty="0">
                <a:latin typeface="Arial Narrow" charset="0"/>
                <a:ea typeface="ＭＳ Ｐゴシック" charset="0"/>
              </a:rPr>
              <a:t>Detection of Dark Matter:	</a:t>
            </a:r>
            <a:r>
              <a:rPr lang="en-US" sz="2200" dirty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Origin of Structure in Universe</a:t>
            </a:r>
            <a:endParaRPr lang="en-US" sz="800" dirty="0">
              <a:latin typeface="Arial Narrow" charset="0"/>
              <a:ea typeface="ＭＳ Ｐゴシック" charset="0"/>
            </a:endParaRPr>
          </a:p>
          <a:p>
            <a:pPr lvl="1" eaLnBrk="1" hangingPunct="1">
              <a:defRPr/>
            </a:pP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Lab Tour		</a:t>
            </a:r>
            <a:r>
              <a:rPr lang="en-US" sz="2400" dirty="0" smtClean="0">
                <a:latin typeface="Arial Narrow" charset="0"/>
                <a:ea typeface="ＭＳ Ｐゴシック" charset="0"/>
                <a:cs typeface="ＭＳ Ｐゴシック" charset="0"/>
              </a:rPr>
              <a:t>~10 min.</a:t>
            </a:r>
            <a:endParaRPr lang="en-US" sz="2800" dirty="0">
              <a:solidFill>
                <a:srgbClr val="FF00FF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6866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1/18/2012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1065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FF35766E-1047-574F-9DC4-6E2869570B0B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20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06501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6502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9296400" cy="685800"/>
          </a:xfrm>
        </p:spPr>
        <p:txBody>
          <a:bodyPr/>
          <a:lstStyle/>
          <a:p>
            <a:r>
              <a:rPr lang="en-US" altLang="ja-JP" sz="3600" dirty="0" smtClean="0">
                <a:solidFill>
                  <a:srgbClr val="FF9900"/>
                </a:solidFill>
                <a:latin typeface="Tahoma" charset="0"/>
                <a:ea typeface="ＭＳ Ｐゴシック" charset="0"/>
                <a:cs typeface="ＭＳ Ｐゴシック" charset="0"/>
              </a:rPr>
              <a:t>Volcano under deep ocean</a:t>
            </a:r>
            <a:endParaRPr lang="en-US" sz="3600" dirty="0">
              <a:solidFill>
                <a:srgbClr val="FF99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6503" name="Picture 4" descr="BAC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685800"/>
            <a:ext cx="9432925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8475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latin typeface="Tahoma" charset="0"/>
                <a:ea typeface="ＭＳ Ｐゴシック" charset="0"/>
                <a:cs typeface="ＭＳ Ｐゴシック" charset="0"/>
              </a:rPr>
              <a:t>Deviation from Thermal Equilibrium 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601200" cy="5467350"/>
          </a:xfrm>
        </p:spPr>
        <p:txBody>
          <a:bodyPr/>
          <a:lstStyle/>
          <a:p>
            <a:r>
              <a:rPr lang="en-US" altLang="ja-JP" sz="3600" dirty="0" smtClean="0">
                <a:latin typeface="Arial Narrow" charset="0"/>
                <a:ea typeface="ＭＳ Ｐゴシック" charset="0"/>
                <a:cs typeface="ＭＳ Ｐゴシック" charset="0"/>
              </a:rPr>
              <a:t>Particles </a:t>
            </a:r>
            <a:r>
              <a:rPr lang="ja-JP" altLang="en-US" sz="3600" dirty="0">
                <a:latin typeface="Arial Narrow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3600" dirty="0">
                <a:latin typeface="Arial Narrow" charset="0"/>
                <a:ea typeface="ＭＳ Ｐゴシック" charset="0"/>
                <a:cs typeface="ＭＳ Ｐゴシック" charset="0"/>
              </a:rPr>
              <a:t>	</a:t>
            </a:r>
            <a:r>
              <a:rPr lang="en-US" altLang="ja-JP" sz="3600" dirty="0" smtClean="0">
                <a:latin typeface="Arial Narrow" charset="0"/>
                <a:ea typeface="ＭＳ Ｐゴシック" charset="0"/>
                <a:cs typeface="ＭＳ Ｐゴシック" charset="0"/>
              </a:rPr>
              <a:t>	</a:t>
            </a:r>
            <a:r>
              <a:rPr lang="en-US" altLang="ja-JP" sz="3600" dirty="0" smtClean="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—</a:t>
            </a:r>
            <a:r>
              <a:rPr lang="ja-JP" altLang="en-US" sz="3600" dirty="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3600" dirty="0" smtClean="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Quark, Leptons…</a:t>
            </a:r>
            <a:endParaRPr lang="en-US" altLang="ja-JP" sz="3600" dirty="0">
              <a:solidFill>
                <a:srgbClr val="008000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altLang="ja-JP" sz="3200" dirty="0" smtClean="0">
                <a:latin typeface="Arial Narrow" charset="0"/>
                <a:ea typeface="ＭＳ Ｐゴシック" charset="0"/>
              </a:rPr>
              <a:t>Spontaneous Symmetry Breaking (Higgs Mechanism)</a:t>
            </a:r>
            <a:endParaRPr lang="en-US" altLang="ja-JP" sz="3200" dirty="0">
              <a:latin typeface="Arial Narrow" charset="0"/>
              <a:ea typeface="ＭＳ Ｐゴシック" charset="0"/>
            </a:endParaRPr>
          </a:p>
          <a:p>
            <a:r>
              <a:rPr lang="en-US" altLang="ja-JP" sz="3600" dirty="0" smtClean="0">
                <a:latin typeface="Arial Narrow" charset="0"/>
                <a:ea typeface="ＭＳ Ｐゴシック" charset="0"/>
                <a:cs typeface="ＭＳ Ｐゴシック" charset="0"/>
              </a:rPr>
              <a:t>Atoms</a:t>
            </a:r>
            <a:r>
              <a:rPr lang="ja-JP" altLang="en-US" sz="3600" dirty="0">
                <a:latin typeface="Arial Narrow" charset="0"/>
                <a:ea typeface="ＭＳ Ｐゴシック" charset="0"/>
                <a:cs typeface="ＭＳ Ｐゴシック" charset="0"/>
              </a:rPr>
              <a:t>　　</a:t>
            </a:r>
            <a:r>
              <a:rPr lang="en-US" altLang="ja-JP" sz="3600" dirty="0">
                <a:latin typeface="Arial Narrow" charset="0"/>
                <a:ea typeface="ＭＳ Ｐゴシック" charset="0"/>
                <a:cs typeface="ＭＳ Ｐゴシック" charset="0"/>
              </a:rPr>
              <a:t>	</a:t>
            </a:r>
            <a:r>
              <a:rPr lang="en-US" altLang="ja-JP" sz="3600" dirty="0" smtClean="0">
                <a:latin typeface="Arial Narrow" charset="0"/>
                <a:ea typeface="ＭＳ Ｐゴシック" charset="0"/>
                <a:cs typeface="ＭＳ Ｐゴシック" charset="0"/>
              </a:rPr>
              <a:t>	</a:t>
            </a:r>
            <a:r>
              <a:rPr lang="en-US" altLang="ja-JP" sz="3600" dirty="0" smtClean="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—</a:t>
            </a:r>
            <a:r>
              <a:rPr lang="ja-JP" altLang="en-US" sz="3600" dirty="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3600" dirty="0" smtClean="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Carbon, Oxygen, Iron …</a:t>
            </a:r>
            <a:endParaRPr lang="en-US" altLang="ja-JP" sz="3600" dirty="0">
              <a:solidFill>
                <a:srgbClr val="008000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altLang="ja-JP" sz="3200" dirty="0" smtClean="0">
                <a:latin typeface="Arial Narrow" charset="0"/>
                <a:ea typeface="ＭＳ Ｐゴシック" charset="0"/>
              </a:rPr>
              <a:t>Explosion of Supernova</a:t>
            </a:r>
            <a:endParaRPr lang="en-US" altLang="ja-JP" sz="3200" dirty="0">
              <a:latin typeface="Arial Narrow" charset="0"/>
              <a:ea typeface="ＭＳ Ｐゴシック" charset="0"/>
            </a:endParaRPr>
          </a:p>
          <a:p>
            <a:r>
              <a:rPr lang="en-US" altLang="ja-JP" sz="3600" dirty="0" smtClean="0">
                <a:latin typeface="Arial Narrow" charset="0"/>
                <a:ea typeface="ＭＳ Ｐゴシック" charset="0"/>
                <a:cs typeface="ＭＳ Ｐゴシック" charset="0"/>
              </a:rPr>
              <a:t>Organic Molecules	</a:t>
            </a:r>
            <a:r>
              <a:rPr lang="en-US" altLang="ja-JP" sz="3600" dirty="0" smtClean="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—</a:t>
            </a:r>
            <a:r>
              <a:rPr lang="ja-JP" altLang="en-US" sz="3600" dirty="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3600" dirty="0" smtClean="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Ammonia, Amino Acid …</a:t>
            </a:r>
            <a:endParaRPr lang="en-US" altLang="ja-JP" sz="3600" dirty="0">
              <a:solidFill>
                <a:srgbClr val="008000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altLang="ja-JP" sz="3200" dirty="0" smtClean="0">
                <a:latin typeface="Arial Narrow" charset="0"/>
                <a:ea typeface="ＭＳ Ｐゴシック" charset="0"/>
              </a:rPr>
              <a:t>Evolution of molecules in outer space by UV</a:t>
            </a:r>
            <a:endParaRPr lang="en-US" altLang="ja-JP" sz="3200" dirty="0">
              <a:latin typeface="Arial Narrow" charset="0"/>
              <a:ea typeface="ＭＳ Ｐゴシック" charset="0"/>
            </a:endParaRPr>
          </a:p>
          <a:p>
            <a:r>
              <a:rPr lang="en-US" altLang="ja-JP" sz="3600" dirty="0" smtClean="0">
                <a:latin typeface="Arial Narrow" charset="0"/>
                <a:ea typeface="ＭＳ Ｐゴシック" charset="0"/>
                <a:cs typeface="ＭＳ Ｐゴシック" charset="0"/>
              </a:rPr>
              <a:t>Origin of Life</a:t>
            </a:r>
            <a:r>
              <a:rPr lang="en-US" altLang="ja-JP" sz="3600" dirty="0">
                <a:latin typeface="Arial Narrow" charset="0"/>
                <a:ea typeface="ＭＳ Ｐゴシック" charset="0"/>
                <a:cs typeface="ＭＳ Ｐゴシック" charset="0"/>
              </a:rPr>
              <a:t>	</a:t>
            </a:r>
            <a:r>
              <a:rPr lang="en-US" altLang="ja-JP" sz="3600" dirty="0" smtClean="0">
                <a:latin typeface="Arial Narrow" charset="0"/>
                <a:ea typeface="ＭＳ Ｐゴシック" charset="0"/>
                <a:cs typeface="ＭＳ Ｐゴシック" charset="0"/>
              </a:rPr>
              <a:t>	</a:t>
            </a:r>
            <a:r>
              <a:rPr lang="en-US" altLang="ja-JP" sz="3600" dirty="0" smtClean="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—</a:t>
            </a:r>
            <a:r>
              <a:rPr lang="ja-JP" altLang="en-US" sz="3600" dirty="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3600" dirty="0" smtClean="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RNA, Protein, DNA</a:t>
            </a:r>
            <a:endParaRPr lang="en-US" altLang="ja-JP" sz="3600" dirty="0">
              <a:solidFill>
                <a:srgbClr val="008000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altLang="ja-JP" sz="3200" dirty="0" smtClean="0">
                <a:latin typeface="Arial Narrow" charset="0"/>
                <a:ea typeface="ＭＳ Ｐゴシック" charset="0"/>
              </a:rPr>
              <a:t>Volcano under deep ocean</a:t>
            </a:r>
            <a:endParaRPr lang="en-US" sz="3200" dirty="0">
              <a:latin typeface="Arial Narrow" charset="0"/>
              <a:ea typeface="ＭＳ Ｐゴシック" charset="0"/>
            </a:endParaRPr>
          </a:p>
        </p:txBody>
      </p:sp>
      <p:sp>
        <p:nvSpPr>
          <p:cNvPr id="10854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1/18/2012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Katsushi Arisaka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085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B6393DA5-9283-FD40-911D-150C5FDD84C9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21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6796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RNA 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Word</a:t>
            </a:r>
            <a:r>
              <a:rPr lang="ja-JP" altLang="en-US" sz="3600">
                <a:latin typeface="Tahoma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(4B </a:t>
            </a:r>
            <a:r>
              <a:rPr lang="en-US" altLang="ja-JP" sz="3200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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 3.5B years ago)</a:t>
            </a:r>
            <a:endParaRPr lang="en-US" sz="36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7347" name="Picture 3" descr="06_Figure08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71"/>
          <a:stretch>
            <a:fillRect/>
          </a:stretch>
        </p:blipFill>
        <p:spPr bwMode="auto">
          <a:xfrm>
            <a:off x="0" y="762000"/>
            <a:ext cx="80010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 descr="06_Figure08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b="8736"/>
          <a:stretch>
            <a:fillRect/>
          </a:stretch>
        </p:blipFill>
        <p:spPr bwMode="auto">
          <a:xfrm>
            <a:off x="3962400" y="3810000"/>
            <a:ext cx="56388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735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73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AB5D995-8CC6-324D-B65F-844EDCFEEBDD}" type="slidenum">
              <a:rPr lang="en-US" sz="1500">
                <a:solidFill>
                  <a:srgbClr val="0000FF"/>
                </a:solidFill>
              </a:rPr>
              <a:pPr eaLnBrk="1" hangingPunct="1"/>
              <a:t>22</a:t>
            </a:fld>
            <a:endParaRPr lang="en-US" sz="15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6791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Eukaryote 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(〜2B years ago)</a:t>
            </a:r>
            <a:endParaRPr lang="en-US" sz="36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939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939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CEC364-4FBB-F446-81E1-63DE46C39FEA}" type="slidenum">
              <a:rPr lang="en-US" sz="1500">
                <a:solidFill>
                  <a:srgbClr val="0000FF"/>
                </a:solidFill>
              </a:rPr>
              <a:pPr eaLnBrk="1" hangingPunct="1"/>
              <a:t>23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59398" name="Picture 2" descr="http://www.cbu.edu/~seisen/EukaryoticCellStructure_files/image00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05000"/>
            <a:ext cx="4810125" cy="4114800"/>
          </a:xfrm>
          <a:noFill/>
        </p:spPr>
      </p:pic>
      <p:cxnSp>
        <p:nvCxnSpPr>
          <p:cNvPr id="59399" name="Straight Arrow Connector 12"/>
          <p:cNvCxnSpPr>
            <a:cxnSpLocks noChangeShapeType="1"/>
          </p:cNvCxnSpPr>
          <p:nvPr/>
        </p:nvCxnSpPr>
        <p:spPr bwMode="auto">
          <a:xfrm>
            <a:off x="838200" y="6705600"/>
            <a:ext cx="3352800" cy="1588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979613" y="6553200"/>
            <a:ext cx="1060450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10 – 50 µ</a:t>
            </a:r>
            <a:r>
              <a:rPr lang="en-US" sz="1600" b="1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</a:t>
            </a:r>
            <a:endParaRPr lang="en-US" sz="16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9401" name="Picture 2" descr="http://www.rikenresearch.riken.jp/frontline/546/images/fi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36713"/>
            <a:ext cx="4800600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2" name="Rectangle 12"/>
          <p:cNvSpPr>
            <a:spLocks noChangeArrowheads="1"/>
          </p:cNvSpPr>
          <p:nvPr/>
        </p:nvSpPr>
        <p:spPr bwMode="auto">
          <a:xfrm rot="-1854623">
            <a:off x="4668838" y="1905000"/>
            <a:ext cx="2392362" cy="1998663"/>
          </a:xfrm>
          <a:prstGeom prst="rect">
            <a:avLst/>
          </a:prstGeom>
          <a:solidFill>
            <a:srgbClr val="FFFFFF"/>
          </a:solidFill>
          <a:ln w="508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3" name="Rectangle 13"/>
          <p:cNvSpPr>
            <a:spLocks noChangeArrowheads="1"/>
          </p:cNvSpPr>
          <p:nvPr/>
        </p:nvSpPr>
        <p:spPr bwMode="auto">
          <a:xfrm rot="-1854623">
            <a:off x="5384800" y="2030413"/>
            <a:ext cx="1568450" cy="2128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4" name="Rectangle 14"/>
          <p:cNvSpPr>
            <a:spLocks noChangeArrowheads="1"/>
          </p:cNvSpPr>
          <p:nvPr/>
        </p:nvSpPr>
        <p:spPr bwMode="auto">
          <a:xfrm rot="-1854623">
            <a:off x="6110288" y="2746375"/>
            <a:ext cx="522287" cy="138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5791200" y="5157788"/>
            <a:ext cx="1450975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Up to ~2 </a:t>
            </a:r>
            <a:r>
              <a:rPr lang="en-US" sz="1600" b="1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16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long</a:t>
            </a:r>
          </a:p>
        </p:txBody>
      </p:sp>
      <p:sp>
        <p:nvSpPr>
          <p:cNvPr id="59406" name="Rectangle 11"/>
          <p:cNvSpPr>
            <a:spLocks noChangeArrowheads="1"/>
          </p:cNvSpPr>
          <p:nvPr/>
        </p:nvSpPr>
        <p:spPr bwMode="auto">
          <a:xfrm>
            <a:off x="8153400" y="3862388"/>
            <a:ext cx="1087438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70C0"/>
                </a:solidFill>
                <a:latin typeface="Arial Narrow" charset="0"/>
              </a:rPr>
              <a:t>2 nm</a:t>
            </a:r>
            <a:r>
              <a:rPr lang="ja-JP" altLang="en-US" sz="1600" b="1">
                <a:solidFill>
                  <a:srgbClr val="0070C0"/>
                </a:solidFill>
                <a:latin typeface="Arial Narrow" charset="0"/>
              </a:rPr>
              <a:t>　</a:t>
            </a:r>
            <a:r>
              <a:rPr lang="en-US" altLang="ja-JP" sz="1600" b="1">
                <a:solidFill>
                  <a:srgbClr val="0070C0"/>
                </a:solidFill>
                <a:latin typeface="Arial Narrow" charset="0"/>
              </a:rPr>
              <a:t>wide</a:t>
            </a:r>
            <a:endParaRPr lang="en-US" sz="1600" b="1">
              <a:solidFill>
                <a:srgbClr val="0070C0"/>
              </a:solidFill>
              <a:latin typeface="Arial Narrow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8025" y="1366838"/>
            <a:ext cx="2806700" cy="46196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Cell made by proteins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54775" y="1290638"/>
            <a:ext cx="2516188" cy="46196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Gene made by DNA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2997200" y="609600"/>
            <a:ext cx="3825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600" b="1" i="1">
                <a:solidFill>
                  <a:srgbClr val="FF6DFF"/>
                </a:solidFill>
                <a:latin typeface="Arial Narrow" charset="0"/>
              </a:rPr>
              <a:t>Symmetry breaking</a:t>
            </a:r>
            <a:endParaRPr lang="ja-JP" altLang="en-US" sz="3600" b="1" i="1">
              <a:solidFill>
                <a:srgbClr val="FF6DFF"/>
              </a:solidFill>
              <a:latin typeface="Arial Narrow" charset="0"/>
            </a:endParaRPr>
          </a:p>
        </p:txBody>
      </p:sp>
      <p:sp>
        <p:nvSpPr>
          <p:cNvPr id="20" name="Left-Right Arrow 19"/>
          <p:cNvSpPr>
            <a:spLocks noChangeArrowheads="1"/>
          </p:cNvSpPr>
          <p:nvPr/>
        </p:nvSpPr>
        <p:spPr bwMode="auto">
          <a:xfrm>
            <a:off x="4343400" y="1371600"/>
            <a:ext cx="1143000" cy="381000"/>
          </a:xfrm>
          <a:prstGeom prst="leftRightArrow">
            <a:avLst>
              <a:gd name="adj1" fmla="val 41074"/>
              <a:gd name="adj2" fmla="val 45542"/>
            </a:avLst>
          </a:prstGeom>
          <a:solidFill>
            <a:schemeClr val="bg1"/>
          </a:solidFill>
          <a:ln w="38100">
            <a:solidFill>
              <a:srgbClr val="FF6D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545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t="11810" r="12563" b="12598"/>
          <a:stretch>
            <a:fillRect/>
          </a:stretch>
        </p:blipFill>
        <p:spPr bwMode="auto">
          <a:xfrm>
            <a:off x="5943600" y="4038600"/>
            <a:ext cx="259080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37338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Photosynthesis and Breathing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6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1/18/2012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Katsushi Arisaka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136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4701A6B4-0BA9-A040-BF3D-5173A32E949F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24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13672" name="Rectangle 6"/>
          <p:cNvSpPr>
            <a:spLocks noChangeArrowheads="1"/>
          </p:cNvSpPr>
          <p:nvPr/>
        </p:nvSpPr>
        <p:spPr bwMode="auto">
          <a:xfrm>
            <a:off x="34925" y="3330575"/>
            <a:ext cx="94678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dirty="0">
                <a:latin typeface="+mn-lt"/>
              </a:rPr>
              <a:t>6CO</a:t>
            </a:r>
            <a:r>
              <a:rPr lang="en-US" sz="4400" baseline="-25000" dirty="0">
                <a:latin typeface="+mn-lt"/>
              </a:rPr>
              <a:t>2</a:t>
            </a:r>
            <a:r>
              <a:rPr lang="en-US" sz="4400" dirty="0">
                <a:latin typeface="+mn-lt"/>
              </a:rPr>
              <a:t> + 12H</a:t>
            </a:r>
            <a:r>
              <a:rPr lang="en-US" sz="4400" baseline="-25000" dirty="0">
                <a:latin typeface="+mn-lt"/>
              </a:rPr>
              <a:t>2</a:t>
            </a:r>
            <a:r>
              <a:rPr lang="en-US" sz="4400" dirty="0">
                <a:latin typeface="+mn-lt"/>
              </a:rPr>
              <a:t>O </a:t>
            </a:r>
            <a:r>
              <a:rPr lang="ja-JP" altLang="en-US" sz="4400" dirty="0">
                <a:latin typeface="+mn-lt"/>
              </a:rPr>
              <a:t>　</a:t>
            </a:r>
            <a:r>
              <a:rPr lang="en-US" altLang="ja-JP" sz="4400" dirty="0">
                <a:latin typeface="+mn-lt"/>
              </a:rPr>
              <a:t>→ </a:t>
            </a:r>
            <a:r>
              <a:rPr lang="ja-JP" altLang="en-US" sz="4400" dirty="0">
                <a:latin typeface="+mn-lt"/>
              </a:rPr>
              <a:t>　</a:t>
            </a:r>
            <a:r>
              <a:rPr lang="en-US" altLang="ja-JP" sz="4400" dirty="0">
                <a:latin typeface="+mn-lt"/>
              </a:rPr>
              <a:t>C</a:t>
            </a:r>
            <a:r>
              <a:rPr lang="en-US" altLang="ja-JP" sz="4400" baseline="-25000" dirty="0">
                <a:latin typeface="+mn-lt"/>
              </a:rPr>
              <a:t>6</a:t>
            </a:r>
            <a:r>
              <a:rPr lang="en-US" altLang="ja-JP" sz="4400" dirty="0">
                <a:latin typeface="+mn-lt"/>
              </a:rPr>
              <a:t>H</a:t>
            </a:r>
            <a:r>
              <a:rPr lang="en-US" altLang="ja-JP" sz="4400" baseline="-25000" dirty="0">
                <a:latin typeface="+mn-lt"/>
              </a:rPr>
              <a:t>12</a:t>
            </a:r>
            <a:r>
              <a:rPr lang="en-US" altLang="ja-JP" sz="4400" dirty="0">
                <a:latin typeface="+mn-lt"/>
              </a:rPr>
              <a:t>O</a:t>
            </a:r>
            <a:r>
              <a:rPr lang="en-US" altLang="ja-JP" sz="4400" baseline="-25000" dirty="0">
                <a:latin typeface="+mn-lt"/>
              </a:rPr>
              <a:t>6</a:t>
            </a:r>
            <a:r>
              <a:rPr lang="en-US" altLang="ja-JP" sz="4400" dirty="0">
                <a:latin typeface="+mn-lt"/>
              </a:rPr>
              <a:t> + 6H</a:t>
            </a:r>
            <a:r>
              <a:rPr lang="en-US" altLang="ja-JP" sz="4400" baseline="-25000" dirty="0">
                <a:latin typeface="+mn-lt"/>
              </a:rPr>
              <a:t>2</a:t>
            </a:r>
            <a:r>
              <a:rPr lang="en-US" altLang="ja-JP" sz="4400" dirty="0">
                <a:latin typeface="+mn-lt"/>
              </a:rPr>
              <a:t>O + 6O</a:t>
            </a:r>
            <a:r>
              <a:rPr lang="en-US" altLang="ja-JP" sz="4400" baseline="-25000" dirty="0">
                <a:latin typeface="+mn-lt"/>
              </a:rPr>
              <a:t>2</a:t>
            </a:r>
            <a:endParaRPr lang="en-US" sz="4400" dirty="0">
              <a:latin typeface="+mn-lt"/>
            </a:endParaRPr>
          </a:p>
        </p:txBody>
      </p:sp>
      <p:sp>
        <p:nvSpPr>
          <p:cNvPr id="113673" name="TextBox 12"/>
          <p:cNvSpPr txBox="1">
            <a:spLocks noChangeArrowheads="1"/>
          </p:cNvSpPr>
          <p:nvPr/>
        </p:nvSpPr>
        <p:spPr bwMode="auto">
          <a:xfrm>
            <a:off x="153988" y="1762125"/>
            <a:ext cx="3429000" cy="1077218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200" dirty="0" smtClean="0">
                <a:solidFill>
                  <a:srgbClr val="008000"/>
                </a:solidFill>
              </a:rPr>
              <a:t>Plants</a:t>
            </a:r>
            <a:endParaRPr lang="en-US" altLang="ja-JP" sz="3200" dirty="0">
              <a:solidFill>
                <a:srgbClr val="008000"/>
              </a:solidFill>
            </a:endParaRPr>
          </a:p>
          <a:p>
            <a:pPr eaLnBrk="1" hangingPunct="1"/>
            <a:r>
              <a:rPr lang="en-US" sz="3200" dirty="0">
                <a:solidFill>
                  <a:srgbClr val="FF6DFF"/>
                </a:solidFill>
              </a:rPr>
              <a:t>Chloroplast</a:t>
            </a:r>
          </a:p>
        </p:txBody>
      </p:sp>
      <p:sp>
        <p:nvSpPr>
          <p:cNvPr id="113674" name="TextBox 18"/>
          <p:cNvSpPr txBox="1">
            <a:spLocks noChangeArrowheads="1"/>
          </p:cNvSpPr>
          <p:nvPr/>
        </p:nvSpPr>
        <p:spPr bwMode="auto">
          <a:xfrm>
            <a:off x="5715000" y="1752600"/>
            <a:ext cx="3276600" cy="1077218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200" dirty="0" smtClean="0">
                <a:solidFill>
                  <a:srgbClr val="008000"/>
                </a:solidFill>
              </a:rPr>
              <a:t>Animals</a:t>
            </a:r>
            <a:endParaRPr lang="en-US" altLang="ja-JP" sz="3200" dirty="0">
              <a:solidFill>
                <a:srgbClr val="008000"/>
              </a:solidFill>
            </a:endParaRPr>
          </a:p>
          <a:p>
            <a:pPr eaLnBrk="1" hangingPunct="1"/>
            <a:r>
              <a:rPr lang="en-US" sz="3200" dirty="0" smtClean="0">
                <a:solidFill>
                  <a:srgbClr val="FF6DFF"/>
                </a:solidFill>
              </a:rPr>
              <a:t>Mitochondria</a:t>
            </a:r>
            <a:endParaRPr lang="en-US" sz="3200" dirty="0">
              <a:solidFill>
                <a:srgbClr val="FF6DFF"/>
              </a:solidFill>
            </a:endParaRPr>
          </a:p>
        </p:txBody>
      </p:sp>
      <p:sp>
        <p:nvSpPr>
          <p:cNvPr id="15" name="Left-Right Arrow 14"/>
          <p:cNvSpPr>
            <a:spLocks noChangeArrowheads="1"/>
          </p:cNvSpPr>
          <p:nvPr/>
        </p:nvSpPr>
        <p:spPr bwMode="auto">
          <a:xfrm>
            <a:off x="3810000" y="2133600"/>
            <a:ext cx="1524000" cy="381000"/>
          </a:xfrm>
          <a:prstGeom prst="leftRightArrow">
            <a:avLst>
              <a:gd name="adj1" fmla="val 41074"/>
              <a:gd name="adj2" fmla="val 45542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32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3676" name="Rectangle 16"/>
          <p:cNvSpPr>
            <a:spLocks noChangeArrowheads="1"/>
          </p:cNvSpPr>
          <p:nvPr/>
        </p:nvSpPr>
        <p:spPr bwMode="auto">
          <a:xfrm rot="10800000">
            <a:off x="3557588" y="3657600"/>
            <a:ext cx="7493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00000"/>
                </a:solidFill>
              </a:rPr>
              <a:t>→</a:t>
            </a:r>
            <a:endParaRPr lang="en-US" sz="2000"/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2728252" y="2981980"/>
            <a:ext cx="23771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FF6600"/>
                </a:solidFill>
                <a:latin typeface="+mn-lt"/>
              </a:rPr>
              <a:t>Photosynthesis</a:t>
            </a:r>
            <a:endParaRPr lang="en-US" sz="2800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3581400" y="4114800"/>
            <a:ext cx="15587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FF0000"/>
                </a:solidFill>
                <a:latin typeface="+mn-lt"/>
              </a:rPr>
              <a:t>Breathing</a:t>
            </a:r>
            <a:endParaRPr lang="en-US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019426" y="863024"/>
            <a:ext cx="565126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b="1" i="1" dirty="0" smtClean="0">
                <a:solidFill>
                  <a:srgbClr val="00B0F0"/>
                </a:solidFill>
                <a:latin typeface="+mn-lt"/>
              </a:rPr>
              <a:t>Spontaneous Symmetry Breaking</a:t>
            </a:r>
            <a:endParaRPr lang="en-US" sz="3200" b="1" i="1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34572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>
                <a:latin typeface="Tahoma" charset="0"/>
                <a:ea typeface="ＭＳ Ｐゴシック" charset="0"/>
                <a:cs typeface="ＭＳ Ｐゴシック" charset="0"/>
              </a:rPr>
              <a:t>Tree diagrams of evolution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469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1/18/2012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146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003C713D-9B16-FC44-AC0F-AC096654081F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25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14693" name="Picture 2" descr="http://www.terrapsych.com/evolution.g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723900"/>
            <a:ext cx="5867400" cy="6270625"/>
          </a:xfrm>
          <a:noFill/>
        </p:spPr>
      </p:pic>
      <p:grpSp>
        <p:nvGrpSpPr>
          <p:cNvPr id="114694" name="Group 10"/>
          <p:cNvGrpSpPr>
            <a:grpSpLocks/>
          </p:cNvGrpSpPr>
          <p:nvPr/>
        </p:nvGrpSpPr>
        <p:grpSpPr bwMode="auto">
          <a:xfrm>
            <a:off x="4495800" y="762000"/>
            <a:ext cx="2362200" cy="712788"/>
            <a:chOff x="4800600" y="789216"/>
            <a:chExt cx="2362200" cy="653144"/>
          </a:xfrm>
        </p:grpSpPr>
        <p:sp>
          <p:nvSpPr>
            <p:cNvPr id="114700" name="Rectangle 7"/>
            <p:cNvSpPr>
              <a:spLocks noChangeArrowheads="1"/>
            </p:cNvSpPr>
            <p:nvPr/>
          </p:nvSpPr>
          <p:spPr bwMode="auto">
            <a:xfrm>
              <a:off x="4800600" y="789216"/>
              <a:ext cx="2362200" cy="653144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90521" y="838675"/>
              <a:ext cx="1182460" cy="4794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dirty="0" smtClean="0">
                  <a:solidFill>
                    <a:srgbClr val="FF0000"/>
                  </a:solidFill>
                </a:rPr>
                <a:t>Human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4695" name="Group 16"/>
          <p:cNvGrpSpPr>
            <a:grpSpLocks/>
          </p:cNvGrpSpPr>
          <p:nvPr/>
        </p:nvGrpSpPr>
        <p:grpSpPr bwMode="auto">
          <a:xfrm>
            <a:off x="6015306" y="990600"/>
            <a:ext cx="2898294" cy="5996048"/>
            <a:chOff x="6014946" y="993507"/>
            <a:chExt cx="2899576" cy="5992521"/>
          </a:xfrm>
        </p:grpSpPr>
        <p:sp>
          <p:nvSpPr>
            <p:cNvPr id="114697" name="TextBox 13"/>
            <p:cNvSpPr txBox="1">
              <a:spLocks noChangeArrowheads="1"/>
            </p:cNvSpPr>
            <p:nvPr/>
          </p:nvSpPr>
          <p:spPr bwMode="auto">
            <a:xfrm>
              <a:off x="6081269" y="5475557"/>
              <a:ext cx="2833253" cy="39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rgbClr val="FF00FF"/>
                  </a:solidFill>
                </a:rPr>
                <a:t>~</a:t>
              </a:r>
              <a:r>
                <a:rPr lang="en-US" altLang="ja-JP" sz="2000" dirty="0" smtClean="0">
                  <a:solidFill>
                    <a:srgbClr val="FF00FF"/>
                  </a:solidFill>
                </a:rPr>
                <a:t>2B years ago</a:t>
              </a:r>
              <a:r>
                <a:rPr lang="ja-JP" altLang="en-US" sz="2000" dirty="0" smtClean="0">
                  <a:solidFill>
                    <a:srgbClr val="FF00FF"/>
                  </a:solidFill>
                </a:rPr>
                <a:t>（</a:t>
              </a:r>
              <a:r>
                <a:rPr lang="en-US" altLang="ja-JP" sz="2000" dirty="0" smtClean="0">
                  <a:solidFill>
                    <a:srgbClr val="FF00FF"/>
                  </a:solidFill>
                </a:rPr>
                <a:t>Eukaryote)</a:t>
              </a:r>
              <a:endParaRPr lang="en-US" sz="2000" dirty="0">
                <a:solidFill>
                  <a:srgbClr val="FF00FF"/>
                </a:solidFill>
              </a:endParaRPr>
            </a:p>
          </p:txBody>
        </p:sp>
        <p:sp>
          <p:nvSpPr>
            <p:cNvPr id="114698" name="TextBox 14"/>
            <p:cNvSpPr txBox="1">
              <a:spLocks noChangeArrowheads="1"/>
            </p:cNvSpPr>
            <p:nvPr/>
          </p:nvSpPr>
          <p:spPr bwMode="auto">
            <a:xfrm>
              <a:off x="6014946" y="6586153"/>
              <a:ext cx="2762966" cy="39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rgbClr val="FF00FF"/>
                  </a:solidFill>
                </a:rPr>
                <a:t>~3.8B year ago</a:t>
              </a:r>
              <a:r>
                <a:rPr lang="ja-JP" altLang="en-US" sz="2000" dirty="0" smtClean="0">
                  <a:solidFill>
                    <a:srgbClr val="FF00FF"/>
                  </a:solidFill>
                </a:rPr>
                <a:t>（</a:t>
              </a:r>
              <a:r>
                <a:rPr lang="en-US" altLang="ja-JP" sz="2000" dirty="0" smtClean="0">
                  <a:solidFill>
                    <a:srgbClr val="FF00FF"/>
                  </a:solidFill>
                </a:rPr>
                <a:t>First Life)</a:t>
              </a:r>
              <a:endParaRPr lang="en-US" sz="2000" dirty="0">
                <a:solidFill>
                  <a:srgbClr val="FF00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6991418" y="993507"/>
              <a:ext cx="1775632" cy="3998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000" dirty="0" smtClean="0">
                  <a:solidFill>
                    <a:srgbClr val="FF00FF"/>
                  </a:solidFill>
                </a:rPr>
                <a:t>〜2M years ago</a:t>
              </a:r>
              <a:endParaRPr lang="en-US" sz="2000" dirty="0">
                <a:solidFill>
                  <a:srgbClr val="FF00FF"/>
                </a:solidFill>
              </a:endParaRPr>
            </a:p>
          </p:txBody>
        </p:sp>
      </p:grpSp>
      <p:sp>
        <p:nvSpPr>
          <p:cNvPr id="21512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What is Life?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altLang="ja-JP" sz="3900">
                <a:latin typeface="Arial Narrow" charset="0"/>
                <a:ea typeface="ＭＳ Ｐゴシック" charset="0"/>
                <a:cs typeface="ＭＳ Ｐゴシック" charset="0"/>
              </a:rPr>
              <a:t>Emergent Property 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altLang="ja-JP" sz="3500">
                <a:latin typeface="Arial Narrow" charset="0"/>
                <a:ea typeface="ＭＳ Ｐゴシック" charset="0"/>
              </a:rPr>
              <a:t>Strong-interacting, complex system 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altLang="ja-JP" sz="3500">
                <a:latin typeface="Arial Narrow" charset="0"/>
                <a:ea typeface="ＭＳ Ｐゴシック" charset="0"/>
              </a:rPr>
              <a:t>~10</a:t>
            </a:r>
            <a:r>
              <a:rPr lang="en-US" altLang="ja-JP" sz="3500" baseline="30000">
                <a:latin typeface="Arial Narrow" charset="0"/>
                <a:ea typeface="ＭＳ Ｐゴシック" charset="0"/>
              </a:rPr>
              <a:t>4 </a:t>
            </a:r>
            <a:r>
              <a:rPr lang="en-US" altLang="ja-JP" sz="3500">
                <a:latin typeface="Arial Narrow" charset="0"/>
                <a:ea typeface="ＭＳ Ｐゴシック" charset="0"/>
              </a:rPr>
              <a:t>of different proteins in one cell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altLang="ja-JP" sz="3500">
                <a:latin typeface="Arial Narrow" charset="0"/>
                <a:ea typeface="ＭＳ Ｐゴシック" charset="0"/>
              </a:rPr>
              <a:t>~10</a:t>
            </a:r>
            <a:r>
              <a:rPr lang="en-US" altLang="ja-JP" sz="3500" baseline="30000">
                <a:latin typeface="Arial Narrow" charset="0"/>
                <a:ea typeface="ＭＳ Ｐゴシック" charset="0"/>
              </a:rPr>
              <a:t>14</a:t>
            </a:r>
            <a:r>
              <a:rPr lang="en-US" altLang="ja-JP" sz="3500">
                <a:latin typeface="Arial Narrow" charset="0"/>
                <a:ea typeface="ＭＳ Ｐゴシック" charset="0"/>
              </a:rPr>
              <a:t> cells in one life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altLang="ja-JP" sz="3900">
                <a:latin typeface="Arial Narrow" charset="0"/>
                <a:ea typeface="ＭＳ Ｐゴシック" charset="0"/>
                <a:cs typeface="ＭＳ Ｐゴシック" charset="0"/>
              </a:rPr>
              <a:t>Continuous, countless “</a:t>
            </a:r>
            <a:r>
              <a:rPr lang="en-US" altLang="ja-JP" sz="39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symmetry breaking</a:t>
            </a:r>
            <a:r>
              <a:rPr lang="en-US" altLang="ja-JP" sz="3900">
                <a:latin typeface="Arial Narrow" charset="0"/>
                <a:ea typeface="ＭＳ Ｐゴシック" charset="0"/>
                <a:cs typeface="ＭＳ Ｐゴシック" charset="0"/>
              </a:rPr>
              <a:t>” towards coherent states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altLang="ja-JP" sz="3500">
                <a:latin typeface="Arial Narrow" charset="0"/>
                <a:ea typeface="ＭＳ Ｐゴシック" charset="0"/>
              </a:rPr>
              <a:t>Origin of life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altLang="ja-JP" sz="3500">
                <a:latin typeface="Arial Narrow" charset="0"/>
                <a:ea typeface="ＭＳ Ｐゴシック" charset="0"/>
              </a:rPr>
              <a:t>Evolution of life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altLang="ja-JP" sz="3500">
                <a:latin typeface="Arial Narrow" charset="0"/>
                <a:ea typeface="ＭＳ Ｐゴシック" charset="0"/>
              </a:rPr>
              <a:t>Growth from a single cell to a multi-cell body 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altLang="ja-JP" sz="3500">
                <a:latin typeface="Arial Narrow" charset="0"/>
                <a:ea typeface="ＭＳ Ｐゴシック" charset="0"/>
              </a:rPr>
              <a:t>Learning and memory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endParaRPr lang="en-US" altLang="ja-JP" sz="39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spcAft>
                <a:spcPts val="600"/>
              </a:spcAft>
            </a:pPr>
            <a:endParaRPr lang="en-US" sz="39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4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144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14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984055-0A28-B54C-BFB1-3E903DEE7914}" type="slidenum">
              <a:rPr lang="en-US" sz="1500">
                <a:solidFill>
                  <a:srgbClr val="0000FF"/>
                </a:solidFill>
              </a:rPr>
              <a:pPr eaLnBrk="1" hangingPunct="1"/>
              <a:t>26</a:t>
            </a:fld>
            <a:endParaRPr lang="en-US" sz="15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880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667000"/>
            <a:ext cx="6400800" cy="1295400"/>
          </a:xfrm>
          <a:solidFill>
            <a:srgbClr val="FFCCCC"/>
          </a:solidFill>
        </p:spPr>
        <p:txBody>
          <a:bodyPr/>
          <a:lstStyle/>
          <a:p>
            <a:pPr eaLnBrk="1" hangingPunct="1"/>
            <a:r>
              <a:rPr lang="en-US" sz="4800" dirty="0" smtClean="0">
                <a:latin typeface="Tahoma" charset="0"/>
                <a:ea typeface="ＭＳ Ｐゴシック" charset="0"/>
                <a:cs typeface="ＭＳ Ｐゴシック" charset="0"/>
              </a:rPr>
              <a:t>High-speed </a:t>
            </a:r>
            <a:br>
              <a:rPr lang="en-US" sz="4800" dirty="0" smtClean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4800" dirty="0" smtClean="0">
                <a:latin typeface="Tahoma" charset="0"/>
                <a:ea typeface="ＭＳ Ｐゴシック" charset="0"/>
                <a:cs typeface="ＭＳ Ｐゴシック" charset="0"/>
              </a:rPr>
              <a:t>Bio-imaging</a:t>
            </a:r>
            <a:endParaRPr lang="en-US" sz="48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325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32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6D38D5-BCBC-1341-AF42-26927A920174}" type="slidenum">
              <a:rPr lang="en-US" sz="1500">
                <a:solidFill>
                  <a:srgbClr val="0000FF"/>
                </a:solidFill>
              </a:rPr>
              <a:pPr eaLnBrk="1" hangingPunct="1"/>
              <a:t>27</a:t>
            </a:fld>
            <a:endParaRPr lang="en-US" sz="15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3141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D80A4AA-34B0-1F4D-897F-2428288F1CDC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28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20838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0" name="Rectangle 10"/>
          <p:cNvSpPr>
            <a:spLocks noChangeArrowheads="1"/>
          </p:cNvSpPr>
          <p:nvPr/>
        </p:nvSpPr>
        <p:spPr bwMode="auto">
          <a:xfrm>
            <a:off x="28956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800" b="1">
              <a:latin typeface="+mn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4160" y="6096000"/>
            <a:ext cx="1804701" cy="52322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  <a:latin typeface="+mn-lt"/>
              </a:rPr>
              <a:t>Accelerator</a:t>
            </a:r>
            <a:endParaRPr lang="en-US" sz="2800" b="1" dirty="0">
              <a:solidFill>
                <a:srgbClr val="FF6600"/>
              </a:solidFill>
              <a:latin typeface="+mn-lt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724400" y="6096000"/>
            <a:ext cx="3352800" cy="523220"/>
            <a:chOff x="4724400" y="6122184"/>
            <a:chExt cx="3352800" cy="523737"/>
          </a:xfrm>
        </p:grpSpPr>
        <p:cxnSp>
          <p:nvCxnSpPr>
            <p:cNvPr id="120847" name="Straight Arrow Connector 15"/>
            <p:cNvCxnSpPr>
              <a:cxnSpLocks noChangeShapeType="1"/>
            </p:cNvCxnSpPr>
            <p:nvPr/>
          </p:nvCxnSpPr>
          <p:spPr bwMode="auto">
            <a:xfrm>
              <a:off x="4724400" y="6400800"/>
              <a:ext cx="3352800" cy="1588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5391875" y="6122184"/>
              <a:ext cx="1821006" cy="523737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US" altLang="ja-JP" sz="2800" b="1" dirty="0" smtClean="0">
                  <a:solidFill>
                    <a:srgbClr val="FF0000"/>
                  </a:solidFill>
                  <a:latin typeface="+mn-lt"/>
                </a:rPr>
                <a:t>Microscope</a:t>
              </a:r>
              <a:endParaRPr lang="en-US" sz="28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120843" name="Group 18"/>
          <p:cNvGrpSpPr>
            <a:grpSpLocks/>
          </p:cNvGrpSpPr>
          <p:nvPr/>
        </p:nvGrpSpPr>
        <p:grpSpPr bwMode="auto">
          <a:xfrm>
            <a:off x="1905000" y="6106180"/>
            <a:ext cx="2743200" cy="523220"/>
            <a:chOff x="1676400" y="6120824"/>
            <a:chExt cx="2743200" cy="523737"/>
          </a:xfrm>
        </p:grpSpPr>
        <p:cxnSp>
          <p:nvCxnSpPr>
            <p:cNvPr id="120845" name="Straight Arrow Connector 16"/>
            <p:cNvCxnSpPr>
              <a:cxnSpLocks noChangeShapeType="1"/>
            </p:cNvCxnSpPr>
            <p:nvPr/>
          </p:nvCxnSpPr>
          <p:spPr bwMode="auto">
            <a:xfrm>
              <a:off x="1676400" y="6400800"/>
              <a:ext cx="2743200" cy="1588"/>
            </a:xfrm>
            <a:prstGeom prst="straightConnector1">
              <a:avLst/>
            </a:prstGeom>
            <a:noFill/>
            <a:ln w="57150">
              <a:solidFill>
                <a:srgbClr val="FF00FF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2116115" y="6120824"/>
              <a:ext cx="1603424" cy="523737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rgbClr val="FF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US" altLang="ja-JP" sz="2800" b="1" dirty="0" smtClean="0">
                  <a:solidFill>
                    <a:srgbClr val="FF00FF"/>
                  </a:solidFill>
                  <a:latin typeface="+mn-lt"/>
                </a:rPr>
                <a:t>Telescope</a:t>
              </a:r>
              <a:endParaRPr lang="en-US" sz="2800" b="1" dirty="0">
                <a:solidFill>
                  <a:srgbClr val="FF00FF"/>
                </a:solidFill>
                <a:latin typeface="+mn-lt"/>
              </a:endParaRPr>
            </a:p>
          </p:txBody>
        </p:sp>
      </p:grp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4000" dirty="0" smtClean="0">
                <a:solidFill>
                  <a:srgbClr val="A50021"/>
                </a:solidFill>
                <a:latin typeface="Tahoma" charset="0"/>
              </a:rPr>
              <a:t>Seven steps of cosmic evolution</a:t>
            </a:r>
            <a:endParaRPr lang="en-US" sz="4000" dirty="0">
              <a:solidFill>
                <a:srgbClr val="A50021"/>
              </a:solidFill>
              <a:latin typeface="Tahoma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7638" y="2286000"/>
            <a:ext cx="16109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  <a:latin typeface="+mn-lt"/>
              </a:rPr>
              <a:t>14B years ago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609600" y="787400"/>
            <a:ext cx="565126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b="1" i="1" dirty="0" smtClean="0">
                <a:solidFill>
                  <a:srgbClr val="00B0F0"/>
                </a:solidFill>
                <a:latin typeface="+mn-lt"/>
              </a:rPr>
              <a:t>Spontaneous Symmetry Breaking</a:t>
            </a:r>
            <a:endParaRPr lang="en-US" sz="3200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05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91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91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BBC1766-FFB4-0B4A-8825-0164E418D69E}" type="slidenum">
              <a:rPr lang="en-US" sz="1500">
                <a:solidFill>
                  <a:srgbClr val="0000FF"/>
                </a:solidFill>
              </a:rPr>
              <a:pPr eaLnBrk="1" hangingPunct="1"/>
              <a:t>29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601200" cy="685800"/>
          </a:xfrm>
        </p:spPr>
        <p:txBody>
          <a:bodyPr/>
          <a:lstStyle/>
          <a:p>
            <a:pPr eaLnBrk="1" hangingPunct="1"/>
            <a:r>
              <a:rPr lang="en-US" altLang="ja-JP" sz="3200">
                <a:latin typeface="Tahoma" charset="0"/>
                <a:ea typeface="MS PGothic" charset="0"/>
                <a:cs typeface="MS PGothic" charset="0"/>
              </a:rPr>
              <a:t>How to observe the Life and Consciousness ?</a:t>
            </a:r>
          </a:p>
        </p:txBody>
      </p:sp>
      <p:sp>
        <p:nvSpPr>
          <p:cNvPr id="491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839200" cy="52736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ja-JP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rPr>
              <a:t>We must look for “</a:t>
            </a:r>
            <a:r>
              <a:rPr lang="en-US" altLang="ja-JP">
                <a:solidFill>
                  <a:srgbClr val="6600FF"/>
                </a:solidFill>
                <a:latin typeface="Arial Narrow" charset="0"/>
                <a:ea typeface="MS PGothic" charset="0"/>
                <a:cs typeface="MS PGothic" charset="0"/>
              </a:rPr>
              <a:t>Live Life</a:t>
            </a:r>
            <a:r>
              <a:rPr lang="en-US" altLang="ja-JP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rPr>
              <a:t>”</a:t>
            </a:r>
          </a:p>
          <a:p>
            <a:pPr lvl="2" eaLnBrk="1" hangingPunct="1">
              <a:lnSpc>
                <a:spcPct val="80000"/>
              </a:lnSpc>
            </a:pPr>
            <a:endParaRPr lang="en-US" altLang="ja-JP">
              <a:solidFill>
                <a:schemeClr val="tx1"/>
              </a:solidFill>
              <a:latin typeface="Arial Narrow" charset="0"/>
              <a:ea typeface="MS PGothic" charset="0"/>
              <a:cs typeface="MS PGothic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rPr>
              <a:t>Exactly the same way as we look for the “Origin of Universe”</a:t>
            </a:r>
            <a:endParaRPr lang="ja-JP" altLang="en-US">
              <a:solidFill>
                <a:schemeClr val="tx1"/>
              </a:solidFill>
              <a:latin typeface="Arial Narrow" charset="0"/>
              <a:ea typeface="MS PGothic" charset="0"/>
              <a:cs typeface="MS PGothic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ja-JP" altLang="en-US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rPr>
              <a:t>	    </a:t>
            </a:r>
            <a:r>
              <a:rPr lang="en-US" altLang="ja-JP" sz="4700">
                <a:solidFill>
                  <a:srgbClr val="FF00FF"/>
                </a:solidFill>
                <a:latin typeface="Arial Narrow" charset="0"/>
                <a:ea typeface="MS PGothic" charset="0"/>
                <a:cs typeface="MS PGothic" charset="0"/>
              </a:rPr>
              <a:t>Telescope</a:t>
            </a:r>
            <a:r>
              <a:rPr lang="ja-JP" altLang="en-US" sz="4700">
                <a:solidFill>
                  <a:srgbClr val="FF00FF"/>
                </a:solidFill>
                <a:latin typeface="Arial Narrow" charset="0"/>
                <a:ea typeface="MS PGothic" charset="0"/>
                <a:cs typeface="MS PGothic" charset="0"/>
              </a:rPr>
              <a:t>　</a:t>
            </a:r>
            <a:r>
              <a:rPr lang="ja-JP" altLang="en-US" sz="4700">
                <a:solidFill>
                  <a:srgbClr val="FF00FF"/>
                </a:solidFill>
                <a:latin typeface="Arial Narrow" charset="0"/>
                <a:ea typeface="MS PGothic" charset="0"/>
                <a:cs typeface="MS PGothic" charset="0"/>
                <a:sym typeface="Symbol" charset="0"/>
              </a:rPr>
              <a:t>　</a:t>
            </a:r>
            <a:r>
              <a:rPr lang="en-US" altLang="ja-JP" sz="4700">
                <a:solidFill>
                  <a:srgbClr val="FF0000"/>
                </a:solidFill>
                <a:latin typeface="Arial Narrow" charset="0"/>
                <a:ea typeface="MS PGothic" charset="0"/>
                <a:cs typeface="MS PGothic" charset="0"/>
                <a:sym typeface="Symbol" charset="0"/>
              </a:rPr>
              <a:t>Microscope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altLang="ja-JP" sz="2600">
                <a:solidFill>
                  <a:srgbClr val="FF0000"/>
                </a:solidFill>
                <a:latin typeface="Arial Narrow" charset="0"/>
                <a:ea typeface="MS PGothic" charset="0"/>
                <a:cs typeface="MS PGothic" charset="0"/>
                <a:sym typeface="Symbol" charset="0"/>
              </a:rPr>
              <a:t>	</a:t>
            </a:r>
            <a:endParaRPr lang="en-US" altLang="ja-JP">
              <a:latin typeface="Arial Narrow" charset="0"/>
              <a:ea typeface="MS PGothic" charset="0"/>
              <a:cs typeface="MS PGothic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rPr>
              <a:t>Take advantages of the state of art “</a:t>
            </a:r>
            <a:r>
              <a:rPr lang="en-US" altLang="ja-JP">
                <a:solidFill>
                  <a:srgbClr val="FF9900"/>
                </a:solidFill>
                <a:latin typeface="Arial Narrow" charset="0"/>
                <a:ea typeface="MS PGothic" charset="0"/>
                <a:cs typeface="MS PGothic" charset="0"/>
              </a:rPr>
              <a:t>Photon Detectors</a:t>
            </a:r>
            <a:r>
              <a:rPr lang="en-US" altLang="ja-JP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rPr>
              <a:t>” in particle physics.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altLang="ja-JP" sz="4700">
              <a:solidFill>
                <a:srgbClr val="FF0000"/>
              </a:solidFill>
              <a:latin typeface="Arial Narrow" charset="0"/>
              <a:ea typeface="MS PGothic" charset="0"/>
              <a:cs typeface="MS PGothic" charset="0"/>
              <a:sym typeface="Symbo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ja-JP" altLang="en-US">
              <a:solidFill>
                <a:schemeClr val="tx1"/>
              </a:solidFill>
              <a:latin typeface="Arial Narrow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8D7A21-9196-0644-BAA5-51DC290EFA4C}" type="slidenum">
              <a:rPr lang="en-US" sz="1500">
                <a:solidFill>
                  <a:srgbClr val="0000FF"/>
                </a:solidFill>
              </a:rPr>
              <a:pPr eaLnBrk="1" hangingPunct="1"/>
              <a:t>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2532" name="Rectangle 2"/>
          <p:cNvSpPr>
            <a:spLocks noChangeArrowheads="1"/>
          </p:cNvSpPr>
          <p:nvPr/>
        </p:nvSpPr>
        <p:spPr bwMode="auto">
          <a:xfrm>
            <a:off x="0" y="0"/>
            <a:ext cx="101346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 b="1"/>
          </a:p>
        </p:txBody>
      </p:sp>
      <p:pic>
        <p:nvPicPr>
          <p:cNvPr id="22533" name="Picture 3" descr="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938"/>
            <a:ext cx="6629400" cy="698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6964" name="Text Box 4"/>
          <p:cNvSpPr txBox="1">
            <a:spLocks noChangeArrowheads="1"/>
          </p:cNvSpPr>
          <p:nvPr/>
        </p:nvSpPr>
        <p:spPr bwMode="auto">
          <a:xfrm>
            <a:off x="6019800" y="6629400"/>
            <a:ext cx="37480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200" b="1">
                <a:solidFill>
                  <a:srgbClr val="60C99C"/>
                </a:solidFill>
              </a:rPr>
              <a:t>Why are we here? </a:t>
            </a:r>
            <a:endParaRPr lang="ja-JP" altLang="en-US" sz="3200" b="1">
              <a:solidFill>
                <a:srgbClr val="60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7577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696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34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439B8E9-E4C4-F74F-8592-3389C0A02AA3}" type="slidenum">
              <a:rPr lang="en-US" sz="1500">
                <a:solidFill>
                  <a:srgbClr val="0000FF"/>
                </a:solidFill>
              </a:rPr>
              <a:pPr eaLnBrk="1" hangingPunct="1"/>
              <a:t>30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07298" name="Text Box 2"/>
          <p:cNvSpPr txBox="1">
            <a:spLocks noChangeArrowheads="1"/>
          </p:cNvSpPr>
          <p:nvPr/>
        </p:nvSpPr>
        <p:spPr bwMode="auto">
          <a:xfrm>
            <a:off x="1724025" y="1616075"/>
            <a:ext cx="181292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564" tIns="48282" rIns="96564" bIns="48282">
            <a:spAutoFit/>
          </a:bodyPr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 H33D detector attaches to a standard fluorescence microscope</a:t>
            </a:r>
          </a:p>
        </p:txBody>
      </p:sp>
      <p:grpSp>
        <p:nvGrpSpPr>
          <p:cNvPr id="63494" name="Group 3"/>
          <p:cNvGrpSpPr>
            <a:grpSpLocks/>
          </p:cNvGrpSpPr>
          <p:nvPr/>
        </p:nvGrpSpPr>
        <p:grpSpPr bwMode="auto">
          <a:xfrm>
            <a:off x="188913" y="4041775"/>
            <a:ext cx="4059237" cy="2820988"/>
            <a:chOff x="295" y="890"/>
            <a:chExt cx="2436" cy="1666"/>
          </a:xfrm>
        </p:grpSpPr>
        <p:pic>
          <p:nvPicPr>
            <p:cNvPr id="63509" name="Picture 4" descr="Olympus IX7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890"/>
              <a:ext cx="1212" cy="1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63490" name="Object 5"/>
            <p:cNvGraphicFramePr>
              <a:graphicFrameLocks noChangeAspect="1"/>
            </p:cNvGraphicFramePr>
            <p:nvPr/>
          </p:nvGraphicFramePr>
          <p:xfrm>
            <a:off x="1320" y="1674"/>
            <a:ext cx="680" cy="5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934" name="Image" r:id="rId5" imgW="6760325" imgH="5159195" progId="Photoshop.Image.5">
                    <p:embed/>
                  </p:oleObj>
                </mc:Choice>
                <mc:Fallback>
                  <p:oleObj name="Image" r:id="rId5" imgW="6760325" imgH="5159195" progId="Photoshop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0" y="1674"/>
                          <a:ext cx="680" cy="5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3510" name="Group 6"/>
            <p:cNvGrpSpPr>
              <a:grpSpLocks/>
            </p:cNvGrpSpPr>
            <p:nvPr/>
          </p:nvGrpSpPr>
          <p:grpSpPr bwMode="auto">
            <a:xfrm>
              <a:off x="1093" y="2167"/>
              <a:ext cx="1638" cy="389"/>
              <a:chOff x="1229" y="1277"/>
              <a:chExt cx="1638" cy="389"/>
            </a:xfrm>
          </p:grpSpPr>
          <p:sp>
            <p:nvSpPr>
              <p:cNvPr id="63513" name="AutoShape 7"/>
              <p:cNvSpPr>
                <a:spLocks noChangeArrowheads="1"/>
              </p:cNvSpPr>
              <p:nvPr/>
            </p:nvSpPr>
            <p:spPr bwMode="auto">
              <a:xfrm rot="6251443">
                <a:off x="2481" y="1280"/>
                <a:ext cx="182" cy="590"/>
              </a:xfrm>
              <a:prstGeom prst="can">
                <a:avLst>
                  <a:gd name="adj" fmla="val 81044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514" name="AutoShape 8"/>
              <p:cNvSpPr>
                <a:spLocks noChangeArrowheads="1"/>
              </p:cNvSpPr>
              <p:nvPr/>
            </p:nvSpPr>
            <p:spPr bwMode="auto">
              <a:xfrm rot="6251443">
                <a:off x="1526" y="980"/>
                <a:ext cx="74" cy="668"/>
              </a:xfrm>
              <a:prstGeom prst="can">
                <a:avLst>
                  <a:gd name="adj" fmla="val 45595"/>
                </a:avLst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515" name="AutoShape 9"/>
              <p:cNvSpPr>
                <a:spLocks noChangeArrowheads="1"/>
              </p:cNvSpPr>
              <p:nvPr/>
            </p:nvSpPr>
            <p:spPr bwMode="auto">
              <a:xfrm rot="6251443">
                <a:off x="1890" y="1276"/>
                <a:ext cx="182" cy="275"/>
              </a:xfrm>
              <a:prstGeom prst="can">
                <a:avLst>
                  <a:gd name="adj" fmla="val 75549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516" name="AutoShape 10"/>
              <p:cNvSpPr>
                <a:spLocks noChangeArrowheads="1"/>
              </p:cNvSpPr>
              <p:nvPr/>
            </p:nvSpPr>
            <p:spPr bwMode="auto">
              <a:xfrm rot="6251443">
                <a:off x="2062" y="1358"/>
                <a:ext cx="90" cy="170"/>
              </a:xfrm>
              <a:prstGeom prst="can">
                <a:avLst>
                  <a:gd name="adj" fmla="val 94444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517" name="Line 11"/>
              <p:cNvSpPr>
                <a:spLocks noChangeShapeType="1"/>
              </p:cNvSpPr>
              <p:nvPr/>
            </p:nvSpPr>
            <p:spPr bwMode="auto">
              <a:xfrm>
                <a:off x="2144" y="1456"/>
                <a:ext cx="147" cy="40"/>
              </a:xfrm>
              <a:prstGeom prst="line">
                <a:avLst/>
              </a:prstGeom>
              <a:noFill/>
              <a:ln w="1905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07308" name="Text Box 12"/>
            <p:cNvSpPr txBox="1">
              <a:spLocks noChangeArrowheads="1"/>
            </p:cNvSpPr>
            <p:nvPr/>
          </p:nvSpPr>
          <p:spPr bwMode="auto">
            <a:xfrm rot="20886681">
              <a:off x="1651" y="1817"/>
              <a:ext cx="11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6573" tIns="48286" rIns="96573" bIns="48286">
              <a:spAutoFit/>
            </a:bodyPr>
            <a:lstStyle/>
            <a:p>
              <a:pPr defTabSz="966702">
                <a:defRPr/>
              </a:pPr>
              <a:endParaRPr lang="en-US" sz="13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1207309" name="Text Box 13"/>
            <p:cNvSpPr txBox="1">
              <a:spLocks noChangeArrowheads="1"/>
            </p:cNvSpPr>
            <p:nvPr/>
          </p:nvSpPr>
          <p:spPr bwMode="auto">
            <a:xfrm rot="872164">
              <a:off x="2220" y="2362"/>
              <a:ext cx="386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6573" tIns="48286" rIns="96573" bIns="48286">
              <a:spAutoFit/>
            </a:bodyPr>
            <a:lstStyle>
              <a:lvl1pPr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300" b="1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Laser</a:t>
              </a:r>
            </a:p>
          </p:txBody>
        </p:sp>
      </p:grpSp>
      <p:grpSp>
        <p:nvGrpSpPr>
          <p:cNvPr id="63495" name="Group 14"/>
          <p:cNvGrpSpPr>
            <a:grpSpLocks/>
          </p:cNvGrpSpPr>
          <p:nvPr/>
        </p:nvGrpSpPr>
        <p:grpSpPr bwMode="auto">
          <a:xfrm>
            <a:off x="1330325" y="1300163"/>
            <a:ext cx="6350000" cy="4440237"/>
            <a:chOff x="930" y="766"/>
            <a:chExt cx="3810" cy="2622"/>
          </a:xfrm>
        </p:grpSpPr>
        <p:grpSp>
          <p:nvGrpSpPr>
            <p:cNvPr id="63505" name="Group 15"/>
            <p:cNvGrpSpPr>
              <a:grpSpLocks/>
            </p:cNvGrpSpPr>
            <p:nvPr/>
          </p:nvGrpSpPr>
          <p:grpSpPr bwMode="auto">
            <a:xfrm>
              <a:off x="930" y="766"/>
              <a:ext cx="1266" cy="2622"/>
              <a:chOff x="930" y="436"/>
              <a:chExt cx="1266" cy="2622"/>
            </a:xfrm>
          </p:grpSpPr>
          <p:pic>
            <p:nvPicPr>
              <p:cNvPr id="63507" name="Picture 1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" y="436"/>
                <a:ext cx="1266" cy="1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3508" name="AutoShape 17"/>
              <p:cNvCxnSpPr>
                <a:cxnSpLocks noChangeShapeType="1"/>
                <a:stCxn id="1207308" idx="3"/>
              </p:cNvCxnSpPr>
              <p:nvPr/>
            </p:nvCxnSpPr>
            <p:spPr bwMode="auto">
              <a:xfrm flipH="1" flipV="1">
                <a:off x="1563" y="1768"/>
                <a:ext cx="154" cy="1290"/>
              </a:xfrm>
              <a:prstGeom prst="curvedConnector4">
                <a:avLst>
                  <a:gd name="adj1" fmla="val -89273"/>
                  <a:gd name="adj2" fmla="val 52944"/>
                </a:avLst>
              </a:prstGeom>
              <a:noFill/>
              <a:ln w="76200">
                <a:solidFill>
                  <a:srgbClr val="CC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207314" name="Rectangle 18"/>
            <p:cNvSpPr>
              <a:spLocks noChangeArrowheads="1"/>
            </p:cNvSpPr>
            <p:nvPr/>
          </p:nvSpPr>
          <p:spPr bwMode="auto">
            <a:xfrm>
              <a:off x="3379" y="845"/>
              <a:ext cx="1361" cy="1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6573" tIns="48286" rIns="96573" bIns="48286">
              <a:spAutoFit/>
            </a:bodyPr>
            <a:lstStyle/>
            <a:p>
              <a:pPr defTabSz="965200"/>
              <a:r>
                <a:rPr lang="en-US" sz="19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It will permit to track multicolor qdot-labeled proteins in live cells virtually background-free</a:t>
              </a:r>
            </a:p>
          </p:txBody>
        </p:sp>
      </p:grpSp>
      <p:grpSp>
        <p:nvGrpSpPr>
          <p:cNvPr id="63496" name="Group 19"/>
          <p:cNvGrpSpPr>
            <a:grpSpLocks/>
          </p:cNvGrpSpPr>
          <p:nvPr/>
        </p:nvGrpSpPr>
        <p:grpSpPr bwMode="auto">
          <a:xfrm>
            <a:off x="2438400" y="1435100"/>
            <a:ext cx="6916738" cy="5194300"/>
            <a:chOff x="1563" y="436"/>
            <a:chExt cx="4072" cy="3067"/>
          </a:xfrm>
        </p:grpSpPr>
        <p:pic>
          <p:nvPicPr>
            <p:cNvPr id="63503" name="Picture 20" descr="Fig Signaling Cascad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436"/>
              <a:ext cx="2301" cy="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3504" name="AutoShape 21"/>
            <p:cNvCxnSpPr>
              <a:cxnSpLocks noChangeShapeType="1"/>
            </p:cNvCxnSpPr>
            <p:nvPr/>
          </p:nvCxnSpPr>
          <p:spPr bwMode="auto">
            <a:xfrm rot="5400000" flipV="1">
              <a:off x="1682" y="317"/>
              <a:ext cx="1534" cy="1771"/>
            </a:xfrm>
            <a:prstGeom prst="curvedConnector4">
              <a:avLst>
                <a:gd name="adj1" fmla="val -9389"/>
                <a:gd name="adj2" fmla="val 67870"/>
              </a:avLst>
            </a:prstGeom>
            <a:noFill/>
            <a:ln w="76200">
              <a:solidFill>
                <a:srgbClr val="CC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3497" name="Rectangle 22"/>
          <p:cNvSpPr>
            <a:spLocks noChangeArrowheads="1"/>
          </p:cNvSpPr>
          <p:nvPr/>
        </p:nvSpPr>
        <p:spPr bwMode="auto">
          <a:xfrm>
            <a:off x="914400" y="-76200"/>
            <a:ext cx="7804150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64" tIns="48282" rIns="96564" bIns="48282">
            <a:spAutoFit/>
          </a:bodyPr>
          <a:lstStyle/>
          <a:p>
            <a:pPr defTabSz="965200"/>
            <a:r>
              <a:rPr lang="en-US" altLang="ja-JP" sz="4000" b="1">
                <a:solidFill>
                  <a:srgbClr val="A50021"/>
                </a:solidFill>
                <a:latin typeface="Tahoma" charset="0"/>
                <a:ea typeface="MS PGothic" charset="0"/>
                <a:cs typeface="MS PGothic" charset="0"/>
              </a:rPr>
              <a:t>Single Molecule Imaging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3200400" y="5410200"/>
            <a:ext cx="2209800" cy="847725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6600"/>
                </a:solidFill>
                <a:latin typeface="Arial Narrow" charset="0"/>
                <a:ea typeface="MS PGothic" charset="0"/>
                <a:cs typeface="MS PGothic" charset="0"/>
              </a:rPr>
              <a:t>Particle Physics Detector</a:t>
            </a: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6096000" y="1519238"/>
            <a:ext cx="2514600" cy="471487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00FF"/>
                </a:solidFill>
                <a:latin typeface="Arial Narrow" charset="0"/>
                <a:ea typeface="MS PGothic" charset="0"/>
                <a:cs typeface="MS PGothic" charset="0"/>
              </a:rPr>
              <a:t>Nano Technology</a:t>
            </a:r>
          </a:p>
        </p:txBody>
      </p:sp>
      <p:sp>
        <p:nvSpPr>
          <p:cNvPr id="63500" name="Footer Placeholder 2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3501" name="TextBox 28"/>
          <p:cNvSpPr txBox="1">
            <a:spLocks noChangeArrowheads="1"/>
          </p:cNvSpPr>
          <p:nvPr/>
        </p:nvSpPr>
        <p:spPr bwMode="auto">
          <a:xfrm>
            <a:off x="5521167" y="895350"/>
            <a:ext cx="3435667" cy="461657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 dirty="0">
                <a:solidFill>
                  <a:srgbClr val="00B0F0"/>
                </a:solidFill>
                <a:latin typeface="Arial Narrow" charset="0"/>
              </a:rPr>
              <a:t>Shimon Weiss (Chemistry)</a:t>
            </a:r>
          </a:p>
        </p:txBody>
      </p:sp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0" y="7620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800" b="1" i="1">
                <a:solidFill>
                  <a:srgbClr val="008000"/>
                </a:solidFill>
                <a:latin typeface="Arial Narrow" charset="0"/>
                <a:ea typeface="MS PGothic" charset="0"/>
                <a:cs typeface="MS PGothic" charset="0"/>
              </a:rPr>
              <a:t>January 2006</a:t>
            </a:r>
          </a:p>
        </p:txBody>
      </p:sp>
    </p:spTree>
    <p:extLst>
      <p:ext uri="{BB962C8B-B14F-4D97-AF65-F5344CB8AC3E}">
        <p14:creationId xmlns:p14="http://schemas.microsoft.com/office/powerpoint/2010/main" val="39340068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How to speed up microscopes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9340850" cy="59245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2"/>
              <a:buChar char="Ø"/>
              <a:defRPr/>
            </a:pPr>
            <a:r>
              <a:rPr lang="en-US" sz="3600" dirty="0"/>
              <a:t>All the existing microscopes are limited by the</a:t>
            </a:r>
            <a:r>
              <a:rPr lang="en-US" sz="3600" dirty="0" smtClean="0"/>
              <a:t> narrow bandwidth </a:t>
            </a:r>
            <a:r>
              <a:rPr lang="en-US" sz="3600" dirty="0"/>
              <a:t>of readout.</a:t>
            </a:r>
          </a:p>
          <a:p>
            <a:pPr lvl="1" eaLnBrk="1" hangingPunct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/>
              <a:t>Just </a:t>
            </a:r>
            <a:r>
              <a:rPr lang="en-US" sz="3200" dirty="0">
                <a:solidFill>
                  <a:srgbClr val="000000"/>
                </a:solidFill>
              </a:rPr>
              <a:t>one channel of FADC </a:t>
            </a:r>
            <a:r>
              <a:rPr lang="en-US" sz="3200" dirty="0"/>
              <a:t>(Flash Analog to Digital Converter)</a:t>
            </a:r>
            <a:r>
              <a:rPr lang="en-US" sz="3200" dirty="0" smtClean="0"/>
              <a:t> running at 10 – 50 </a:t>
            </a:r>
            <a:r>
              <a:rPr lang="en-US" sz="3200" dirty="0"/>
              <a:t>MHz</a:t>
            </a:r>
          </a:p>
          <a:p>
            <a:pPr lvl="1" eaLnBrk="1" hangingPunct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/>
              <a:t>So-called Video</a:t>
            </a:r>
            <a:r>
              <a:rPr lang="en-US" sz="3200" dirty="0" smtClean="0"/>
              <a:t> Rate </a:t>
            </a:r>
            <a:r>
              <a:rPr lang="en-US" sz="3200" dirty="0"/>
              <a:t>(30 frame/sec</a:t>
            </a:r>
            <a:r>
              <a:rPr lang="en-US" sz="3200" dirty="0" smtClean="0"/>
              <a:t>)</a:t>
            </a:r>
          </a:p>
          <a:p>
            <a:pPr lvl="3" eaLnBrk="1" hangingPunct="1">
              <a:lnSpc>
                <a:spcPct val="80000"/>
              </a:lnSpc>
              <a:defRPr/>
            </a:pPr>
            <a:endParaRPr lang="en-US" sz="2300" dirty="0" smtClean="0"/>
          </a:p>
          <a:p>
            <a:pPr eaLnBrk="1" hangingPunct="1">
              <a:lnSpc>
                <a:spcPct val="80000"/>
              </a:lnSpc>
              <a:buFont typeface="Wingdings" charset="2"/>
              <a:buChar char="Ø"/>
              <a:defRPr/>
            </a:pPr>
            <a:r>
              <a:rPr lang="en-US" sz="3600" dirty="0"/>
              <a:t>The first step is to adopt </a:t>
            </a:r>
            <a:r>
              <a:rPr lang="en-US" sz="3600" u="sng" dirty="0">
                <a:solidFill>
                  <a:srgbClr val="FF00FF"/>
                </a:solidFill>
              </a:rPr>
              <a:t>multiple channels of FADC </a:t>
            </a:r>
            <a:r>
              <a:rPr lang="en-US" sz="3600" dirty="0"/>
              <a:t>for massive parallel processing.</a:t>
            </a:r>
          </a:p>
          <a:p>
            <a:pPr lvl="1" eaLnBrk="1" hangingPunct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/>
              <a:t>Like high energy </a:t>
            </a:r>
            <a:r>
              <a:rPr lang="en-US" sz="3200" dirty="0" smtClean="0"/>
              <a:t>experiments (such as LHC)</a:t>
            </a:r>
            <a:br>
              <a:rPr lang="en-US" sz="3200" dirty="0" smtClean="0"/>
            </a:br>
            <a:r>
              <a:rPr lang="en-US" sz="3200" dirty="0" smtClean="0"/>
              <a:t>		</a:t>
            </a:r>
          </a:p>
          <a:p>
            <a:pPr marL="358775" lvl="1" indent="-358775" eaLnBrk="1" hangingPunct="1">
              <a:lnSpc>
                <a:spcPct val="80000"/>
              </a:lnSpc>
              <a:spcBef>
                <a:spcPct val="50000"/>
              </a:spcBef>
              <a:buSzPct val="80000"/>
              <a:buFont typeface="Wingdings" charset="2"/>
              <a:buChar char="Ø"/>
              <a:defRPr/>
            </a:pPr>
            <a:r>
              <a:rPr lang="en-US" sz="3600" dirty="0">
                <a:solidFill>
                  <a:srgbClr val="0000CC"/>
                </a:solidFill>
              </a:rPr>
              <a:t>In addition, we </a:t>
            </a:r>
            <a:r>
              <a:rPr lang="en-US" sz="3600" dirty="0" smtClean="0">
                <a:solidFill>
                  <a:srgbClr val="0000CC"/>
                </a:solidFill>
              </a:rPr>
              <a:t>need </a:t>
            </a:r>
            <a:r>
              <a:rPr lang="en-US" sz="3200" u="sng" dirty="0" smtClean="0">
                <a:solidFill>
                  <a:srgbClr val="FF6600"/>
                </a:solidFill>
              </a:rPr>
              <a:t>Single Photon Sensitivity </a:t>
            </a:r>
            <a:r>
              <a:rPr lang="en-US" sz="3200" dirty="0" smtClean="0">
                <a:solidFill>
                  <a:srgbClr val="0000CC"/>
                </a:solidFill>
              </a:rPr>
              <a:t>with high Quantum Efficiency.</a:t>
            </a:r>
          </a:p>
        </p:txBody>
      </p:sp>
      <p:sp>
        <p:nvSpPr>
          <p:cNvPr id="8499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499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849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3508E4-7CF1-A24B-9C39-DF4EA2491B61}" type="slidenum">
              <a:rPr lang="en-US" sz="1500">
                <a:solidFill>
                  <a:srgbClr val="0000FF"/>
                </a:solidFill>
              </a:rPr>
              <a:pPr eaLnBrk="1" hangingPunct="1"/>
              <a:t>31</a:t>
            </a:fld>
            <a:endParaRPr lang="en-US" sz="15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9397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68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Arial" charset="0"/>
              </a:rPr>
              <a:t>Katsushi Arisaka</a:t>
            </a:r>
          </a:p>
        </p:txBody>
      </p:sp>
      <p:sp>
        <p:nvSpPr>
          <p:cNvPr id="768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37EA84-E5E4-0B45-A428-C97E5ABA995D}" type="slidenum">
              <a:rPr lang="en-US" sz="1500">
                <a:solidFill>
                  <a:srgbClr val="0000FF"/>
                </a:solidFill>
              </a:rPr>
              <a:pPr eaLnBrk="1" hangingPunct="1"/>
              <a:t>32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6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Principle of High-speed Bio Imaging</a:t>
            </a:r>
          </a:p>
        </p:txBody>
      </p:sp>
      <p:pic>
        <p:nvPicPr>
          <p:cNvPr id="768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1066800" y="990600"/>
            <a:ext cx="32004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0"/>
          <a:stretch>
            <a:fillRect/>
          </a:stretch>
        </p:blipFill>
        <p:spPr bwMode="auto">
          <a:xfrm>
            <a:off x="5334000" y="990600"/>
            <a:ext cx="30480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Text Box 5"/>
          <p:cNvSpPr txBox="1">
            <a:spLocks noChangeArrowheads="1"/>
          </p:cNvSpPr>
          <p:nvPr/>
        </p:nvSpPr>
        <p:spPr bwMode="auto">
          <a:xfrm>
            <a:off x="762000" y="762000"/>
            <a:ext cx="365760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8000"/>
                </a:solidFill>
                <a:latin typeface="Arial Narrow" charset="0"/>
              </a:rPr>
              <a:t>Wide Field</a:t>
            </a:r>
          </a:p>
        </p:txBody>
      </p:sp>
      <p:sp>
        <p:nvSpPr>
          <p:cNvPr id="76809" name="Text Box 5"/>
          <p:cNvSpPr txBox="1">
            <a:spLocks noChangeArrowheads="1"/>
          </p:cNvSpPr>
          <p:nvPr/>
        </p:nvSpPr>
        <p:spPr bwMode="auto">
          <a:xfrm>
            <a:off x="5410200" y="762000"/>
            <a:ext cx="266700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8000"/>
                </a:solidFill>
                <a:latin typeface="Arial Narrow" charset="0"/>
              </a:rPr>
              <a:t>Confocal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0" y="6400800"/>
            <a:ext cx="480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6DFF"/>
                </a:solidFill>
                <a:latin typeface="Arial Narrow" charset="0"/>
              </a:rPr>
              <a:t>CMOS  [ FADC (50 MHz) * 100 ]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953000" y="6400800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Arial Narrow" charset="0"/>
              </a:rPr>
              <a:t>[ HAPD + FADC (1 GHz) ] * 64</a:t>
            </a:r>
          </a:p>
        </p:txBody>
      </p:sp>
      <p:sp>
        <p:nvSpPr>
          <p:cNvPr id="76812" name="Text Box 4"/>
          <p:cNvSpPr txBox="1">
            <a:spLocks noChangeArrowheads="1"/>
          </p:cNvSpPr>
          <p:nvPr/>
        </p:nvSpPr>
        <p:spPr bwMode="auto">
          <a:xfrm>
            <a:off x="5351463" y="5267325"/>
            <a:ext cx="3890962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B0F0"/>
                </a:solidFill>
                <a:latin typeface="Arial Narrow" charset="0"/>
              </a:rPr>
              <a:t>PMT + FADC (10 – 50 MHz)</a:t>
            </a:r>
          </a:p>
        </p:txBody>
      </p:sp>
      <p:sp>
        <p:nvSpPr>
          <p:cNvPr id="76813" name="Text Box 5"/>
          <p:cNvSpPr txBox="1">
            <a:spLocks noChangeArrowheads="1"/>
          </p:cNvSpPr>
          <p:nvPr/>
        </p:nvSpPr>
        <p:spPr bwMode="auto">
          <a:xfrm>
            <a:off x="381000" y="5267325"/>
            <a:ext cx="4114800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B0F0"/>
                </a:solidFill>
                <a:latin typeface="Arial Narrow" charset="0"/>
              </a:rPr>
              <a:t>CCD + FADC (10 – 50 MHz)</a:t>
            </a:r>
          </a:p>
        </p:txBody>
      </p:sp>
      <p:sp>
        <p:nvSpPr>
          <p:cNvPr id="76814" name="Text Box 4"/>
          <p:cNvSpPr txBox="1">
            <a:spLocks noChangeArrowheads="1"/>
          </p:cNvSpPr>
          <p:nvPr/>
        </p:nvSpPr>
        <p:spPr bwMode="auto">
          <a:xfrm>
            <a:off x="7035800" y="4724400"/>
            <a:ext cx="741363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cs typeface="Arial" charset="0"/>
              </a:rPr>
              <a:t>Pinhole</a:t>
            </a:r>
          </a:p>
        </p:txBody>
      </p:sp>
      <p:sp>
        <p:nvSpPr>
          <p:cNvPr id="76815" name="Text Box 4"/>
          <p:cNvSpPr txBox="1">
            <a:spLocks noChangeArrowheads="1"/>
          </p:cNvSpPr>
          <p:nvPr/>
        </p:nvSpPr>
        <p:spPr bwMode="auto">
          <a:xfrm>
            <a:off x="4752975" y="2514600"/>
            <a:ext cx="827088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2"/>
                </a:solidFill>
                <a:cs typeface="Arial" charset="0"/>
              </a:rPr>
              <a:t>Sample</a:t>
            </a:r>
          </a:p>
        </p:txBody>
      </p:sp>
      <p:sp>
        <p:nvSpPr>
          <p:cNvPr id="76816" name="Text Box 4"/>
          <p:cNvSpPr txBox="1">
            <a:spLocks noChangeArrowheads="1"/>
          </p:cNvSpPr>
          <p:nvPr/>
        </p:nvSpPr>
        <p:spPr bwMode="auto">
          <a:xfrm>
            <a:off x="927100" y="2511425"/>
            <a:ext cx="825500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2"/>
                </a:solidFill>
                <a:cs typeface="Arial" charset="0"/>
              </a:rPr>
              <a:t>Sample</a:t>
            </a:r>
          </a:p>
        </p:txBody>
      </p:sp>
      <p:sp>
        <p:nvSpPr>
          <p:cNvPr id="18" name="Down Arrow 17"/>
          <p:cNvSpPr/>
          <p:nvPr/>
        </p:nvSpPr>
        <p:spPr bwMode="auto">
          <a:xfrm>
            <a:off x="2057400" y="5867400"/>
            <a:ext cx="304800" cy="533400"/>
          </a:xfrm>
          <a:prstGeom prst="downArrow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9" name="Down Arrow 18"/>
          <p:cNvSpPr/>
          <p:nvPr/>
        </p:nvSpPr>
        <p:spPr bwMode="auto">
          <a:xfrm>
            <a:off x="7010400" y="5859463"/>
            <a:ext cx="304800" cy="533400"/>
          </a:xfrm>
          <a:prstGeom prst="downArrow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76200" y="838200"/>
            <a:ext cx="4648200" cy="6172200"/>
          </a:xfrm>
          <a:prstGeom prst="roundRect">
            <a:avLst>
              <a:gd name="adj" fmla="val 9616"/>
            </a:avLst>
          </a:prstGeom>
          <a:noFill/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5857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88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788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0E61369-BBC6-7D41-A6EA-C213CBE23ACE}" type="slidenum">
              <a:rPr lang="en-US" sz="1500">
                <a:solidFill>
                  <a:srgbClr val="0000FF"/>
                </a:solidFill>
              </a:rPr>
              <a:pPr eaLnBrk="1" hangingPunct="1"/>
              <a:t>33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88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Micron 1.3M-Pixel CMOS Sensor</a:t>
            </a:r>
          </a:p>
        </p:txBody>
      </p:sp>
      <p:pic>
        <p:nvPicPr>
          <p:cNvPr id="788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610600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Text Box 4"/>
          <p:cNvSpPr txBox="1">
            <a:spLocks noChangeArrowheads="1"/>
          </p:cNvSpPr>
          <p:nvPr/>
        </p:nvSpPr>
        <p:spPr bwMode="auto">
          <a:xfrm>
            <a:off x="415925" y="5715000"/>
            <a:ext cx="18494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500" b="1">
                <a:solidFill>
                  <a:srgbClr val="FF0000"/>
                </a:solidFill>
                <a:latin typeface="Arial Narrow" charset="0"/>
                <a:sym typeface="Symbol" charset="0"/>
              </a:rPr>
              <a:t>2 sec/row</a:t>
            </a:r>
          </a:p>
          <a:p>
            <a:pPr eaLnBrk="1" hangingPunct="1"/>
            <a:r>
              <a:rPr lang="en-US" altLang="ja-JP" sz="2500" b="1">
                <a:solidFill>
                  <a:srgbClr val="FF0000"/>
                </a:solidFill>
                <a:latin typeface="Arial Narrow" charset="0"/>
                <a:sym typeface="Symbol" charset="0"/>
              </a:rPr>
              <a:t>2 m</a:t>
            </a:r>
            <a:r>
              <a:rPr lang="en-US" sz="2500" b="1">
                <a:solidFill>
                  <a:srgbClr val="FF0000"/>
                </a:solidFill>
                <a:latin typeface="Arial Narrow" charset="0"/>
                <a:sym typeface="Symbol" charset="0"/>
              </a:rPr>
              <a:t>sec/frame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267200" y="1828800"/>
            <a:ext cx="3352800" cy="4038600"/>
            <a:chOff x="4191000" y="1828800"/>
            <a:chExt cx="3352800" cy="4038600"/>
          </a:xfrm>
        </p:grpSpPr>
        <p:sp>
          <p:nvSpPr>
            <p:cNvPr id="78860" name="Rectangle 8"/>
            <p:cNvSpPr>
              <a:spLocks noChangeArrowheads="1"/>
            </p:cNvSpPr>
            <p:nvPr/>
          </p:nvSpPr>
          <p:spPr bwMode="auto">
            <a:xfrm>
              <a:off x="4191000" y="1828800"/>
              <a:ext cx="3352800" cy="533400"/>
            </a:xfrm>
            <a:prstGeom prst="rect">
              <a:avLst/>
            </a:prstGeom>
            <a:noFill/>
            <a:ln w="508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1" name="Rectangle 9"/>
            <p:cNvSpPr>
              <a:spLocks noChangeArrowheads="1"/>
            </p:cNvSpPr>
            <p:nvPr/>
          </p:nvSpPr>
          <p:spPr bwMode="auto">
            <a:xfrm>
              <a:off x="4191000" y="5410200"/>
              <a:ext cx="3352800" cy="457200"/>
            </a:xfrm>
            <a:prstGeom prst="rect">
              <a:avLst/>
            </a:prstGeom>
            <a:noFill/>
            <a:ln w="508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857" name="Rectangle 11"/>
          <p:cNvSpPr>
            <a:spLocks noChangeArrowheads="1"/>
          </p:cNvSpPr>
          <p:nvPr/>
        </p:nvSpPr>
        <p:spPr bwMode="auto">
          <a:xfrm>
            <a:off x="2743200" y="6119813"/>
            <a:ext cx="4876800" cy="762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8" name="Rectangle 12"/>
          <p:cNvSpPr>
            <a:spLocks noChangeArrowheads="1"/>
          </p:cNvSpPr>
          <p:nvPr/>
        </p:nvSpPr>
        <p:spPr bwMode="auto">
          <a:xfrm>
            <a:off x="762000" y="914400"/>
            <a:ext cx="74676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9" name="Text Box 5"/>
          <p:cNvSpPr txBox="1">
            <a:spLocks noChangeArrowheads="1"/>
          </p:cNvSpPr>
          <p:nvPr/>
        </p:nvSpPr>
        <p:spPr bwMode="auto">
          <a:xfrm>
            <a:off x="6400800" y="6248400"/>
            <a:ext cx="191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33CC"/>
                </a:solidFill>
              </a:rPr>
              <a:t>(10 bits, 66MHz)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Photron SA-5 CMOS Camera</a:t>
            </a:r>
          </a:p>
        </p:txBody>
      </p:sp>
      <p:sp>
        <p:nvSpPr>
          <p:cNvPr id="14336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1/18/2012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174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4336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8BF8D0E9-3743-3E4B-BF26-6EC8F9B4F8A3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34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4336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762000"/>
            <a:ext cx="4929187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6288"/>
            <a:ext cx="4648200" cy="43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1793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ChangeArrowheads="1"/>
          </p:cNvSpPr>
          <p:nvPr/>
        </p:nvSpPr>
        <p:spPr bwMode="auto">
          <a:xfrm>
            <a:off x="-79375" y="-7938"/>
            <a:ext cx="9680575" cy="7323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sz="1900"/>
          </a:p>
        </p:txBody>
      </p:sp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-231775" y="-7938"/>
            <a:ext cx="10001250" cy="533401"/>
          </a:xfrm>
        </p:spPr>
        <p:txBody>
          <a:bodyPr/>
          <a:lstStyle/>
          <a:p>
            <a:pPr eaLnBrk="1" hangingPunct="1"/>
            <a:r>
              <a:rPr lang="en-US" sz="2300">
                <a:solidFill>
                  <a:srgbClr val="FF9933"/>
                </a:solidFill>
                <a:latin typeface="Tahoma" charset="0"/>
                <a:ea typeface="ＭＳ Ｐゴシック" charset="0"/>
                <a:cs typeface="ＭＳ Ｐゴシック" charset="0"/>
              </a:rPr>
              <a:t>Gold nano particle (40nm) </a:t>
            </a:r>
            <a:br>
              <a:rPr lang="en-US" sz="2300">
                <a:solidFill>
                  <a:srgbClr val="FF9933"/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300">
                <a:solidFill>
                  <a:srgbClr val="FF9933"/>
                </a:solidFill>
                <a:latin typeface="Tahoma" charset="0"/>
                <a:ea typeface="ＭＳ Ｐゴシック" charset="0"/>
                <a:cs typeface="ＭＳ Ｐゴシック" charset="0"/>
              </a:rPr>
              <a:t>attached to Transferrin Receptor (TfR) on Cancer Cell</a:t>
            </a:r>
            <a:endParaRPr lang="en-US" sz="2300">
              <a:solidFill>
                <a:srgbClr val="92D05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7044" name="Goldbead1_10k.mp4" descr="/Users/Katsushi/Desktop/P41/Arisaka_Goldbead.mp4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20750"/>
            <a:ext cx="9440863" cy="6394450"/>
          </a:xfrm>
          <a:noFill/>
        </p:spPr>
      </p:pic>
      <p:sp>
        <p:nvSpPr>
          <p:cNvPr id="84996" name="TextBox 6"/>
          <p:cNvSpPr txBox="1">
            <a:spLocks noChangeArrowheads="1"/>
          </p:cNvSpPr>
          <p:nvPr/>
        </p:nvSpPr>
        <p:spPr bwMode="auto">
          <a:xfrm>
            <a:off x="4960938" y="585787"/>
            <a:ext cx="3894137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Prof. Manuel </a:t>
            </a:r>
            <a:r>
              <a:rPr lang="en-US" sz="2000" b="1" i="1" dirty="0" err="1">
                <a:solidFill>
                  <a:srgbClr val="00B0F0"/>
                </a:solidFill>
                <a:latin typeface="Calibri" charset="0"/>
                <a:cs typeface="Arial" charset="0"/>
              </a:rPr>
              <a:t>Penichet</a:t>
            </a:r>
            <a:r>
              <a:rPr lang="en-US" sz="20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 (Oncology)</a:t>
            </a:r>
          </a:p>
        </p:txBody>
      </p:sp>
      <p:sp>
        <p:nvSpPr>
          <p:cNvPr id="84997" name="Rectangle 7"/>
          <p:cNvSpPr>
            <a:spLocks noChangeArrowheads="1"/>
          </p:cNvSpPr>
          <p:nvPr/>
        </p:nvSpPr>
        <p:spPr bwMode="auto">
          <a:xfrm>
            <a:off x="7121525" y="3902075"/>
            <a:ext cx="236061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sz="2100" b="1" dirty="0">
                <a:solidFill>
                  <a:srgbClr val="92D050"/>
                </a:solidFill>
                <a:latin typeface="Calibri" charset="0"/>
              </a:rPr>
              <a:t>(10, 000 frame/sec)</a:t>
            </a:r>
            <a:endParaRPr lang="en-US" sz="3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279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00" fill="hold"/>
                                        <p:tgtEl>
                                          <p:spTgt spid="870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70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7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70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4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152400" y="44450"/>
            <a:ext cx="9296400" cy="685800"/>
          </a:xfrm>
        </p:spPr>
        <p:txBody>
          <a:bodyPr/>
          <a:lstStyle/>
          <a:p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Mean Squire Displacement &lt;r</a:t>
            </a:r>
            <a:r>
              <a:rPr lang="en-US" sz="2700" baseline="30000">
                <a:latin typeface="Tahoma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&gt; of TfR</a:t>
            </a:r>
            <a:b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on a Human Multiple Myeloma Cell vs. Time </a:t>
            </a:r>
          </a:p>
        </p:txBody>
      </p:sp>
      <p:sp>
        <p:nvSpPr>
          <p:cNvPr id="8294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294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829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617056-99EE-DC42-9830-E31D11C54C50}" type="slidenum">
              <a:rPr lang="en-US" sz="1500">
                <a:solidFill>
                  <a:srgbClr val="0000FF"/>
                </a:solidFill>
              </a:rPr>
              <a:pPr eaLnBrk="1" hangingPunct="1"/>
              <a:t>36</a:t>
            </a:fld>
            <a:endParaRPr lang="en-US" sz="1500">
              <a:solidFill>
                <a:srgbClr val="0000FF"/>
              </a:solidFill>
            </a:endParaRPr>
          </a:p>
        </p:txBody>
      </p:sp>
      <p:graphicFrame>
        <p:nvGraphicFramePr>
          <p:cNvPr id="10" name="Chart 9"/>
          <p:cNvGraphicFramePr>
            <a:graphicFrameLocks noGrp="1"/>
          </p:cNvGraphicFramePr>
          <p:nvPr/>
        </p:nvGraphicFramePr>
        <p:xfrm>
          <a:off x="457200" y="685800"/>
          <a:ext cx="8673152" cy="6291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46325" y="2514600"/>
            <a:ext cx="990600" cy="461963"/>
          </a:xfrm>
          <a:prstGeom prst="rect">
            <a:avLst/>
          </a:prstGeom>
          <a:solidFill>
            <a:schemeClr val="bg1"/>
          </a:solidFill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8409"/>
                </a:solidFill>
                <a:latin typeface="+mn-lt"/>
                <a:ea typeface="+mn-ea"/>
                <a:cs typeface="+mn-cs"/>
              </a:rPr>
              <a:t>Type 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44738" y="5181600"/>
            <a:ext cx="1008062" cy="461963"/>
          </a:xfrm>
          <a:prstGeom prst="rect">
            <a:avLst/>
          </a:prstGeom>
          <a:solidFill>
            <a:schemeClr val="bg1"/>
          </a:solidFill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Type B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276600" y="1219200"/>
            <a:ext cx="6038850" cy="4191000"/>
            <a:chOff x="3276600" y="1219200"/>
            <a:chExt cx="6037029" cy="4191000"/>
          </a:xfrm>
        </p:grpSpPr>
        <p:cxnSp>
          <p:nvCxnSpPr>
            <p:cNvPr id="82954" name="Straight Connector 10"/>
            <p:cNvCxnSpPr>
              <a:cxnSpLocks noChangeShapeType="1"/>
            </p:cNvCxnSpPr>
            <p:nvPr/>
          </p:nvCxnSpPr>
          <p:spPr bwMode="auto">
            <a:xfrm rot="10800000" flipV="1">
              <a:off x="3276600" y="1219200"/>
              <a:ext cx="5334000" cy="4191000"/>
            </a:xfrm>
            <a:prstGeom prst="line">
              <a:avLst/>
            </a:prstGeom>
            <a:noFill/>
            <a:ln w="76200">
              <a:solidFill>
                <a:srgbClr val="FF0066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>
              <a:off x="6399858" y="3362325"/>
              <a:ext cx="2913771" cy="5842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F0066"/>
                  </a:solidFill>
                  <a:latin typeface="+mn-lt"/>
                  <a:ea typeface="+mn-ea"/>
                  <a:cs typeface="+mn-cs"/>
                </a:rPr>
                <a:t>Brownian Motion</a:t>
              </a:r>
            </a:p>
          </p:txBody>
        </p:sp>
        <p:sp>
          <p:nvSpPr>
            <p:cNvPr id="82956" name="TextBox 11"/>
            <p:cNvSpPr txBox="1">
              <a:spLocks noChangeArrowheads="1"/>
            </p:cNvSpPr>
            <p:nvPr/>
          </p:nvSpPr>
          <p:spPr bwMode="auto">
            <a:xfrm>
              <a:off x="4121296" y="2209800"/>
              <a:ext cx="529236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400" b="1">
                  <a:solidFill>
                    <a:srgbClr val="FF0066"/>
                  </a:solidFill>
                  <a:cs typeface="Arial" charset="0"/>
                </a:rPr>
                <a:t>?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52400" y="7938"/>
            <a:ext cx="9296400" cy="685800"/>
          </a:xfrm>
        </p:spPr>
        <p:txBody>
          <a:bodyPr/>
          <a:lstStyle/>
          <a:p>
            <a:pPr eaLnBrk="1" hangingPunct="1"/>
            <a:r>
              <a:rPr lang="en-US" sz="3000">
                <a:latin typeface="Tahoma" charset="0"/>
                <a:ea typeface="ＭＳ Ｐゴシック" charset="0"/>
                <a:cs typeface="ＭＳ Ｐゴシック" charset="0"/>
              </a:rPr>
              <a:t>Arisaka’s Campus-wide Collaborations </a:t>
            </a:r>
            <a:br>
              <a:rPr lang="en-US" sz="30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000">
                <a:latin typeface="Tahoma" charset="0"/>
                <a:ea typeface="ＭＳ Ｐゴシック" charset="0"/>
                <a:cs typeface="ＭＳ Ｐゴシック" charset="0"/>
              </a:rPr>
              <a:t>on High-Speed Bio-imaging 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r="424"/>
          <a:stretch>
            <a:fillRect/>
          </a:stretch>
        </p:blipFill>
        <p:spPr>
          <a:xfrm>
            <a:off x="166688" y="1066800"/>
            <a:ext cx="6727825" cy="5867400"/>
          </a:xfrm>
          <a:noFill/>
        </p:spPr>
      </p:pic>
      <p:grpSp>
        <p:nvGrpSpPr>
          <p:cNvPr id="18435" name="Group 31"/>
          <p:cNvGrpSpPr>
            <a:grpSpLocks/>
          </p:cNvGrpSpPr>
          <p:nvPr/>
        </p:nvGrpSpPr>
        <p:grpSpPr bwMode="auto">
          <a:xfrm>
            <a:off x="3108325" y="3429000"/>
            <a:ext cx="6261100" cy="1362075"/>
            <a:chOff x="3108325" y="3505200"/>
            <a:chExt cx="6261100" cy="1362075"/>
          </a:xfrm>
        </p:grpSpPr>
        <p:sp>
          <p:nvSpPr>
            <p:cNvPr id="49170" name="Oval 10"/>
            <p:cNvSpPr>
              <a:spLocks noChangeAspect="1"/>
            </p:cNvSpPr>
            <p:nvPr/>
          </p:nvSpPr>
          <p:spPr bwMode="auto">
            <a:xfrm>
              <a:off x="3108325" y="3505200"/>
              <a:ext cx="639763" cy="639763"/>
            </a:xfrm>
            <a:prstGeom prst="ellipse">
              <a:avLst/>
            </a:prstGeom>
            <a:noFill/>
            <a:ln w="5080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63" name="TextBox 14"/>
            <p:cNvSpPr txBox="1">
              <a:spLocks noChangeArrowheads="1"/>
            </p:cNvSpPr>
            <p:nvPr/>
          </p:nvSpPr>
          <p:spPr bwMode="auto">
            <a:xfrm>
              <a:off x="6502400" y="4267200"/>
              <a:ext cx="2867025" cy="600075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California Nano Systems Institute</a:t>
              </a:r>
            </a:p>
            <a:p>
              <a:pPr eaLnBrk="1" hangingPunct="1"/>
              <a:r>
                <a:rPr lang="en-US" sz="16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(CNSI, </a:t>
              </a:r>
              <a:r>
                <a:rPr lang="en-US" sz="17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Laurent Bentolila</a:t>
              </a:r>
              <a:r>
                <a:rPr lang="en-US" sz="16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)</a:t>
              </a:r>
            </a:p>
          </p:txBody>
        </p:sp>
        <p:cxnSp>
          <p:nvCxnSpPr>
            <p:cNvPr id="18464" name="Straight Arrow Connector 17"/>
            <p:cNvCxnSpPr>
              <a:cxnSpLocks noChangeShapeType="1"/>
            </p:cNvCxnSpPr>
            <p:nvPr/>
          </p:nvCxnSpPr>
          <p:spPr bwMode="auto">
            <a:xfrm rot="10800000">
              <a:off x="3730986" y="3962052"/>
              <a:ext cx="2759867" cy="672447"/>
            </a:xfrm>
            <a:prstGeom prst="straightConnector1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436" name="Group 29"/>
          <p:cNvGrpSpPr>
            <a:grpSpLocks/>
          </p:cNvGrpSpPr>
          <p:nvPr/>
        </p:nvGrpSpPr>
        <p:grpSpPr bwMode="auto">
          <a:xfrm>
            <a:off x="4030663" y="3048000"/>
            <a:ext cx="5337175" cy="812800"/>
            <a:chOff x="4030663" y="3124200"/>
            <a:chExt cx="5337175" cy="812800"/>
          </a:xfrm>
        </p:grpSpPr>
        <p:sp>
          <p:nvSpPr>
            <p:cNvPr id="49169" name="Oval 8"/>
            <p:cNvSpPr>
              <a:spLocks noChangeAspect="1"/>
            </p:cNvSpPr>
            <p:nvPr/>
          </p:nvSpPr>
          <p:spPr bwMode="auto">
            <a:xfrm>
              <a:off x="4030663" y="3124200"/>
              <a:ext cx="639762" cy="639763"/>
            </a:xfrm>
            <a:prstGeom prst="ellipse">
              <a:avLst/>
            </a:prstGeom>
            <a:noFill/>
            <a:ln w="50800">
              <a:solidFill>
                <a:srgbClr val="00B0F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60" name="TextBox 12"/>
            <p:cNvSpPr txBox="1">
              <a:spLocks noChangeArrowheads="1"/>
            </p:cNvSpPr>
            <p:nvPr/>
          </p:nvSpPr>
          <p:spPr bwMode="auto">
            <a:xfrm>
              <a:off x="6405563" y="3352800"/>
              <a:ext cx="2962275" cy="584200"/>
            </a:xfrm>
            <a:prstGeom prst="rect">
              <a:avLst/>
            </a:prstGeom>
            <a:noFill/>
            <a:ln w="9525">
              <a:solidFill>
                <a:srgbClr val="08D9D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00B0F0"/>
                  </a:solidFill>
                  <a:latin typeface="Arial Narrow" charset="0"/>
                  <a:cs typeface="Arial" charset="0"/>
                </a:rPr>
                <a:t>Dept. of Chemistry &amp; Biochemistry</a:t>
              </a:r>
            </a:p>
            <a:p>
              <a:pPr eaLnBrk="1" hangingPunct="1"/>
              <a:r>
                <a:rPr lang="en-US" sz="1600" b="1">
                  <a:solidFill>
                    <a:srgbClr val="00B0F0"/>
                  </a:solidFill>
                  <a:latin typeface="Arial Narrow" charset="0"/>
                  <a:cs typeface="Arial" charset="0"/>
                </a:rPr>
                <a:t>(Shimon Weiss)</a:t>
              </a:r>
            </a:p>
          </p:txBody>
        </p:sp>
        <p:cxnSp>
          <p:nvCxnSpPr>
            <p:cNvPr id="18461" name="Straight Arrow Connector 20"/>
            <p:cNvCxnSpPr>
              <a:cxnSpLocks noChangeShapeType="1"/>
              <a:stCxn id="18460" idx="1"/>
            </p:cNvCxnSpPr>
            <p:nvPr/>
          </p:nvCxnSpPr>
          <p:spPr bwMode="auto">
            <a:xfrm flipH="1" flipV="1">
              <a:off x="4738479" y="3505045"/>
              <a:ext cx="1667084" cy="139855"/>
            </a:xfrm>
            <a:prstGeom prst="straightConnector1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437" name="Group 30"/>
          <p:cNvGrpSpPr>
            <a:grpSpLocks/>
          </p:cNvGrpSpPr>
          <p:nvPr/>
        </p:nvGrpSpPr>
        <p:grpSpPr bwMode="auto">
          <a:xfrm>
            <a:off x="3595688" y="4343400"/>
            <a:ext cx="5091112" cy="1371600"/>
            <a:chOff x="3595688" y="4343400"/>
            <a:chExt cx="5091112" cy="1371600"/>
          </a:xfrm>
        </p:grpSpPr>
        <p:sp>
          <p:nvSpPr>
            <p:cNvPr id="18456" name="TextBox 22"/>
            <p:cNvSpPr txBox="1">
              <a:spLocks noChangeArrowheads="1"/>
            </p:cNvSpPr>
            <p:nvPr/>
          </p:nvSpPr>
          <p:spPr bwMode="auto">
            <a:xfrm>
              <a:off x="6342063" y="5130800"/>
              <a:ext cx="2344737" cy="584200"/>
            </a:xfrm>
            <a:prstGeom prst="rect">
              <a:avLst/>
            </a:prstGeom>
            <a:noFill/>
            <a:ln w="9525">
              <a:solidFill>
                <a:srgbClr val="A5002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CC3300"/>
                  </a:solidFill>
                  <a:latin typeface="Arial Narrow" charset="0"/>
                  <a:cs typeface="Arial" charset="0"/>
                </a:rPr>
                <a:t>Dept. of Surgical Oncology</a:t>
              </a:r>
            </a:p>
            <a:p>
              <a:pPr eaLnBrk="1" hangingPunct="1"/>
              <a:r>
                <a:rPr lang="en-US" sz="1600" b="1">
                  <a:solidFill>
                    <a:srgbClr val="CC3300"/>
                  </a:solidFill>
                  <a:latin typeface="Arial Narrow" charset="0"/>
                  <a:cs typeface="Arial" charset="0"/>
                </a:rPr>
                <a:t>(Manuel Penichet)</a:t>
              </a:r>
            </a:p>
          </p:txBody>
        </p:sp>
        <p:cxnSp>
          <p:nvCxnSpPr>
            <p:cNvPr id="18457" name="Straight Arrow Connector 17"/>
            <p:cNvCxnSpPr>
              <a:cxnSpLocks noChangeShapeType="1"/>
              <a:stCxn id="18456" idx="1"/>
            </p:cNvCxnSpPr>
            <p:nvPr/>
          </p:nvCxnSpPr>
          <p:spPr bwMode="auto">
            <a:xfrm flipH="1" flipV="1">
              <a:off x="4281337" y="4704464"/>
              <a:ext cx="2060726" cy="718436"/>
            </a:xfrm>
            <a:prstGeom prst="straightConnector1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77" name="Oval 10"/>
            <p:cNvSpPr>
              <a:spLocks noChangeAspect="1"/>
            </p:cNvSpPr>
            <p:nvPr/>
          </p:nvSpPr>
          <p:spPr bwMode="auto">
            <a:xfrm>
              <a:off x="3595688" y="4343400"/>
              <a:ext cx="639762" cy="639763"/>
            </a:xfrm>
            <a:prstGeom prst="ellipse">
              <a:avLst/>
            </a:prstGeom>
            <a:noFill/>
            <a:ln w="508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8438" name="Group 33"/>
          <p:cNvGrpSpPr>
            <a:grpSpLocks/>
          </p:cNvGrpSpPr>
          <p:nvPr/>
        </p:nvGrpSpPr>
        <p:grpSpPr bwMode="auto">
          <a:xfrm>
            <a:off x="4205288" y="1371600"/>
            <a:ext cx="5324475" cy="987425"/>
            <a:chOff x="4205288" y="1371600"/>
            <a:chExt cx="5324580" cy="987425"/>
          </a:xfrm>
        </p:grpSpPr>
        <p:sp>
          <p:nvSpPr>
            <p:cNvPr id="49156" name="Oval 7"/>
            <p:cNvSpPr>
              <a:spLocks noChangeAspect="1"/>
            </p:cNvSpPr>
            <p:nvPr/>
          </p:nvSpPr>
          <p:spPr bwMode="auto">
            <a:xfrm>
              <a:off x="4205288" y="1719263"/>
              <a:ext cx="639775" cy="639762"/>
            </a:xfrm>
            <a:prstGeom prst="ellipse">
              <a:avLst/>
            </a:prstGeom>
            <a:noFill/>
            <a:ln w="50800">
              <a:solidFill>
                <a:srgbClr val="FF0066"/>
              </a:solidFill>
              <a:round/>
              <a:headEnd/>
              <a:tailEnd/>
            </a:ln>
          </p:spPr>
          <p:txBody>
            <a:bodyPr wrap="none" lIns="91416" tIns="45708" rIns="91416" bIns="45708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54" name="TextBox 11"/>
            <p:cNvSpPr txBox="1">
              <a:spLocks noChangeArrowheads="1"/>
            </p:cNvSpPr>
            <p:nvPr/>
          </p:nvSpPr>
          <p:spPr bwMode="auto">
            <a:xfrm>
              <a:off x="6624532" y="1371600"/>
              <a:ext cx="2905336" cy="5847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0000"/>
                  </a:solidFill>
                  <a:latin typeface="Arial Narrow" charset="0"/>
                </a:rPr>
                <a:t>Dept. of Physics &amp; Astronomy</a:t>
              </a:r>
            </a:p>
            <a:p>
              <a:pPr eaLnBrk="1" hangingPunct="1"/>
              <a:r>
                <a:rPr lang="en-US" sz="1600" b="1">
                  <a:solidFill>
                    <a:srgbClr val="FF0000"/>
                  </a:solidFill>
                  <a:latin typeface="Arial Narrow" charset="0"/>
                </a:rPr>
                <a:t>(Dolores Bozovic, Mayank Mehta)</a:t>
              </a:r>
            </a:p>
          </p:txBody>
        </p:sp>
        <p:cxnSp>
          <p:nvCxnSpPr>
            <p:cNvPr id="18455" name="Straight Arrow Connector 23"/>
            <p:cNvCxnSpPr>
              <a:cxnSpLocks noChangeShapeType="1"/>
              <a:stCxn id="18454" idx="1"/>
              <a:endCxn id="49156" idx="6"/>
            </p:cNvCxnSpPr>
            <p:nvPr/>
          </p:nvCxnSpPr>
          <p:spPr bwMode="auto">
            <a:xfrm flipH="1">
              <a:off x="4845033" y="1663976"/>
              <a:ext cx="1779500" cy="375168"/>
            </a:xfrm>
            <a:prstGeom prst="straightConnector1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439" name="Group 21"/>
          <p:cNvGrpSpPr>
            <a:grpSpLocks/>
          </p:cNvGrpSpPr>
          <p:nvPr/>
        </p:nvGrpSpPr>
        <p:grpSpPr bwMode="auto">
          <a:xfrm>
            <a:off x="1919288" y="4541838"/>
            <a:ext cx="7548562" cy="2317750"/>
            <a:chOff x="2057400" y="4389106"/>
            <a:chExt cx="7549567" cy="2319411"/>
          </a:xfrm>
        </p:grpSpPr>
        <p:sp>
          <p:nvSpPr>
            <p:cNvPr id="49164" name="Oval 9"/>
            <p:cNvSpPr>
              <a:spLocks noChangeAspect="1"/>
            </p:cNvSpPr>
            <p:nvPr/>
          </p:nvSpPr>
          <p:spPr bwMode="auto">
            <a:xfrm>
              <a:off x="2057400" y="4571799"/>
              <a:ext cx="639847" cy="640221"/>
            </a:xfrm>
            <a:prstGeom prst="ellipse">
              <a:avLst/>
            </a:prstGeom>
            <a:noFill/>
            <a:ln w="50800">
              <a:solidFill>
                <a:srgbClr val="FF840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49" name="TextBox 13"/>
            <p:cNvSpPr txBox="1">
              <a:spLocks noChangeArrowheads="1"/>
            </p:cNvSpPr>
            <p:nvPr/>
          </p:nvSpPr>
          <p:spPr bwMode="auto">
            <a:xfrm>
              <a:off x="6080661" y="5877659"/>
              <a:ext cx="3526306" cy="830858"/>
            </a:xfrm>
            <a:prstGeom prst="rect">
              <a:avLst/>
            </a:prstGeom>
            <a:noFill/>
            <a:ln w="9525">
              <a:solidFill>
                <a:srgbClr val="FF5B0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8409"/>
                  </a:solidFill>
                  <a:latin typeface="Arial Narrow" charset="0"/>
                </a:rPr>
                <a:t>Dept. of Neurology &amp; Neurobiology</a:t>
              </a:r>
            </a:p>
            <a:p>
              <a:pPr eaLnBrk="1" hangingPunct="1"/>
              <a:r>
                <a:rPr lang="en-US" sz="1600" b="1">
                  <a:solidFill>
                    <a:srgbClr val="FF8409"/>
                  </a:solidFill>
                  <a:latin typeface="Arial Narrow" charset="0"/>
                </a:rPr>
                <a:t>(Carlos Portera-Cailliau,</a:t>
              </a:r>
            </a:p>
            <a:p>
              <a:pPr eaLnBrk="1" hangingPunct="1"/>
              <a:r>
                <a:rPr lang="en-US" sz="1600" b="1">
                  <a:solidFill>
                    <a:srgbClr val="FF8409"/>
                  </a:solidFill>
                  <a:latin typeface="Arial Narrow" charset="0"/>
                </a:rPr>
                <a:t>Jack Feldman, Tom Otis)</a:t>
              </a:r>
            </a:p>
          </p:txBody>
        </p:sp>
        <p:cxnSp>
          <p:nvCxnSpPr>
            <p:cNvPr id="18450" name="Straight Arrow Connector 16"/>
            <p:cNvCxnSpPr>
              <a:cxnSpLocks noChangeShapeType="1"/>
              <a:stCxn id="18449" idx="1"/>
              <a:endCxn id="49164" idx="5"/>
            </p:cNvCxnSpPr>
            <p:nvPr/>
          </p:nvCxnSpPr>
          <p:spPr bwMode="auto">
            <a:xfrm rot="10800000">
              <a:off x="2603720" y="5117740"/>
              <a:ext cx="3477723" cy="1174982"/>
            </a:xfrm>
            <a:prstGeom prst="straightConnector1">
              <a:avLst/>
            </a:prstGeom>
            <a:noFill/>
            <a:ln w="28575">
              <a:solidFill>
                <a:srgbClr val="FF840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51" name="Straight Arrow Connector 16"/>
            <p:cNvCxnSpPr>
              <a:cxnSpLocks noChangeShapeType="1"/>
              <a:endCxn id="49168" idx="5"/>
            </p:cNvCxnSpPr>
            <p:nvPr/>
          </p:nvCxnSpPr>
          <p:spPr bwMode="auto">
            <a:xfrm flipH="1" flipV="1">
              <a:off x="3594276" y="4935568"/>
              <a:ext cx="2487972" cy="1313832"/>
            </a:xfrm>
            <a:prstGeom prst="straightConnector1">
              <a:avLst/>
            </a:prstGeom>
            <a:noFill/>
            <a:ln w="28575">
              <a:solidFill>
                <a:srgbClr val="FF840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68" name="Oval 9"/>
            <p:cNvSpPr>
              <a:spLocks noChangeAspect="1"/>
            </p:cNvSpPr>
            <p:nvPr/>
          </p:nvSpPr>
          <p:spPr bwMode="auto">
            <a:xfrm>
              <a:off x="3048132" y="4389106"/>
              <a:ext cx="639847" cy="640220"/>
            </a:xfrm>
            <a:prstGeom prst="ellipse">
              <a:avLst/>
            </a:prstGeom>
            <a:noFill/>
            <a:ln w="50800">
              <a:solidFill>
                <a:srgbClr val="FF840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8440" name="Group 32"/>
          <p:cNvGrpSpPr>
            <a:grpSpLocks/>
          </p:cNvGrpSpPr>
          <p:nvPr/>
        </p:nvGrpSpPr>
        <p:grpSpPr bwMode="auto">
          <a:xfrm>
            <a:off x="2438400" y="2362200"/>
            <a:ext cx="7000875" cy="990600"/>
            <a:chOff x="2422525" y="2514600"/>
            <a:chExt cx="7000875" cy="990600"/>
          </a:xfrm>
        </p:grpSpPr>
        <p:sp>
          <p:nvSpPr>
            <p:cNvPr id="26" name="Oval 7"/>
            <p:cNvSpPr>
              <a:spLocks noChangeAspect="1"/>
            </p:cNvSpPr>
            <p:nvPr/>
          </p:nvSpPr>
          <p:spPr bwMode="auto">
            <a:xfrm>
              <a:off x="2422525" y="2865438"/>
              <a:ext cx="639763" cy="639762"/>
            </a:xfrm>
            <a:prstGeom prst="ellipse">
              <a:avLst/>
            </a:prstGeom>
            <a:noFill/>
            <a:ln w="50800" algn="ctr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wrap="none" lIns="91416" tIns="45708" rIns="91416" bIns="45708" anchor="ctr"/>
            <a:lstStyle/>
            <a:p>
              <a:pPr>
                <a:defRPr/>
              </a:pPr>
              <a:endParaRPr lang="en-US" sz="1900" dirty="0">
                <a:latin typeface="+mn-lt"/>
                <a:ea typeface="+mn-ea"/>
                <a:cs typeface="Arial" charset="0"/>
              </a:endParaRPr>
            </a:p>
          </p:txBody>
        </p:sp>
        <p:cxnSp>
          <p:nvCxnSpPr>
            <p:cNvPr id="27" name="Straight Arrow Connector 23"/>
            <p:cNvCxnSpPr>
              <a:cxnSpLocks noChangeShapeType="1"/>
            </p:cNvCxnSpPr>
            <p:nvPr/>
          </p:nvCxnSpPr>
          <p:spPr bwMode="auto">
            <a:xfrm rot="10800000" flipV="1">
              <a:off x="3062288" y="2819400"/>
              <a:ext cx="3733800" cy="304800"/>
            </a:xfrm>
            <a:prstGeom prst="straightConnector1">
              <a:avLst/>
            </a:prstGeom>
            <a:noFill/>
            <a:ln w="28575" algn="ctr">
              <a:solidFill>
                <a:schemeClr val="accent1">
                  <a:lumMod val="75000"/>
                </a:schemeClr>
              </a:solidFill>
              <a:round/>
              <a:headEnd/>
              <a:tailEnd type="arrow" w="med" len="med"/>
            </a:ln>
          </p:spPr>
        </p:cxnSp>
        <p:sp>
          <p:nvSpPr>
            <p:cNvPr id="18447" name="TextBox 29"/>
            <p:cNvSpPr txBox="1">
              <a:spLocks noChangeArrowheads="1"/>
            </p:cNvSpPr>
            <p:nvPr/>
          </p:nvSpPr>
          <p:spPr bwMode="auto">
            <a:xfrm>
              <a:off x="6797675" y="2514600"/>
              <a:ext cx="2625725" cy="584200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009973"/>
                  </a:solidFill>
                  <a:latin typeface="Arial Narrow" charset="0"/>
                  <a:cs typeface="Arial" charset="0"/>
                </a:rPr>
                <a:t>Dept. of Electrical Engineering</a:t>
              </a:r>
            </a:p>
            <a:p>
              <a:pPr eaLnBrk="1" hangingPunct="1"/>
              <a:r>
                <a:rPr lang="en-US" sz="1600" b="1">
                  <a:solidFill>
                    <a:srgbClr val="009973"/>
                  </a:solidFill>
                  <a:latin typeface="Arial Narrow" charset="0"/>
                  <a:cs typeface="Arial" charset="0"/>
                </a:rPr>
                <a:t>(Bahram Jalali)</a:t>
              </a:r>
            </a:p>
          </p:txBody>
        </p:sp>
      </p:grpSp>
      <p:sp>
        <p:nvSpPr>
          <p:cNvPr id="1844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44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4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6EDC2C-6AE7-5C41-8477-2CE245D616CA}" type="slidenum">
              <a:rPr lang="en-US" sz="1500">
                <a:solidFill>
                  <a:srgbClr val="0000FF"/>
                </a:solidFill>
              </a:rPr>
              <a:pPr eaLnBrk="1" hangingPunct="1"/>
              <a:t>37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444" name="TextBox 11"/>
          <p:cNvSpPr txBox="1">
            <a:spLocks noChangeArrowheads="1"/>
          </p:cNvSpPr>
          <p:nvPr/>
        </p:nvSpPr>
        <p:spPr bwMode="auto">
          <a:xfrm>
            <a:off x="152400" y="3352800"/>
            <a:ext cx="2101850" cy="830263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FF"/>
            </a:solidFill>
            <a:miter lim="800000"/>
            <a:headEnd/>
            <a:tailEnd/>
          </a:ln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Industrial Partners</a:t>
            </a:r>
          </a:p>
          <a:p>
            <a:pPr eaLnBrk="1" hangingPunct="1"/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(Hamamatsu Photonics,</a:t>
            </a:r>
          </a:p>
          <a:p>
            <a:pPr eaLnBrk="1" hangingPunct="1"/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Photron, Leica)</a:t>
            </a:r>
          </a:p>
        </p:txBody>
      </p:sp>
    </p:spTree>
    <p:extLst>
      <p:ext uri="{BB962C8B-B14F-4D97-AF65-F5344CB8AC3E}">
        <p14:creationId xmlns:p14="http://schemas.microsoft.com/office/powerpoint/2010/main" val="38967509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534400" cy="914400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User-shared Core Facility</a:t>
            </a:r>
            <a:b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of High-speed Microscopes at CNSI</a:t>
            </a:r>
          </a:p>
        </p:txBody>
      </p:sp>
      <p:pic>
        <p:nvPicPr>
          <p:cNvPr id="8704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9455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90600" y="64008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 anchor="ctr"/>
          <a:lstStyle/>
          <a:p>
            <a:pPr defTabSz="965200">
              <a:lnSpc>
                <a:spcPct val="80000"/>
              </a:lnSpc>
              <a:defRPr/>
            </a:pPr>
            <a:r>
              <a:rPr lang="en-US" sz="3200" b="1" kern="0" dirty="0">
                <a:solidFill>
                  <a:srgbClr val="85FFE0"/>
                </a:solidFill>
                <a:latin typeface="+mj-lt"/>
                <a:ea typeface="ＭＳ Ｐゴシック" charset="-128"/>
                <a:cs typeface="ＭＳ Ｐゴシック" charset="-128"/>
              </a:rPr>
              <a:t>4D </a:t>
            </a:r>
            <a:r>
              <a:rPr lang="en-US" sz="3200" b="1" kern="0" dirty="0" err="1">
                <a:solidFill>
                  <a:srgbClr val="85FFE0"/>
                </a:solidFill>
                <a:latin typeface="+mj-lt"/>
                <a:ea typeface="ＭＳ Ｐゴシック" charset="-128"/>
                <a:cs typeface="ＭＳ Ｐゴシック" charset="-128"/>
              </a:rPr>
              <a:t>Nano</a:t>
            </a:r>
            <a:r>
              <a:rPr lang="en-US" sz="3200" b="1" kern="0" dirty="0">
                <a:solidFill>
                  <a:srgbClr val="85FFE0"/>
                </a:solidFill>
                <a:latin typeface="+mj-lt"/>
                <a:ea typeface="ＭＳ Ｐゴシック" charset="-128"/>
                <a:cs typeface="ＭＳ Ｐゴシック" charset="-128"/>
              </a:rPr>
              <a:t> Biophysics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081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Nikon Microscope TE200E with TIRF at CNSI</a:t>
            </a:r>
          </a:p>
        </p:txBody>
      </p:sp>
      <p:sp>
        <p:nvSpPr>
          <p:cNvPr id="8909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909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909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C24A0AF-8A93-2549-A9D8-1153B26A808F}" type="slidenum">
              <a:rPr lang="en-US" sz="1500">
                <a:solidFill>
                  <a:srgbClr val="0000FF"/>
                </a:solidFill>
              </a:rPr>
              <a:pPr eaLnBrk="1" hangingPunct="1"/>
              <a:t>39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89094" name="Picture 2" descr="http://www.micron-optics.com/images/TE200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"/>
          <a:stretch>
            <a:fillRect/>
          </a:stretch>
        </p:blipFill>
        <p:spPr>
          <a:xfrm>
            <a:off x="3733800" y="1371600"/>
            <a:ext cx="5638800" cy="5562600"/>
          </a:xfrm>
          <a:noFill/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838200"/>
            <a:ext cx="5197475" cy="6096000"/>
            <a:chOff x="0" y="838200"/>
            <a:chExt cx="5197475" cy="6096000"/>
          </a:xfrm>
        </p:grpSpPr>
        <p:pic>
          <p:nvPicPr>
            <p:cNvPr id="89101" name="Picture 8" descr="http://www.nikon.com/products/instruments/lineup/biological-microscopes/application/tirf2/img/tirf2_9_i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70" t="7993" b="8092"/>
            <a:stretch>
              <a:fillRect/>
            </a:stretch>
          </p:blipFill>
          <p:spPr bwMode="auto">
            <a:xfrm>
              <a:off x="1143000" y="5156200"/>
              <a:ext cx="1524000" cy="177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102" name="Picture 6" descr="http://www.nikon.com/products/instruments/lineup/biological-microscopes/application/tirf2/img/tirf2_8_i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347" r="36365"/>
            <a:stretch>
              <a:fillRect/>
            </a:stretch>
          </p:blipFill>
          <p:spPr bwMode="auto">
            <a:xfrm>
              <a:off x="1066800" y="3048000"/>
              <a:ext cx="2667000" cy="195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103" name="Picture 6" descr="http://www.nikon.com/products/instruments/lineup/biological-microscopes/application/tirf2/img/tirf2_8_i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653"/>
            <a:stretch>
              <a:fillRect/>
            </a:stretch>
          </p:blipFill>
          <p:spPr bwMode="auto">
            <a:xfrm>
              <a:off x="0" y="838200"/>
              <a:ext cx="5197475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6565900" y="914400"/>
            <a:ext cx="2654300" cy="4000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Laurent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+mn-ea"/>
                <a:cs typeface="+mn-cs"/>
              </a:rPr>
              <a:t>Bentolila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 (CNSI)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7162800" y="3429000"/>
            <a:ext cx="2438400" cy="3429000"/>
            <a:chOff x="7162800" y="3429000"/>
            <a:chExt cx="2438400" cy="3429000"/>
          </a:xfrm>
        </p:grpSpPr>
        <p:sp>
          <p:nvSpPr>
            <p:cNvPr id="10" name="TextBox 9"/>
            <p:cNvSpPr txBox="1"/>
            <p:nvPr/>
          </p:nvSpPr>
          <p:spPr>
            <a:xfrm>
              <a:off x="7162800" y="6149975"/>
              <a:ext cx="2362200" cy="70802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FF"/>
              </a:solidFill>
            </a:ln>
          </p:spPr>
          <p:txBody>
            <a:bodyPr lIns="91432" tIns="45716" rIns="91432" bIns="45716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FF00FF"/>
                  </a:solidFill>
                  <a:latin typeface="+mn-lt"/>
                  <a:ea typeface="+mn-ea"/>
                  <a:cs typeface="+mn-cs"/>
                </a:rPr>
                <a:t>CMOS Camera</a:t>
              </a:r>
            </a:p>
            <a:p>
              <a:pPr>
                <a:defRPr/>
              </a:pPr>
              <a:r>
                <a:rPr lang="en-US" sz="2000" b="1" dirty="0" err="1">
                  <a:solidFill>
                    <a:srgbClr val="FF00FF"/>
                  </a:solidFill>
                  <a:latin typeface="+mn-lt"/>
                  <a:ea typeface="+mn-ea"/>
                  <a:cs typeface="+mn-cs"/>
                </a:rPr>
                <a:t>Photron</a:t>
              </a:r>
              <a:r>
                <a:rPr lang="en-US" sz="2000" b="1" dirty="0">
                  <a:solidFill>
                    <a:srgbClr val="FF00FF"/>
                  </a:solidFill>
                  <a:latin typeface="+mn-lt"/>
                  <a:ea typeface="+mn-ea"/>
                  <a:cs typeface="+mn-cs"/>
                </a:rPr>
                <a:t> SA-1</a:t>
              </a:r>
            </a:p>
          </p:txBody>
        </p:sp>
        <p:sp>
          <p:nvSpPr>
            <p:cNvPr id="89099" name="Rectangle 277"/>
            <p:cNvSpPr>
              <a:spLocks noChangeArrowheads="1"/>
            </p:cNvSpPr>
            <p:nvPr/>
          </p:nvSpPr>
          <p:spPr bwMode="auto">
            <a:xfrm>
              <a:off x="7162800" y="3429000"/>
              <a:ext cx="24384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r>
                <a:rPr lang="en-US" sz="2800" b="1" i="1">
                  <a:solidFill>
                    <a:srgbClr val="FF00FF"/>
                  </a:solidFill>
                  <a:latin typeface="Arial Narrow" charset="0"/>
                </a:rPr>
                <a:t>5k – 500k fps</a:t>
              </a:r>
            </a:p>
          </p:txBody>
        </p:sp>
        <p:pic>
          <p:nvPicPr>
            <p:cNvPr id="89100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4052319"/>
              <a:ext cx="2133600" cy="199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9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B60ACC-C395-434C-A387-9568E99E4FE5}" type="slidenum">
              <a:rPr lang="en-US" sz="1500">
                <a:solidFill>
                  <a:srgbClr val="0000FF"/>
                </a:solidFill>
              </a:rPr>
              <a:pPr eaLnBrk="1" hangingPunct="1"/>
              <a:t>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26629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14 billion years ago</a:t>
            </a:r>
          </a:p>
        </p:txBody>
      </p:sp>
      <p:sp>
        <p:nvSpPr>
          <p:cNvPr id="26631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Origin of</a:t>
            </a:r>
          </a:p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Origin of</a:t>
            </a:r>
          </a:p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Structure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8200" y="6003925"/>
            <a:ext cx="1306513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Origin of </a:t>
            </a:r>
          </a:p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Life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705600" y="6003925"/>
            <a:ext cx="205422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Origin of </a:t>
            </a:r>
          </a:p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Consciousness</a:t>
            </a:r>
          </a:p>
        </p:txBody>
      </p:sp>
    </p:spTree>
    <p:extLst>
      <p:ext uri="{BB962C8B-B14F-4D97-AF65-F5344CB8AC3E}">
        <p14:creationId xmlns:p14="http://schemas.microsoft.com/office/powerpoint/2010/main" val="47093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14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14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B5984F-5D6C-CF4E-8E9E-46CFAED716D1}" type="slidenum">
              <a:rPr lang="en-US" sz="1500">
                <a:solidFill>
                  <a:srgbClr val="0000FF"/>
                </a:solidFill>
              </a:rPr>
              <a:pPr eaLnBrk="1" hangingPunct="1"/>
              <a:t>40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14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>
                <a:latin typeface="Tahoma" charset="0"/>
                <a:cs typeface="MS PGothic" charset="0"/>
              </a:rPr>
              <a:t>Principle of ICMOS</a:t>
            </a:r>
            <a:endParaRPr lang="ja-JP" altLang="en-US">
              <a:latin typeface="Tahoma" charset="0"/>
              <a:cs typeface="MS PGothic" charset="0"/>
            </a:endParaRPr>
          </a:p>
        </p:txBody>
      </p:sp>
      <p:pic>
        <p:nvPicPr>
          <p:cNvPr id="61446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4600" y="819150"/>
            <a:ext cx="7156450" cy="6096000"/>
          </a:xfrm>
        </p:spPr>
      </p:pic>
      <p:sp>
        <p:nvSpPr>
          <p:cNvPr id="61447" name="Text Box 4"/>
          <p:cNvSpPr txBox="1">
            <a:spLocks noChangeArrowheads="1"/>
          </p:cNvSpPr>
          <p:nvPr/>
        </p:nvSpPr>
        <p:spPr bwMode="auto">
          <a:xfrm>
            <a:off x="5937250" y="1595438"/>
            <a:ext cx="17875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b="1">
                <a:solidFill>
                  <a:srgbClr val="FF33CC"/>
                </a:solidFill>
                <a:cs typeface="MS PGothic" charset="0"/>
              </a:rPr>
              <a:t>CMOS Camera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021388" y="1541463"/>
            <a:ext cx="2378075" cy="684212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900" b="1">
                <a:solidFill>
                  <a:srgbClr val="00B050"/>
                </a:solidFill>
              </a:rPr>
              <a:t>CMOS Camera</a:t>
            </a:r>
          </a:p>
          <a:p>
            <a:pPr eaLnBrk="1" hangingPunct="1"/>
            <a:r>
              <a:rPr lang="en-US" altLang="ja-JP" sz="1900" b="1">
                <a:solidFill>
                  <a:srgbClr val="00B050"/>
                </a:solidFill>
              </a:rPr>
              <a:t>(&gt; 1,000 frame/sec)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58800" y="2225675"/>
            <a:ext cx="2674938" cy="676275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900" b="1">
                <a:solidFill>
                  <a:srgbClr val="FF00FF"/>
                </a:solidFill>
              </a:rPr>
              <a:t>GaAsP Photocathode</a:t>
            </a:r>
          </a:p>
          <a:p>
            <a:pPr eaLnBrk="1" hangingPunct="1"/>
            <a:r>
              <a:rPr lang="en-US" altLang="ja-JP" sz="1900" b="1">
                <a:solidFill>
                  <a:srgbClr val="FF00FF"/>
                </a:solidFill>
              </a:rPr>
              <a:t>(50% QE)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959600" y="3200400"/>
            <a:ext cx="1803400" cy="969963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900" b="1">
                <a:solidFill>
                  <a:srgbClr val="00B050"/>
                </a:solidFill>
              </a:rPr>
              <a:t>Multi-channel</a:t>
            </a:r>
          </a:p>
          <a:p>
            <a:pPr eaLnBrk="1" hangingPunct="1"/>
            <a:r>
              <a:rPr lang="en-US" altLang="ja-JP" sz="1900" b="1">
                <a:solidFill>
                  <a:srgbClr val="00B050"/>
                </a:solidFill>
              </a:rPr>
              <a:t>High-speed Digitization</a:t>
            </a:r>
          </a:p>
        </p:txBody>
      </p:sp>
      <p:sp>
        <p:nvSpPr>
          <p:cNvPr id="11" name="Right Arrow 10"/>
          <p:cNvSpPr/>
          <p:nvPr/>
        </p:nvSpPr>
        <p:spPr>
          <a:xfrm rot="3992075">
            <a:off x="7194551" y="2552700"/>
            <a:ext cx="730250" cy="320675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53" tIns="48326" rIns="96653" bIns="48326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228600" y="914400"/>
            <a:ext cx="1555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i="1">
                <a:solidFill>
                  <a:srgbClr val="00B0F0"/>
                </a:solidFill>
                <a:latin typeface="Arial Narrow" charset="0"/>
              </a:rPr>
              <a:t>Photron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139950" y="1447800"/>
            <a:ext cx="2759075" cy="676275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900" b="1">
                <a:solidFill>
                  <a:srgbClr val="FF6600"/>
                </a:solidFill>
              </a:rPr>
              <a:t>MCP</a:t>
            </a:r>
          </a:p>
          <a:p>
            <a:pPr eaLnBrk="1" hangingPunct="1"/>
            <a:r>
              <a:rPr lang="en-US" altLang="ja-JP" sz="1900" b="1">
                <a:solidFill>
                  <a:srgbClr val="FF6600"/>
                </a:solidFill>
              </a:rPr>
              <a:t>(Micro Channel Plate)</a:t>
            </a:r>
          </a:p>
        </p:txBody>
      </p:sp>
    </p:spTree>
    <p:extLst>
      <p:ext uri="{BB962C8B-B14F-4D97-AF65-F5344CB8AC3E}">
        <p14:creationId xmlns:p14="http://schemas.microsoft.com/office/powerpoint/2010/main" val="28857144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MCP (Micro Channel Plate)</a:t>
            </a:r>
          </a:p>
        </p:txBody>
      </p:sp>
      <p:sp>
        <p:nvSpPr>
          <p:cNvPr id="9318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318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318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2A5C03-8E97-0542-8316-B99C25E83C96}" type="slidenum">
              <a:rPr lang="en-US" sz="1500">
                <a:solidFill>
                  <a:srgbClr val="0000FF"/>
                </a:solidFill>
              </a:rPr>
              <a:pPr eaLnBrk="1" hangingPunct="1"/>
              <a:t>41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3190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81200"/>
            <a:ext cx="472281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73338"/>
            <a:ext cx="6477000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2" name="Rectangle 277"/>
          <p:cNvSpPr>
            <a:spLocks noChangeArrowheads="1"/>
          </p:cNvSpPr>
          <p:nvPr/>
        </p:nvSpPr>
        <p:spPr bwMode="auto">
          <a:xfrm>
            <a:off x="5791200" y="5562600"/>
            <a:ext cx="259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6600"/>
                </a:solidFill>
                <a:latin typeface="Arial Narrow" charset="0"/>
              </a:rPr>
              <a:t>Gain = 100 - 1000</a:t>
            </a:r>
          </a:p>
        </p:txBody>
      </p:sp>
      <p:sp>
        <p:nvSpPr>
          <p:cNvPr id="93193" name="Rectangle 277"/>
          <p:cNvSpPr>
            <a:spLocks noChangeArrowheads="1"/>
          </p:cNvSpPr>
          <p:nvPr/>
        </p:nvSpPr>
        <p:spPr bwMode="auto">
          <a:xfrm>
            <a:off x="2819400" y="2362200"/>
            <a:ext cx="2590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( 5 – 10 </a:t>
            </a:r>
            <a:r>
              <a:rPr lang="en-US" sz="2000" b="1">
                <a:solidFill>
                  <a:srgbClr val="FF6600"/>
                </a:solidFill>
                <a:latin typeface="Lucida Grande" charset="0"/>
                <a:cs typeface="Lucida Grande" charset="0"/>
              </a:rPr>
              <a:t>μm ϕ</a:t>
            </a:r>
            <a:r>
              <a:rPr lang="en-US" sz="2000" b="1">
                <a:solidFill>
                  <a:srgbClr val="FF6600"/>
                </a:solidFill>
                <a:latin typeface="Arial Narrow" charset="0"/>
                <a:ea typeface="Lucida Grande" charset="0"/>
                <a:cs typeface="Lucida Grande" charset="0"/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421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421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421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0A2C0C5-09B1-CF42-9B4B-FE44C3581166}" type="slidenum">
              <a:rPr lang="en-US" sz="1500">
                <a:solidFill>
                  <a:srgbClr val="0000FF"/>
                </a:solidFill>
              </a:rPr>
              <a:pPr eaLnBrk="1" hangingPunct="1"/>
              <a:t>42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4214" name="Picture 2" descr="C:\Users\Katsushi\Desktop\yoko_0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763"/>
            <a:ext cx="9753600" cy="7315201"/>
          </a:xfrm>
          <a:noFill/>
        </p:spPr>
      </p:pic>
      <p:sp>
        <p:nvSpPr>
          <p:cNvPr id="94215" name="TextBox 7"/>
          <p:cNvSpPr txBox="1">
            <a:spLocks noChangeArrowheads="1"/>
          </p:cNvSpPr>
          <p:nvPr/>
        </p:nvSpPr>
        <p:spPr bwMode="auto">
          <a:xfrm>
            <a:off x="990600" y="2032000"/>
            <a:ext cx="2433638" cy="8302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00"/>
                </a:solidFill>
                <a:latin typeface="Calibri" charset="0"/>
                <a:cs typeface="Arial" charset="0"/>
              </a:rPr>
              <a:t>ICMOS Camera</a:t>
            </a:r>
          </a:p>
          <a:p>
            <a:pPr eaLnBrk="1" hangingPunct="1"/>
            <a:r>
              <a:rPr lang="en-US" b="1">
                <a:solidFill>
                  <a:srgbClr val="FFFF00"/>
                </a:solidFill>
                <a:latin typeface="Calibri" charset="0"/>
                <a:cs typeface="Arial" charset="0"/>
              </a:rPr>
              <a:t>(Photron SV200i)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0100" y="6502400"/>
            <a:ext cx="1958975" cy="708025"/>
          </a:xfrm>
          <a:prstGeom prst="rect">
            <a:avLst/>
          </a:prstGeom>
          <a:noFill/>
          <a:ln w="28575">
            <a:noFill/>
          </a:ln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EMCCD Camera</a:t>
            </a:r>
          </a:p>
          <a:p>
            <a:pPr>
              <a:defRPr/>
            </a:pPr>
            <a:r>
              <a:rPr lang="en-US" sz="2000" b="1" dirty="0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(Ando </a:t>
            </a:r>
            <a:r>
              <a:rPr lang="en-US" sz="2000" b="1" dirty="0" err="1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iXon</a:t>
            </a:r>
            <a:r>
              <a:rPr lang="en-US" sz="2000" b="1" dirty="0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 897)</a:t>
            </a:r>
          </a:p>
        </p:txBody>
      </p:sp>
      <p:sp>
        <p:nvSpPr>
          <p:cNvPr id="94217" name="TextBox 9"/>
          <p:cNvSpPr txBox="1">
            <a:spLocks noChangeArrowheads="1"/>
          </p:cNvSpPr>
          <p:nvPr/>
        </p:nvSpPr>
        <p:spPr bwMode="auto">
          <a:xfrm>
            <a:off x="3810000" y="6248400"/>
            <a:ext cx="26400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FF"/>
                </a:solidFill>
                <a:latin typeface="Calibri" charset="0"/>
                <a:cs typeface="Arial" charset="0"/>
              </a:rPr>
              <a:t>Confocal Spinner</a:t>
            </a:r>
          </a:p>
          <a:p>
            <a:pPr eaLnBrk="1" hangingPunct="1"/>
            <a:r>
              <a:rPr lang="en-US" sz="2000" b="1">
                <a:solidFill>
                  <a:srgbClr val="FF00FF"/>
                </a:solidFill>
                <a:latin typeface="Calibri" charset="0"/>
                <a:cs typeface="Arial" charset="0"/>
              </a:rPr>
              <a:t>(Yokogawa CSU-X1)</a:t>
            </a:r>
          </a:p>
        </p:txBody>
      </p:sp>
      <p:sp>
        <p:nvSpPr>
          <p:cNvPr id="94218" name="Title 1"/>
          <p:cNvSpPr txBox="1">
            <a:spLocks/>
          </p:cNvSpPr>
          <p:nvPr/>
        </p:nvSpPr>
        <p:spPr bwMode="auto">
          <a:xfrm>
            <a:off x="160338" y="-34925"/>
            <a:ext cx="94408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15" tIns="48307" rIns="96615" bIns="48307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3200" b="1">
                <a:solidFill>
                  <a:srgbClr val="FFFF00"/>
                </a:solidFill>
                <a:latin typeface="Calibri" charset="0"/>
              </a:rPr>
              <a:t>High-speed Confocal Microscope with ICMOS at CNSI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3902075"/>
            <a:ext cx="2438400" cy="404813"/>
          </a:xfrm>
          <a:prstGeom prst="rect">
            <a:avLst/>
          </a:prstGeom>
          <a:noFill/>
          <a:ln w="28575">
            <a:noFill/>
          </a:ln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Leica</a:t>
            </a:r>
            <a:r>
              <a:rPr lang="en-US" sz="2000" b="1" dirty="0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 Microscope</a:t>
            </a:r>
          </a:p>
        </p:txBody>
      </p:sp>
      <p:sp>
        <p:nvSpPr>
          <p:cNvPr id="94220" name="Rectangle 12"/>
          <p:cNvSpPr>
            <a:spLocks noChangeArrowheads="1"/>
          </p:cNvSpPr>
          <p:nvPr/>
        </p:nvSpPr>
        <p:spPr bwMode="auto">
          <a:xfrm>
            <a:off x="4560888" y="533400"/>
            <a:ext cx="257175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53" tIns="48326" rIns="96653" bIns="48326">
            <a:spAutoFit/>
          </a:bodyPr>
          <a:lstStyle/>
          <a:p>
            <a:r>
              <a:rPr lang="en-US" sz="2800" b="1">
                <a:solidFill>
                  <a:srgbClr val="92D050"/>
                </a:solidFill>
                <a:latin typeface="Calibri" charset="0"/>
              </a:rPr>
              <a:t>(1,000 frame/s)</a:t>
            </a:r>
            <a:endParaRPr lang="en-US" sz="360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440113" y="2519363"/>
            <a:ext cx="320675" cy="244475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46900" y="6781800"/>
            <a:ext cx="2654300" cy="400050"/>
          </a:xfrm>
          <a:prstGeom prst="rect">
            <a:avLst/>
          </a:prstGeom>
          <a:noFill/>
          <a:ln w="12700">
            <a:noFill/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Laurent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+mn-ea"/>
                <a:cs typeface="+mn-cs"/>
              </a:rPr>
              <a:t>Bentolila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 (CNSI)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Yokogawa CSU-X1</a:t>
            </a:r>
          </a:p>
        </p:txBody>
      </p:sp>
      <p:sp>
        <p:nvSpPr>
          <p:cNvPr id="9625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626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626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692EE8F-BD12-C444-9C99-A86058ABE0E7}" type="slidenum">
              <a:rPr lang="en-US" sz="1500">
                <a:solidFill>
                  <a:srgbClr val="0000FF"/>
                </a:solidFill>
              </a:rPr>
              <a:pPr eaLnBrk="1" hangingPunct="1"/>
              <a:t>43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62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762000"/>
            <a:ext cx="7239000" cy="6181725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7848600" y="1074738"/>
            <a:ext cx="1309688" cy="83026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ICMOS</a:t>
            </a:r>
          </a:p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Camera</a:t>
            </a:r>
          </a:p>
        </p:txBody>
      </p:sp>
      <p:sp>
        <p:nvSpPr>
          <p:cNvPr id="96264" name="Rectangle 277"/>
          <p:cNvSpPr>
            <a:spLocks noChangeArrowheads="1"/>
          </p:cNvSpPr>
          <p:nvPr/>
        </p:nvSpPr>
        <p:spPr bwMode="auto">
          <a:xfrm>
            <a:off x="533400" y="2057400"/>
            <a:ext cx="243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r>
              <a:rPr lang="en-US" sz="2800" b="1" i="1">
                <a:solidFill>
                  <a:srgbClr val="FF00FF"/>
                </a:solidFill>
                <a:latin typeface="Arial Narrow" charset="0"/>
              </a:rPr>
              <a:t>2,000 fps</a:t>
            </a:r>
          </a:p>
        </p:txBody>
      </p:sp>
      <p:pic>
        <p:nvPicPr>
          <p:cNvPr id="96265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11320" r="6232" b="9435"/>
          <a:stretch>
            <a:fillRect/>
          </a:stretch>
        </p:blipFill>
        <p:spPr bwMode="auto">
          <a:xfrm>
            <a:off x="14288" y="3733800"/>
            <a:ext cx="326231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3" name="Picture 2" descr="flash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815" y="0"/>
            <a:ext cx="9741015" cy="7315200"/>
          </a:xfrm>
          <a:prstGeom prst="rect">
            <a:avLst/>
          </a:prstGeom>
        </p:spPr>
      </p:pic>
      <p:pic>
        <p:nvPicPr>
          <p:cNvPr id="7" name="Content Placeholder 6" descr="FLASH4.tif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" r="20160" b="82860"/>
          <a:stretch/>
        </p:blipFill>
        <p:spPr>
          <a:xfrm>
            <a:off x="4597202" y="1371600"/>
            <a:ext cx="5003998" cy="851708"/>
          </a:xfrm>
        </p:spPr>
      </p:pic>
    </p:spTree>
    <p:extLst>
      <p:ext uri="{BB962C8B-B14F-4D97-AF65-F5344CB8AC3E}">
        <p14:creationId xmlns:p14="http://schemas.microsoft.com/office/powerpoint/2010/main" val="1653092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7" name="Picture 6" descr="reso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" y="3816958"/>
            <a:ext cx="9601200" cy="3469442"/>
          </a:xfrm>
          <a:prstGeom prst="rect">
            <a:avLst/>
          </a:prstGeom>
        </p:spPr>
      </p:pic>
      <p:pic>
        <p:nvPicPr>
          <p:cNvPr id="9" name="Picture 8" descr="comp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00"/>
            <a:ext cx="9601200" cy="382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775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igure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219200"/>
            <a:ext cx="7600950" cy="4953000"/>
          </a:xfrm>
          <a:noFill/>
        </p:spPr>
      </p:pic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685800"/>
          </a:xfrm>
        </p:spPr>
        <p:txBody>
          <a:bodyPr/>
          <a:lstStyle/>
          <a:p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Imaging Flow </a:t>
            </a:r>
            <a:r>
              <a:rPr lang="en-US" sz="2800" dirty="0" err="1" smtClean="0">
                <a:latin typeface="Tahoma" charset="0"/>
                <a:ea typeface="ＭＳ Ｐゴシック" charset="0"/>
                <a:cs typeface="ＭＳ Ｐゴシック" charset="0"/>
              </a:rPr>
              <a:t>Cytometerby</a:t>
            </a:r>
            <a:r>
              <a:rPr lang="en-US" sz="2800" dirty="0" smtClean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Planar Illumination</a:t>
            </a:r>
          </a:p>
        </p:txBody>
      </p:sp>
      <p:sp>
        <p:nvSpPr>
          <p:cNvPr id="3482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smtClean="0">
                <a:solidFill>
                  <a:srgbClr val="0000FF"/>
                </a:solidFill>
                <a:ea typeface="MS PGothic" charset="0"/>
                <a:cs typeface="MS PGothic" charset="0"/>
              </a:rPr>
              <a:t>1/18/2012</a:t>
            </a:r>
            <a:endParaRPr lang="en-US" altLang="ja-JP" sz="1500">
              <a:solidFill>
                <a:srgbClr val="0000F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3482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smtClean="0">
                <a:solidFill>
                  <a:srgbClr val="0000FF"/>
                </a:solidFill>
                <a:ea typeface="MS PGothic" charset="0"/>
                <a:cs typeface="MS PGothic" charset="0"/>
              </a:rPr>
              <a:t>Katsushi Arisaka</a:t>
            </a:r>
            <a:endParaRPr lang="en-US" altLang="ja-JP" sz="1500">
              <a:solidFill>
                <a:srgbClr val="0000F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348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53207A5-8179-4945-A9AC-56C72D866BF9}" type="slidenum">
              <a:rPr lang="en-US" sz="1500">
                <a:solidFill>
                  <a:srgbClr val="0000FF"/>
                </a:solidFill>
              </a:rPr>
              <a:pPr eaLnBrk="1" hangingPunct="1"/>
              <a:t>46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16488" y="971550"/>
            <a:ext cx="4456112" cy="400050"/>
          </a:xfrm>
          <a:prstGeom prst="rect">
            <a:avLst/>
          </a:prstGeom>
          <a:solidFill>
            <a:schemeClr val="bg1"/>
          </a:solidFill>
          <a:ln w="12700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Collaboration with Prof. Bahram Jalali (EE)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6324600"/>
            <a:ext cx="8610600" cy="52387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8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Speeding up evolution of life by accelerating mutations.</a:t>
            </a:r>
          </a:p>
        </p:txBody>
      </p:sp>
    </p:spTree>
    <p:extLst>
      <p:ext uri="{BB962C8B-B14F-4D97-AF65-F5344CB8AC3E}">
        <p14:creationId xmlns:p14="http://schemas.microsoft.com/office/powerpoint/2010/main" val="28175870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024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742DCF-19C6-4144-99B3-32946C7DA5B4}" type="slidenum">
              <a:rPr lang="en-US" sz="1500">
                <a:solidFill>
                  <a:srgbClr val="0000FF"/>
                </a:solidFill>
              </a:rPr>
              <a:pPr eaLnBrk="1" hangingPunct="1"/>
              <a:t>47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0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514600"/>
            <a:ext cx="6477000" cy="1676400"/>
          </a:xfrm>
          <a:solidFill>
            <a:srgbClr val="FFCCCC"/>
          </a:solidFill>
        </p:spPr>
        <p:txBody>
          <a:bodyPr/>
          <a:lstStyle/>
          <a:p>
            <a:pPr eaLnBrk="1" hangingPunct="1"/>
            <a:r>
              <a:rPr lang="en-US" sz="4400">
                <a:latin typeface="Tahoma" charset="0"/>
                <a:ea typeface="ＭＳ Ｐゴシック" charset="0"/>
                <a:cs typeface="ＭＳ Ｐゴシック" charset="0"/>
              </a:rPr>
              <a:t>Origin of Consciousness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9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B60ACC-C395-434C-A387-9568E99E4FE5}" type="slidenum">
              <a:rPr lang="en-US" sz="1500">
                <a:solidFill>
                  <a:srgbClr val="0000FF"/>
                </a:solidFill>
              </a:rPr>
              <a:pPr eaLnBrk="1" hangingPunct="1"/>
              <a:t>48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26629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14 billion years ago</a:t>
            </a:r>
          </a:p>
        </p:txBody>
      </p:sp>
      <p:sp>
        <p:nvSpPr>
          <p:cNvPr id="26631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705600" y="6003925"/>
            <a:ext cx="205422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Origin of </a:t>
            </a:r>
          </a:p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Consciousness</a:t>
            </a:r>
          </a:p>
        </p:txBody>
      </p:sp>
    </p:spTree>
    <p:extLst>
      <p:ext uri="{BB962C8B-B14F-4D97-AF65-F5344CB8AC3E}">
        <p14:creationId xmlns:p14="http://schemas.microsoft.com/office/powerpoint/2010/main" val="226439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44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44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7868D5-B463-CB46-8B5E-D4A1DE70C262}" type="slidenum">
              <a:rPr lang="en-US" sz="1500">
                <a:solidFill>
                  <a:srgbClr val="0000FF"/>
                </a:solidFill>
              </a:rPr>
              <a:pPr eaLnBrk="1" hangingPunct="1"/>
              <a:t>49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4453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2229251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9296400" cy="685800"/>
          </a:xfrm>
        </p:spPr>
        <p:txBody>
          <a:bodyPr/>
          <a:lstStyle/>
          <a:p>
            <a:pPr eaLnBrk="1" hangingPunct="1"/>
            <a:r>
              <a:rPr lang="en-US" altLang="ja-JP" sz="3600">
                <a:solidFill>
                  <a:srgbClr val="FFFF00"/>
                </a:solidFill>
                <a:latin typeface="Tahoma" charset="0"/>
                <a:ea typeface="MS PGothic" charset="0"/>
                <a:cs typeface="MS PGothic" charset="0"/>
              </a:rPr>
              <a:t>Brain				</a:t>
            </a:r>
            <a:r>
              <a:rPr lang="ja-JP" altLang="en-US" sz="3600">
                <a:solidFill>
                  <a:srgbClr val="FFFF00"/>
                </a:solidFill>
                <a:latin typeface="Tahoma" charset="0"/>
                <a:ea typeface="MS PGothic" charset="0"/>
                <a:cs typeface="MS PGothic" charset="0"/>
              </a:rPr>
              <a:t>　</a:t>
            </a:r>
            <a:r>
              <a:rPr lang="en-US" altLang="ja-JP" sz="3600">
                <a:solidFill>
                  <a:srgbClr val="FFFF00"/>
                </a:solidFill>
                <a:latin typeface="Tahoma" charset="0"/>
                <a:ea typeface="MS PGothic" charset="0"/>
                <a:cs typeface="MS PGothic" charset="0"/>
              </a:rPr>
              <a:t>Universe</a:t>
            </a:r>
            <a:endParaRPr lang="en-US" sz="3600">
              <a:solidFill>
                <a:srgbClr val="FFFF00"/>
              </a:solidFill>
              <a:latin typeface="Tahoma" charset="0"/>
              <a:ea typeface="MS PGothic" charset="0"/>
              <a:cs typeface="MS PGothic" charset="0"/>
            </a:endParaRPr>
          </a:p>
        </p:txBody>
      </p:sp>
      <p:pic>
        <p:nvPicPr>
          <p:cNvPr id="104455" name="Picture 4" descr="Graphic: Separated at Birth?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04950"/>
            <a:ext cx="941705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6" name="Rectangle 5"/>
          <p:cNvSpPr>
            <a:spLocks noChangeArrowheads="1"/>
          </p:cNvSpPr>
          <p:nvPr/>
        </p:nvSpPr>
        <p:spPr bwMode="auto">
          <a:xfrm>
            <a:off x="4667250" y="1295400"/>
            <a:ext cx="244475" cy="4840288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104457" name="Rectangle 6"/>
          <p:cNvSpPr>
            <a:spLocks noChangeArrowheads="1"/>
          </p:cNvSpPr>
          <p:nvPr/>
        </p:nvSpPr>
        <p:spPr bwMode="auto">
          <a:xfrm>
            <a:off x="7088188" y="6948488"/>
            <a:ext cx="250031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1800" b="1">
                <a:solidFill>
                  <a:srgbClr val="FF9933"/>
                </a:solidFill>
                <a:latin typeface="Arial Narrow" charset="0"/>
              </a:rPr>
              <a:t>New York Times 8/21/2006</a:t>
            </a:r>
          </a:p>
        </p:txBody>
      </p:sp>
      <p:sp>
        <p:nvSpPr>
          <p:cNvPr id="2229255" name="Text Box 7"/>
          <p:cNvSpPr txBox="1">
            <a:spLocks noChangeArrowheads="1"/>
          </p:cNvSpPr>
          <p:nvPr/>
        </p:nvSpPr>
        <p:spPr bwMode="auto">
          <a:xfrm>
            <a:off x="5562600" y="6172200"/>
            <a:ext cx="28956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b="1">
                <a:solidFill>
                  <a:srgbClr val="FFFF00"/>
                </a:solidFill>
                <a:ea typeface="MS PGothic" charset="0"/>
                <a:cs typeface="MS PGothic" charset="0"/>
              </a:rPr>
              <a:t>100 Billions Galaxies</a:t>
            </a:r>
            <a:endParaRPr lang="ja-JP" altLang="en-US" sz="2000" b="1">
              <a:solidFill>
                <a:srgbClr val="FFFF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229256" name="Text Box 8"/>
          <p:cNvSpPr txBox="1">
            <a:spLocks noChangeArrowheads="1"/>
          </p:cNvSpPr>
          <p:nvPr/>
        </p:nvSpPr>
        <p:spPr bwMode="auto">
          <a:xfrm>
            <a:off x="990600" y="6156325"/>
            <a:ext cx="28956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b="1">
                <a:solidFill>
                  <a:srgbClr val="FFFF00"/>
                </a:solidFill>
                <a:ea typeface="MS PGothic" charset="0"/>
                <a:cs typeface="MS PGothic" charset="0"/>
              </a:rPr>
              <a:t>100 Billions Neurons</a:t>
            </a:r>
            <a:endParaRPr lang="ja-JP" altLang="en-US" sz="2000" b="1">
              <a:solidFill>
                <a:srgbClr val="FFFF00"/>
              </a:solidFill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2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29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22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9251" grpId="0"/>
      <p:bldP spid="2229255" grpId="0"/>
      <p:bldP spid="22292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58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358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DF7EA9-8AF1-454A-80B5-6EC799B5A261}" type="slidenum">
              <a:rPr lang="en-US" sz="1500">
                <a:solidFill>
                  <a:srgbClr val="0000FF"/>
                </a:solidFill>
              </a:rPr>
              <a:pPr eaLnBrk="1" hangingPunct="1"/>
              <a:t>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Unification of Forces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5846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762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36872" name="Text Box 5"/>
          <p:cNvSpPr txBox="1">
            <a:spLocks noChangeArrowheads="1"/>
          </p:cNvSpPr>
          <p:nvPr/>
        </p:nvSpPr>
        <p:spPr bwMode="auto">
          <a:xfrm>
            <a:off x="7775575" y="1660525"/>
            <a:ext cx="1825625" cy="708025"/>
          </a:xfrm>
          <a:prstGeom prst="rect">
            <a:avLst/>
          </a:prstGeom>
          <a:solidFill>
            <a:schemeClr val="bg1"/>
          </a:solidFill>
          <a:ln w="50800">
            <a:noFill/>
            <a:miter lim="800000"/>
            <a:headEnd/>
            <a:tailEnd type="none" w="lg" len="lg"/>
          </a:ln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endParaRPr lang="en-US" sz="2000" b="1">
              <a:solidFill>
                <a:srgbClr val="FF00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sz="2000" b="1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Planck Epoch</a:t>
            </a:r>
          </a:p>
        </p:txBody>
      </p:sp>
      <p:sp>
        <p:nvSpPr>
          <p:cNvPr id="35849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762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  <p:sp>
        <p:nvSpPr>
          <p:cNvPr id="36874" name="Text Box 7"/>
          <p:cNvSpPr txBox="1">
            <a:spLocks noChangeArrowheads="1"/>
          </p:cNvSpPr>
          <p:nvPr/>
        </p:nvSpPr>
        <p:spPr bwMode="auto">
          <a:xfrm>
            <a:off x="2051050" y="5562600"/>
            <a:ext cx="1019175" cy="400050"/>
          </a:xfrm>
          <a:prstGeom prst="rect">
            <a:avLst/>
          </a:prstGeom>
          <a:noFill/>
          <a:ln w="50800">
            <a:noFill/>
            <a:miter lim="800000"/>
            <a:headEnd/>
            <a:tailEnd type="none" w="lg" len="lg"/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3300"/>
                </a:solidFill>
                <a:latin typeface="+mn-lt"/>
                <a:ea typeface="+mn-ea"/>
                <a:cs typeface="+mn-cs"/>
              </a:rPr>
              <a:t>100 GeV</a:t>
            </a:r>
          </a:p>
        </p:txBody>
      </p:sp>
      <p:sp>
        <p:nvSpPr>
          <p:cNvPr id="36875" name="Text Box 8"/>
          <p:cNvSpPr txBox="1">
            <a:spLocks noChangeArrowheads="1"/>
          </p:cNvSpPr>
          <p:nvPr/>
        </p:nvSpPr>
        <p:spPr bwMode="auto">
          <a:xfrm>
            <a:off x="5707063" y="5562600"/>
            <a:ext cx="1055687" cy="400050"/>
          </a:xfrm>
          <a:prstGeom prst="rect">
            <a:avLst/>
          </a:prstGeom>
          <a:noFill/>
          <a:ln w="50800">
            <a:noFill/>
            <a:miter lim="800000"/>
            <a:headEnd/>
            <a:tailEnd type="none" w="lg" len="lg"/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3300"/>
                </a:solidFill>
                <a:latin typeface="+mn-lt"/>
                <a:ea typeface="+mn-ea"/>
                <a:cs typeface="+mn-cs"/>
              </a:rPr>
              <a:t>10</a:t>
            </a:r>
            <a:r>
              <a:rPr lang="en-US" sz="2000" b="1" baseline="3000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16</a:t>
            </a:r>
            <a:r>
              <a:rPr lang="en-US" sz="2000" b="1">
                <a:solidFill>
                  <a:srgbClr val="FF3300"/>
                </a:solidFill>
                <a:latin typeface="+mn-lt"/>
                <a:ea typeface="+mn-ea"/>
                <a:cs typeface="+mn-cs"/>
              </a:rPr>
              <a:t> GeV</a:t>
            </a:r>
          </a:p>
        </p:txBody>
      </p:sp>
      <p:sp>
        <p:nvSpPr>
          <p:cNvPr id="36876" name="Text Box 9"/>
          <p:cNvSpPr txBox="1">
            <a:spLocks noChangeArrowheads="1"/>
          </p:cNvSpPr>
          <p:nvPr/>
        </p:nvSpPr>
        <p:spPr bwMode="auto">
          <a:xfrm>
            <a:off x="7612063" y="5562600"/>
            <a:ext cx="1055687" cy="400050"/>
          </a:xfrm>
          <a:prstGeom prst="rect">
            <a:avLst/>
          </a:prstGeom>
          <a:noFill/>
          <a:ln w="50800">
            <a:noFill/>
            <a:miter lim="800000"/>
            <a:headEnd/>
            <a:tailEnd type="none" w="lg" len="lg"/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3300"/>
                </a:solidFill>
                <a:latin typeface="+mn-lt"/>
                <a:ea typeface="+mn-ea"/>
                <a:cs typeface="+mn-cs"/>
              </a:rPr>
              <a:t>10</a:t>
            </a:r>
            <a:r>
              <a:rPr lang="en-US" sz="2000" b="1" baseline="3000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19</a:t>
            </a:r>
            <a:r>
              <a:rPr lang="en-US" sz="2000" b="1">
                <a:solidFill>
                  <a:srgbClr val="FF3300"/>
                </a:solidFill>
                <a:latin typeface="+mn-lt"/>
                <a:ea typeface="+mn-ea"/>
                <a:cs typeface="+mn-cs"/>
              </a:rPr>
              <a:t> GeV</a:t>
            </a:r>
          </a:p>
        </p:txBody>
      </p:sp>
    </p:spTree>
    <p:extLst>
      <p:ext uri="{BB962C8B-B14F-4D97-AF65-F5344CB8AC3E}">
        <p14:creationId xmlns:p14="http://schemas.microsoft.com/office/powerpoint/2010/main" val="25580172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64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65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B9AEC9-9CBD-6D46-8FE8-73A036083F19}" type="slidenum">
              <a:rPr lang="en-US" sz="1500">
                <a:solidFill>
                  <a:srgbClr val="0000FF"/>
                </a:solidFill>
              </a:rPr>
              <a:pPr eaLnBrk="1" hangingPunct="1"/>
              <a:t>50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6501" name="Rectangle 2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/>
          <a:p>
            <a:endParaRPr lang="en-US"/>
          </a:p>
        </p:txBody>
      </p:sp>
      <p:pic>
        <p:nvPicPr>
          <p:cNvPr id="106502" name="Picture 4" descr="923f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590550"/>
            <a:ext cx="83566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3" name="Text Box 5"/>
          <p:cNvSpPr txBox="1">
            <a:spLocks noChangeArrowheads="1"/>
          </p:cNvSpPr>
          <p:nvPr/>
        </p:nvSpPr>
        <p:spPr bwMode="auto">
          <a:xfrm>
            <a:off x="7391400" y="6838950"/>
            <a:ext cx="2049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60C99C"/>
                </a:solidFill>
                <a:cs typeface="Arial" charset="0"/>
              </a:rPr>
              <a:t>15 frame/sec</a:t>
            </a:r>
            <a:endParaRPr lang="en-US" b="1">
              <a:solidFill>
                <a:srgbClr val="60C99C"/>
              </a:solidFill>
              <a:cs typeface="Arial" charset="0"/>
            </a:endParaRPr>
          </a:p>
        </p:txBody>
      </p:sp>
      <p:sp>
        <p:nvSpPr>
          <p:cNvPr id="106504" name="TextBox 12"/>
          <p:cNvSpPr txBox="1">
            <a:spLocks noChangeArrowheads="1"/>
          </p:cNvSpPr>
          <p:nvPr/>
        </p:nvSpPr>
        <p:spPr bwMode="auto">
          <a:xfrm>
            <a:off x="101600" y="6827838"/>
            <a:ext cx="3394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Andrew Charles (Neurobiology)</a:t>
            </a:r>
          </a:p>
        </p:txBody>
      </p:sp>
      <p:sp>
        <p:nvSpPr>
          <p:cNvPr id="10650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Ca</a:t>
            </a:r>
            <a:r>
              <a:rPr lang="en-US" sz="2400" baseline="300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2+</a:t>
            </a:r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 Signal in cultivated Rat</a:t>
            </a:r>
            <a:r>
              <a:rPr lang="ja-JP" alt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s Brain </a:t>
            </a:r>
            <a:b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by Confocal Microscope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b="9419"/>
          <a:stretch>
            <a:fillRect/>
          </a:stretch>
        </p:blipFill>
        <p:spPr bwMode="auto">
          <a:xfrm>
            <a:off x="0" y="914400"/>
            <a:ext cx="9601200" cy="60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Title 1"/>
          <p:cNvSpPr>
            <a:spLocks noGrp="1"/>
          </p:cNvSpPr>
          <p:nvPr>
            <p:ph type="title"/>
          </p:nvPr>
        </p:nvSpPr>
        <p:spPr>
          <a:xfrm>
            <a:off x="479425" y="-69850"/>
            <a:ext cx="8642350" cy="914400"/>
          </a:xfrm>
        </p:spPr>
        <p:txBody>
          <a:bodyPr/>
          <a:lstStyle/>
          <a:p>
            <a:pPr eaLnBrk="1" hangingPunct="1"/>
            <a:r>
              <a:rPr lang="en-US" altLang="ja-JP" sz="4400" dirty="0" smtClean="0">
                <a:latin typeface="Tahoma" charset="0"/>
                <a:ea typeface="ＭＳ Ｐゴシック" charset="0"/>
                <a:cs typeface="ＭＳ Ｐゴシック" charset="0"/>
              </a:rPr>
              <a:t>Neurons</a:t>
            </a:r>
            <a:endParaRPr lang="en-US" sz="44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772" name="TextBox 4"/>
          <p:cNvSpPr txBox="1">
            <a:spLocks noChangeArrowheads="1"/>
          </p:cNvSpPr>
          <p:nvPr/>
        </p:nvSpPr>
        <p:spPr bwMode="auto">
          <a:xfrm>
            <a:off x="7361238" y="5934075"/>
            <a:ext cx="14398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~micrometer scale</a:t>
            </a:r>
          </a:p>
        </p:txBody>
      </p:sp>
      <p:sp>
        <p:nvSpPr>
          <p:cNvPr id="16077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1/18/2012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607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EF5C1EF3-E9A8-154E-9AEC-CA116D2E5686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51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60776" name="TextBox 8"/>
          <p:cNvSpPr txBox="1">
            <a:spLocks noChangeArrowheads="1"/>
          </p:cNvSpPr>
          <p:nvPr/>
        </p:nvSpPr>
        <p:spPr bwMode="auto">
          <a:xfrm>
            <a:off x="574417" y="708025"/>
            <a:ext cx="70871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dirty="0" smtClean="0">
                <a:solidFill>
                  <a:srgbClr val="008000"/>
                </a:solidFill>
              </a:rPr>
              <a:t>Each Neuron has ~1,000 connections (10</a:t>
            </a:r>
            <a:r>
              <a:rPr lang="en-US" altLang="ja-JP" baseline="30000" dirty="0" smtClean="0">
                <a:solidFill>
                  <a:srgbClr val="008000"/>
                </a:solidFill>
              </a:rPr>
              <a:t>11 </a:t>
            </a:r>
            <a:r>
              <a:rPr lang="en-US" altLang="ja-JP" dirty="0" smtClean="0">
                <a:solidFill>
                  <a:srgbClr val="008000"/>
                </a:solidFill>
              </a:rPr>
              <a:t>x </a:t>
            </a:r>
            <a:r>
              <a:rPr lang="en-US" altLang="ja-JP" dirty="0">
                <a:solidFill>
                  <a:srgbClr val="008000"/>
                </a:solidFill>
              </a:rPr>
              <a:t>1000 = </a:t>
            </a:r>
            <a:r>
              <a:rPr lang="en-US" altLang="ja-JP" dirty="0" smtClean="0">
                <a:solidFill>
                  <a:srgbClr val="008000"/>
                </a:solidFill>
              </a:rPr>
              <a:t>10</a:t>
            </a:r>
            <a:r>
              <a:rPr lang="en-US" altLang="ja-JP" baseline="30000" dirty="0" smtClean="0">
                <a:solidFill>
                  <a:srgbClr val="008000"/>
                </a:solidFill>
              </a:rPr>
              <a:t>14</a:t>
            </a:r>
            <a:r>
              <a:rPr lang="ja-JP" altLang="en-US" dirty="0" smtClean="0">
                <a:solidFill>
                  <a:srgbClr val="008000"/>
                </a:solidFill>
              </a:rPr>
              <a:t>）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55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2" tIns="45716" rIns="91432" bIns="45716" numCol="1" rtlCol="0" anchor="ctr" anchorCtr="0" compatLnSpc="1">
            <a:prstTxWarp prst="textNoShape">
              <a:avLst/>
            </a:prstTxWarp>
          </a:bodyPr>
          <a:lstStyle/>
          <a:p>
            <a:pPr defTabSz="914319"/>
            <a:endParaRPr lang="en-US"/>
          </a:p>
        </p:txBody>
      </p:sp>
      <p:pic>
        <p:nvPicPr>
          <p:cNvPr id="7" name="Content Placeholder 6" descr="watson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" r="316"/>
          <a:stretch/>
        </p:blipFill>
        <p:spPr>
          <a:xfrm>
            <a:off x="1188892" y="1"/>
            <a:ext cx="6863147" cy="7315201"/>
          </a:xfrm>
          <a:ln w="38100" cmpd="sng">
            <a:solidFill>
              <a:srgbClr val="FF6600"/>
            </a:solidFill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711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8839200" cy="685801"/>
          </a:xfrm>
        </p:spPr>
        <p:txBody>
          <a:bodyPr/>
          <a:lstStyle/>
          <a:p>
            <a:pPr algn="l"/>
            <a:r>
              <a:rPr lang="en-US" sz="3200" dirty="0" smtClean="0"/>
              <a:t>“Moore’s Law” Transistors </a:t>
            </a:r>
            <a:r>
              <a:rPr lang="en-US" sz="3200" dirty="0"/>
              <a:t>in Computer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013" t="12551" r="-2447" b="6031"/>
          <a:stretch/>
        </p:blipFill>
        <p:spPr>
          <a:xfrm>
            <a:off x="0" y="717294"/>
            <a:ext cx="8991600" cy="620910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61F23-3103-5947-8D64-6C10D8584C7A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96000" y="3581400"/>
            <a:ext cx="3318414" cy="224676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3200" b="1" u="sng" dirty="0">
                <a:solidFill>
                  <a:srgbClr val="FF6DFF"/>
                </a:solidFill>
              </a:rPr>
              <a:t>Watson</a:t>
            </a:r>
            <a:endParaRPr lang="en-US" sz="2700" b="1" u="sng" dirty="0">
              <a:solidFill>
                <a:srgbClr val="FF6DFF"/>
              </a:solidFill>
            </a:endParaRPr>
          </a:p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#CPUs : 2880 CPU</a:t>
            </a:r>
          </a:p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(~ 10</a:t>
            </a:r>
            <a:r>
              <a:rPr lang="en-US" sz="2700" b="1" baseline="30000" dirty="0">
                <a:solidFill>
                  <a:schemeClr val="accent6">
                    <a:lumMod val="75000"/>
                  </a:schemeClr>
                </a:solidFill>
              </a:rPr>
              <a:t>12</a:t>
            </a:r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 Transistors) </a:t>
            </a:r>
          </a:p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Speed : 3.5 GHz</a:t>
            </a:r>
          </a:p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RAM : 16 </a:t>
            </a:r>
            <a:r>
              <a:rPr lang="en-US" sz="2700" b="1" dirty="0" err="1">
                <a:solidFill>
                  <a:schemeClr val="accent6">
                    <a:lumMod val="75000"/>
                  </a:schemeClr>
                </a:solidFill>
              </a:rPr>
              <a:t>TByte</a:t>
            </a:r>
            <a:endParaRPr lang="en-US" sz="27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37482" y="152400"/>
            <a:ext cx="1387519" cy="584777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2C7A"/>
            </a:solidFill>
          </a:ln>
        </p:spPr>
        <p:txBody>
          <a:bodyPr wrap="none" lIns="91432" tIns="45716" rIns="91432" bIns="45716">
            <a:spAutoFit/>
          </a:bodyPr>
          <a:lstStyle/>
          <a:p>
            <a:pPr lvl="0"/>
            <a:r>
              <a:rPr lang="en-US" sz="3200" b="1" dirty="0">
                <a:solidFill>
                  <a:srgbClr val="FF2C7A"/>
                </a:solidFill>
                <a:latin typeface="Arial Narrow"/>
              </a:rPr>
              <a:t>Watson</a:t>
            </a:r>
            <a:endParaRPr lang="en-US" sz="2700" b="1" dirty="0">
              <a:solidFill>
                <a:srgbClr val="FF2C7A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7312636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12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rgbClr val="FF0000"/>
                </a:solidFill>
                <a:latin typeface="Tahoma" charset="0"/>
              </a:rPr>
              <a:t>From No Brain to Big Brain</a:t>
            </a:r>
          </a:p>
        </p:txBody>
      </p:sp>
      <p:pic>
        <p:nvPicPr>
          <p:cNvPr id="12292" name="Picture 2" descr="http://www.funnyphotos.net.au/images/ordinary-zebrafish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5" t="10001" r="5904" b="20634"/>
          <a:stretch>
            <a:fillRect/>
          </a:stretch>
        </p:blipFill>
        <p:spPr bwMode="auto">
          <a:xfrm>
            <a:off x="377825" y="5318126"/>
            <a:ext cx="4041776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Great Pond Snail, Lymnaea Stagnalis Photographic Print by Oxford Scientif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1713" r="8000" b="21143"/>
          <a:stretch>
            <a:fillRect/>
          </a:stretch>
        </p:blipFill>
        <p:spPr bwMode="auto">
          <a:xfrm>
            <a:off x="381000" y="2938463"/>
            <a:ext cx="3733800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2" descr="PCDimage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0" t="16667" r="8102" b="16667"/>
          <a:stretch>
            <a:fillRect/>
          </a:stretch>
        </p:blipFill>
        <p:spPr>
          <a:xfrm>
            <a:off x="609600" y="663575"/>
            <a:ext cx="3067050" cy="1752601"/>
          </a:xfrm>
          <a:noFill/>
        </p:spPr>
      </p:pic>
      <p:sp>
        <p:nvSpPr>
          <p:cNvPr id="10" name="Rectangle 9"/>
          <p:cNvSpPr/>
          <p:nvPr/>
        </p:nvSpPr>
        <p:spPr>
          <a:xfrm>
            <a:off x="476366" y="4819650"/>
            <a:ext cx="3475064" cy="400101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C000"/>
                </a:solidFill>
              </a:rPr>
              <a:t>Lymnaea</a:t>
            </a:r>
            <a:r>
              <a:rPr lang="en-US" sz="2000" b="1" dirty="0">
                <a:solidFill>
                  <a:srgbClr val="FFC000"/>
                </a:solidFill>
              </a:rPr>
              <a:t>  (~1,000 neurons)</a:t>
            </a:r>
          </a:p>
        </p:txBody>
      </p:sp>
      <p:pic>
        <p:nvPicPr>
          <p:cNvPr id="12296" name="Picture 6" descr="rats"/>
          <p:cNvPicPr>
            <a:picLocks noChangeAspect="1" noChangeArrowheads="1"/>
          </p:cNvPicPr>
          <p:nvPr/>
        </p:nvPicPr>
        <p:blipFill>
          <a:blip r:embed="rId6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" r="9859" b="21037"/>
          <a:stretch>
            <a:fillRect/>
          </a:stretch>
        </p:blipFill>
        <p:spPr bwMode="auto">
          <a:xfrm>
            <a:off x="5483226" y="3581401"/>
            <a:ext cx="343217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8" descr="http://magickcanoe.com/frogs/young-bullfrog-1-larg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8" b="5814"/>
          <a:stretch>
            <a:fillRect/>
          </a:stretch>
        </p:blipFill>
        <p:spPr bwMode="auto">
          <a:xfrm>
            <a:off x="5486400" y="685801"/>
            <a:ext cx="34607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96684" y="6915150"/>
            <a:ext cx="3669678" cy="400101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C000"/>
                </a:solidFill>
              </a:rPr>
              <a:t>Zebrafish</a:t>
            </a:r>
            <a:r>
              <a:rPr lang="en-US" sz="2000" b="1" dirty="0">
                <a:solidFill>
                  <a:srgbClr val="FFC000"/>
                </a:solidFill>
              </a:rPr>
              <a:t>  (~10,000 neurons)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2346" y="2405064"/>
            <a:ext cx="3334676" cy="400101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C000"/>
                </a:solidFill>
              </a:rPr>
              <a:t>Paramecium  (Single Cell)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41691" y="3101976"/>
            <a:ext cx="3094142" cy="400101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C000"/>
                </a:solidFill>
              </a:rPr>
              <a:t>Bullfrog  (~10</a:t>
            </a:r>
            <a:r>
              <a:rPr lang="en-US" sz="2000" b="1" baseline="30000" dirty="0">
                <a:solidFill>
                  <a:srgbClr val="FFC000"/>
                </a:solidFill>
              </a:rPr>
              <a:t>7</a:t>
            </a:r>
            <a:r>
              <a:rPr lang="en-US" sz="2000" b="1" dirty="0">
                <a:solidFill>
                  <a:srgbClr val="FFC000"/>
                </a:solidFill>
              </a:rPr>
              <a:t> neurons)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55434" y="6873875"/>
            <a:ext cx="2524450" cy="400101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C000"/>
                </a:solidFill>
              </a:rPr>
              <a:t>Rat  (~10</a:t>
            </a:r>
            <a:r>
              <a:rPr lang="en-US" sz="2000" b="1" baseline="30000" dirty="0">
                <a:solidFill>
                  <a:srgbClr val="FFC000"/>
                </a:solidFill>
              </a:rPr>
              <a:t>8</a:t>
            </a:r>
            <a:r>
              <a:rPr lang="en-US" sz="2000" b="1" dirty="0">
                <a:solidFill>
                  <a:srgbClr val="FFC000"/>
                </a:solidFill>
              </a:rPr>
              <a:t> neurons)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003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9067800" cy="685801"/>
          </a:xfrm>
        </p:spPr>
        <p:txBody>
          <a:bodyPr/>
          <a:lstStyle/>
          <a:p>
            <a:pPr algn="l"/>
            <a:r>
              <a:rPr lang="en-US" sz="3600" dirty="0"/>
              <a:t>Neurons in Brain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013" t="12551" r="-2447" b="6160"/>
          <a:stretch/>
        </p:blipFill>
        <p:spPr>
          <a:xfrm>
            <a:off x="381000" y="822367"/>
            <a:ext cx="8864726" cy="611183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61F23-3103-5947-8D64-6C10D8584C7A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77509" y="5105401"/>
            <a:ext cx="703572" cy="461657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  <a:latin typeface="+mn-lt"/>
                <a:ea typeface="+mn-ea"/>
              </a:rPr>
              <a:t>Fish</a:t>
            </a:r>
            <a:endParaRPr lang="en-US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49961" y="2662536"/>
            <a:ext cx="717398" cy="461657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6600"/>
            </a:solidFill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6600"/>
                </a:solidFill>
                <a:latin typeface="+mn-lt"/>
                <a:ea typeface="+mn-ea"/>
              </a:rPr>
              <a:t>Flog</a:t>
            </a:r>
            <a:endParaRPr lang="en-US" b="1" dirty="0">
              <a:solidFill>
                <a:srgbClr val="FF6600"/>
              </a:solidFill>
              <a:latin typeface="+mn-lt"/>
              <a:ea typeface="+mn-e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29330" y="1828800"/>
            <a:ext cx="591161" cy="461657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2C7A"/>
            </a:solidFill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2C7A"/>
                </a:solidFill>
                <a:latin typeface="+mn-lt"/>
                <a:ea typeface="+mn-ea"/>
              </a:rPr>
              <a:t>Rat</a:t>
            </a:r>
            <a:endParaRPr lang="en-US" b="1" dirty="0">
              <a:solidFill>
                <a:srgbClr val="FF2C7A"/>
              </a:solidFill>
              <a:latin typeface="+mn-lt"/>
              <a:ea typeface="+mn-e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89359" y="228600"/>
            <a:ext cx="1358142" cy="507823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6DFF"/>
            </a:solidFill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700" b="1" dirty="0">
                <a:solidFill>
                  <a:srgbClr val="FF6DFF"/>
                </a:solidFill>
              </a:rPr>
              <a:t>Human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9800" y="4064000"/>
            <a:ext cx="3356623" cy="1831263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3200" b="1" u="sng" dirty="0">
                <a:solidFill>
                  <a:srgbClr val="FF6DFF"/>
                </a:solidFill>
              </a:rPr>
              <a:t>Human</a:t>
            </a:r>
            <a:endParaRPr lang="en-US" sz="2700" b="1" u="sng" dirty="0">
              <a:solidFill>
                <a:srgbClr val="FF6DFF"/>
              </a:solidFill>
            </a:endParaRPr>
          </a:p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 ~ 10</a:t>
            </a:r>
            <a:r>
              <a:rPr lang="en-US" sz="2700" b="1" baseline="30000" dirty="0">
                <a:solidFill>
                  <a:schemeClr val="accent6">
                    <a:lumMod val="75000"/>
                  </a:schemeClr>
                </a:solidFill>
              </a:rPr>
              <a:t>11</a:t>
            </a:r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 neurons</a:t>
            </a:r>
          </a:p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 ~ 10</a:t>
            </a:r>
            <a:r>
              <a:rPr lang="en-US" sz="2700" b="1" baseline="30000" dirty="0">
                <a:solidFill>
                  <a:schemeClr val="accent6">
                    <a:lumMod val="75000"/>
                  </a:schemeClr>
                </a:solidFill>
              </a:rPr>
              <a:t>14</a:t>
            </a:r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 connections</a:t>
            </a:r>
          </a:p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Speed : 1 kHz</a:t>
            </a:r>
          </a:p>
        </p:txBody>
      </p:sp>
    </p:spTree>
    <p:extLst>
      <p:ext uri="{BB962C8B-B14F-4D97-AF65-F5344CB8AC3E}">
        <p14:creationId xmlns:p14="http://schemas.microsoft.com/office/powerpoint/2010/main" val="24381667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vs. Brain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61F23-3103-5947-8D64-6C10D8584C7A}" type="slidenum">
              <a:rPr lang="en-US" smtClean="0"/>
              <a:pPr/>
              <a:t>56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062806"/>
              </p:ext>
            </p:extLst>
          </p:nvPr>
        </p:nvGraphicFramePr>
        <p:xfrm>
          <a:off x="381001" y="838200"/>
          <a:ext cx="8686799" cy="6133464"/>
        </p:xfrm>
        <a:graphic>
          <a:graphicData uri="http://schemas.openxmlformats.org/drawingml/2006/table">
            <a:tbl>
              <a:tblPr/>
              <a:tblGrid>
                <a:gridCol w="2949099"/>
                <a:gridCol w="2868850"/>
                <a:gridCol w="2868850"/>
              </a:tblGrid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 smtClean="0">
                          <a:solidFill>
                            <a:srgbClr val="31869B"/>
                          </a:solidFill>
                          <a:effectLst/>
                          <a:latin typeface="Calibri"/>
                        </a:rPr>
                        <a:t>Computer (Watson)</a:t>
                      </a:r>
                      <a:endParaRPr lang="en-US" sz="2800" b="1" i="0" u="none" strike="noStrike" dirty="0">
                        <a:solidFill>
                          <a:srgbClr val="31869B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Human Brain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Key Unit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Transistor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Neuron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No. of units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~ </a:t>
                      </a:r>
                      <a:r>
                        <a:rPr lang="en-US" sz="2800" b="1" i="0" u="none" strike="noStrike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10</a:t>
                      </a:r>
                      <a:r>
                        <a:rPr lang="en-US" sz="2800" b="1" i="0" u="none" strike="noStrike" baseline="3000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9 </a:t>
                      </a:r>
                      <a:r>
                        <a:rPr lang="en-US" sz="2800" b="1" i="0" u="none" strike="noStrike" baseline="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 (~10</a:t>
                      </a:r>
                      <a:r>
                        <a:rPr lang="en-US" sz="2800" b="1" i="0" u="none" strike="noStrike" baseline="3000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12</a:t>
                      </a:r>
                      <a:r>
                        <a:rPr lang="en-US" sz="2800" b="1" i="0" u="none" strike="noStrike" baseline="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en-US" sz="2800" b="1" i="0" u="none" strike="noStrike" baseline="30000" dirty="0">
                        <a:solidFill>
                          <a:srgbClr val="215967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~ 10</a:t>
                      </a:r>
                      <a:r>
                        <a:rPr lang="en-US" sz="2800" b="1" i="0" u="none" strike="noStrike" baseline="30000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Connection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Copper Wire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Axon + Dendrite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No. of Connections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~ </a:t>
                      </a:r>
                      <a:r>
                        <a:rPr lang="en-US" sz="2800" b="1" i="0" u="none" strike="noStrike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10</a:t>
                      </a:r>
                      <a:r>
                        <a:rPr lang="en-US" sz="2800" b="1" i="0" u="none" strike="noStrike" baseline="3000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10 </a:t>
                      </a:r>
                      <a:r>
                        <a:rPr lang="en-US" sz="2800" b="1" i="0" u="none" strike="noStrike" baseline="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(~10</a:t>
                      </a:r>
                      <a:r>
                        <a:rPr lang="en-US" sz="2800" b="1" i="0" u="none" strike="noStrike" baseline="3000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13</a:t>
                      </a:r>
                      <a:r>
                        <a:rPr lang="en-US" sz="2800" b="1" i="0" u="none" strike="noStrike" baseline="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en-US" sz="2800" b="1" i="0" u="none" strike="noStrike" baseline="30000" dirty="0">
                        <a:solidFill>
                          <a:srgbClr val="215967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~ 10</a:t>
                      </a:r>
                      <a:r>
                        <a:rPr lang="en-US" sz="2800" b="1" i="0" u="none" strike="noStrike" baseline="30000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Signal Carrier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Electrons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2800" b="1" i="0" u="none" strike="noStrike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Ions (Na+, Ca+, K+)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Clock Speed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~ 1 GHz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~ 1 kHz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Method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Sequential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Parallel Processing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76960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85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085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9C2B15-3255-B143-A11F-DBA7C90F28B1}" type="slidenum">
              <a:rPr lang="en-US" sz="1500">
                <a:solidFill>
                  <a:srgbClr val="0000FF"/>
                </a:solidFill>
              </a:rPr>
              <a:pPr eaLnBrk="1" hangingPunct="1"/>
              <a:t>57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854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9220200" cy="685800"/>
          </a:xfrm>
        </p:spPr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Neural Networks for Breathing</a:t>
            </a:r>
          </a:p>
        </p:txBody>
      </p:sp>
      <p:pic>
        <p:nvPicPr>
          <p:cNvPr id="108550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295400"/>
            <a:ext cx="6127750" cy="5683250"/>
          </a:xfrm>
        </p:spPr>
      </p:pic>
      <p:sp>
        <p:nvSpPr>
          <p:cNvPr id="108551" name="Rectangle 6"/>
          <p:cNvSpPr>
            <a:spLocks noChangeArrowheads="1"/>
          </p:cNvSpPr>
          <p:nvPr/>
        </p:nvSpPr>
        <p:spPr bwMode="auto">
          <a:xfrm>
            <a:off x="-76200" y="762000"/>
            <a:ext cx="975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r>
              <a:rPr lang="en-US" b="1">
                <a:solidFill>
                  <a:srgbClr val="00664D"/>
                </a:solidFill>
                <a:latin typeface="Arial Narrow" charset="0"/>
              </a:rPr>
              <a:t>~300 neurons in rat</a:t>
            </a:r>
            <a:r>
              <a:rPr lang="ja-JP" altLang="en-US" b="1">
                <a:solidFill>
                  <a:srgbClr val="00664D"/>
                </a:solidFill>
                <a:latin typeface="Arial Narrow" charset="0"/>
              </a:rPr>
              <a:t>’</a:t>
            </a:r>
            <a:r>
              <a:rPr lang="en-US" b="1">
                <a:solidFill>
                  <a:srgbClr val="00664D"/>
                </a:solidFill>
                <a:latin typeface="Arial Narrow" charset="0"/>
              </a:rPr>
              <a:t>s brain (pre-Botzinger Cells) responsible for breathing </a:t>
            </a:r>
            <a:endParaRPr lang="en-US">
              <a:solidFill>
                <a:srgbClr val="00664D"/>
              </a:solidFill>
            </a:endParaRPr>
          </a:p>
        </p:txBody>
      </p:sp>
      <p:sp>
        <p:nvSpPr>
          <p:cNvPr id="108552" name="TextBox 7"/>
          <p:cNvSpPr txBox="1">
            <a:spLocks noChangeArrowheads="1"/>
          </p:cNvSpPr>
          <p:nvPr/>
        </p:nvSpPr>
        <p:spPr bwMode="auto">
          <a:xfrm>
            <a:off x="533400" y="6324600"/>
            <a:ext cx="317976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Jack Feldman (Neurobiology)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" y="5410200"/>
            <a:ext cx="360045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Nature by </a:t>
            </a:r>
            <a:r>
              <a:rPr lang="en-US" sz="2000" b="1" i="1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Naohiro</a:t>
            </a:r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i="1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Koshiya</a:t>
            </a:r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(1999)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sz="1900"/>
          </a:p>
        </p:txBody>
      </p:sp>
      <p:pic>
        <p:nvPicPr>
          <p:cNvPr id="93187" name="Arisaka_Soma_Dendrite_1k.mp4" descr="/Users/Katsushi/Desktop/P41/Arisaka_Soma_Dendrite.mp4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75" y="974725"/>
            <a:ext cx="9361488" cy="6340475"/>
          </a:xfrm>
          <a:noFill/>
        </p:spPr>
      </p:pic>
      <p:sp>
        <p:nvSpPr>
          <p:cNvPr id="91139" name="Rectangle 2"/>
          <p:cNvSpPr txBox="1">
            <a:spLocks noChangeArrowheads="1"/>
          </p:cNvSpPr>
          <p:nvPr/>
        </p:nvSpPr>
        <p:spPr bwMode="auto">
          <a:xfrm>
            <a:off x="-79375" y="-161925"/>
            <a:ext cx="96012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000" b="1">
                <a:solidFill>
                  <a:srgbClr val="FF6600"/>
                </a:solidFill>
                <a:latin typeface="Calibri" charset="0"/>
              </a:rPr>
              <a:t>High-speed Ca</a:t>
            </a:r>
            <a:r>
              <a:rPr lang="en-US" altLang="ja-JP" sz="3000" b="1" baseline="30000">
                <a:solidFill>
                  <a:srgbClr val="FF6600"/>
                </a:solidFill>
                <a:latin typeface="Calibri" charset="0"/>
              </a:rPr>
              <a:t>2+ </a:t>
            </a:r>
            <a:r>
              <a:rPr lang="en-US" altLang="ja-JP" sz="3000" b="1">
                <a:solidFill>
                  <a:srgbClr val="FF6600"/>
                </a:solidFill>
                <a:latin typeface="Calibri" charset="0"/>
              </a:rPr>
              <a:t>Imaging of pre-Botzinger Cells of Rats</a:t>
            </a:r>
            <a:endParaRPr lang="ja-JP" altLang="en-US" sz="3000" b="1">
              <a:solidFill>
                <a:srgbClr val="FF6600"/>
              </a:solidFill>
              <a:latin typeface="Calibri" charset="0"/>
            </a:endParaRPr>
          </a:p>
        </p:txBody>
      </p:sp>
      <p:sp>
        <p:nvSpPr>
          <p:cNvPr id="91140" name="TextBox 10"/>
          <p:cNvSpPr txBox="1">
            <a:spLocks noChangeArrowheads="1"/>
          </p:cNvSpPr>
          <p:nvPr/>
        </p:nvSpPr>
        <p:spPr bwMode="auto">
          <a:xfrm>
            <a:off x="4730750" y="568325"/>
            <a:ext cx="4070350" cy="422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Prof. Jack Feldman (Neurobiology)</a:t>
            </a:r>
          </a:p>
        </p:txBody>
      </p:sp>
      <p:sp>
        <p:nvSpPr>
          <p:cNvPr id="91141" name="Rectangle 11"/>
          <p:cNvSpPr>
            <a:spLocks noChangeArrowheads="1"/>
          </p:cNvSpPr>
          <p:nvPr/>
        </p:nvSpPr>
        <p:spPr bwMode="auto">
          <a:xfrm>
            <a:off x="6858000" y="1544638"/>
            <a:ext cx="251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sz="2400" b="1">
                <a:solidFill>
                  <a:srgbClr val="92D050"/>
                </a:solidFill>
                <a:latin typeface="Calibri" charset="0"/>
              </a:rPr>
              <a:t>(1, 000 frame/sec)</a:t>
            </a:r>
            <a:endParaRPr lang="en-US" sz="32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3007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00" fill="hold"/>
                                        <p:tgtEl>
                                          <p:spTgt spid="93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318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3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3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187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Sensory Input and Decision Making in Brain</a:t>
            </a:r>
          </a:p>
        </p:txBody>
      </p:sp>
      <p:sp>
        <p:nvSpPr>
          <p:cNvPr id="11264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26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19B0031-46DE-CD4D-8A2F-067A54208B87}" type="slidenum">
              <a:rPr lang="en-US" sz="1500">
                <a:solidFill>
                  <a:srgbClr val="0000FF"/>
                </a:solidFill>
              </a:rPr>
              <a:pPr eaLnBrk="1" hangingPunct="1"/>
              <a:t>59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12645" name="Picture 4" descr="http://fig.cox.miami.edu/~cmallery/150/neuro/48x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>
            <a:fillRect/>
          </a:stretch>
        </p:blipFill>
        <p:spPr bwMode="auto">
          <a:xfrm>
            <a:off x="228600" y="762000"/>
            <a:ext cx="9144000" cy="612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6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0205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64D116-15B0-224D-ABB4-1EA6F260F740}" type="slidenum">
              <a:rPr lang="en-US" sz="1500">
                <a:solidFill>
                  <a:srgbClr val="0000FF"/>
                </a:solidFill>
              </a:rPr>
              <a:pPr eaLnBrk="1" hangingPunct="1"/>
              <a:t>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685800"/>
          </a:xfrm>
        </p:spPr>
        <p:txBody>
          <a:bodyPr/>
          <a:lstStyle/>
          <a:p>
            <a:pPr eaLnBrk="1" hangingPunct="1"/>
            <a:r>
              <a:rPr lang="en-US" altLang="ja-JP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</a:p>
        </p:txBody>
      </p:sp>
      <p:sp>
        <p:nvSpPr>
          <p:cNvPr id="37894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37895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80000"/>
              </a:lnSpc>
            </a:pPr>
            <a:r>
              <a:rPr lang="en-US" altLang="ja-JP" sz="4000" b="1">
                <a:solidFill>
                  <a:srgbClr val="00FFFF"/>
                </a:solidFill>
              </a:rPr>
              <a:t>Physicists’ View of Early Universe</a:t>
            </a:r>
          </a:p>
        </p:txBody>
      </p:sp>
      <p:sp>
        <p:nvSpPr>
          <p:cNvPr id="4035589" name="Text Box 5"/>
          <p:cNvSpPr txBox="1">
            <a:spLocks noChangeArrowheads="1"/>
          </p:cNvSpPr>
          <p:nvPr/>
        </p:nvSpPr>
        <p:spPr bwMode="auto">
          <a:xfrm>
            <a:off x="3746500" y="5032375"/>
            <a:ext cx="50927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Fiat lux</a:t>
            </a:r>
          </a:p>
          <a:p>
            <a:pPr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Let there be light </a:t>
            </a:r>
          </a:p>
        </p:txBody>
      </p:sp>
    </p:spTree>
    <p:extLst>
      <p:ext uri="{BB962C8B-B14F-4D97-AF65-F5344CB8AC3E}">
        <p14:creationId xmlns:p14="http://schemas.microsoft.com/office/powerpoint/2010/main" val="15158291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3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558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Human Eyes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1/18/2012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55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9456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E1CD435E-CE00-2C4E-9672-DD203E334CBF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60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94566" name="Picture 2" descr="http://webvision.med.utah.edu/imageswv/Sagschem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r="2113" b="15584"/>
          <a:stretch>
            <a:fillRect/>
          </a:stretch>
        </p:blipFill>
        <p:spPr>
          <a:xfrm>
            <a:off x="0" y="955675"/>
            <a:ext cx="9601200" cy="5673725"/>
          </a:xfrm>
          <a:noFill/>
        </p:spPr>
      </p:pic>
      <p:sp>
        <p:nvSpPr>
          <p:cNvPr id="194567" name="Rectangle 6"/>
          <p:cNvSpPr>
            <a:spLocks noChangeArrowheads="1"/>
          </p:cNvSpPr>
          <p:nvPr/>
        </p:nvSpPr>
        <p:spPr bwMode="auto">
          <a:xfrm>
            <a:off x="5037441" y="914400"/>
            <a:ext cx="341632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~100M </a:t>
            </a:r>
            <a:r>
              <a:rPr lang="en-US" sz="2800" b="1" dirty="0">
                <a:solidFill>
                  <a:srgbClr val="FF00FF"/>
                </a:solidFill>
                <a:latin typeface="+mn-lt"/>
              </a:rPr>
              <a:t>p</a:t>
            </a:r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hoto receptors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94568" name="Rectangle 7"/>
          <p:cNvSpPr>
            <a:spLocks noChangeArrowheads="1"/>
          </p:cNvSpPr>
          <p:nvPr/>
        </p:nvSpPr>
        <p:spPr bwMode="auto">
          <a:xfrm>
            <a:off x="4191000" y="6324600"/>
            <a:ext cx="53715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008000"/>
                </a:solidFill>
                <a:latin typeface="+mn-lt"/>
              </a:rPr>
              <a:t>540M years ago</a:t>
            </a:r>
            <a:r>
              <a:rPr lang="ja-JP" altLang="en-US" sz="2800" b="1" dirty="0" smtClean="0">
                <a:solidFill>
                  <a:srgbClr val="008000"/>
                </a:solidFill>
                <a:latin typeface="+mn-lt"/>
              </a:rPr>
              <a:t>（</a:t>
            </a:r>
            <a:r>
              <a:rPr lang="en-US" sz="2800" b="1" dirty="0" smtClean="0">
                <a:solidFill>
                  <a:srgbClr val="008000"/>
                </a:solidFill>
                <a:latin typeface="+mn-lt"/>
              </a:rPr>
              <a:t>Cambria explosion</a:t>
            </a:r>
            <a:r>
              <a:rPr lang="ja-JP" altLang="en-US" sz="2800" b="1" dirty="0" smtClean="0">
                <a:solidFill>
                  <a:srgbClr val="008000"/>
                </a:solidFill>
                <a:latin typeface="+mn-lt"/>
              </a:rPr>
              <a:t>）</a:t>
            </a:r>
            <a:endParaRPr lang="en-US" sz="2800" b="1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33571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Human Ears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661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1/18/2012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656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9661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EF5AEBEE-7A31-5545-8110-206EA36F9120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61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96614" name="Picture 2" descr="http://www.zmescience.com/wp-content/uploads/2008/08/the-human-ear.g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295400"/>
            <a:ext cx="8588375" cy="5618163"/>
          </a:xfrm>
          <a:noFill/>
        </p:spPr>
      </p:pic>
      <p:sp>
        <p:nvSpPr>
          <p:cNvPr id="196615" name="Rectangle 6"/>
          <p:cNvSpPr>
            <a:spLocks noChangeArrowheads="1"/>
          </p:cNvSpPr>
          <p:nvPr/>
        </p:nvSpPr>
        <p:spPr bwMode="auto">
          <a:xfrm>
            <a:off x="6101405" y="762000"/>
            <a:ext cx="2697473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FF00FF"/>
                </a:solidFill>
                <a:latin typeface="+mn-lt"/>
              </a:rPr>
              <a:t>~10,000 Hair Cells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96616" name="Rectangle 7"/>
          <p:cNvSpPr>
            <a:spLocks noChangeArrowheads="1"/>
          </p:cNvSpPr>
          <p:nvPr/>
        </p:nvSpPr>
        <p:spPr bwMode="auto">
          <a:xfrm>
            <a:off x="6702540" y="6400800"/>
            <a:ext cx="23862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+mn-lt"/>
              </a:rPr>
              <a:t>~50M years ago</a:t>
            </a:r>
            <a:endParaRPr lang="en-US" sz="2800" b="1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35429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46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146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59D4E57-BD80-FE40-A99F-9489DF0B3461}" type="slidenum">
              <a:rPr lang="en-US" sz="1500">
                <a:solidFill>
                  <a:srgbClr val="0000FF"/>
                </a:solidFill>
              </a:rPr>
              <a:pPr eaLnBrk="1" hangingPunct="1"/>
              <a:t>62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469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763000" cy="685800"/>
          </a:xfrm>
        </p:spPr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Anatomy of Inner Ear</a:t>
            </a:r>
          </a:p>
        </p:txBody>
      </p:sp>
      <p:pic>
        <p:nvPicPr>
          <p:cNvPr id="114694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97"/>
          <a:stretch>
            <a:fillRect/>
          </a:stretch>
        </p:blipFill>
        <p:spPr>
          <a:xfrm>
            <a:off x="0" y="2590800"/>
            <a:ext cx="9567863" cy="3352800"/>
          </a:xfrm>
        </p:spPr>
      </p:pic>
      <p:sp>
        <p:nvSpPr>
          <p:cNvPr id="10" name="Rectangle 9"/>
          <p:cNvSpPr/>
          <p:nvPr/>
        </p:nvSpPr>
        <p:spPr>
          <a:xfrm>
            <a:off x="2714625" y="1600200"/>
            <a:ext cx="2390775" cy="717550"/>
          </a:xfrm>
          <a:prstGeom prst="rect">
            <a:avLst/>
          </a:prstGeom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Cross-section of the cochlear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" y="1600200"/>
            <a:ext cx="2293938" cy="717550"/>
          </a:xfrm>
          <a:prstGeom prst="rect">
            <a:avLst/>
          </a:prstGeom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Human auditory system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86400" y="1676400"/>
            <a:ext cx="1371600" cy="404813"/>
          </a:xfrm>
          <a:prstGeom prst="rect">
            <a:avLst/>
          </a:prstGeom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Hair bundle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86600" y="1654175"/>
            <a:ext cx="2590800" cy="717550"/>
          </a:xfrm>
          <a:prstGeom prst="rect">
            <a:avLst/>
          </a:prstGeom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Molecular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mechano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-transduction machinery</a:t>
            </a:r>
          </a:p>
        </p:txBody>
      </p:sp>
      <p:sp>
        <p:nvSpPr>
          <p:cNvPr id="114699" name="Rectangle 13"/>
          <p:cNvSpPr>
            <a:spLocks noChangeArrowheads="1"/>
          </p:cNvSpPr>
          <p:nvPr/>
        </p:nvSpPr>
        <p:spPr bwMode="auto">
          <a:xfrm>
            <a:off x="1447800" y="6477000"/>
            <a:ext cx="77724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r>
              <a:rPr lang="en-US" sz="2000">
                <a:latin typeface="Arial Narrow" charset="0"/>
                <a:cs typeface="Arial" charset="0"/>
              </a:rPr>
              <a:t>Meredith LeMasurier and Peter G. Gillespie,  </a:t>
            </a:r>
            <a:r>
              <a:rPr lang="nl-NL" sz="2000">
                <a:latin typeface="Arial Narrow" charset="0"/>
                <a:cs typeface="Arial" charset="0"/>
              </a:rPr>
              <a:t>Neuron, Vol. 48,2005</a:t>
            </a:r>
            <a:endParaRPr lang="en-US" sz="2000">
              <a:latin typeface="Arial Narrow" charset="0"/>
              <a:cs typeface="Arial" charset="0"/>
            </a:endParaRPr>
          </a:p>
        </p:txBody>
      </p:sp>
      <p:sp>
        <p:nvSpPr>
          <p:cNvPr id="114700" name="TextBox 14"/>
          <p:cNvSpPr txBox="1">
            <a:spLocks noChangeArrowheads="1"/>
          </p:cNvSpPr>
          <p:nvPr/>
        </p:nvSpPr>
        <p:spPr bwMode="auto">
          <a:xfrm>
            <a:off x="6477000" y="914400"/>
            <a:ext cx="28765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Dolores Bozovic (Physics)</a:t>
            </a:r>
          </a:p>
        </p:txBody>
      </p:sp>
    </p:spTree>
    <p:extLst>
      <p:ext uri="{BB962C8B-B14F-4D97-AF65-F5344CB8AC3E}">
        <p14:creationId xmlns:p14="http://schemas.microsoft.com/office/powerpoint/2010/main" val="4566714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</a:rPr>
              <a:t>Simultaneous observation of entire process</a:t>
            </a:r>
          </a:p>
        </p:txBody>
      </p:sp>
      <p:sp>
        <p:nvSpPr>
          <p:cNvPr id="4301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1D3B53-BC4C-AB47-80E7-D9780A0D67D1}" type="slidenum">
              <a:rPr lang="en-US" sz="1500">
                <a:solidFill>
                  <a:srgbClr val="0000FF"/>
                </a:solidFill>
              </a:rPr>
              <a:pPr eaLnBrk="1" hangingPunct="1"/>
              <a:t>63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43013" name="Picture 2" descr="http://www.unmc.edu/Physiology/Mann/pix_4b/hair_cell.g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" b="2515"/>
          <a:stretch>
            <a:fillRect/>
          </a:stretch>
        </p:blipFill>
        <p:spPr>
          <a:xfrm>
            <a:off x="1447800" y="762000"/>
            <a:ext cx="3581400" cy="6142038"/>
          </a:xfrm>
          <a:noFill/>
        </p:spPr>
      </p:pic>
      <p:sp>
        <p:nvSpPr>
          <p:cNvPr id="9" name="TextBox 8"/>
          <p:cNvSpPr txBox="1"/>
          <p:nvPr/>
        </p:nvSpPr>
        <p:spPr>
          <a:xfrm>
            <a:off x="6096000" y="1066800"/>
            <a:ext cx="2062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Mechanical Motion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2200" y="1752600"/>
            <a:ext cx="12985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Ca</a:t>
            </a:r>
            <a:r>
              <a:rPr lang="en-US" sz="2000" b="1" baseline="30000" dirty="0">
                <a:solidFill>
                  <a:srgbClr val="0000FF"/>
                </a:solidFill>
                <a:latin typeface="+mn-lt"/>
                <a:ea typeface="+mn-ea"/>
              </a:rPr>
              <a:t>2+  </a:t>
            </a: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Intake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0" y="3276600"/>
            <a:ext cx="3068638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Action Potential Propagation</a:t>
            </a:r>
          </a:p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in Hair Cell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0" y="4876800"/>
            <a:ext cx="23209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Receptor in Synapse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72200" y="6019800"/>
            <a:ext cx="3068638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Action Potential Propagation</a:t>
            </a:r>
          </a:p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Into Dendrite</a:t>
            </a: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5029200" y="1219200"/>
            <a:ext cx="1066800" cy="31750"/>
          </a:xfrm>
          <a:prstGeom prst="line">
            <a:avLst/>
          </a:prstGeom>
          <a:noFill/>
          <a:ln w="34925">
            <a:solidFill>
              <a:srgbClr val="FFCC00"/>
            </a:solidFill>
            <a:prstDash val="solid"/>
            <a:round/>
            <a:headEnd type="stealth" w="lg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</a:endParaRPr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5029200" y="1914525"/>
            <a:ext cx="1066800" cy="31750"/>
          </a:xfrm>
          <a:prstGeom prst="line">
            <a:avLst/>
          </a:prstGeom>
          <a:noFill/>
          <a:ln w="34925">
            <a:solidFill>
              <a:srgbClr val="FFCC00"/>
            </a:solidFill>
            <a:prstDash val="solid"/>
            <a:round/>
            <a:headEnd type="stealth" w="lg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</a:endParaRP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4953000" y="3581400"/>
            <a:ext cx="1108075" cy="46038"/>
          </a:xfrm>
          <a:prstGeom prst="line">
            <a:avLst/>
          </a:prstGeom>
          <a:noFill/>
          <a:ln w="34925">
            <a:solidFill>
              <a:srgbClr val="FFCC00"/>
            </a:solidFill>
            <a:prstDash val="solid"/>
            <a:round/>
            <a:headEnd type="stealth" w="lg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</a:endParaRPr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 flipV="1">
            <a:off x="4876800" y="5105400"/>
            <a:ext cx="1184275" cy="46038"/>
          </a:xfrm>
          <a:prstGeom prst="line">
            <a:avLst/>
          </a:prstGeom>
          <a:noFill/>
          <a:ln w="34925">
            <a:solidFill>
              <a:srgbClr val="FFCC00"/>
            </a:solidFill>
            <a:prstDash val="solid"/>
            <a:round/>
            <a:headEnd type="stealth" w="lg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</a:endParaRPr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 flipV="1">
            <a:off x="4876800" y="6400800"/>
            <a:ext cx="1184275" cy="46038"/>
          </a:xfrm>
          <a:prstGeom prst="line">
            <a:avLst/>
          </a:prstGeom>
          <a:noFill/>
          <a:ln w="34925">
            <a:solidFill>
              <a:srgbClr val="FFCC00"/>
            </a:solidFill>
            <a:prstDash val="solid"/>
            <a:round/>
            <a:headEnd type="stealth" w="lg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</a:endParaRPr>
          </a:p>
        </p:txBody>
      </p:sp>
      <p:sp>
        <p:nvSpPr>
          <p:cNvPr id="43024" name="Footer Placeholder 1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413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FFFF00"/>
                </a:solidFill>
              </a:rPr>
              <a:t>1/18/2012</a:t>
            </a:r>
            <a:endParaRPr lang="en-US" sz="1500">
              <a:solidFill>
                <a:srgbClr val="FFFF00"/>
              </a:solidFill>
            </a:endParaRPr>
          </a:p>
        </p:txBody>
      </p:sp>
      <p:sp>
        <p:nvSpPr>
          <p:cNvPr id="1187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FFFF00"/>
                </a:solidFill>
                <a:cs typeface="Arial" charset="0"/>
              </a:rPr>
              <a:t>Katsushi Arisaka</a:t>
            </a:r>
          </a:p>
        </p:txBody>
      </p:sp>
      <p:sp>
        <p:nvSpPr>
          <p:cNvPr id="1187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F41DA07-DE02-D144-B0F0-4AD14C45FAAF}" type="slidenum">
              <a:rPr lang="en-US" sz="1500">
                <a:solidFill>
                  <a:srgbClr val="FFFF00"/>
                </a:solidFill>
              </a:rPr>
              <a:pPr eaLnBrk="1" hangingPunct="1"/>
              <a:t>64</a:t>
            </a:fld>
            <a:endParaRPr lang="en-US" sz="1500">
              <a:solidFill>
                <a:srgbClr val="FFFF00"/>
              </a:solidFill>
            </a:endParaRPr>
          </a:p>
        </p:txBody>
      </p:sp>
      <p:pic>
        <p:nvPicPr>
          <p:cNvPr id="118789" name="Picture 2" descr="C:\Users\Katsushi\Desktop\Our Microscopes\DSCN0239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753600" cy="7315200"/>
          </a:xfrm>
          <a:noFill/>
        </p:spPr>
      </p:pic>
      <p:sp>
        <p:nvSpPr>
          <p:cNvPr id="118790" name="Text Box 5"/>
          <p:cNvSpPr txBox="1">
            <a:spLocks noChangeArrowheads="1"/>
          </p:cNvSpPr>
          <p:nvPr/>
        </p:nvSpPr>
        <p:spPr bwMode="auto">
          <a:xfrm>
            <a:off x="1271588" y="152400"/>
            <a:ext cx="19637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  <a:latin typeface="Arial Narrow" charset="0"/>
                <a:sym typeface="Symbol" charset="0"/>
              </a:rPr>
              <a:t>CMOS Camera</a:t>
            </a:r>
          </a:p>
          <a:p>
            <a:pPr eaLnBrk="1" hangingPunct="1"/>
            <a:r>
              <a:rPr lang="en-US" b="1">
                <a:solidFill>
                  <a:srgbClr val="FFFF00"/>
                </a:solidFill>
                <a:latin typeface="Arial Narrow" charset="0"/>
                <a:sym typeface="Symbol" charset="0"/>
              </a:rPr>
              <a:t>(Photron SA-1)</a:t>
            </a:r>
          </a:p>
        </p:txBody>
      </p:sp>
      <p:sp>
        <p:nvSpPr>
          <p:cNvPr id="118791" name="Text Box 5"/>
          <p:cNvSpPr txBox="1">
            <a:spLocks noChangeArrowheads="1"/>
          </p:cNvSpPr>
          <p:nvPr/>
        </p:nvSpPr>
        <p:spPr bwMode="auto">
          <a:xfrm>
            <a:off x="7119938" y="152400"/>
            <a:ext cx="22034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  <a:latin typeface="Arial Narrow" charset="0"/>
                <a:sym typeface="Symbol" charset="0"/>
              </a:rPr>
              <a:t>EMCCD Camera</a:t>
            </a:r>
          </a:p>
          <a:p>
            <a:pPr eaLnBrk="1" hangingPunct="1"/>
            <a:r>
              <a:rPr lang="en-US" b="1">
                <a:solidFill>
                  <a:srgbClr val="FFFF00"/>
                </a:solidFill>
                <a:latin typeface="Arial Narrow" charset="0"/>
                <a:sym typeface="Symbol" charset="0"/>
              </a:rPr>
              <a:t>(Andor iXon 897)</a:t>
            </a:r>
          </a:p>
        </p:txBody>
      </p:sp>
      <p:sp>
        <p:nvSpPr>
          <p:cNvPr id="118792" name="Text Box 5"/>
          <p:cNvSpPr txBox="1">
            <a:spLocks noChangeArrowheads="1"/>
          </p:cNvSpPr>
          <p:nvPr/>
        </p:nvSpPr>
        <p:spPr bwMode="auto">
          <a:xfrm>
            <a:off x="3581400" y="3505200"/>
            <a:ext cx="17907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  <a:latin typeface="Arial Narrow" charset="0"/>
                <a:sym typeface="Symbol" charset="0"/>
              </a:rPr>
              <a:t>Microscopes</a:t>
            </a:r>
            <a:endParaRPr lang="en-US" b="1">
              <a:solidFill>
                <a:srgbClr val="FFFF00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118793" name="Text Box 5"/>
          <p:cNvSpPr txBox="1">
            <a:spLocks noChangeArrowheads="1"/>
          </p:cNvSpPr>
          <p:nvPr/>
        </p:nvSpPr>
        <p:spPr bwMode="auto">
          <a:xfrm>
            <a:off x="5181600" y="5867400"/>
            <a:ext cx="1370013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  <a:latin typeface="Arial Narrow" charset="0"/>
                <a:sym typeface="Symbol" charset="0"/>
              </a:rPr>
              <a:t>Objective</a:t>
            </a:r>
            <a:endParaRPr lang="en-US" b="1">
              <a:solidFill>
                <a:srgbClr val="FFFF00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118794" name="TextBox 14"/>
          <p:cNvSpPr txBox="1">
            <a:spLocks noChangeArrowheads="1"/>
          </p:cNvSpPr>
          <p:nvPr/>
        </p:nvSpPr>
        <p:spPr bwMode="auto">
          <a:xfrm>
            <a:off x="80963" y="6553200"/>
            <a:ext cx="3652837" cy="415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Dolores </a:t>
            </a:r>
            <a:r>
              <a:rPr lang="en-US" sz="2100" b="1" i="1" dirty="0" err="1">
                <a:solidFill>
                  <a:srgbClr val="00B0F0"/>
                </a:solidFill>
                <a:latin typeface="Calibri" charset="0"/>
                <a:cs typeface="Arial" charset="0"/>
              </a:rPr>
              <a:t>Bozovic</a:t>
            </a:r>
            <a:r>
              <a:rPr lang="ja-JP" altLang="en-US" sz="21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’</a:t>
            </a:r>
            <a:r>
              <a:rPr lang="en-US" sz="21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s Lab (Physics)</a:t>
            </a:r>
          </a:p>
        </p:txBody>
      </p:sp>
    </p:spTree>
    <p:extLst>
      <p:ext uri="{BB962C8B-B14F-4D97-AF65-F5344CB8AC3E}">
        <p14:creationId xmlns:p14="http://schemas.microsoft.com/office/powerpoint/2010/main" val="5484781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91424" tIns="45712" rIns="91424" bIns="45712" anchor="ctr"/>
          <a:lstStyle/>
          <a:p>
            <a:endParaRPr lang="en-US" sz="1900"/>
          </a:p>
        </p:txBody>
      </p:sp>
      <p:pic>
        <p:nvPicPr>
          <p:cNvPr id="100355" name="5 hair cells.mp4" descr="/Users/Katsushi/Desktop/P41/Arisaka_HairCells.mp4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66775"/>
            <a:ext cx="9521825" cy="6448425"/>
          </a:xfrm>
          <a:noFill/>
        </p:spPr>
      </p:pic>
      <p:sp>
        <p:nvSpPr>
          <p:cNvPr id="10649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76200"/>
            <a:ext cx="8729663" cy="685800"/>
          </a:xfrm>
        </p:spPr>
        <p:txBody>
          <a:bodyPr/>
          <a:lstStyle/>
          <a:p>
            <a:pPr eaLnBrk="1" hangingPunct="1"/>
            <a:r>
              <a:rPr lang="en-US" sz="28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Mechanical Motion of Hair Cells in Inner Ear</a:t>
            </a:r>
          </a:p>
        </p:txBody>
      </p:sp>
      <p:sp>
        <p:nvSpPr>
          <p:cNvPr id="106500" name="Rectangle 9"/>
          <p:cNvSpPr>
            <a:spLocks noChangeArrowheads="1"/>
          </p:cNvSpPr>
          <p:nvPr/>
        </p:nvSpPr>
        <p:spPr bwMode="auto">
          <a:xfrm>
            <a:off x="7097713" y="487363"/>
            <a:ext cx="251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sz="2400" b="1">
                <a:solidFill>
                  <a:srgbClr val="92D050"/>
                </a:solidFill>
                <a:latin typeface="Calibri" charset="0"/>
              </a:rPr>
              <a:t>(1, 000 frame/sec)</a:t>
            </a:r>
            <a:endParaRPr lang="en-US" sz="3200"/>
          </a:p>
        </p:txBody>
      </p:sp>
      <p:sp>
        <p:nvSpPr>
          <p:cNvPr id="106501" name="TextBox 14"/>
          <p:cNvSpPr txBox="1">
            <a:spLocks noChangeArrowheads="1"/>
          </p:cNvSpPr>
          <p:nvPr/>
        </p:nvSpPr>
        <p:spPr bwMode="auto">
          <a:xfrm>
            <a:off x="3360738" y="406400"/>
            <a:ext cx="3611562" cy="422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b="1" i="1">
                <a:solidFill>
                  <a:srgbClr val="00B0F0"/>
                </a:solidFill>
                <a:latin typeface="Calibri" charset="0"/>
                <a:cs typeface="Arial" charset="0"/>
              </a:rPr>
              <a:t>Prof. Dolores Bozovic (Physics)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052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32" fill="hold"/>
                                        <p:tgtEl>
                                          <p:spTgt spid="1003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035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0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03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355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674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1674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CC2373-6911-FD4A-8A4F-FBDA8AC5BC23}" type="slidenum">
              <a:rPr lang="en-US" sz="1500">
                <a:solidFill>
                  <a:srgbClr val="0000FF"/>
                </a:solidFill>
              </a:rPr>
              <a:pPr eaLnBrk="1" hangingPunct="1"/>
              <a:t>66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67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Mystery of Hearing</a:t>
            </a:r>
          </a:p>
        </p:txBody>
      </p:sp>
      <p:sp>
        <p:nvSpPr>
          <p:cNvPr id="1167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</a:rPr>
              <a:t>Extremely wide dynamic range in amplitude.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</a:rPr>
              <a:t>10</a:t>
            </a:r>
            <a:r>
              <a:rPr lang="en-US" sz="3400" baseline="30000">
                <a:latin typeface="Arial Narrow" charset="0"/>
                <a:ea typeface="ＭＳ Ｐゴシック" charset="0"/>
              </a:rPr>
              <a:t>6</a:t>
            </a:r>
            <a:r>
              <a:rPr lang="en-US" sz="3400">
                <a:latin typeface="Arial Narrow" charset="0"/>
                <a:ea typeface="ＭＳ Ｐゴシック" charset="0"/>
              </a:rPr>
              <a:t> compressed to 100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</a:rPr>
              <a:t>Smallest amplitude is 0.3 nm</a:t>
            </a:r>
          </a:p>
          <a:p>
            <a:pPr eaLnBrk="1" hangingPunct="1"/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</a:rPr>
              <a:t>Extremely wide frequency range.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</a:rPr>
              <a:t>20 Hz – 20 kHz</a:t>
            </a:r>
          </a:p>
          <a:p>
            <a:pPr lvl="2" eaLnBrk="1" hangingPunct="1"/>
            <a:r>
              <a:rPr lang="en-US" sz="2800">
                <a:latin typeface="Arial Narrow" charset="0"/>
                <a:ea typeface="ＭＳ Ｐゴシック" charset="0"/>
              </a:rPr>
              <a:t>Dynamic range of 1000</a:t>
            </a:r>
          </a:p>
          <a:p>
            <a:pPr lvl="2" eaLnBrk="1" hangingPunct="1"/>
            <a:r>
              <a:rPr lang="en-US" sz="2800">
                <a:latin typeface="Arial Narrow" charset="0"/>
                <a:ea typeface="ＭＳ Ｐゴシック" charset="0"/>
              </a:rPr>
              <a:t>Corresponding to 10</a:t>
            </a:r>
            <a:r>
              <a:rPr lang="en-US" sz="2800" baseline="30000">
                <a:latin typeface="Arial Narrow" charset="0"/>
                <a:ea typeface="ＭＳ Ｐゴシック" charset="0"/>
              </a:rPr>
              <a:t>6</a:t>
            </a:r>
            <a:r>
              <a:rPr lang="en-US" sz="2800">
                <a:latin typeface="Arial Narrow" charset="0"/>
                <a:ea typeface="ＭＳ Ｐゴシック" charset="0"/>
              </a:rPr>
              <a:t> in k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</a:rPr>
              <a:t>Selectivity of 0.2%</a:t>
            </a:r>
          </a:p>
          <a:p>
            <a:pPr lvl="2" eaLnBrk="1" hangingPunct="1"/>
            <a:r>
              <a:rPr lang="en-US" sz="2800">
                <a:latin typeface="Arial Narrow" charset="0"/>
                <a:ea typeface="ＭＳ Ｐゴシック" charset="0"/>
              </a:rPr>
              <a:t>up to 5 kHz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</a:rPr>
              <a:t>How can the brain handle up to 20 kHz?</a:t>
            </a:r>
          </a:p>
          <a:p>
            <a:pPr lvl="2" eaLnBrk="1" hangingPunct="1"/>
            <a:r>
              <a:rPr lang="en-US" sz="2800">
                <a:latin typeface="Arial Narrow" charset="0"/>
                <a:ea typeface="ＭＳ Ｐゴシック" charset="0"/>
              </a:rPr>
              <a:t>miss match to the speed of action potential of 1 kHz</a:t>
            </a:r>
          </a:p>
          <a:p>
            <a:pPr lvl="1" eaLnBrk="1" hangingPunct="1">
              <a:buFont typeface="Wingdings" charset="0"/>
              <a:buNone/>
            </a:pPr>
            <a:endParaRPr lang="en-US" sz="3400">
              <a:latin typeface="Arial Narrow" charset="0"/>
              <a:ea typeface="ＭＳ Ｐゴシック" charset="0"/>
            </a:endParaRPr>
          </a:p>
          <a:p>
            <a:pPr lvl="1" eaLnBrk="1" hangingPunct="1">
              <a:buFont typeface="Wingdings" charset="0"/>
              <a:buNone/>
            </a:pPr>
            <a:endParaRPr lang="en-US" sz="3400">
              <a:latin typeface="Arial Narrow" charset="0"/>
              <a:ea typeface="ＭＳ Ｐゴシック" charset="0"/>
            </a:endParaRPr>
          </a:p>
        </p:txBody>
      </p:sp>
      <p:graphicFrame>
        <p:nvGraphicFramePr>
          <p:cNvPr id="116738" name="Object 4"/>
          <p:cNvGraphicFramePr>
            <a:graphicFrameLocks noChangeAspect="1"/>
          </p:cNvGraphicFramePr>
          <p:nvPr/>
        </p:nvGraphicFramePr>
        <p:xfrm>
          <a:off x="6019800" y="3657600"/>
          <a:ext cx="1752600" cy="139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01" name="Equation" r:id="rId4" imgW="558720" imgH="444240" progId="Equation.3">
                  <p:embed/>
                </p:oleObj>
              </mc:Choice>
              <mc:Fallback>
                <p:oleObj name="Equation" r:id="rId4" imgW="55872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657600"/>
                        <a:ext cx="1752600" cy="1393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73970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91416" tIns="45708" rIns="91416" bIns="45708" anchor="ctr"/>
          <a:lstStyle/>
          <a:p>
            <a:endParaRPr lang="en-US" sz="1800"/>
          </a:p>
        </p:txBody>
      </p:sp>
      <p:sp>
        <p:nvSpPr>
          <p:cNvPr id="122883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601200" cy="685800"/>
          </a:xfrm>
        </p:spPr>
        <p:txBody>
          <a:bodyPr/>
          <a:lstStyle/>
          <a:p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How can I recognize a woman so far away?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95600" y="5715000"/>
            <a:ext cx="6096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/>
          <a:lstStyle>
            <a:lvl1pPr marL="358775" indent="-35877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4225" indent="-303213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r>
              <a:rPr lang="en-US" sz="3200" b="1">
                <a:solidFill>
                  <a:srgbClr val="47FFD1"/>
                </a:solidFill>
                <a:latin typeface="Arial Narrow" charset="0"/>
              </a:rPr>
              <a:t>Genetically encoded?</a:t>
            </a:r>
          </a:p>
          <a:p>
            <a:pPr algn="l"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r>
              <a:rPr lang="en-US" sz="3200" b="1">
                <a:solidFill>
                  <a:srgbClr val="47FFD1"/>
                </a:solidFill>
                <a:latin typeface="Arial Narrow" charset="0"/>
              </a:rPr>
              <a:t>Learning and memory?</a:t>
            </a:r>
          </a:p>
          <a:p>
            <a:pPr algn="l"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endParaRPr lang="en-US" sz="3200" b="1">
              <a:solidFill>
                <a:srgbClr val="47FFD1"/>
              </a:solidFill>
              <a:latin typeface="Arial Narrow" charset="0"/>
            </a:endParaRPr>
          </a:p>
          <a:p>
            <a:pPr lvl="1" algn="l" eaLnBrk="1" hangingPunct="1">
              <a:lnSpc>
                <a:spcPct val="90000"/>
              </a:lnSpc>
              <a:spcBef>
                <a:spcPct val="10000"/>
              </a:spcBef>
              <a:buFont typeface="Wingdings" charset="0"/>
              <a:buNone/>
            </a:pPr>
            <a:endParaRPr lang="en-US" sz="2800" b="1">
              <a:solidFill>
                <a:srgbClr val="47FFD1"/>
              </a:solidFill>
              <a:latin typeface="Arial Narrow" charset="0"/>
            </a:endParaRPr>
          </a:p>
        </p:txBody>
      </p:sp>
      <p:pic>
        <p:nvPicPr>
          <p:cNvPr id="12" name="Picture 11" descr="SCAN0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24200"/>
            <a:ext cx="11477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563813" y="4648200"/>
            <a:ext cx="5260975" cy="2301875"/>
            <a:chOff x="2563813" y="4648200"/>
            <a:chExt cx="5260975" cy="2301875"/>
          </a:xfrm>
        </p:grpSpPr>
        <p:pic>
          <p:nvPicPr>
            <p:cNvPr id="341008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68813" y="5129213"/>
              <a:ext cx="1709737" cy="17954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09" name="Picture 1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63813" y="5097463"/>
              <a:ext cx="1801812" cy="1828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19" name="Picture 2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297613" y="5097463"/>
              <a:ext cx="1527175" cy="18526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1" name="Straight Arrow Connector 20"/>
            <p:cNvCxnSpPr/>
            <p:nvPr/>
          </p:nvCxnSpPr>
          <p:spPr>
            <a:xfrm rot="10800000" flipV="1">
              <a:off x="3581400" y="4724400"/>
              <a:ext cx="400050" cy="26352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H="1" flipV="1">
              <a:off x="6457950" y="4724400"/>
              <a:ext cx="400050" cy="26352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4937125" y="4816475"/>
              <a:ext cx="346075" cy="952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1600200" y="-76200"/>
            <a:ext cx="6400800" cy="7747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96653" tIns="48326" rIns="96653" bIns="48326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C00000"/>
                </a:solidFill>
                <a:latin typeface="+mj-lt"/>
                <a:ea typeface="+mn-ea"/>
                <a:cs typeface="+mn-cs"/>
              </a:rPr>
              <a:t>Nature vs. Nurture</a:t>
            </a:r>
          </a:p>
        </p:txBody>
      </p:sp>
      <p:sp>
        <p:nvSpPr>
          <p:cNvPr id="12390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390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040315-E3F0-1544-BFE8-7107FB5BD440}" type="slidenum">
              <a:rPr lang="en-US" sz="1500">
                <a:solidFill>
                  <a:srgbClr val="0000FF"/>
                </a:solidFill>
              </a:rPr>
              <a:pPr eaLnBrk="1" hangingPunct="1"/>
              <a:t>68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3910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pic>
        <p:nvPicPr>
          <p:cNvPr id="1239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9"/>
          <a:stretch>
            <a:fillRect/>
          </a:stretch>
        </p:blipFill>
        <p:spPr bwMode="auto">
          <a:xfrm>
            <a:off x="3810000" y="762000"/>
            <a:ext cx="1981200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228600" y="1066800"/>
            <a:ext cx="3497263" cy="4829175"/>
            <a:chOff x="228600" y="838200"/>
            <a:chExt cx="3496347" cy="4829175"/>
          </a:xfrm>
        </p:grpSpPr>
        <p:sp>
          <p:nvSpPr>
            <p:cNvPr id="123919" name="Line 23"/>
            <p:cNvSpPr>
              <a:spLocks noChangeShapeType="1"/>
            </p:cNvSpPr>
            <p:nvPr/>
          </p:nvSpPr>
          <p:spPr bwMode="auto">
            <a:xfrm>
              <a:off x="2514600" y="3124200"/>
              <a:ext cx="1090613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6661" tIns="48331" rIns="96661" bIns="48331"/>
            <a:lstStyle/>
            <a:p>
              <a:endParaRPr lang="en-US"/>
            </a:p>
          </p:txBody>
        </p:sp>
        <p:pic>
          <p:nvPicPr>
            <p:cNvPr id="447493" name="Picture 5"/>
            <p:cNvPicPr>
              <a:picLocks noChangeAspect="1" noChangeArrowheads="1"/>
            </p:cNvPicPr>
            <p:nvPr/>
          </p:nvPicPr>
          <p:blipFill>
            <a:blip r:embed="rId7"/>
            <a:srcRect l="4623" b="7500"/>
            <a:stretch>
              <a:fillRect/>
            </a:stretch>
          </p:blipFill>
          <p:spPr bwMode="auto">
            <a:xfrm>
              <a:off x="228600" y="4419600"/>
              <a:ext cx="2133041" cy="12477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47494" name="Picture 6"/>
            <p:cNvPicPr>
              <a:picLocks noChangeAspect="1" noChangeArrowheads="1"/>
            </p:cNvPicPr>
            <p:nvPr/>
          </p:nvPicPr>
          <p:blipFill>
            <a:blip r:embed="rId8"/>
            <a:srcRect t="13194"/>
            <a:stretch>
              <a:fillRect/>
            </a:stretch>
          </p:blipFill>
          <p:spPr bwMode="auto">
            <a:xfrm>
              <a:off x="304780" y="2895600"/>
              <a:ext cx="2001314" cy="14128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3922" name="Picture 3" descr="DNA-backbon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838200"/>
              <a:ext cx="1985963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3"/>
            <p:cNvSpPr>
              <a:spLocks noChangeArrowheads="1"/>
            </p:cNvSpPr>
            <p:nvPr/>
          </p:nvSpPr>
          <p:spPr bwMode="auto">
            <a:xfrm>
              <a:off x="2404493" y="2406650"/>
              <a:ext cx="1320454" cy="59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b="1" i="1" dirty="0">
                  <a:solidFill>
                    <a:srgbClr val="0066FF"/>
                  </a:solidFill>
                  <a:latin typeface="+mn-lt"/>
                  <a:ea typeface="+mn-ea"/>
                  <a:cs typeface="+mn-cs"/>
                </a:rPr>
                <a:t>Nature</a:t>
              </a: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6291263" y="1066800"/>
            <a:ext cx="3233737" cy="4540250"/>
            <a:chOff x="6291456" y="876300"/>
            <a:chExt cx="3233544" cy="4540250"/>
          </a:xfrm>
        </p:grpSpPr>
        <p:sp>
          <p:nvSpPr>
            <p:cNvPr id="123914" name="Line 24"/>
            <p:cNvSpPr>
              <a:spLocks noChangeShapeType="1"/>
            </p:cNvSpPr>
            <p:nvPr/>
          </p:nvSpPr>
          <p:spPr bwMode="auto">
            <a:xfrm flipH="1">
              <a:off x="6570663" y="3124200"/>
              <a:ext cx="1049337" cy="952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6661" tIns="48331" rIns="96661" bIns="48331"/>
            <a:lstStyle/>
            <a:p>
              <a:endParaRPr lang="en-US"/>
            </a:p>
          </p:txBody>
        </p:sp>
        <p:pic>
          <p:nvPicPr>
            <p:cNvPr id="341005" name="Picture 13"/>
            <p:cNvPicPr>
              <a:picLocks noChangeAspect="1" noChangeArrowheads="1"/>
            </p:cNvPicPr>
            <p:nvPr/>
          </p:nvPicPr>
          <p:blipFill>
            <a:blip r:embed="rId10"/>
            <a:srcRect r="8240"/>
            <a:stretch>
              <a:fillRect/>
            </a:stretch>
          </p:blipFill>
          <p:spPr bwMode="auto">
            <a:xfrm>
              <a:off x="7924896" y="3962400"/>
              <a:ext cx="1600104" cy="14541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17" name="Picture 25"/>
            <p:cNvPicPr>
              <a:picLocks noChangeAspect="1" noChangeArrowheads="1"/>
            </p:cNvPicPr>
            <p:nvPr/>
          </p:nvPicPr>
          <p:blipFill>
            <a:blip r:embed="rId11"/>
            <a:srcRect l="8673" r="7884"/>
            <a:stretch>
              <a:fillRect/>
            </a:stretch>
          </p:blipFill>
          <p:spPr bwMode="auto">
            <a:xfrm>
              <a:off x="7934420" y="876300"/>
              <a:ext cx="1560420" cy="1266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18" name="Picture 26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924896" y="2239963"/>
              <a:ext cx="1571531" cy="15954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Rectangle 3"/>
            <p:cNvSpPr>
              <a:spLocks noChangeArrowheads="1"/>
            </p:cNvSpPr>
            <p:nvPr/>
          </p:nvSpPr>
          <p:spPr bwMode="auto">
            <a:xfrm>
              <a:off x="6291456" y="2387600"/>
              <a:ext cx="1468349" cy="59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b="1" i="1" dirty="0">
                  <a:solidFill>
                    <a:srgbClr val="0066FF"/>
                  </a:solidFill>
                  <a:latin typeface="+mn-lt"/>
                  <a:ea typeface="+mn-ea"/>
                  <a:cs typeface="+mn-cs"/>
                </a:rPr>
                <a:t>Nurture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1"/>
          <a:stretch>
            <a:fillRect/>
          </a:stretch>
        </p:blipFill>
        <p:spPr bwMode="auto">
          <a:xfrm>
            <a:off x="150813" y="1925638"/>
            <a:ext cx="492125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5700713" y="4379913"/>
            <a:ext cx="3335337" cy="2468562"/>
            <a:chOff x="5700805" y="4495800"/>
            <a:chExt cx="3336295" cy="2468914"/>
          </a:xfrm>
        </p:grpSpPr>
        <p:sp>
          <p:nvSpPr>
            <p:cNvPr id="125972" name="TextBox 31"/>
            <p:cNvSpPr txBox="1">
              <a:spLocks noChangeArrowheads="1"/>
            </p:cNvSpPr>
            <p:nvPr/>
          </p:nvSpPr>
          <p:spPr bwMode="auto">
            <a:xfrm>
              <a:off x="5700805" y="6621150"/>
              <a:ext cx="983672" cy="313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Thalamus</a:t>
              </a:r>
            </a:p>
          </p:txBody>
        </p:sp>
        <p:sp>
          <p:nvSpPr>
            <p:cNvPr id="125973" name="TextBox 41"/>
            <p:cNvSpPr txBox="1">
              <a:spLocks noChangeArrowheads="1"/>
            </p:cNvSpPr>
            <p:nvPr/>
          </p:nvSpPr>
          <p:spPr bwMode="auto">
            <a:xfrm>
              <a:off x="7454481" y="6651625"/>
              <a:ext cx="1582619" cy="313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Subcortical areas</a:t>
              </a:r>
            </a:p>
          </p:txBody>
        </p:sp>
        <p:grpSp>
          <p:nvGrpSpPr>
            <p:cNvPr id="125974" name="Group 59"/>
            <p:cNvGrpSpPr>
              <a:grpSpLocks/>
            </p:cNvGrpSpPr>
            <p:nvPr/>
          </p:nvGrpSpPr>
          <p:grpSpPr bwMode="auto">
            <a:xfrm>
              <a:off x="6019800" y="4495800"/>
              <a:ext cx="2128838" cy="2109788"/>
              <a:chOff x="370936" y="4301705"/>
              <a:chExt cx="2363639" cy="230612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71140" y="4778962"/>
                <a:ext cx="560666" cy="638658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309110" y="4301705"/>
                <a:ext cx="992626" cy="468581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2/3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374345" y="5575550"/>
                <a:ext cx="763422" cy="468581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390212" y="6134376"/>
                <a:ext cx="761659" cy="468581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>
                    <a:solidFill>
                      <a:schemeClr val="tx1"/>
                    </a:solidFill>
                  </a:rPr>
                  <a:t>6</a:t>
                </a:r>
              </a:p>
            </p:txBody>
          </p:sp>
          <p:cxnSp>
            <p:nvCxnSpPr>
              <p:cNvPr id="21" name="Shape 20"/>
              <p:cNvCxnSpPr>
                <a:stCxn id="16" idx="0"/>
                <a:endCxn id="17" idx="1"/>
              </p:cNvCxnSpPr>
              <p:nvPr/>
            </p:nvCxnSpPr>
            <p:spPr>
              <a:xfrm rot="5400000" flipH="1" flipV="1">
                <a:off x="858808" y="4328660"/>
                <a:ext cx="242968" cy="657636"/>
              </a:xfrm>
              <a:prstGeom prst="bentConnector2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>
                <a:endCxn id="18" idx="0"/>
              </p:cNvCxnSpPr>
              <p:nvPr/>
            </p:nvCxnSpPr>
            <p:spPr>
              <a:xfrm rot="5400000">
                <a:off x="1377899" y="5175355"/>
                <a:ext cx="779233" cy="21157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hape 25"/>
              <p:cNvCxnSpPr>
                <a:stCxn id="19" idx="1"/>
                <a:endCxn id="16" idx="2"/>
              </p:cNvCxnSpPr>
              <p:nvPr/>
            </p:nvCxnSpPr>
            <p:spPr>
              <a:xfrm rot="10800000">
                <a:off x="651474" y="5417620"/>
                <a:ext cx="738738" cy="951045"/>
              </a:xfrm>
              <a:prstGeom prst="bentConnector2">
                <a:avLst/>
              </a:prstGeom>
              <a:ln w="19050">
                <a:solidFill>
                  <a:srgbClr val="00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lbow Connector 27"/>
              <p:cNvCxnSpPr/>
              <p:nvPr/>
            </p:nvCxnSpPr>
            <p:spPr>
              <a:xfrm>
                <a:off x="2137767" y="5731743"/>
                <a:ext cx="14105" cy="558826"/>
              </a:xfrm>
              <a:prstGeom prst="bentConnector3">
                <a:avLst>
                  <a:gd name="adj1" fmla="val 1689929"/>
                </a:avLst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rot="16200000" flipV="1">
                <a:off x="-47007" y="6008415"/>
                <a:ext cx="1181864" cy="17631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rot="5400000">
                <a:off x="2267442" y="6124691"/>
                <a:ext cx="897245" cy="17631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10800000">
                <a:off x="2137767" y="5684885"/>
                <a:ext cx="595928" cy="1736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rot="5400000">
                <a:off x="2466535" y="6496154"/>
                <a:ext cx="215200" cy="8815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10800000">
                <a:off x="2160687" y="6380814"/>
                <a:ext cx="417854" cy="3471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Title 1"/>
          <p:cNvSpPr txBox="1">
            <a:spLocks/>
          </p:cNvSpPr>
          <p:nvPr/>
        </p:nvSpPr>
        <p:spPr>
          <a:xfrm>
            <a:off x="152400" y="76200"/>
            <a:ext cx="9296400" cy="685800"/>
          </a:xfrm>
          <a:prstGeom prst="rect">
            <a:avLst/>
          </a:prstGeom>
        </p:spPr>
        <p:txBody>
          <a:bodyPr lIns="91432" tIns="45716" rIns="91432" bIns="45716"/>
          <a:lstStyle/>
          <a:p>
            <a:pPr defTabSz="966702" eaLnBrk="0" hangingPunct="0">
              <a:lnSpc>
                <a:spcPct val="80000"/>
              </a:lnSpc>
              <a:defRPr/>
            </a:pPr>
            <a:r>
              <a:rPr lang="en-US" sz="4000" b="1" kern="0" dirty="0">
                <a:solidFill>
                  <a:srgbClr val="A50021"/>
                </a:solidFill>
                <a:latin typeface="+mj-lt"/>
                <a:ea typeface="+mj-ea"/>
                <a:cs typeface="+mj-cs"/>
              </a:rPr>
              <a:t>The Cerebral Cortex</a:t>
            </a:r>
          </a:p>
        </p:txBody>
      </p:sp>
      <p:sp>
        <p:nvSpPr>
          <p:cNvPr id="12595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59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29CBAD9-75A5-8F4A-B056-B477102382DD}" type="slidenum">
              <a:rPr lang="en-US" sz="1500">
                <a:solidFill>
                  <a:srgbClr val="0000FF"/>
                </a:solidFill>
              </a:rPr>
              <a:pPr eaLnBrk="1" hangingPunct="1"/>
              <a:t>69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5959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651000" y="990600"/>
            <a:ext cx="7880350" cy="3435350"/>
            <a:chOff x="1650388" y="1016683"/>
            <a:chExt cx="7880962" cy="3434072"/>
          </a:xfrm>
        </p:grpSpPr>
        <p:pic>
          <p:nvPicPr>
            <p:cNvPr id="12596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1" t="12186" r="5721" b="6606"/>
            <a:stretch>
              <a:fillRect/>
            </a:stretch>
          </p:blipFill>
          <p:spPr bwMode="auto">
            <a:xfrm>
              <a:off x="5592763" y="1233488"/>
              <a:ext cx="2355850" cy="292735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342997" y="2819412"/>
              <a:ext cx="246082" cy="28405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661" tIns="48331" rIns="96661" bIns="48331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 flipH="1" flipV="1">
              <a:off x="4280647" y="1507602"/>
              <a:ext cx="1602779" cy="1020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6200000" flipH="1">
              <a:off x="4564701" y="3131013"/>
              <a:ext cx="1023557" cy="100972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968" name="TextBox 14"/>
            <p:cNvSpPr txBox="1">
              <a:spLocks noChangeArrowheads="1"/>
            </p:cNvSpPr>
            <p:nvPr/>
          </p:nvSpPr>
          <p:spPr bwMode="auto">
            <a:xfrm>
              <a:off x="4317199" y="4149725"/>
              <a:ext cx="312751" cy="301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300">
                  <a:latin typeface="Arial Black" charset="0"/>
                </a:rPr>
                <a:t>7</a:t>
              </a:r>
            </a:p>
          </p:txBody>
        </p:sp>
        <p:pic>
          <p:nvPicPr>
            <p:cNvPr id="12596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69"/>
            <a:stretch>
              <a:fillRect/>
            </a:stretch>
          </p:blipFill>
          <p:spPr bwMode="auto">
            <a:xfrm>
              <a:off x="8013700" y="1228725"/>
              <a:ext cx="1517650" cy="2935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3"/>
            <p:cNvSpPr>
              <a:spLocks noChangeArrowheads="1"/>
            </p:cNvSpPr>
            <p:nvPr/>
          </p:nvSpPr>
          <p:spPr bwMode="auto">
            <a:xfrm>
              <a:off x="1650388" y="1016683"/>
              <a:ext cx="2203621" cy="656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i="1" dirty="0">
                  <a:solidFill>
                    <a:srgbClr val="0066FF"/>
                  </a:solidFill>
                  <a:latin typeface="+mn-lt"/>
                  <a:ea typeface="+mn-ea"/>
                  <a:cs typeface="+mn-cs"/>
                </a:rPr>
                <a:t>Conscious</a:t>
              </a:r>
            </a:p>
          </p:txBody>
        </p:sp>
        <p:sp>
          <p:nvSpPr>
            <p:cNvPr id="125971" name="Up Arrow 34"/>
            <p:cNvSpPr>
              <a:spLocks noChangeArrowheads="1"/>
            </p:cNvSpPr>
            <p:nvPr/>
          </p:nvSpPr>
          <p:spPr bwMode="auto">
            <a:xfrm>
              <a:off x="2743200" y="1600200"/>
              <a:ext cx="228600" cy="304800"/>
            </a:xfrm>
            <a:prstGeom prst="upArrow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1516063" y="5827713"/>
            <a:ext cx="2640012" cy="849312"/>
            <a:chOff x="1515904" y="5943600"/>
            <a:chExt cx="2640178" cy="848899"/>
          </a:xfrm>
        </p:grpSpPr>
        <p:sp>
          <p:nvSpPr>
            <p:cNvPr id="34" name="Rectangle 3"/>
            <p:cNvSpPr>
              <a:spLocks noChangeArrowheads="1"/>
            </p:cNvSpPr>
            <p:nvPr/>
          </p:nvSpPr>
          <p:spPr bwMode="auto">
            <a:xfrm>
              <a:off x="1515904" y="6135594"/>
              <a:ext cx="2640178" cy="656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i="1" dirty="0">
                  <a:solidFill>
                    <a:srgbClr val="00B0F0"/>
                  </a:solidFill>
                  <a:latin typeface="+mn-lt"/>
                  <a:ea typeface="+mn-ea"/>
                  <a:cs typeface="+mn-cs"/>
                </a:rPr>
                <a:t>Unconscious</a:t>
              </a:r>
            </a:p>
          </p:txBody>
        </p:sp>
        <p:sp>
          <p:nvSpPr>
            <p:cNvPr id="125963" name="Up Arrow 35"/>
            <p:cNvSpPr>
              <a:spLocks noChangeArrowheads="1"/>
            </p:cNvSpPr>
            <p:nvPr/>
          </p:nvSpPr>
          <p:spPr bwMode="auto">
            <a:xfrm flipV="1">
              <a:off x="2667000" y="5943600"/>
              <a:ext cx="228600" cy="304800"/>
            </a:xfrm>
            <a:prstGeom prst="upArrow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993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3994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1D2082-62E2-EE45-9170-CDBE8EC4C423}" type="slidenum">
              <a:rPr lang="en-US" sz="1500">
                <a:solidFill>
                  <a:srgbClr val="0000FF"/>
                </a:solidFill>
              </a:rPr>
              <a:pPr eaLnBrk="1" hangingPunct="1"/>
              <a:t>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9941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685800"/>
          </a:xfrm>
        </p:spPr>
        <p:txBody>
          <a:bodyPr/>
          <a:lstStyle/>
          <a:p>
            <a:pPr eaLnBrk="1" hangingPunct="1"/>
            <a:r>
              <a:rPr lang="en-US" altLang="ja-JP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</a:p>
        </p:txBody>
      </p:sp>
      <p:sp>
        <p:nvSpPr>
          <p:cNvPr id="39942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4037637" name="Text Box 5"/>
          <p:cNvSpPr txBox="1">
            <a:spLocks noChangeArrowheads="1"/>
          </p:cNvSpPr>
          <p:nvPr/>
        </p:nvSpPr>
        <p:spPr bwMode="auto">
          <a:xfrm>
            <a:off x="4114800" y="5427663"/>
            <a:ext cx="5367338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sz="3600" b="1">
                <a:solidFill>
                  <a:srgbClr val="FFCC00"/>
                </a:solidFill>
              </a:rPr>
              <a:t>Lorentz Invariance</a:t>
            </a:r>
          </a:p>
          <a:p>
            <a:pPr eaLnBrk="1" hangingPunct="1">
              <a:lnSpc>
                <a:spcPct val="130000"/>
              </a:lnSpc>
            </a:pPr>
            <a:r>
              <a:rPr lang="en-US" sz="3600" b="1">
                <a:solidFill>
                  <a:srgbClr val="FFCC00"/>
                </a:solidFill>
              </a:rPr>
              <a:t>Local Gauge Invariance</a:t>
            </a:r>
          </a:p>
        </p:txBody>
      </p:sp>
      <p:sp>
        <p:nvSpPr>
          <p:cNvPr id="39944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80000"/>
              </a:lnSpc>
            </a:pPr>
            <a:r>
              <a:rPr lang="en-US" altLang="ja-JP" sz="4000" b="1">
                <a:solidFill>
                  <a:srgbClr val="00FFFF"/>
                </a:solidFill>
              </a:rPr>
              <a:t>Physicists’ View of Early Universe</a:t>
            </a:r>
          </a:p>
        </p:txBody>
      </p:sp>
    </p:spTree>
    <p:extLst>
      <p:ext uri="{BB962C8B-B14F-4D97-AF65-F5344CB8AC3E}">
        <p14:creationId xmlns:p14="http://schemas.microsoft.com/office/powerpoint/2010/main" val="25712261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37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763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62" name="Picture 6" descr="pyramidal-evolu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600200"/>
            <a:ext cx="9380538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8003" name="Text Box 15"/>
          <p:cNvSpPr txBox="1">
            <a:spLocks noChangeArrowheads="1"/>
          </p:cNvSpPr>
          <p:nvPr/>
        </p:nvSpPr>
        <p:spPr bwMode="auto">
          <a:xfrm>
            <a:off x="533400" y="6477000"/>
            <a:ext cx="7508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700" b="1"/>
              <a:t>Miller, 1981</a:t>
            </a:r>
          </a:p>
        </p:txBody>
      </p:sp>
      <p:sp>
        <p:nvSpPr>
          <p:cNvPr id="128004" name="Text Box 5"/>
          <p:cNvSpPr txBox="1">
            <a:spLocks noChangeArrowheads="1"/>
          </p:cNvSpPr>
          <p:nvPr/>
        </p:nvSpPr>
        <p:spPr bwMode="auto">
          <a:xfrm>
            <a:off x="-304800" y="106363"/>
            <a:ext cx="101346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solidFill>
                  <a:srgbClr val="C00000"/>
                </a:solidFill>
                <a:latin typeface="Tahoma" charset="0"/>
              </a:rPr>
              <a:t>Assembly of rat</a:t>
            </a:r>
            <a:r>
              <a:rPr lang="ja-JP" altLang="en-US" sz="2600" b="1">
                <a:solidFill>
                  <a:srgbClr val="C00000"/>
                </a:solidFill>
                <a:latin typeface="Tahoma" charset="0"/>
              </a:rPr>
              <a:t>’</a:t>
            </a:r>
            <a:r>
              <a:rPr lang="en-US" sz="2600" b="1">
                <a:solidFill>
                  <a:srgbClr val="C00000"/>
                </a:solidFill>
                <a:latin typeface="Tahoma" charset="0"/>
              </a:rPr>
              <a:t>s cortical circuits during development</a:t>
            </a:r>
          </a:p>
        </p:txBody>
      </p:sp>
      <p:sp>
        <p:nvSpPr>
          <p:cNvPr id="12800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80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33498FC-BD03-5243-9174-D163FE5FA083}" type="slidenum">
              <a:rPr lang="en-US" sz="1500">
                <a:solidFill>
                  <a:srgbClr val="0000FF"/>
                </a:solidFill>
              </a:rPr>
              <a:pPr eaLnBrk="1" hangingPunct="1"/>
              <a:t>70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800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-30163" y="914400"/>
            <a:ext cx="960437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800" b="1">
                <a:solidFill>
                  <a:srgbClr val="0070C0"/>
                </a:solidFill>
                <a:latin typeface="Arial Narrow" charset="0"/>
              </a:rPr>
              <a:t>How/when do neurons establish networks? </a:t>
            </a:r>
            <a:r>
              <a:rPr lang="en-US" altLang="ja-JP" sz="2800" b="1">
                <a:solidFill>
                  <a:srgbClr val="00B0F0"/>
                </a:solidFill>
                <a:latin typeface="Arial Narrow" charset="0"/>
                <a:sym typeface="Wingdings" charset="0"/>
              </a:rPr>
              <a:t> </a:t>
            </a:r>
            <a:r>
              <a:rPr lang="en-US" altLang="ja-JP" sz="2800" b="1" i="1">
                <a:solidFill>
                  <a:srgbClr val="00B0F0"/>
                </a:solidFill>
                <a:latin typeface="Arial Narrow" charset="0"/>
              </a:rPr>
              <a:t>Symmetry Breaking</a:t>
            </a:r>
            <a:endParaRPr lang="ja-JP" altLang="en-US" sz="2800" b="1" i="1">
              <a:solidFill>
                <a:srgbClr val="00B0F0"/>
              </a:solidFill>
              <a:latin typeface="Arial Narrow" charset="0"/>
            </a:endParaRPr>
          </a:p>
        </p:txBody>
      </p:sp>
      <p:sp>
        <p:nvSpPr>
          <p:cNvPr id="128009" name="TextBox 9"/>
          <p:cNvSpPr txBox="1">
            <a:spLocks noChangeArrowheads="1"/>
          </p:cNvSpPr>
          <p:nvPr/>
        </p:nvSpPr>
        <p:spPr bwMode="auto">
          <a:xfrm>
            <a:off x="228600" y="6324600"/>
            <a:ext cx="44196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>
                <a:solidFill>
                  <a:srgbClr val="00B0F0"/>
                </a:solidFill>
                <a:latin typeface="Arial Narrow" charset="0"/>
              </a:rPr>
              <a:t>Carlos Portera-Cailliau (Neurology)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00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DBBF3C-5388-A745-92C9-2F01F0954EFA}" type="slidenum">
              <a:rPr lang="en-US" sz="1500">
                <a:solidFill>
                  <a:srgbClr val="0000FF"/>
                </a:solidFill>
              </a:rPr>
              <a:pPr eaLnBrk="1" hangingPunct="1"/>
              <a:t>71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0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Tahoma" charset="0"/>
                <a:ea typeface="ＭＳ Ｐゴシック" charset="0"/>
                <a:cs typeface="ＭＳ Ｐゴシック" charset="0"/>
              </a:rPr>
              <a:t>Mutiphoton Microscope</a:t>
            </a:r>
          </a:p>
        </p:txBody>
      </p:sp>
      <p:pic>
        <p:nvPicPr>
          <p:cNvPr id="1300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782955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4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0055" name="Text Box 4"/>
          <p:cNvSpPr txBox="1">
            <a:spLocks noChangeArrowheads="1"/>
          </p:cNvSpPr>
          <p:nvPr/>
        </p:nvSpPr>
        <p:spPr bwMode="auto">
          <a:xfrm>
            <a:off x="3733800" y="3657600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0000"/>
                </a:solidFill>
                <a:latin typeface="Arial Narrow" charset="0"/>
              </a:rPr>
              <a:t>880 nm</a:t>
            </a:r>
          </a:p>
        </p:txBody>
      </p:sp>
      <p:sp>
        <p:nvSpPr>
          <p:cNvPr id="130056" name="Text Box 4"/>
          <p:cNvSpPr txBox="1">
            <a:spLocks noChangeArrowheads="1"/>
          </p:cNvSpPr>
          <p:nvPr/>
        </p:nvSpPr>
        <p:spPr bwMode="auto">
          <a:xfrm>
            <a:off x="304800" y="3657600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0000FF"/>
                </a:solidFill>
                <a:latin typeface="Arial Narrow" charset="0"/>
              </a:rPr>
              <a:t>440 nm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079750" y="3011488"/>
            <a:ext cx="1797050" cy="400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500 – 600 nm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722438" y="5470525"/>
            <a:ext cx="6662737" cy="1371600"/>
            <a:chOff x="1951482" y="5486400"/>
            <a:chExt cx="6663018" cy="1371600"/>
          </a:xfrm>
        </p:grpSpPr>
        <p:pic>
          <p:nvPicPr>
            <p:cNvPr id="130062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" t="41911" r="50909" b="28362"/>
            <a:stretch>
              <a:fillRect/>
            </a:stretch>
          </p:blipFill>
          <p:spPr bwMode="auto">
            <a:xfrm>
              <a:off x="1951482" y="5486400"/>
              <a:ext cx="3176868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063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17" t="42131" r="1187" b="28142"/>
            <a:stretch>
              <a:fillRect/>
            </a:stretch>
          </p:blipFill>
          <p:spPr bwMode="auto">
            <a:xfrm>
              <a:off x="5486400" y="5486400"/>
              <a:ext cx="312810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5791200" y="762000"/>
            <a:ext cx="2133600" cy="9588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6653" tIns="48326" rIns="96653" bIns="48326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 Narrow" charset="0"/>
              </a:rPr>
              <a:t>Two Photon Excitation</a:t>
            </a:r>
            <a:endParaRPr lang="en-US" sz="360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286000" y="762000"/>
            <a:ext cx="2133600" cy="9588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6653" tIns="48326" rIns="96653" bIns="48326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Arial Narrow" charset="0"/>
              </a:rPr>
              <a:t>Conventional</a:t>
            </a:r>
          </a:p>
          <a:p>
            <a:r>
              <a:rPr lang="en-US" sz="2800" b="1">
                <a:solidFill>
                  <a:srgbClr val="0000FF"/>
                </a:solidFill>
                <a:latin typeface="Arial Narrow" charset="0"/>
              </a:rPr>
              <a:t>Confocal</a:t>
            </a:r>
            <a:endParaRPr lang="en-US" sz="3600">
              <a:solidFill>
                <a:srgbClr val="0000FF"/>
              </a:solidFill>
              <a:latin typeface="Arial Narrow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629400" y="2895600"/>
            <a:ext cx="1797050" cy="400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500 – 600 nm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68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Arial" charset="0"/>
              </a:rPr>
              <a:t>Katsushi Arisaka</a:t>
            </a:r>
          </a:p>
        </p:txBody>
      </p:sp>
      <p:sp>
        <p:nvSpPr>
          <p:cNvPr id="768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37EA84-E5E4-0B45-A428-C97E5ABA995D}" type="slidenum">
              <a:rPr lang="en-US" sz="1500">
                <a:solidFill>
                  <a:srgbClr val="0000FF"/>
                </a:solidFill>
              </a:rPr>
              <a:pPr eaLnBrk="1" hangingPunct="1"/>
              <a:t>72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6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Principle of High-speed Bio Imaging</a:t>
            </a:r>
          </a:p>
        </p:txBody>
      </p:sp>
      <p:pic>
        <p:nvPicPr>
          <p:cNvPr id="768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1066800" y="990600"/>
            <a:ext cx="32004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0"/>
          <a:stretch>
            <a:fillRect/>
          </a:stretch>
        </p:blipFill>
        <p:spPr bwMode="auto">
          <a:xfrm>
            <a:off x="5334000" y="990600"/>
            <a:ext cx="30480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Text Box 5"/>
          <p:cNvSpPr txBox="1">
            <a:spLocks noChangeArrowheads="1"/>
          </p:cNvSpPr>
          <p:nvPr/>
        </p:nvSpPr>
        <p:spPr bwMode="auto">
          <a:xfrm>
            <a:off x="762000" y="762000"/>
            <a:ext cx="365760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8000"/>
                </a:solidFill>
                <a:latin typeface="Arial Narrow" charset="0"/>
              </a:rPr>
              <a:t>Wide Field</a:t>
            </a:r>
          </a:p>
        </p:txBody>
      </p:sp>
      <p:sp>
        <p:nvSpPr>
          <p:cNvPr id="76809" name="Text Box 5"/>
          <p:cNvSpPr txBox="1">
            <a:spLocks noChangeArrowheads="1"/>
          </p:cNvSpPr>
          <p:nvPr/>
        </p:nvSpPr>
        <p:spPr bwMode="auto">
          <a:xfrm>
            <a:off x="5410200" y="762000"/>
            <a:ext cx="266700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8000"/>
                </a:solidFill>
                <a:latin typeface="Arial Narrow" charset="0"/>
              </a:rPr>
              <a:t>Confocal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0" y="6400800"/>
            <a:ext cx="480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6DFF"/>
                </a:solidFill>
                <a:latin typeface="Arial Narrow" charset="0"/>
              </a:rPr>
              <a:t>CMOS  [ FADC (50 MHz) * 100 ]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953000" y="6400800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Arial Narrow" charset="0"/>
              </a:rPr>
              <a:t>[ HAPD + FADC (1 GHz) ] * 64</a:t>
            </a:r>
          </a:p>
        </p:txBody>
      </p:sp>
      <p:sp>
        <p:nvSpPr>
          <p:cNvPr id="76812" name="Text Box 4"/>
          <p:cNvSpPr txBox="1">
            <a:spLocks noChangeArrowheads="1"/>
          </p:cNvSpPr>
          <p:nvPr/>
        </p:nvSpPr>
        <p:spPr bwMode="auto">
          <a:xfrm>
            <a:off x="5351463" y="5267325"/>
            <a:ext cx="3890962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B0F0"/>
                </a:solidFill>
                <a:latin typeface="Arial Narrow" charset="0"/>
              </a:rPr>
              <a:t>PMT + FADC (10 – 50 MHz)</a:t>
            </a:r>
          </a:p>
        </p:txBody>
      </p:sp>
      <p:sp>
        <p:nvSpPr>
          <p:cNvPr id="76813" name="Text Box 5"/>
          <p:cNvSpPr txBox="1">
            <a:spLocks noChangeArrowheads="1"/>
          </p:cNvSpPr>
          <p:nvPr/>
        </p:nvSpPr>
        <p:spPr bwMode="auto">
          <a:xfrm>
            <a:off x="381000" y="5267325"/>
            <a:ext cx="4114800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B0F0"/>
                </a:solidFill>
                <a:latin typeface="Arial Narrow" charset="0"/>
              </a:rPr>
              <a:t>CCD + FADC (10 – 50 MHz)</a:t>
            </a:r>
          </a:p>
        </p:txBody>
      </p:sp>
      <p:sp>
        <p:nvSpPr>
          <p:cNvPr id="76814" name="Text Box 4"/>
          <p:cNvSpPr txBox="1">
            <a:spLocks noChangeArrowheads="1"/>
          </p:cNvSpPr>
          <p:nvPr/>
        </p:nvSpPr>
        <p:spPr bwMode="auto">
          <a:xfrm>
            <a:off x="7035800" y="4724400"/>
            <a:ext cx="741363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cs typeface="Arial" charset="0"/>
              </a:rPr>
              <a:t>Pinhole</a:t>
            </a:r>
          </a:p>
        </p:txBody>
      </p:sp>
      <p:sp>
        <p:nvSpPr>
          <p:cNvPr id="76815" name="Text Box 4"/>
          <p:cNvSpPr txBox="1">
            <a:spLocks noChangeArrowheads="1"/>
          </p:cNvSpPr>
          <p:nvPr/>
        </p:nvSpPr>
        <p:spPr bwMode="auto">
          <a:xfrm>
            <a:off x="4752975" y="2514600"/>
            <a:ext cx="827088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2"/>
                </a:solidFill>
                <a:cs typeface="Arial" charset="0"/>
              </a:rPr>
              <a:t>Sample</a:t>
            </a:r>
          </a:p>
        </p:txBody>
      </p:sp>
      <p:sp>
        <p:nvSpPr>
          <p:cNvPr id="76816" name="Text Box 4"/>
          <p:cNvSpPr txBox="1">
            <a:spLocks noChangeArrowheads="1"/>
          </p:cNvSpPr>
          <p:nvPr/>
        </p:nvSpPr>
        <p:spPr bwMode="auto">
          <a:xfrm>
            <a:off x="927100" y="2511425"/>
            <a:ext cx="825500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2"/>
                </a:solidFill>
                <a:cs typeface="Arial" charset="0"/>
              </a:rPr>
              <a:t>Sample</a:t>
            </a:r>
          </a:p>
        </p:txBody>
      </p:sp>
      <p:sp>
        <p:nvSpPr>
          <p:cNvPr id="18" name="Down Arrow 17"/>
          <p:cNvSpPr/>
          <p:nvPr/>
        </p:nvSpPr>
        <p:spPr bwMode="auto">
          <a:xfrm>
            <a:off x="2057400" y="5867400"/>
            <a:ext cx="304800" cy="533400"/>
          </a:xfrm>
          <a:prstGeom prst="downArrow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9" name="Down Arrow 18"/>
          <p:cNvSpPr/>
          <p:nvPr/>
        </p:nvSpPr>
        <p:spPr bwMode="auto">
          <a:xfrm>
            <a:off x="7010400" y="5859463"/>
            <a:ext cx="304800" cy="533400"/>
          </a:xfrm>
          <a:prstGeom prst="downArrow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4648200" y="838200"/>
            <a:ext cx="4800600" cy="6172200"/>
          </a:xfrm>
          <a:prstGeom prst="roundRect">
            <a:avLst>
              <a:gd name="adj" fmla="val 9616"/>
            </a:avLst>
          </a:prstGeom>
          <a:noFill/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7623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1pPr>
            <a:lvl2pPr marL="742950" indent="-285750" defTabSz="966788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defTabSz="966788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defTabSz="966788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defTabSz="966788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smtClean="0">
                <a:solidFill>
                  <a:srgbClr val="0000FF"/>
                </a:solidFill>
                <a:latin typeface="Arial" charset="0"/>
              </a:rPr>
              <a:t>1/18/2012</a:t>
            </a:r>
            <a:endParaRPr lang="en-US" altLang="ja-JP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01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1pPr>
            <a:lvl2pPr marL="742950" indent="-285750" defTabSz="966788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defTabSz="966788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defTabSz="966788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defTabSz="966788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0" smtClean="0">
                <a:solidFill>
                  <a:srgbClr val="0000FF"/>
                </a:solidFill>
                <a:latin typeface="Arial" charset="0"/>
                <a:cs typeface="ＭＳ Ｐゴシック" charset="0"/>
              </a:rPr>
              <a:t>Katsushi Arisaka</a:t>
            </a:r>
            <a:endParaRPr lang="en-US" altLang="ja-JP" b="0">
              <a:solidFill>
                <a:srgbClr val="0000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501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1pPr>
            <a:lvl2pPr marL="742950" indent="-285750" defTabSz="966788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defTabSz="966788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defTabSz="966788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defTabSz="966788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0B7F7778-4A5F-9B4F-80F7-D0C0FED987B9}" type="slidenum">
              <a:rPr lang="en-US" b="0">
                <a:solidFill>
                  <a:srgbClr val="0000FF"/>
                </a:solidFill>
                <a:latin typeface="Arial" charset="0"/>
              </a:rPr>
              <a:pPr eaLnBrk="1" hangingPunct="1"/>
              <a:t>73</a:t>
            </a:fld>
            <a:endParaRPr lang="en-US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50181" name="Picture 2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9448800" cy="549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>
                <a:latin typeface="Tahoma" charset="0"/>
                <a:cs typeface="ＭＳ Ｐゴシック" charset="0"/>
              </a:rPr>
              <a:t>Absorption of light</a:t>
            </a:r>
            <a:endParaRPr lang="ja-JP" altLang="en-US" dirty="0">
              <a:latin typeface="Tahoma" charset="0"/>
              <a:cs typeface="ＭＳ Ｐゴシック" charset="0"/>
            </a:endParaRPr>
          </a:p>
        </p:txBody>
      </p:sp>
      <p:sp>
        <p:nvSpPr>
          <p:cNvPr id="50188" name="Text Box 9"/>
          <p:cNvSpPr txBox="1">
            <a:spLocks noChangeArrowheads="1"/>
          </p:cNvSpPr>
          <p:nvPr/>
        </p:nvSpPr>
        <p:spPr bwMode="auto">
          <a:xfrm>
            <a:off x="1684338" y="4876800"/>
            <a:ext cx="6016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6600FF"/>
                </a:solidFill>
              </a:rPr>
              <a:t>1cm</a:t>
            </a:r>
          </a:p>
        </p:txBody>
      </p:sp>
      <p:sp>
        <p:nvSpPr>
          <p:cNvPr id="50189" name="Text Box 10"/>
          <p:cNvSpPr txBox="1">
            <a:spLocks noChangeArrowheads="1"/>
          </p:cNvSpPr>
          <p:nvPr/>
        </p:nvSpPr>
        <p:spPr bwMode="auto">
          <a:xfrm>
            <a:off x="1641475" y="4114800"/>
            <a:ext cx="671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6600FF"/>
                </a:solidFill>
              </a:rPr>
              <a:t>1mm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952513" y="6217259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1230329" y="144187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3019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7" name="Picture 6" descr="HAP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474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1, 2, 3 … Photo-electron Distribution</a:t>
            </a:r>
          </a:p>
        </p:txBody>
      </p:sp>
      <p:sp>
        <p:nvSpPr>
          <p:cNvPr id="7475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475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475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DAB34B-78A0-E142-8C92-4283223C5524}" type="slidenum">
              <a:rPr lang="en-US" sz="1500">
                <a:solidFill>
                  <a:srgbClr val="0000FF"/>
                </a:solidFill>
              </a:rPr>
              <a:pPr eaLnBrk="1" hangingPunct="1"/>
              <a:t>75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475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84713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Rectangle 277"/>
          <p:cNvSpPr>
            <a:spLocks noChangeArrowheads="1"/>
          </p:cNvSpPr>
          <p:nvPr/>
        </p:nvSpPr>
        <p:spPr bwMode="auto">
          <a:xfrm>
            <a:off x="1600200" y="281940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1</a:t>
            </a:r>
          </a:p>
        </p:txBody>
      </p:sp>
      <p:sp>
        <p:nvSpPr>
          <p:cNvPr id="74760" name="Rectangle 277"/>
          <p:cNvSpPr>
            <a:spLocks noChangeArrowheads="1"/>
          </p:cNvSpPr>
          <p:nvPr/>
        </p:nvSpPr>
        <p:spPr bwMode="auto">
          <a:xfrm>
            <a:off x="2362200" y="228600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2</a:t>
            </a:r>
          </a:p>
        </p:txBody>
      </p:sp>
      <p:sp>
        <p:nvSpPr>
          <p:cNvPr id="74761" name="Rectangle 277"/>
          <p:cNvSpPr>
            <a:spLocks noChangeArrowheads="1"/>
          </p:cNvSpPr>
          <p:nvPr/>
        </p:nvSpPr>
        <p:spPr bwMode="auto">
          <a:xfrm>
            <a:off x="3124200" y="220980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3</a:t>
            </a:r>
          </a:p>
        </p:txBody>
      </p:sp>
      <p:sp>
        <p:nvSpPr>
          <p:cNvPr id="74762" name="Rectangle 277"/>
          <p:cNvSpPr>
            <a:spLocks noChangeArrowheads="1"/>
          </p:cNvSpPr>
          <p:nvPr/>
        </p:nvSpPr>
        <p:spPr bwMode="auto">
          <a:xfrm>
            <a:off x="3962400" y="251460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4</a:t>
            </a:r>
          </a:p>
        </p:txBody>
      </p:sp>
      <p:sp>
        <p:nvSpPr>
          <p:cNvPr id="74763" name="Rectangle 277"/>
          <p:cNvSpPr>
            <a:spLocks noChangeArrowheads="1"/>
          </p:cNvSpPr>
          <p:nvPr/>
        </p:nvSpPr>
        <p:spPr bwMode="auto">
          <a:xfrm>
            <a:off x="4724400" y="320040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5</a:t>
            </a:r>
          </a:p>
        </p:txBody>
      </p:sp>
      <p:sp>
        <p:nvSpPr>
          <p:cNvPr id="74764" name="Rectangle 277"/>
          <p:cNvSpPr>
            <a:spLocks noChangeArrowheads="1"/>
          </p:cNvSpPr>
          <p:nvPr/>
        </p:nvSpPr>
        <p:spPr bwMode="auto">
          <a:xfrm>
            <a:off x="4800600" y="3886200"/>
            <a:ext cx="358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6 Photo-electrons</a:t>
            </a:r>
          </a:p>
        </p:txBody>
      </p:sp>
      <p:sp>
        <p:nvSpPr>
          <p:cNvPr id="74765" name="Rectangle 277"/>
          <p:cNvSpPr>
            <a:spLocks noChangeArrowheads="1"/>
          </p:cNvSpPr>
          <p:nvPr/>
        </p:nvSpPr>
        <p:spPr bwMode="auto">
          <a:xfrm>
            <a:off x="4876800" y="1752600"/>
            <a:ext cx="350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i="1">
                <a:solidFill>
                  <a:srgbClr val="FF6600"/>
                </a:solidFill>
                <a:latin typeface="Arial Narrow" charset="0"/>
              </a:rPr>
              <a:t>True photon counting</a:t>
            </a:r>
          </a:p>
        </p:txBody>
      </p:sp>
    </p:spTree>
    <p:extLst>
      <p:ext uri="{BB962C8B-B14F-4D97-AF65-F5344CB8AC3E}">
        <p14:creationId xmlns:p14="http://schemas.microsoft.com/office/powerpoint/2010/main" val="9828589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" r="1996"/>
          <a:stretch>
            <a:fillRect/>
          </a:stretch>
        </p:blipFill>
        <p:spPr bwMode="auto">
          <a:xfrm>
            <a:off x="152400" y="762000"/>
            <a:ext cx="62833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Rectangle 9"/>
          <p:cNvSpPr>
            <a:spLocks noChangeArrowheads="1"/>
          </p:cNvSpPr>
          <p:nvPr/>
        </p:nvSpPr>
        <p:spPr bwMode="auto">
          <a:xfrm>
            <a:off x="0" y="1525588"/>
            <a:ext cx="21336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>
            <a:spAutoFit/>
          </a:bodyPr>
          <a:lstStyle/>
          <a:p>
            <a:r>
              <a:rPr lang="en-US" b="1">
                <a:solidFill>
                  <a:srgbClr val="FF00FF"/>
                </a:solidFill>
                <a:latin typeface="Arial Narrow" charset="0"/>
              </a:rPr>
              <a:t>4 Beams</a:t>
            </a:r>
          </a:p>
          <a:p>
            <a:r>
              <a:rPr lang="en-US" b="1">
                <a:solidFill>
                  <a:srgbClr val="FF00FF"/>
                </a:solidFill>
                <a:latin typeface="Arial Narrow" charset="0"/>
              </a:rPr>
              <a:t>240 frame/sec</a:t>
            </a:r>
            <a:endParaRPr lang="en-US" sz="320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136196" name="TextBox 14"/>
          <p:cNvSpPr txBox="1">
            <a:spLocks noChangeArrowheads="1"/>
          </p:cNvSpPr>
          <p:nvPr/>
        </p:nvSpPr>
        <p:spPr bwMode="auto">
          <a:xfrm>
            <a:off x="6172200" y="838200"/>
            <a:ext cx="2895600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Adrian Cheng (Physics)</a:t>
            </a:r>
          </a:p>
        </p:txBody>
      </p:sp>
      <p:sp>
        <p:nvSpPr>
          <p:cNvPr id="132101" name="Text Box 4"/>
          <p:cNvSpPr txBox="1">
            <a:spLocks noChangeArrowheads="1"/>
          </p:cNvSpPr>
          <p:nvPr/>
        </p:nvSpPr>
        <p:spPr bwMode="auto">
          <a:xfrm>
            <a:off x="673100" y="4386263"/>
            <a:ext cx="1001713" cy="3381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b="1">
                <a:solidFill>
                  <a:srgbClr val="FF0000"/>
                </a:solidFill>
                <a:latin typeface="Arial Narrow" charset="0"/>
                <a:cs typeface="Arial Narrow" charset="0"/>
              </a:rPr>
              <a:t>HAPD  #1</a:t>
            </a:r>
          </a:p>
        </p:txBody>
      </p:sp>
      <p:sp>
        <p:nvSpPr>
          <p:cNvPr id="132102" name="Text Box 4"/>
          <p:cNvSpPr txBox="1">
            <a:spLocks noChangeArrowheads="1"/>
          </p:cNvSpPr>
          <p:nvPr/>
        </p:nvSpPr>
        <p:spPr bwMode="auto">
          <a:xfrm>
            <a:off x="838200" y="5224463"/>
            <a:ext cx="990600" cy="338137"/>
          </a:xfrm>
          <a:prstGeom prst="rect">
            <a:avLst/>
          </a:prstGeom>
          <a:solidFill>
            <a:schemeClr val="bg1"/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HAPD  #2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 anchor="ctr"/>
          <a:lstStyle/>
          <a:p>
            <a:pPr defTabSz="965200" eaLnBrk="0" hangingPunct="0">
              <a:lnSpc>
                <a:spcPct val="80000"/>
              </a:lnSpc>
              <a:defRPr/>
            </a:pPr>
            <a:r>
              <a:rPr lang="en-US" sz="2800" b="1" kern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Spatio-Temporal Excitation-Emission Multiplexing (STEM) Microscope</a:t>
            </a:r>
            <a:endParaRPr lang="en-US" sz="2800" b="1" kern="0" dirty="0">
              <a:solidFill>
                <a:srgbClr val="A50021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2104" name="Text Box 4"/>
          <p:cNvSpPr txBox="1">
            <a:spLocks noChangeArrowheads="1"/>
          </p:cNvSpPr>
          <p:nvPr/>
        </p:nvSpPr>
        <p:spPr bwMode="auto">
          <a:xfrm>
            <a:off x="4800600" y="2286000"/>
            <a:ext cx="609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  0 ns</a:t>
            </a:r>
          </a:p>
          <a:p>
            <a:pPr eaLnBrk="1" hangingPunct="1"/>
            <a:r>
              <a:rPr lang="en-US" altLang="ja-JP" sz="14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+3 ns</a:t>
            </a:r>
          </a:p>
          <a:p>
            <a:pPr eaLnBrk="1" hangingPunct="1"/>
            <a:r>
              <a:rPr lang="en-US" altLang="ja-JP" sz="14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+6 ns</a:t>
            </a:r>
          </a:p>
          <a:p>
            <a:pPr eaLnBrk="1" hangingPunct="1"/>
            <a:r>
              <a:rPr lang="en-US" altLang="ja-JP" sz="14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+9 ns</a:t>
            </a:r>
          </a:p>
        </p:txBody>
      </p:sp>
      <p:sp>
        <p:nvSpPr>
          <p:cNvPr id="132105" name="Text Box 4"/>
          <p:cNvSpPr txBox="1">
            <a:spLocks noChangeArrowheads="1"/>
          </p:cNvSpPr>
          <p:nvPr/>
        </p:nvSpPr>
        <p:spPr bwMode="auto">
          <a:xfrm>
            <a:off x="5029200" y="4081463"/>
            <a:ext cx="91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16 kHz</a:t>
            </a:r>
          </a:p>
        </p:txBody>
      </p:sp>
      <p:pic>
        <p:nvPicPr>
          <p:cNvPr id="13210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2" r="3477" b="5128"/>
          <a:stretch>
            <a:fillRect/>
          </a:stretch>
        </p:blipFill>
        <p:spPr bwMode="auto">
          <a:xfrm>
            <a:off x="6477000" y="1524000"/>
            <a:ext cx="3048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7" name="Text Box 4"/>
          <p:cNvSpPr txBox="1">
            <a:spLocks noChangeArrowheads="1"/>
          </p:cNvSpPr>
          <p:nvPr/>
        </p:nvSpPr>
        <p:spPr bwMode="auto">
          <a:xfrm>
            <a:off x="1208088" y="863600"/>
            <a:ext cx="1611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80 MHz</a:t>
            </a:r>
          </a:p>
          <a:p>
            <a:pPr eaLnBrk="1" hangingPunct="1"/>
            <a:r>
              <a:rPr lang="en-US" altLang="ja-JP" sz="16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(100 fs pulse)</a:t>
            </a:r>
          </a:p>
        </p:txBody>
      </p:sp>
      <p:sp>
        <p:nvSpPr>
          <p:cNvPr id="132108" name="Text Box 4"/>
          <p:cNvSpPr txBox="1">
            <a:spLocks noChangeArrowheads="1"/>
          </p:cNvSpPr>
          <p:nvPr/>
        </p:nvSpPr>
        <p:spPr bwMode="auto">
          <a:xfrm>
            <a:off x="1219200" y="36576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1 kHz</a:t>
            </a:r>
          </a:p>
        </p:txBody>
      </p:sp>
      <p:sp>
        <p:nvSpPr>
          <p:cNvPr id="2" name="Rectangle 1"/>
          <p:cNvSpPr/>
          <p:nvPr/>
        </p:nvSpPr>
        <p:spPr>
          <a:xfrm>
            <a:off x="5410200" y="1219200"/>
            <a:ext cx="37409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 charset="0"/>
              </a:rPr>
              <a:t>Carlos </a:t>
            </a:r>
            <a:r>
              <a:rPr lang="en-US" sz="2000" b="1" i="1" dirty="0" err="1">
                <a:solidFill>
                  <a:srgbClr val="00B0F0"/>
                </a:solidFill>
                <a:latin typeface="Arial Narrow" charset="0"/>
              </a:rPr>
              <a:t>Portera-Cailliau</a:t>
            </a:r>
            <a:r>
              <a:rPr lang="en-US" sz="2000" b="1" i="1" dirty="0">
                <a:solidFill>
                  <a:srgbClr val="00B0F0"/>
                </a:solidFill>
                <a:latin typeface="Arial Narrow" charset="0"/>
              </a:rPr>
              <a:t> (Neurology)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457E-51C5-DC46-8CE0-B052A565127E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4146" name="Object 2"/>
          <p:cNvGraphicFramePr>
            <a:graphicFrameLocks noChangeAspect="1"/>
          </p:cNvGraphicFramePr>
          <p:nvPr/>
        </p:nvGraphicFramePr>
        <p:xfrm>
          <a:off x="171450" y="685800"/>
          <a:ext cx="3790950" cy="34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88" name="Image" r:id="rId4" imgW="3150838" imgH="2834406" progId="">
                  <p:embed/>
                </p:oleObj>
              </mc:Choice>
              <mc:Fallback>
                <p:oleObj name="Image" r:id="rId4" imgW="3150838" imgH="283440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" y="685800"/>
                        <a:ext cx="3790950" cy="346233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62000" y="76200"/>
            <a:ext cx="8229600" cy="4667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96661" tIns="48331" rIns="96661" bIns="48331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6600"/>
                </a:solidFill>
                <a:latin typeface="+mj-lt"/>
                <a:ea typeface="+mn-ea"/>
                <a:cs typeface="+mn-cs"/>
              </a:rPr>
              <a:t>In vivo calcium imaging of neuronal activity</a:t>
            </a:r>
          </a:p>
        </p:txBody>
      </p:sp>
      <p:pic>
        <p:nvPicPr>
          <p:cNvPr id="134149" name="Picture 19" descr="4X wind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4343400"/>
            <a:ext cx="3868737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"/>
          <a:stretch>
            <a:fillRect/>
          </a:stretch>
        </p:blipFill>
        <p:spPr bwMode="auto">
          <a:xfrm>
            <a:off x="4191000" y="592138"/>
            <a:ext cx="5410200" cy="668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457E-51C5-DC46-8CE0-B052A565127E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5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61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4" b="3783"/>
          <a:stretch>
            <a:fillRect/>
          </a:stretch>
        </p:blipFill>
        <p:spPr bwMode="auto">
          <a:xfrm>
            <a:off x="304800" y="0"/>
            <a:ext cx="8077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>
            <a:off x="2278063" y="1497013"/>
            <a:ext cx="2003425" cy="94138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10800000" flipV="1">
            <a:off x="4281488" y="1524000"/>
            <a:ext cx="220980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rot="5400000">
            <a:off x="2295525" y="4318000"/>
            <a:ext cx="3867150" cy="1079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7010400" y="4648200"/>
            <a:ext cx="2590800" cy="2246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Adrian Cheng </a:t>
            </a:r>
          </a:p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(Physics)</a:t>
            </a:r>
          </a:p>
          <a:p>
            <a:pPr>
              <a:defRPr/>
            </a:pPr>
            <a:endParaRPr lang="en-US" sz="2000" b="1" i="1" dirty="0">
              <a:solidFill>
                <a:srgbClr val="00B0F0"/>
              </a:solidFill>
              <a:latin typeface="+mn-lt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Tiago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Goncalves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, </a:t>
            </a:r>
          </a:p>
          <a:p>
            <a:pPr>
              <a:defRPr/>
            </a:pP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Peyman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Golshani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, </a:t>
            </a:r>
          </a:p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Carlos </a:t>
            </a:r>
            <a:r>
              <a:rPr lang="en-US" sz="2000" b="1" i="1" dirty="0" err="1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Portera-Cailliau</a:t>
            </a:r>
            <a:r>
              <a:rPr lang="en-US" sz="2000" b="1" i="1" dirty="0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 (Neurology)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-228600" y="5791200"/>
            <a:ext cx="320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 anchor="ctr"/>
          <a:lstStyle/>
          <a:p>
            <a:pPr defTabSz="965200" eaLnBrk="0" hangingPunct="0">
              <a:lnSpc>
                <a:spcPct val="80000"/>
              </a:lnSpc>
              <a:defRPr/>
            </a:pP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3D Structure of </a:t>
            </a:r>
          </a:p>
          <a:p>
            <a:pPr defTabSz="965200" eaLnBrk="0" hangingPunct="0">
              <a:lnSpc>
                <a:spcPct val="80000"/>
              </a:lnSpc>
              <a:defRPr/>
            </a:pP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Barrel Cortex </a:t>
            </a:r>
          </a:p>
          <a:p>
            <a:pPr defTabSz="965200" eaLnBrk="0" hangingPunct="0">
              <a:lnSpc>
                <a:spcPct val="80000"/>
              </a:lnSpc>
              <a:defRPr/>
            </a:pPr>
            <a:r>
              <a:rPr lang="en-US" b="1" kern="0" dirty="0" err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of</a:t>
            </a: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 Mouse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838200" y="1981200"/>
            <a:ext cx="5562600" cy="1524000"/>
            <a:chOff x="838200" y="1981199"/>
            <a:chExt cx="5562601" cy="1524000"/>
          </a:xfrm>
        </p:grpSpPr>
        <p:grpSp>
          <p:nvGrpSpPr>
            <p:cNvPr id="136202" name="Group 27"/>
            <p:cNvGrpSpPr>
              <a:grpSpLocks/>
            </p:cNvGrpSpPr>
            <p:nvPr/>
          </p:nvGrpSpPr>
          <p:grpSpPr bwMode="auto">
            <a:xfrm>
              <a:off x="2362200" y="1981199"/>
              <a:ext cx="4038601" cy="1524000"/>
              <a:chOff x="2362200" y="1981199"/>
              <a:chExt cx="4038601" cy="1524000"/>
            </a:xfrm>
          </p:grpSpPr>
          <p:cxnSp>
            <p:nvCxnSpPr>
              <p:cNvPr id="136204" name="Straight Connector 9"/>
              <p:cNvCxnSpPr>
                <a:cxnSpLocks noChangeShapeType="1"/>
              </p:cNvCxnSpPr>
              <p:nvPr/>
            </p:nvCxnSpPr>
            <p:spPr bwMode="auto">
              <a:xfrm>
                <a:off x="2362200" y="2590800"/>
                <a:ext cx="1927225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6205" name="Straight Connector 10"/>
              <p:cNvCxnSpPr>
                <a:cxnSpLocks noChangeShapeType="1"/>
              </p:cNvCxnSpPr>
              <p:nvPr/>
            </p:nvCxnSpPr>
            <p:spPr bwMode="auto">
              <a:xfrm rot="10800000" flipV="1">
                <a:off x="4289427" y="2590798"/>
                <a:ext cx="2111374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6206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4419600" y="1981200"/>
                <a:ext cx="1981200" cy="6096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6207" name="Straight Connector 21"/>
              <p:cNvCxnSpPr>
                <a:cxnSpLocks noChangeShapeType="1"/>
              </p:cNvCxnSpPr>
              <p:nvPr/>
            </p:nvCxnSpPr>
            <p:spPr bwMode="auto">
              <a:xfrm rot="10800000" flipV="1">
                <a:off x="2384426" y="1981199"/>
                <a:ext cx="2035174" cy="6095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0" name="Rectangle 29"/>
            <p:cNvSpPr/>
            <p:nvPr/>
          </p:nvSpPr>
          <p:spPr>
            <a:xfrm>
              <a:off x="838200" y="2590799"/>
              <a:ext cx="1458913" cy="4000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150 </a:t>
              </a:r>
              <a:r>
                <a:rPr lang="en-US" sz="2000" b="1" dirty="0" err="1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μm</a:t>
              </a:r>
              <a:r>
                <a:rPr lang="en-US" sz="20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 deep</a:t>
              </a: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457E-51C5-DC46-8CE0-B052A565127E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7219" name="STEM_single_plane_raw.m4v" descr="/Users/Katsushi/Desktop/STEM_single_plane_raw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9" r="17307"/>
          <a:stretch>
            <a:fillRect/>
          </a:stretch>
        </p:blipFill>
        <p:spPr>
          <a:xfrm>
            <a:off x="2073275" y="819150"/>
            <a:ext cx="6021388" cy="6096000"/>
          </a:xfrm>
          <a:noFill/>
        </p:spPr>
      </p:pic>
      <p:grpSp>
        <p:nvGrpSpPr>
          <p:cNvPr id="96259" name="Group 13"/>
          <p:cNvGrpSpPr>
            <a:grpSpLocks/>
          </p:cNvGrpSpPr>
          <p:nvPr/>
        </p:nvGrpSpPr>
        <p:grpSpPr bwMode="auto">
          <a:xfrm>
            <a:off x="2133600" y="6945313"/>
            <a:ext cx="5943600" cy="369887"/>
            <a:chOff x="1828800" y="6945868"/>
            <a:chExt cx="5943600" cy="369332"/>
          </a:xfrm>
        </p:grpSpPr>
        <p:cxnSp>
          <p:nvCxnSpPr>
            <p:cNvPr id="96266" name="Straight Arrow Connector 10"/>
            <p:cNvCxnSpPr>
              <a:cxnSpLocks noChangeShapeType="1"/>
            </p:cNvCxnSpPr>
            <p:nvPr/>
          </p:nvCxnSpPr>
          <p:spPr bwMode="auto">
            <a:xfrm>
              <a:off x="1828800" y="7162800"/>
              <a:ext cx="5943600" cy="1588"/>
            </a:xfrm>
            <a:prstGeom prst="straightConnector1">
              <a:avLst/>
            </a:prstGeom>
            <a:noFill/>
            <a:ln w="28575">
              <a:solidFill>
                <a:srgbClr val="CCFFCC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TextBox 11"/>
            <p:cNvSpPr txBox="1"/>
            <p:nvPr/>
          </p:nvSpPr>
          <p:spPr>
            <a:xfrm>
              <a:off x="4479925" y="6945868"/>
              <a:ext cx="8382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300 </a:t>
              </a:r>
              <a:r>
                <a:rPr lang="en-US" sz="1800" b="1" dirty="0" err="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μm</a:t>
              </a:r>
              <a:endPara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1752600"/>
            <a:ext cx="2057400" cy="415448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Barrel Cortex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Layer 2/3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150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 deep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240 fps</a:t>
            </a: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Raw Data</a:t>
            </a:r>
          </a:p>
          <a:p>
            <a:pPr>
              <a:defRPr/>
            </a:pPr>
            <a:endParaRPr lang="en-US" b="1" dirty="0">
              <a:solidFill>
                <a:srgbClr val="FF6D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+mn-lt"/>
                <a:ea typeface="+mn-ea"/>
                <a:cs typeface="+mn-cs"/>
              </a:rPr>
              <a:t>(x3 faster</a:t>
            </a: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+mn-lt"/>
                <a:ea typeface="+mn-ea"/>
                <a:cs typeface="+mn-cs"/>
              </a:rPr>
              <a:t>than real)</a:t>
            </a:r>
          </a:p>
        </p:txBody>
      </p:sp>
      <p:sp>
        <p:nvSpPr>
          <p:cNvPr id="962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In vivo calcium imaging of Barrel Cortex of Mouse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05800" y="1447800"/>
            <a:ext cx="857250" cy="646113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1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(0 ns)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05800" y="2906713"/>
            <a:ext cx="857250" cy="64611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2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(+3 ns)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05800" y="4278313"/>
            <a:ext cx="857250" cy="64611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3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(+6 ns)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05800" y="5878513"/>
            <a:ext cx="857250" cy="64611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4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(+9 ns)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940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7" fill="hold"/>
                                        <p:tgtEl>
                                          <p:spTgt spid="137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72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7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7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2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19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6768CC7-0089-3E49-9CEE-FF63D993D647}" type="slidenum">
              <a:rPr lang="en-US" sz="1500">
                <a:solidFill>
                  <a:srgbClr val="0000FF"/>
                </a:solidFill>
              </a:rPr>
              <a:pPr eaLnBrk="1" hangingPunct="1"/>
              <a:t>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Structure of DNA</a:t>
            </a:r>
          </a:p>
        </p:txBody>
      </p:sp>
      <p:pic>
        <p:nvPicPr>
          <p:cNvPr id="41990" name="Picture 3" descr="DNA-backb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14400"/>
            <a:ext cx="58674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4" descr="d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0036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8243" name="STEM_single_plane_contours.m4v" descr="/Users/Katsushi/Desktop/STEM_single_plane_contours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-124" r="10565" b="124"/>
          <a:stretch/>
        </p:blipFill>
        <p:spPr>
          <a:xfrm>
            <a:off x="1981200" y="811590"/>
            <a:ext cx="6324600" cy="6096000"/>
          </a:xfrm>
          <a:noFill/>
        </p:spPr>
      </p:pic>
      <p:sp>
        <p:nvSpPr>
          <p:cNvPr id="972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In vivo calcium imaging of Barrel Cortex of Mouse</a:t>
            </a:r>
          </a:p>
        </p:txBody>
      </p:sp>
      <p:cxnSp>
        <p:nvCxnSpPr>
          <p:cNvPr id="97284" name="Straight Arrow Connector 8"/>
          <p:cNvCxnSpPr>
            <a:cxnSpLocks noChangeShapeType="1"/>
          </p:cNvCxnSpPr>
          <p:nvPr/>
        </p:nvCxnSpPr>
        <p:spPr bwMode="auto">
          <a:xfrm>
            <a:off x="2133600" y="7162800"/>
            <a:ext cx="5943600" cy="1588"/>
          </a:xfrm>
          <a:prstGeom prst="straightConnector1">
            <a:avLst/>
          </a:prstGeom>
          <a:noFill/>
          <a:ln w="28575">
            <a:solidFill>
              <a:srgbClr val="CCFFCC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4784725" y="6945313"/>
            <a:ext cx="838200" cy="36988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300 </a:t>
            </a:r>
            <a:r>
              <a:rPr lang="en-US" sz="18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μm</a:t>
            </a:r>
            <a:endParaRPr lang="en-US" sz="18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752600"/>
            <a:ext cx="1905000" cy="452431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Barrel Cortex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Layer 2/3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150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 deep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US" b="1" dirty="0">
              <a:solidFill>
                <a:srgbClr val="FF6D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After averaging</a:t>
            </a:r>
          </a:p>
          <a:p>
            <a:pPr>
              <a:defRPr/>
            </a:pPr>
            <a:endParaRPr lang="en-US" b="1" dirty="0">
              <a:solidFill>
                <a:srgbClr val="FF6D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Arial Narrow"/>
                <a:ea typeface="+mn-ea"/>
                <a:cs typeface="+mn-cs"/>
              </a:rPr>
              <a:t>(x3 faster</a:t>
            </a: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Arial Narrow"/>
                <a:ea typeface="+mn-ea"/>
                <a:cs typeface="+mn-cs"/>
              </a:rPr>
              <a:t>than real)</a:t>
            </a: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97287" name="TextBox 14"/>
          <p:cNvSpPr txBox="1">
            <a:spLocks noChangeArrowheads="1"/>
          </p:cNvSpPr>
          <p:nvPr/>
        </p:nvSpPr>
        <p:spPr bwMode="auto">
          <a:xfrm>
            <a:off x="8229600" y="4648200"/>
            <a:ext cx="1447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Arial Narrow" charset="0"/>
                <a:cs typeface="Arial" charset="0"/>
              </a:rPr>
              <a:t>58 neurons</a:t>
            </a:r>
          </a:p>
          <a:p>
            <a:pPr eaLnBrk="1" hangingPunct="1"/>
            <a:endParaRPr lang="en-US" sz="2000" b="1" i="1" dirty="0">
              <a:solidFill>
                <a:srgbClr val="00B0F0"/>
              </a:solidFill>
              <a:latin typeface="Arial Narrow" charset="0"/>
              <a:cs typeface="Arial" charset="0"/>
            </a:endParaRPr>
          </a:p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Arial Narrow" charset="0"/>
                <a:cs typeface="Arial" charset="0"/>
              </a:rPr>
              <a:t>(~100 billons neurons</a:t>
            </a:r>
          </a:p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Arial Narrow" charset="0"/>
                <a:cs typeface="Arial" charset="0"/>
              </a:rPr>
              <a:t>in our brain)</a:t>
            </a:r>
          </a:p>
          <a:p>
            <a:pPr eaLnBrk="1" hangingPunct="1"/>
            <a:endParaRPr lang="en-US" sz="2000" b="1" i="1" dirty="0">
              <a:solidFill>
                <a:srgbClr val="00B0F0"/>
              </a:solidFill>
              <a:latin typeface="Arial Narrow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993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3" fill="hold"/>
                                        <p:tgtEl>
                                          <p:spTgt spid="138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82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8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8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243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In vivo calcium imaging of layer 2/3 neurons</a:t>
            </a:r>
            <a:b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in barrel cortex with STEM</a:t>
            </a:r>
          </a:p>
        </p:txBody>
      </p:sp>
      <p:pic>
        <p:nvPicPr>
          <p:cNvPr id="13926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t="30864" b="32381"/>
          <a:stretch>
            <a:fillRect/>
          </a:stretch>
        </p:blipFill>
        <p:spPr bwMode="auto">
          <a:xfrm>
            <a:off x="2514600" y="838200"/>
            <a:ext cx="708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r="66667" b="69136"/>
          <a:stretch>
            <a:fillRect/>
          </a:stretch>
        </p:blipFill>
        <p:spPr bwMode="auto">
          <a:xfrm>
            <a:off x="0" y="838200"/>
            <a:ext cx="26416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9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4" t="2467" r="1358" b="69136"/>
          <a:stretch>
            <a:fillRect/>
          </a:stretch>
        </p:blipFill>
        <p:spPr bwMode="auto">
          <a:xfrm>
            <a:off x="212725" y="3998913"/>
            <a:ext cx="244633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0" name="Rectangle 14"/>
          <p:cNvSpPr>
            <a:spLocks noChangeArrowheads="1"/>
          </p:cNvSpPr>
          <p:nvPr/>
        </p:nvSpPr>
        <p:spPr bwMode="auto">
          <a:xfrm>
            <a:off x="6172200" y="1143000"/>
            <a:ext cx="228600" cy="304800"/>
          </a:xfrm>
          <a:prstGeom prst="rect">
            <a:avLst/>
          </a:prstGeom>
          <a:solidFill>
            <a:srgbClr val="FFFFFF"/>
          </a:solidFill>
          <a:ln w="508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271" name="Rectangle 16"/>
          <p:cNvSpPr>
            <a:spLocks noChangeArrowheads="1"/>
          </p:cNvSpPr>
          <p:nvPr/>
        </p:nvSpPr>
        <p:spPr bwMode="auto">
          <a:xfrm>
            <a:off x="0" y="838200"/>
            <a:ext cx="152400" cy="381000"/>
          </a:xfrm>
          <a:prstGeom prst="rect">
            <a:avLst/>
          </a:prstGeom>
          <a:solidFill>
            <a:srgbClr val="FFFFFF"/>
          </a:solidFill>
          <a:ln w="508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27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92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A26D41-77B0-6348-80C9-EFAADA643341}" type="slidenum">
              <a:rPr lang="en-US" sz="1500">
                <a:solidFill>
                  <a:srgbClr val="0000FF"/>
                </a:solidFill>
              </a:rPr>
              <a:pPr eaLnBrk="1" hangingPunct="1"/>
              <a:t>81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9274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t="67619" r="2129" b="1750"/>
          <a:stretch>
            <a:fillRect/>
          </a:stretch>
        </p:blipFill>
        <p:spPr bwMode="auto">
          <a:xfrm>
            <a:off x="2743200" y="4114800"/>
            <a:ext cx="6858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743200" y="982663"/>
            <a:ext cx="6789738" cy="5951537"/>
            <a:chOff x="2780995" y="990600"/>
            <a:chExt cx="6789022" cy="5951160"/>
          </a:xfrm>
        </p:grpSpPr>
        <p:sp>
          <p:nvSpPr>
            <p:cNvPr id="21" name="Rectangle 20"/>
            <p:cNvSpPr/>
            <p:nvPr/>
          </p:nvSpPr>
          <p:spPr bwMode="auto">
            <a:xfrm>
              <a:off x="3123859" y="990600"/>
              <a:ext cx="914304" cy="1676294"/>
            </a:xfrm>
            <a:prstGeom prst="rect">
              <a:avLst/>
            </a:prstGeom>
            <a:noFill/>
            <a:ln w="28575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 rot="5400000">
              <a:off x="2186506" y="3261382"/>
              <a:ext cx="1531840" cy="3428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>
              <a:off x="4000066" y="2674830"/>
              <a:ext cx="5569951" cy="149056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31" name="Rectangle 30"/>
            <p:cNvSpPr/>
            <p:nvPr/>
          </p:nvSpPr>
          <p:spPr bwMode="auto">
            <a:xfrm>
              <a:off x="2780995" y="4198734"/>
              <a:ext cx="6781085" cy="2743026"/>
            </a:xfrm>
            <a:prstGeom prst="rect">
              <a:avLst/>
            </a:prstGeom>
            <a:noFill/>
            <a:ln w="28575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39277" name="TextBox 14"/>
          <p:cNvSpPr txBox="1">
            <a:spLocks noChangeArrowheads="1"/>
          </p:cNvSpPr>
          <p:nvPr/>
        </p:nvSpPr>
        <p:spPr bwMode="auto">
          <a:xfrm>
            <a:off x="76200" y="6553200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B0F0"/>
                </a:solidFill>
                <a:latin typeface="Arial Narrow" charset="0"/>
                <a:cs typeface="Arial" charset="0"/>
              </a:rPr>
              <a:t>Adrian Cheng (Physics)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5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02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4" b="3783"/>
          <a:stretch>
            <a:fillRect/>
          </a:stretch>
        </p:blipFill>
        <p:spPr bwMode="auto">
          <a:xfrm>
            <a:off x="304800" y="0"/>
            <a:ext cx="8077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>
            <a:off x="2278063" y="1497013"/>
            <a:ext cx="2003425" cy="94138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10800000" flipV="1">
            <a:off x="4281488" y="1524000"/>
            <a:ext cx="220980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rot="5400000">
            <a:off x="2295525" y="4318000"/>
            <a:ext cx="3867150" cy="1079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7010400" y="4648200"/>
            <a:ext cx="2590800" cy="2246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Adrian Cheng </a:t>
            </a:r>
          </a:p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(Physics)</a:t>
            </a:r>
          </a:p>
          <a:p>
            <a:pPr>
              <a:defRPr/>
            </a:pPr>
            <a:endParaRPr lang="en-US" sz="2000" b="1" i="1" dirty="0">
              <a:solidFill>
                <a:srgbClr val="00B0F0"/>
              </a:solidFill>
              <a:latin typeface="+mn-lt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Tiago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Goncalves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, </a:t>
            </a:r>
          </a:p>
          <a:p>
            <a:pPr>
              <a:defRPr/>
            </a:pP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Peyman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Golshani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, </a:t>
            </a:r>
          </a:p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Carlos </a:t>
            </a:r>
            <a:r>
              <a:rPr lang="en-US" sz="2000" b="1" i="1" dirty="0" err="1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Portera-Cailliau</a:t>
            </a:r>
            <a:r>
              <a:rPr lang="en-US" sz="2000" b="1" i="1" dirty="0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 (Neurology)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-228600" y="5791200"/>
            <a:ext cx="320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 anchor="ctr"/>
          <a:lstStyle/>
          <a:p>
            <a:pPr defTabSz="965200" eaLnBrk="0" hangingPunct="0">
              <a:lnSpc>
                <a:spcPct val="80000"/>
              </a:lnSpc>
              <a:defRPr/>
            </a:pP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3D Structure of </a:t>
            </a:r>
          </a:p>
          <a:p>
            <a:pPr defTabSz="965200" eaLnBrk="0" hangingPunct="0">
              <a:lnSpc>
                <a:spcPct val="80000"/>
              </a:lnSpc>
              <a:defRPr/>
            </a:pP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Barrel Cortex </a:t>
            </a:r>
          </a:p>
          <a:p>
            <a:pPr defTabSz="965200" eaLnBrk="0" hangingPunct="0">
              <a:lnSpc>
                <a:spcPct val="80000"/>
              </a:lnSpc>
              <a:defRPr/>
            </a:pPr>
            <a:r>
              <a:rPr lang="en-US" b="1" kern="0" dirty="0" err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of</a:t>
            </a: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 Mouse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1149350" y="1776413"/>
            <a:ext cx="5251450" cy="1524000"/>
            <a:chOff x="1149145" y="1981199"/>
            <a:chExt cx="5251656" cy="1524000"/>
          </a:xfrm>
        </p:grpSpPr>
        <p:grpSp>
          <p:nvGrpSpPr>
            <p:cNvPr id="140319" name="Group 27"/>
            <p:cNvGrpSpPr>
              <a:grpSpLocks/>
            </p:cNvGrpSpPr>
            <p:nvPr/>
          </p:nvGrpSpPr>
          <p:grpSpPr bwMode="auto">
            <a:xfrm>
              <a:off x="2362200" y="1981199"/>
              <a:ext cx="4038601" cy="1524000"/>
              <a:chOff x="2362200" y="1981199"/>
              <a:chExt cx="4038601" cy="1524000"/>
            </a:xfrm>
          </p:grpSpPr>
          <p:cxnSp>
            <p:nvCxnSpPr>
              <p:cNvPr id="140321" name="Straight Connector 9"/>
              <p:cNvCxnSpPr>
                <a:cxnSpLocks noChangeShapeType="1"/>
              </p:cNvCxnSpPr>
              <p:nvPr/>
            </p:nvCxnSpPr>
            <p:spPr bwMode="auto">
              <a:xfrm>
                <a:off x="2362200" y="2590800"/>
                <a:ext cx="1927225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22" name="Straight Connector 10"/>
              <p:cNvCxnSpPr>
                <a:cxnSpLocks noChangeShapeType="1"/>
              </p:cNvCxnSpPr>
              <p:nvPr/>
            </p:nvCxnSpPr>
            <p:spPr bwMode="auto">
              <a:xfrm rot="10800000" flipV="1">
                <a:off x="4289427" y="2590798"/>
                <a:ext cx="2111374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23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4419600" y="1981200"/>
                <a:ext cx="1981200" cy="6096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24" name="Straight Connector 21"/>
              <p:cNvCxnSpPr>
                <a:cxnSpLocks noChangeShapeType="1"/>
              </p:cNvCxnSpPr>
              <p:nvPr/>
            </p:nvCxnSpPr>
            <p:spPr bwMode="auto">
              <a:xfrm rot="10800000" flipV="1">
                <a:off x="2384426" y="1981199"/>
                <a:ext cx="2035174" cy="6095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0" name="Rectangle 29"/>
            <p:cNvSpPr/>
            <p:nvPr/>
          </p:nvSpPr>
          <p:spPr>
            <a:xfrm>
              <a:off x="1149145" y="2366961"/>
              <a:ext cx="836646" cy="368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120 </a:t>
              </a:r>
              <a:r>
                <a:rPr lang="en-US" sz="1800" b="1" dirty="0" err="1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μm</a:t>
              </a:r>
              <a:endParaRPr lang="en-U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1201738" y="1600200"/>
            <a:ext cx="5199062" cy="1447800"/>
            <a:chOff x="1201780" y="2057399"/>
            <a:chExt cx="5199021" cy="1447800"/>
          </a:xfrm>
        </p:grpSpPr>
        <p:grpSp>
          <p:nvGrpSpPr>
            <p:cNvPr id="140313" name="Group 27"/>
            <p:cNvGrpSpPr>
              <a:grpSpLocks/>
            </p:cNvGrpSpPr>
            <p:nvPr/>
          </p:nvGrpSpPr>
          <p:grpSpPr bwMode="auto">
            <a:xfrm>
              <a:off x="2362200" y="2057399"/>
              <a:ext cx="4038601" cy="1447800"/>
              <a:chOff x="2362200" y="2057399"/>
              <a:chExt cx="4038601" cy="1447800"/>
            </a:xfrm>
          </p:grpSpPr>
          <p:cxnSp>
            <p:nvCxnSpPr>
              <p:cNvPr id="140315" name="Straight Connector 20"/>
              <p:cNvCxnSpPr>
                <a:cxnSpLocks noChangeShapeType="1"/>
              </p:cNvCxnSpPr>
              <p:nvPr/>
            </p:nvCxnSpPr>
            <p:spPr bwMode="auto">
              <a:xfrm>
                <a:off x="2362200" y="2590800"/>
                <a:ext cx="1927225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16" name="Straight Connector 22"/>
              <p:cNvCxnSpPr>
                <a:cxnSpLocks noChangeShapeType="1"/>
              </p:cNvCxnSpPr>
              <p:nvPr/>
            </p:nvCxnSpPr>
            <p:spPr bwMode="auto">
              <a:xfrm rot="10800000" flipV="1">
                <a:off x="4289428" y="2666999"/>
                <a:ext cx="2111373" cy="83819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17" name="Straight Connector 25"/>
              <p:cNvCxnSpPr>
                <a:cxnSpLocks noChangeShapeType="1"/>
              </p:cNvCxnSpPr>
              <p:nvPr/>
            </p:nvCxnSpPr>
            <p:spPr bwMode="auto">
              <a:xfrm>
                <a:off x="4419600" y="2057399"/>
                <a:ext cx="1981200" cy="6096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18" name="Straight Connector 26"/>
              <p:cNvCxnSpPr>
                <a:cxnSpLocks noChangeShapeType="1"/>
              </p:cNvCxnSpPr>
              <p:nvPr/>
            </p:nvCxnSpPr>
            <p:spPr bwMode="auto">
              <a:xfrm rot="10800000" flipV="1">
                <a:off x="2362200" y="2057399"/>
                <a:ext cx="2035174" cy="5334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0" name="Rectangle 19"/>
            <p:cNvSpPr/>
            <p:nvPr/>
          </p:nvSpPr>
          <p:spPr>
            <a:xfrm>
              <a:off x="1201780" y="2362199"/>
              <a:ext cx="731831" cy="369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90 </a:t>
              </a:r>
              <a:r>
                <a:rPr lang="en-US" sz="1800" b="1" dirty="0" err="1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μm</a:t>
              </a:r>
              <a:endParaRPr lang="en-U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1149350" y="2001838"/>
            <a:ext cx="5251450" cy="1524000"/>
            <a:chOff x="1149145" y="1981199"/>
            <a:chExt cx="5251656" cy="1524000"/>
          </a:xfrm>
        </p:grpSpPr>
        <p:grpSp>
          <p:nvGrpSpPr>
            <p:cNvPr id="140307" name="Group 27"/>
            <p:cNvGrpSpPr>
              <a:grpSpLocks/>
            </p:cNvGrpSpPr>
            <p:nvPr/>
          </p:nvGrpSpPr>
          <p:grpSpPr bwMode="auto">
            <a:xfrm>
              <a:off x="2362200" y="1981199"/>
              <a:ext cx="4038601" cy="1524000"/>
              <a:chOff x="2362200" y="1981199"/>
              <a:chExt cx="4038601" cy="1524000"/>
            </a:xfrm>
          </p:grpSpPr>
          <p:cxnSp>
            <p:nvCxnSpPr>
              <p:cNvPr id="140309" name="Straight Connector 32"/>
              <p:cNvCxnSpPr>
                <a:cxnSpLocks noChangeShapeType="1"/>
              </p:cNvCxnSpPr>
              <p:nvPr/>
            </p:nvCxnSpPr>
            <p:spPr bwMode="auto">
              <a:xfrm>
                <a:off x="2362200" y="2590800"/>
                <a:ext cx="1927225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10" name="Straight Connector 33"/>
              <p:cNvCxnSpPr>
                <a:cxnSpLocks noChangeShapeType="1"/>
              </p:cNvCxnSpPr>
              <p:nvPr/>
            </p:nvCxnSpPr>
            <p:spPr bwMode="auto">
              <a:xfrm rot="10800000" flipV="1">
                <a:off x="4289427" y="2590798"/>
                <a:ext cx="2111374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11" name="Straight Connector 34"/>
              <p:cNvCxnSpPr>
                <a:cxnSpLocks noChangeShapeType="1"/>
              </p:cNvCxnSpPr>
              <p:nvPr/>
            </p:nvCxnSpPr>
            <p:spPr bwMode="auto">
              <a:xfrm>
                <a:off x="4419600" y="1981200"/>
                <a:ext cx="1981200" cy="6096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12" name="Straight Connector 35"/>
              <p:cNvCxnSpPr>
                <a:cxnSpLocks noChangeShapeType="1"/>
              </p:cNvCxnSpPr>
              <p:nvPr/>
            </p:nvCxnSpPr>
            <p:spPr bwMode="auto">
              <a:xfrm rot="10800000" flipV="1">
                <a:off x="2384426" y="1981199"/>
                <a:ext cx="2035174" cy="6095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2" name="Rectangle 31"/>
            <p:cNvSpPr/>
            <p:nvPr/>
          </p:nvSpPr>
          <p:spPr>
            <a:xfrm>
              <a:off x="1149145" y="2417761"/>
              <a:ext cx="836646" cy="369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150 </a:t>
              </a:r>
              <a:r>
                <a:rPr lang="en-US" sz="1800" b="1" dirty="0" err="1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μm</a:t>
              </a:r>
              <a:endParaRPr lang="en-U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1149350" y="2222500"/>
            <a:ext cx="5251450" cy="1524000"/>
            <a:chOff x="1149145" y="1981199"/>
            <a:chExt cx="5251656" cy="1524000"/>
          </a:xfrm>
        </p:grpSpPr>
        <p:grpSp>
          <p:nvGrpSpPr>
            <p:cNvPr id="140301" name="Group 27"/>
            <p:cNvGrpSpPr>
              <a:grpSpLocks/>
            </p:cNvGrpSpPr>
            <p:nvPr/>
          </p:nvGrpSpPr>
          <p:grpSpPr bwMode="auto">
            <a:xfrm>
              <a:off x="2362200" y="1981199"/>
              <a:ext cx="4038601" cy="1524000"/>
              <a:chOff x="2362200" y="1981199"/>
              <a:chExt cx="4038601" cy="1524000"/>
            </a:xfrm>
          </p:grpSpPr>
          <p:cxnSp>
            <p:nvCxnSpPr>
              <p:cNvPr id="140303" name="Straight Connector 39"/>
              <p:cNvCxnSpPr>
                <a:cxnSpLocks noChangeShapeType="1"/>
              </p:cNvCxnSpPr>
              <p:nvPr/>
            </p:nvCxnSpPr>
            <p:spPr bwMode="auto">
              <a:xfrm>
                <a:off x="2362200" y="2590800"/>
                <a:ext cx="1927225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04" name="Straight Connector 40"/>
              <p:cNvCxnSpPr>
                <a:cxnSpLocks noChangeShapeType="1"/>
              </p:cNvCxnSpPr>
              <p:nvPr/>
            </p:nvCxnSpPr>
            <p:spPr bwMode="auto">
              <a:xfrm rot="10800000" flipV="1">
                <a:off x="4289427" y="2590798"/>
                <a:ext cx="2111374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05" name="Straight Connector 41"/>
              <p:cNvCxnSpPr>
                <a:cxnSpLocks noChangeShapeType="1"/>
              </p:cNvCxnSpPr>
              <p:nvPr/>
            </p:nvCxnSpPr>
            <p:spPr bwMode="auto">
              <a:xfrm>
                <a:off x="4419600" y="1981200"/>
                <a:ext cx="1981200" cy="6096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06" name="Straight Connector 42"/>
              <p:cNvCxnSpPr>
                <a:cxnSpLocks noChangeShapeType="1"/>
              </p:cNvCxnSpPr>
              <p:nvPr/>
            </p:nvCxnSpPr>
            <p:spPr bwMode="auto">
              <a:xfrm rot="10800000" flipV="1">
                <a:off x="2384426" y="1981199"/>
                <a:ext cx="2035174" cy="6095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9" name="Rectangle 38"/>
            <p:cNvSpPr/>
            <p:nvPr/>
          </p:nvSpPr>
          <p:spPr>
            <a:xfrm>
              <a:off x="1149145" y="2462212"/>
              <a:ext cx="836646" cy="369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180 </a:t>
              </a:r>
              <a:r>
                <a:rPr lang="en-US" sz="1800" b="1" dirty="0" err="1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μm</a:t>
              </a:r>
              <a:endParaRPr lang="en-U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457E-51C5-DC46-8CE0-B052A565127E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270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9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Simultaneous in vivo calcium imaging in 4 axial planes</a:t>
            </a:r>
            <a:endParaRPr lang="en-US">
              <a:solidFill>
                <a:srgbClr val="FF66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1319" name="STEM_multiple_plane_raw.mov" descr="/Users/Katsushi/Desktop/STEM_multiple_plane_raw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609600"/>
            <a:ext cx="8305800" cy="8001000"/>
          </a:xfrm>
        </p:spPr>
      </p:pic>
      <p:sp>
        <p:nvSpPr>
          <p:cNvPr id="12" name="TextBox 11"/>
          <p:cNvSpPr txBox="1"/>
          <p:nvPr/>
        </p:nvSpPr>
        <p:spPr>
          <a:xfrm>
            <a:off x="0" y="1981200"/>
            <a:ext cx="1371600" cy="378460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00"/>
                </a:solidFill>
                <a:latin typeface="Arial Narrow" charset="0"/>
              </a:rPr>
              <a:t>Barrel Cortex</a:t>
            </a:r>
          </a:p>
          <a:p>
            <a:pPr eaLnBrk="1" hangingPunct="1"/>
            <a:r>
              <a:rPr lang="en-US" b="1">
                <a:solidFill>
                  <a:srgbClr val="FFFF00"/>
                </a:solidFill>
                <a:latin typeface="Arial Narrow" charset="0"/>
              </a:rPr>
              <a:t>Layer 2/3</a:t>
            </a:r>
          </a:p>
          <a:p>
            <a:pPr eaLnBrk="1" hangingPunct="1"/>
            <a:endParaRPr lang="en-US" b="1">
              <a:solidFill>
                <a:srgbClr val="FFFF00"/>
              </a:solidFill>
              <a:latin typeface="Arial Narrow" charset="0"/>
            </a:endParaRPr>
          </a:p>
          <a:p>
            <a:pPr eaLnBrk="1" hangingPunct="1"/>
            <a:endParaRPr lang="en-US" b="1">
              <a:solidFill>
                <a:srgbClr val="FFFF00"/>
              </a:solidFill>
              <a:latin typeface="Arial Narrow" charset="0"/>
            </a:endParaRPr>
          </a:p>
          <a:p>
            <a:pPr eaLnBrk="1" hangingPunct="1"/>
            <a:r>
              <a:rPr lang="en-US" b="1">
                <a:solidFill>
                  <a:srgbClr val="FF6DFF"/>
                </a:solidFill>
                <a:latin typeface="Arial Narrow" charset="0"/>
              </a:rPr>
              <a:t>60 fps</a:t>
            </a:r>
          </a:p>
          <a:p>
            <a:pPr eaLnBrk="1" hangingPunct="1"/>
            <a:endParaRPr lang="en-US" b="1">
              <a:solidFill>
                <a:srgbClr val="FF6DFF"/>
              </a:solidFill>
              <a:latin typeface="Arial Narrow" charset="0"/>
            </a:endParaRPr>
          </a:p>
          <a:p>
            <a:pPr eaLnBrk="1" hangingPunct="1"/>
            <a:r>
              <a:rPr lang="en-US" b="1">
                <a:solidFill>
                  <a:srgbClr val="FBE6FF"/>
                </a:solidFill>
                <a:latin typeface="Arial Narrow" charset="0"/>
              </a:rPr>
              <a:t>(x3 faster</a:t>
            </a:r>
          </a:p>
          <a:p>
            <a:pPr eaLnBrk="1" hangingPunct="1"/>
            <a:r>
              <a:rPr lang="en-US" b="1">
                <a:solidFill>
                  <a:srgbClr val="FBE6FF"/>
                </a:solidFill>
                <a:latin typeface="Arial Narrow" charset="0"/>
              </a:rPr>
              <a:t>than real)</a:t>
            </a:r>
          </a:p>
          <a:p>
            <a:pPr eaLnBrk="1" hangingPunct="1"/>
            <a:endParaRPr lang="en-US" b="1">
              <a:solidFill>
                <a:srgbClr val="FF6DFF"/>
              </a:solidFill>
              <a:latin typeface="Arial Narrow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3467100"/>
            <a:ext cx="857250" cy="36988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1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53150" y="3429000"/>
            <a:ext cx="857250" cy="36988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38400" y="6792912"/>
            <a:ext cx="857250" cy="36988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</a:t>
            </a:r>
            <a:r>
              <a:rPr lang="en-US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3 </a:t>
            </a:r>
            <a:endParaRPr lang="en-US" sz="18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9350" y="6869112"/>
            <a:ext cx="857250" cy="36988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</a:t>
            </a:r>
            <a:r>
              <a:rPr lang="en-US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4</a:t>
            </a:r>
            <a:endParaRPr lang="en-US" sz="18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573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6" fill="hold"/>
                                        <p:tgtEl>
                                          <p:spTgt spid="141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13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13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1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319"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UCLA Newsroom on January 11, 2011</a:t>
            </a:r>
            <a:endParaRPr lang="en-US" dirty="0"/>
          </a:p>
        </p:txBody>
      </p:sp>
      <p:pic>
        <p:nvPicPr>
          <p:cNvPr id="7" name="Content Placeholder 6" descr="UCLA Newsroom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" b="-487"/>
          <a:stretch/>
        </p:blipFill>
        <p:spPr>
          <a:xfrm>
            <a:off x="18490" y="643979"/>
            <a:ext cx="9582710" cy="6704025"/>
          </a:xfrm>
        </p:spPr>
      </p:pic>
      <p:sp>
        <p:nvSpPr>
          <p:cNvPr id="5" name="Rectangle 4"/>
          <p:cNvSpPr/>
          <p:nvPr/>
        </p:nvSpPr>
        <p:spPr>
          <a:xfrm>
            <a:off x="1600200" y="5770881"/>
            <a:ext cx="5360670" cy="61363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5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457E-51C5-DC46-8CE0-B052A565127E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32381"/>
          <a:stretch/>
        </p:blipFill>
        <p:spPr>
          <a:xfrm>
            <a:off x="0" y="0"/>
            <a:ext cx="3974041" cy="731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787" y="1"/>
            <a:ext cx="5893413" cy="731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2971800"/>
            <a:ext cx="2438400" cy="168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988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457E-51C5-DC46-8CE0-B052A565127E}" type="slidenum">
              <a:rPr lang="en-US" smtClean="0"/>
              <a:pPr/>
              <a:t>86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525" y="5612"/>
            <a:ext cx="5882675" cy="731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8" y="17007"/>
            <a:ext cx="3924189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594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Compactification of Extra Dimensions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5891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9112250" cy="5848350"/>
          </a:xfrm>
        </p:spPr>
        <p:txBody>
          <a:bodyPr/>
          <a:lstStyle/>
          <a:p>
            <a:r>
              <a:rPr lang="en-US" sz="3200">
                <a:latin typeface="Arial Narrow" charset="0"/>
                <a:ea typeface="ＭＳ Ｐゴシック" charset="0"/>
                <a:cs typeface="ＭＳ Ｐゴシック" charset="0"/>
              </a:rPr>
              <a:t>In generally, each photon carries 6 dimensional information.</a:t>
            </a:r>
          </a:p>
          <a:p>
            <a:pPr lvl="1"/>
            <a:r>
              <a:rPr lang="en-US" sz="2800" i="1">
                <a:latin typeface="Arial Narrow" charset="0"/>
                <a:ea typeface="ＭＳ Ｐゴシック" charset="0"/>
              </a:rPr>
              <a:t>Position :		x, y, z	(nm)</a:t>
            </a:r>
          </a:p>
          <a:p>
            <a:pPr lvl="1"/>
            <a:r>
              <a:rPr lang="en-US" sz="2800" i="1">
                <a:solidFill>
                  <a:srgbClr val="800000"/>
                </a:solidFill>
                <a:latin typeface="Arial Narrow" charset="0"/>
                <a:ea typeface="ＭＳ Ｐゴシック" charset="0"/>
              </a:rPr>
              <a:t>Time :			T	(μs</a:t>
            </a:r>
            <a:r>
              <a:rPr lang="en-US" sz="2800" i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)</a:t>
            </a:r>
          </a:p>
          <a:p>
            <a:pPr lvl="1"/>
            <a:r>
              <a:rPr lang="en-US" sz="2800" i="1">
                <a:solidFill>
                  <a:srgbClr val="FF6600"/>
                </a:solidFill>
                <a:latin typeface="Arial Narrow" charset="0"/>
                <a:ea typeface="ＭＳ Ｐゴシック" charset="0"/>
              </a:rPr>
              <a:t>Decay Time :		τ	(ns)</a:t>
            </a:r>
          </a:p>
          <a:p>
            <a:pPr lvl="1"/>
            <a:r>
              <a:rPr lang="en-US" sz="2800" i="1">
                <a:solidFill>
                  <a:srgbClr val="FF0000"/>
                </a:solidFill>
                <a:latin typeface="Arial Narrow" charset="0"/>
                <a:ea typeface="ＭＳ Ｐゴシック" charset="0"/>
              </a:rPr>
              <a:t>Wavelength :		λ	(nm)</a:t>
            </a:r>
          </a:p>
          <a:p>
            <a:r>
              <a:rPr lang="en-US" sz="3200">
                <a:latin typeface="Arial Narrow" charset="0"/>
                <a:ea typeface="ＭＳ Ｐゴシック" charset="0"/>
                <a:cs typeface="ＭＳ Ｐゴシック" charset="0"/>
              </a:rPr>
              <a:t>Digitized signals must be one dimension. </a:t>
            </a:r>
          </a:p>
          <a:p>
            <a:pPr lvl="1"/>
            <a:r>
              <a:rPr lang="en-US" sz="2800">
                <a:latin typeface="Arial Narrow" charset="0"/>
                <a:ea typeface="ＭＳ Ｐゴシック" charset="0"/>
              </a:rPr>
              <a:t>or at most two, in case of parallel processing.</a:t>
            </a:r>
          </a:p>
          <a:p>
            <a:pPr lvl="1">
              <a:buFont typeface="Wingdings" charset="0"/>
              <a:buNone/>
            </a:pPr>
            <a:endParaRPr lang="en-US" sz="2800">
              <a:latin typeface="Arial Narrow" charset="0"/>
              <a:ea typeface="ＭＳ Ｐゴシック" charset="0"/>
            </a:endParaRPr>
          </a:p>
          <a:p>
            <a:pPr lvl="1"/>
            <a:endParaRPr lang="en-US" sz="2800">
              <a:latin typeface="Arial Narrow" charset="0"/>
              <a:ea typeface="ＭＳ Ｐゴシック" charset="0"/>
            </a:endParaRPr>
          </a:p>
          <a:p>
            <a:r>
              <a:rPr lang="en-US" sz="3200">
                <a:latin typeface="Arial Narrow" charset="0"/>
                <a:ea typeface="ＭＳ Ｐゴシック" charset="0"/>
                <a:cs typeface="ＭＳ Ｐゴシック" charset="0"/>
              </a:rPr>
              <a:t>Compactification of extra dimensions is required.</a:t>
            </a:r>
          </a:p>
        </p:txBody>
      </p:sp>
      <p:sp>
        <p:nvSpPr>
          <p:cNvPr id="16589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589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58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E67240-E463-A449-91C0-7F98D90B8666}" type="slidenum">
              <a:rPr lang="en-US" sz="1500">
                <a:solidFill>
                  <a:srgbClr val="0000FF"/>
                </a:solidFill>
              </a:rPr>
              <a:pPr eaLnBrk="1" hangingPunct="1"/>
              <a:t>87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3276600" y="5105400"/>
            <a:ext cx="381000" cy="609600"/>
          </a:xfrm>
          <a:prstGeom prst="downArrow">
            <a:avLst/>
          </a:prstGeom>
          <a:noFill/>
          <a:ln w="508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34200" y="2474913"/>
            <a:ext cx="1920875" cy="954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>
                <a:solidFill>
                  <a:srgbClr val="008000"/>
                </a:solidFill>
                <a:latin typeface="Arial Narrow" charset="0"/>
              </a:rPr>
              <a:t>6D </a:t>
            </a:r>
            <a:r>
              <a:rPr lang="en-US" sz="2800" b="1" i="1" dirty="0">
                <a:solidFill>
                  <a:srgbClr val="008000"/>
                </a:solidFill>
                <a:latin typeface="Arial Narrow" charset="0"/>
              </a:rPr>
              <a:t>Nano</a:t>
            </a:r>
          </a:p>
          <a:p>
            <a:r>
              <a:rPr lang="en-US" sz="2800" b="1" i="1" dirty="0">
                <a:solidFill>
                  <a:srgbClr val="008000"/>
                </a:solidFill>
                <a:latin typeface="Arial Narrow" charset="0"/>
              </a:rPr>
              <a:t>Technology</a:t>
            </a:r>
            <a:endParaRPr lang="en-US" sz="2000" i="1" dirty="0">
              <a:solidFill>
                <a:srgbClr val="008000"/>
              </a:solidFill>
            </a:endParaRPr>
          </a:p>
        </p:txBody>
      </p:sp>
      <p:sp>
        <p:nvSpPr>
          <p:cNvPr id="165897" name="Right Brace 8"/>
          <p:cNvSpPr>
            <a:spLocks/>
          </p:cNvSpPr>
          <p:nvPr/>
        </p:nvSpPr>
        <p:spPr bwMode="auto">
          <a:xfrm>
            <a:off x="6324600" y="2133600"/>
            <a:ext cx="381000" cy="1600200"/>
          </a:xfrm>
          <a:prstGeom prst="rightBrace">
            <a:avLst>
              <a:gd name="adj1" fmla="val 8342"/>
              <a:gd name="adj2" fmla="val 50000"/>
            </a:avLst>
          </a:prstGeom>
          <a:noFill/>
          <a:ln w="508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133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1/18/2012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280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Arial" charset="0"/>
              </a:rPr>
              <a:t>Katsushi Arisaka</a:t>
            </a:r>
          </a:p>
        </p:txBody>
      </p:sp>
      <p:sp>
        <p:nvSpPr>
          <p:cNvPr id="1280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7BE50F7-832E-D041-B295-65F9DCBBB34C}" type="slidenum">
              <a:rPr lang="en-US" sz="1500">
                <a:solidFill>
                  <a:srgbClr val="0000FF"/>
                </a:solidFill>
                <a:cs typeface="Arial" charset="0"/>
              </a:rPr>
              <a:pPr eaLnBrk="1" hangingPunct="1"/>
              <a:t>88</a:t>
            </a:fld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2800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>
                <a:latin typeface="Tahoma" charset="0"/>
              </a:rPr>
              <a:t>Block Diagram of Multi-beam Confocal Microscope</a:t>
            </a:r>
          </a:p>
        </p:txBody>
      </p:sp>
      <p:sp>
        <p:nvSpPr>
          <p:cNvPr id="128006" name="Rectangle 5"/>
          <p:cNvSpPr>
            <a:spLocks noChangeArrowheads="1"/>
          </p:cNvSpPr>
          <p:nvPr/>
        </p:nvSpPr>
        <p:spPr bwMode="auto">
          <a:xfrm>
            <a:off x="2017713" y="1243013"/>
            <a:ext cx="685800" cy="2414587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7" name="Rectangle 6"/>
          <p:cNvSpPr>
            <a:spLocks noChangeArrowheads="1"/>
          </p:cNvSpPr>
          <p:nvPr/>
        </p:nvSpPr>
        <p:spPr bwMode="auto">
          <a:xfrm>
            <a:off x="1865313" y="2082800"/>
            <a:ext cx="9906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Fiber</a:t>
            </a:r>
          </a:p>
          <a:p>
            <a:pPr>
              <a:lnSpc>
                <a:spcPct val="90000"/>
              </a:lnSpc>
            </a:pPr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Bundle</a:t>
            </a:r>
          </a:p>
          <a:p>
            <a:pPr>
              <a:lnSpc>
                <a:spcPct val="90000"/>
              </a:lnSpc>
            </a:pPr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Encoder</a:t>
            </a:r>
          </a:p>
          <a:p>
            <a:pPr>
              <a:lnSpc>
                <a:spcPct val="90000"/>
              </a:lnSpc>
            </a:pPr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Box</a:t>
            </a:r>
          </a:p>
        </p:txBody>
      </p:sp>
      <p:sp>
        <p:nvSpPr>
          <p:cNvPr id="128008" name="Rectangle 7"/>
          <p:cNvSpPr>
            <a:spLocks noChangeArrowheads="1"/>
          </p:cNvSpPr>
          <p:nvPr/>
        </p:nvSpPr>
        <p:spPr bwMode="auto">
          <a:xfrm>
            <a:off x="3338513" y="1250950"/>
            <a:ext cx="685800" cy="2406650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9" name="Rectangle 8"/>
          <p:cNvSpPr>
            <a:spLocks noChangeArrowheads="1"/>
          </p:cNvSpPr>
          <p:nvPr/>
        </p:nvSpPr>
        <p:spPr bwMode="auto">
          <a:xfrm>
            <a:off x="3348038" y="2112963"/>
            <a:ext cx="6858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rgbClr val="FF00FF"/>
                </a:solidFill>
                <a:latin typeface="Arial Narrow" charset="0"/>
              </a:rPr>
              <a:t>64 ch</a:t>
            </a:r>
          </a:p>
          <a:p>
            <a:r>
              <a:rPr lang="en-US" sz="1200" b="1">
                <a:solidFill>
                  <a:srgbClr val="FF00FF"/>
                </a:solidFill>
                <a:latin typeface="Arial Narrow" charset="0"/>
              </a:rPr>
              <a:t>HAPD</a:t>
            </a:r>
          </a:p>
        </p:txBody>
      </p:sp>
      <p:sp>
        <p:nvSpPr>
          <p:cNvPr id="128010" name="Rectangle 9"/>
          <p:cNvSpPr>
            <a:spLocks noChangeArrowheads="1"/>
          </p:cNvSpPr>
          <p:nvPr/>
        </p:nvSpPr>
        <p:spPr bwMode="auto">
          <a:xfrm>
            <a:off x="4306888" y="1250950"/>
            <a:ext cx="533400" cy="2406650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1" name="Rectangle 10"/>
          <p:cNvSpPr>
            <a:spLocks noChangeArrowheads="1"/>
          </p:cNvSpPr>
          <p:nvPr/>
        </p:nvSpPr>
        <p:spPr bwMode="auto">
          <a:xfrm>
            <a:off x="4214813" y="2057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CC3300"/>
                </a:solidFill>
                <a:latin typeface="Arial Narrow" charset="0"/>
              </a:rPr>
              <a:t>Pre</a:t>
            </a:r>
          </a:p>
          <a:p>
            <a:r>
              <a:rPr lang="en-US" sz="1200" b="1">
                <a:solidFill>
                  <a:srgbClr val="CC3300"/>
                </a:solidFill>
                <a:latin typeface="Arial Narrow" charset="0"/>
              </a:rPr>
              <a:t>Amp</a:t>
            </a:r>
          </a:p>
        </p:txBody>
      </p:sp>
      <p:sp>
        <p:nvSpPr>
          <p:cNvPr id="128012" name="Rectangle 14"/>
          <p:cNvSpPr>
            <a:spLocks noChangeArrowheads="1"/>
          </p:cNvSpPr>
          <p:nvPr/>
        </p:nvSpPr>
        <p:spPr bwMode="auto">
          <a:xfrm>
            <a:off x="7391400" y="16002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CC3300"/>
                </a:solidFill>
                <a:latin typeface="Arial Narrow" charset="0"/>
              </a:rPr>
              <a:t>CPU</a:t>
            </a:r>
          </a:p>
        </p:txBody>
      </p:sp>
      <p:sp>
        <p:nvSpPr>
          <p:cNvPr id="128013" name="Rectangle 18"/>
          <p:cNvSpPr>
            <a:spLocks noChangeArrowheads="1"/>
          </p:cNvSpPr>
          <p:nvPr/>
        </p:nvSpPr>
        <p:spPr bwMode="auto">
          <a:xfrm>
            <a:off x="3368675" y="4054475"/>
            <a:ext cx="1492250" cy="457200"/>
          </a:xfrm>
          <a:prstGeom prst="rect">
            <a:avLst/>
          </a:prstGeom>
          <a:noFill/>
          <a:ln w="19050">
            <a:solidFill>
              <a:srgbClr val="99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4" name="Rectangle 19"/>
          <p:cNvSpPr>
            <a:spLocks noChangeArrowheads="1"/>
          </p:cNvSpPr>
          <p:nvPr/>
        </p:nvSpPr>
        <p:spPr bwMode="auto">
          <a:xfrm>
            <a:off x="3516313" y="4140200"/>
            <a:ext cx="119221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9933FF"/>
                </a:solidFill>
                <a:latin typeface="Arial Narrow" charset="0"/>
              </a:rPr>
              <a:t>Ti:Sa Laser</a:t>
            </a:r>
          </a:p>
        </p:txBody>
      </p:sp>
      <p:sp>
        <p:nvSpPr>
          <p:cNvPr id="128015" name="Rectangle 23"/>
          <p:cNvSpPr>
            <a:spLocks noChangeArrowheads="1"/>
          </p:cNvSpPr>
          <p:nvPr/>
        </p:nvSpPr>
        <p:spPr bwMode="auto">
          <a:xfrm flipV="1">
            <a:off x="819150" y="6364288"/>
            <a:ext cx="1066800" cy="212725"/>
          </a:xfrm>
          <a:prstGeom prst="rect">
            <a:avLst/>
          </a:prstGeom>
          <a:pattFill prst="pct60">
            <a:fgClr>
              <a:srgbClr val="CCECFF"/>
            </a:fgClr>
            <a:bgClr>
              <a:srgbClr val="FFFFFF"/>
            </a:bgClr>
          </a:patt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8016" name="Rectangle 25"/>
          <p:cNvSpPr>
            <a:spLocks noChangeArrowheads="1"/>
          </p:cNvSpPr>
          <p:nvPr/>
        </p:nvSpPr>
        <p:spPr bwMode="auto">
          <a:xfrm>
            <a:off x="2017713" y="4062413"/>
            <a:ext cx="685800" cy="457200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7" name="Rectangle 26"/>
          <p:cNvSpPr>
            <a:spLocks noChangeArrowheads="1"/>
          </p:cNvSpPr>
          <p:nvPr/>
        </p:nvSpPr>
        <p:spPr bwMode="auto">
          <a:xfrm>
            <a:off x="7323138" y="1143000"/>
            <a:ext cx="838200" cy="1295400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8" name="Rectangle 28"/>
          <p:cNvSpPr>
            <a:spLocks noChangeArrowheads="1"/>
          </p:cNvSpPr>
          <p:nvPr/>
        </p:nvSpPr>
        <p:spPr bwMode="auto">
          <a:xfrm>
            <a:off x="5851525" y="4648200"/>
            <a:ext cx="785813" cy="2005013"/>
          </a:xfrm>
          <a:prstGeom prst="rect">
            <a:avLst/>
          </a:prstGeom>
          <a:noFill/>
          <a:ln w="19050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9" name="Rectangle 29"/>
          <p:cNvSpPr>
            <a:spLocks noChangeArrowheads="1"/>
          </p:cNvSpPr>
          <p:nvPr/>
        </p:nvSpPr>
        <p:spPr bwMode="auto">
          <a:xfrm>
            <a:off x="5638800" y="5257800"/>
            <a:ext cx="12192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99CCFF"/>
                </a:solidFill>
                <a:latin typeface="Arial Narrow" charset="0"/>
              </a:rPr>
              <a:t>Timing</a:t>
            </a:r>
          </a:p>
          <a:p>
            <a:r>
              <a:rPr lang="en-US" sz="1400" b="1">
                <a:solidFill>
                  <a:srgbClr val="99CCFF"/>
                </a:solidFill>
                <a:latin typeface="Arial Narrow" charset="0"/>
              </a:rPr>
              <a:t>Position Controller</a:t>
            </a:r>
          </a:p>
          <a:p>
            <a:endParaRPr lang="en-US" sz="1400" b="1">
              <a:solidFill>
                <a:srgbClr val="99CCFF"/>
              </a:solidFill>
              <a:latin typeface="Arial Narrow" charset="0"/>
            </a:endParaRPr>
          </a:p>
        </p:txBody>
      </p:sp>
      <p:sp>
        <p:nvSpPr>
          <p:cNvPr id="128020" name="Rectangle 30"/>
          <p:cNvSpPr>
            <a:spLocks noChangeArrowheads="1"/>
          </p:cNvSpPr>
          <p:nvPr/>
        </p:nvSpPr>
        <p:spPr bwMode="auto">
          <a:xfrm>
            <a:off x="863600" y="3556000"/>
            <a:ext cx="8382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Dichroic Filter</a:t>
            </a:r>
          </a:p>
          <a:p>
            <a:pPr>
              <a:lnSpc>
                <a:spcPct val="85000"/>
              </a:lnSpc>
            </a:pPr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Box</a:t>
            </a:r>
          </a:p>
        </p:txBody>
      </p:sp>
      <p:sp>
        <p:nvSpPr>
          <p:cNvPr id="128021" name="Rectangle 31"/>
          <p:cNvSpPr>
            <a:spLocks noChangeArrowheads="1"/>
          </p:cNvSpPr>
          <p:nvPr/>
        </p:nvSpPr>
        <p:spPr bwMode="auto">
          <a:xfrm>
            <a:off x="2422525" y="6169025"/>
            <a:ext cx="167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 i="1">
                <a:solidFill>
                  <a:schemeClr val="bg2"/>
                </a:solidFill>
                <a:latin typeface="Arial Narrow" charset="0"/>
              </a:rPr>
              <a:t>Sample Scanner</a:t>
            </a:r>
          </a:p>
        </p:txBody>
      </p:sp>
      <p:sp>
        <p:nvSpPr>
          <p:cNvPr id="128022" name="Rectangle 32"/>
          <p:cNvSpPr>
            <a:spLocks noChangeArrowheads="1"/>
          </p:cNvSpPr>
          <p:nvPr/>
        </p:nvSpPr>
        <p:spPr bwMode="auto">
          <a:xfrm>
            <a:off x="1865313" y="4062413"/>
            <a:ext cx="9906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Beam</a:t>
            </a:r>
          </a:p>
          <a:p>
            <a:pPr>
              <a:lnSpc>
                <a:spcPct val="85000"/>
              </a:lnSpc>
            </a:pPr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Splitter</a:t>
            </a:r>
          </a:p>
        </p:txBody>
      </p:sp>
      <p:sp>
        <p:nvSpPr>
          <p:cNvPr id="128023" name="Rectangle 33"/>
          <p:cNvSpPr>
            <a:spLocks noChangeArrowheads="1"/>
          </p:cNvSpPr>
          <p:nvPr/>
        </p:nvSpPr>
        <p:spPr bwMode="auto">
          <a:xfrm>
            <a:off x="7315200" y="5562600"/>
            <a:ext cx="838200" cy="1066800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4" name="Rectangle 34"/>
          <p:cNvSpPr>
            <a:spLocks noChangeArrowheads="1"/>
          </p:cNvSpPr>
          <p:nvPr/>
        </p:nvSpPr>
        <p:spPr bwMode="auto">
          <a:xfrm>
            <a:off x="7399338" y="5891213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CC3300"/>
                </a:solidFill>
                <a:latin typeface="Arial Narrow" charset="0"/>
              </a:rPr>
              <a:t>10 TB</a:t>
            </a:r>
          </a:p>
          <a:p>
            <a:r>
              <a:rPr lang="en-US" sz="1400" b="1">
                <a:solidFill>
                  <a:srgbClr val="CC3300"/>
                </a:solidFill>
                <a:latin typeface="Arial Narrow" charset="0"/>
              </a:rPr>
              <a:t>RAID</a:t>
            </a:r>
          </a:p>
        </p:txBody>
      </p:sp>
      <p:sp>
        <p:nvSpPr>
          <p:cNvPr id="128025" name="Rectangle 39"/>
          <p:cNvSpPr>
            <a:spLocks noChangeArrowheads="1"/>
          </p:cNvSpPr>
          <p:nvPr/>
        </p:nvSpPr>
        <p:spPr bwMode="auto">
          <a:xfrm>
            <a:off x="3224213" y="1173163"/>
            <a:ext cx="1752600" cy="2636837"/>
          </a:xfrm>
          <a:prstGeom prst="rect">
            <a:avLst/>
          </a:prstGeom>
          <a:noFill/>
          <a:ln w="19050" cap="rnd">
            <a:solidFill>
              <a:schemeClr val="bg2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6" name="Rectangle 41"/>
          <p:cNvSpPr>
            <a:spLocks noChangeArrowheads="1"/>
          </p:cNvSpPr>
          <p:nvPr/>
        </p:nvSpPr>
        <p:spPr bwMode="auto">
          <a:xfrm>
            <a:off x="1355725" y="5891213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Objective Lens</a:t>
            </a:r>
          </a:p>
        </p:txBody>
      </p:sp>
      <p:sp>
        <p:nvSpPr>
          <p:cNvPr id="128027" name="AutoShape 48"/>
          <p:cNvSpPr>
            <a:spLocks noChangeArrowheads="1"/>
          </p:cNvSpPr>
          <p:nvPr/>
        </p:nvSpPr>
        <p:spPr bwMode="auto">
          <a:xfrm>
            <a:off x="7696200" y="4114800"/>
            <a:ext cx="228600" cy="1371600"/>
          </a:xfrm>
          <a:prstGeom prst="upDownArrow">
            <a:avLst>
              <a:gd name="adj1" fmla="val 50000"/>
              <a:gd name="adj2" fmla="val 50000"/>
            </a:avLst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8028" name="Group 51"/>
          <p:cNvGrpSpPr>
            <a:grpSpLocks/>
          </p:cNvGrpSpPr>
          <p:nvPr/>
        </p:nvGrpSpPr>
        <p:grpSpPr bwMode="auto">
          <a:xfrm>
            <a:off x="1606550" y="1395413"/>
            <a:ext cx="411163" cy="228600"/>
            <a:chOff x="1119" y="960"/>
            <a:chExt cx="839" cy="144"/>
          </a:xfrm>
        </p:grpSpPr>
        <p:sp>
          <p:nvSpPr>
            <p:cNvPr id="128193" name="Line 52"/>
            <p:cNvSpPr>
              <a:spLocks noChangeAspect="1" noChangeShapeType="1"/>
            </p:cNvSpPr>
            <p:nvPr/>
          </p:nvSpPr>
          <p:spPr bwMode="auto">
            <a:xfrm rot="-5400000">
              <a:off x="1541" y="545"/>
              <a:ext cx="0" cy="83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94" name="Line 53"/>
            <p:cNvSpPr>
              <a:spLocks noChangeAspect="1" noChangeShapeType="1"/>
            </p:cNvSpPr>
            <p:nvPr/>
          </p:nvSpPr>
          <p:spPr bwMode="auto">
            <a:xfrm rot="-5400000">
              <a:off x="1543" y="592"/>
              <a:ext cx="0" cy="83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95" name="Line 54"/>
            <p:cNvSpPr>
              <a:spLocks noChangeAspect="1" noChangeShapeType="1"/>
            </p:cNvSpPr>
            <p:nvPr/>
          </p:nvSpPr>
          <p:spPr bwMode="auto">
            <a:xfrm rot="-5400000">
              <a:off x="1536" y="640"/>
              <a:ext cx="0" cy="83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96" name="Line 55"/>
            <p:cNvSpPr>
              <a:spLocks noChangeAspect="1" noChangeShapeType="1"/>
            </p:cNvSpPr>
            <p:nvPr/>
          </p:nvSpPr>
          <p:spPr bwMode="auto">
            <a:xfrm rot="-5400000">
              <a:off x="1534" y="689"/>
              <a:ext cx="0" cy="83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29" name="Group 56"/>
          <p:cNvGrpSpPr>
            <a:grpSpLocks/>
          </p:cNvGrpSpPr>
          <p:nvPr/>
        </p:nvGrpSpPr>
        <p:grpSpPr bwMode="auto">
          <a:xfrm>
            <a:off x="1604963" y="1981200"/>
            <a:ext cx="406400" cy="228600"/>
            <a:chOff x="831" y="1152"/>
            <a:chExt cx="959" cy="144"/>
          </a:xfrm>
        </p:grpSpPr>
        <p:sp>
          <p:nvSpPr>
            <p:cNvPr id="128189" name="Line 57"/>
            <p:cNvSpPr>
              <a:spLocks noChangeAspect="1" noChangeShapeType="1"/>
            </p:cNvSpPr>
            <p:nvPr/>
          </p:nvSpPr>
          <p:spPr bwMode="auto">
            <a:xfrm rot="-5400000">
              <a:off x="1313" y="675"/>
              <a:ext cx="0" cy="953"/>
            </a:xfrm>
            <a:prstGeom prst="line">
              <a:avLst/>
            </a:prstGeom>
            <a:noFill/>
            <a:ln w="12700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90" name="Line 58"/>
            <p:cNvSpPr>
              <a:spLocks noChangeAspect="1" noChangeShapeType="1"/>
            </p:cNvSpPr>
            <p:nvPr/>
          </p:nvSpPr>
          <p:spPr bwMode="auto">
            <a:xfrm rot="-5400000">
              <a:off x="1314" y="723"/>
              <a:ext cx="0" cy="953"/>
            </a:xfrm>
            <a:prstGeom prst="line">
              <a:avLst/>
            </a:prstGeom>
            <a:noFill/>
            <a:ln w="12700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91" name="Line 59"/>
            <p:cNvSpPr>
              <a:spLocks noChangeAspect="1" noChangeShapeType="1"/>
            </p:cNvSpPr>
            <p:nvPr/>
          </p:nvSpPr>
          <p:spPr bwMode="auto">
            <a:xfrm rot="-5400000">
              <a:off x="1312" y="771"/>
              <a:ext cx="0" cy="953"/>
            </a:xfrm>
            <a:prstGeom prst="line">
              <a:avLst/>
            </a:prstGeom>
            <a:noFill/>
            <a:ln w="12700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92" name="Line 60"/>
            <p:cNvSpPr>
              <a:spLocks noChangeAspect="1" noChangeShapeType="1"/>
            </p:cNvSpPr>
            <p:nvPr/>
          </p:nvSpPr>
          <p:spPr bwMode="auto">
            <a:xfrm rot="-5400000">
              <a:off x="1308" y="819"/>
              <a:ext cx="0" cy="953"/>
            </a:xfrm>
            <a:prstGeom prst="line">
              <a:avLst/>
            </a:prstGeom>
            <a:noFill/>
            <a:ln w="12700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30" name="Group 62"/>
          <p:cNvGrpSpPr>
            <a:grpSpLocks/>
          </p:cNvGrpSpPr>
          <p:nvPr/>
        </p:nvGrpSpPr>
        <p:grpSpPr bwMode="auto">
          <a:xfrm>
            <a:off x="973138" y="6059488"/>
            <a:ext cx="622300" cy="192087"/>
            <a:chOff x="773" y="3226"/>
            <a:chExt cx="563" cy="326"/>
          </a:xfrm>
        </p:grpSpPr>
        <p:sp>
          <p:nvSpPr>
            <p:cNvPr id="128187" name="Arc 63"/>
            <p:cNvSpPr>
              <a:spLocks/>
            </p:cNvSpPr>
            <p:nvPr/>
          </p:nvSpPr>
          <p:spPr bwMode="auto">
            <a:xfrm flipV="1">
              <a:off x="775" y="3264"/>
              <a:ext cx="561" cy="288"/>
            </a:xfrm>
            <a:custGeom>
              <a:avLst/>
              <a:gdLst>
                <a:gd name="T0" fmla="*/ 0 w 36076"/>
                <a:gd name="T1" fmla="*/ 0 h 21600"/>
                <a:gd name="T2" fmla="*/ 0 w 36076"/>
                <a:gd name="T3" fmla="*/ 0 h 21600"/>
                <a:gd name="T4" fmla="*/ 0 w 36076"/>
                <a:gd name="T5" fmla="*/ 0 h 21600"/>
                <a:gd name="T6" fmla="*/ 0 60000 65536"/>
                <a:gd name="T7" fmla="*/ 0 60000 65536"/>
                <a:gd name="T8" fmla="*/ 0 60000 65536"/>
                <a:gd name="T9" fmla="*/ 0 w 36076"/>
                <a:gd name="T10" fmla="*/ 0 h 21600"/>
                <a:gd name="T11" fmla="*/ 36076 w 3607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076" h="21600" fill="none" extrusionOk="0">
                  <a:moveTo>
                    <a:pt x="36075" y="11989"/>
                  </a:moveTo>
                  <a:cubicBezTo>
                    <a:pt x="32068" y="17994"/>
                    <a:pt x="25327" y="21599"/>
                    <a:pt x="18109" y="21600"/>
                  </a:cubicBezTo>
                  <a:cubicBezTo>
                    <a:pt x="10799" y="21600"/>
                    <a:pt x="3985" y="17902"/>
                    <a:pt x="0" y="11774"/>
                  </a:cubicBezTo>
                </a:path>
                <a:path w="36076" h="21600" stroke="0" extrusionOk="0">
                  <a:moveTo>
                    <a:pt x="36075" y="11989"/>
                  </a:moveTo>
                  <a:cubicBezTo>
                    <a:pt x="32068" y="17994"/>
                    <a:pt x="25327" y="21599"/>
                    <a:pt x="18109" y="21600"/>
                  </a:cubicBezTo>
                  <a:cubicBezTo>
                    <a:pt x="10799" y="21600"/>
                    <a:pt x="3985" y="17902"/>
                    <a:pt x="0" y="11774"/>
                  </a:cubicBezTo>
                  <a:lnTo>
                    <a:pt x="18109" y="0"/>
                  </a:lnTo>
                  <a:close/>
                </a:path>
              </a:pathLst>
            </a:cu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88" name="Arc 64"/>
            <p:cNvSpPr>
              <a:spLocks/>
            </p:cNvSpPr>
            <p:nvPr/>
          </p:nvSpPr>
          <p:spPr bwMode="auto">
            <a:xfrm>
              <a:off x="773" y="3226"/>
              <a:ext cx="561" cy="288"/>
            </a:xfrm>
            <a:custGeom>
              <a:avLst/>
              <a:gdLst>
                <a:gd name="T0" fmla="*/ 0 w 36076"/>
                <a:gd name="T1" fmla="*/ 0 h 21600"/>
                <a:gd name="T2" fmla="*/ 0 w 36076"/>
                <a:gd name="T3" fmla="*/ 0 h 21600"/>
                <a:gd name="T4" fmla="*/ 0 w 36076"/>
                <a:gd name="T5" fmla="*/ 0 h 21600"/>
                <a:gd name="T6" fmla="*/ 0 60000 65536"/>
                <a:gd name="T7" fmla="*/ 0 60000 65536"/>
                <a:gd name="T8" fmla="*/ 0 60000 65536"/>
                <a:gd name="T9" fmla="*/ 0 w 36076"/>
                <a:gd name="T10" fmla="*/ 0 h 21600"/>
                <a:gd name="T11" fmla="*/ 36076 w 3607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076" h="21600" fill="none" extrusionOk="0">
                  <a:moveTo>
                    <a:pt x="36075" y="11989"/>
                  </a:moveTo>
                  <a:cubicBezTo>
                    <a:pt x="32068" y="17994"/>
                    <a:pt x="25327" y="21599"/>
                    <a:pt x="18109" y="21600"/>
                  </a:cubicBezTo>
                  <a:cubicBezTo>
                    <a:pt x="10799" y="21600"/>
                    <a:pt x="3985" y="17902"/>
                    <a:pt x="0" y="11774"/>
                  </a:cubicBezTo>
                </a:path>
                <a:path w="36076" h="21600" stroke="0" extrusionOk="0">
                  <a:moveTo>
                    <a:pt x="36075" y="11989"/>
                  </a:moveTo>
                  <a:cubicBezTo>
                    <a:pt x="32068" y="17994"/>
                    <a:pt x="25327" y="21599"/>
                    <a:pt x="18109" y="21600"/>
                  </a:cubicBezTo>
                  <a:cubicBezTo>
                    <a:pt x="10799" y="21600"/>
                    <a:pt x="3985" y="17902"/>
                    <a:pt x="0" y="11774"/>
                  </a:cubicBezTo>
                  <a:lnTo>
                    <a:pt x="18109" y="0"/>
                  </a:lnTo>
                  <a:close/>
                </a:path>
              </a:pathLst>
            </a:cu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8031" name="Line 70"/>
          <p:cNvSpPr>
            <a:spLocks noChangeShapeType="1"/>
          </p:cNvSpPr>
          <p:nvPr/>
        </p:nvSpPr>
        <p:spPr bwMode="auto">
          <a:xfrm flipH="1">
            <a:off x="1089025" y="4122738"/>
            <a:ext cx="384175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2" name="Rectangle 72"/>
          <p:cNvSpPr>
            <a:spLocks noChangeArrowheads="1"/>
          </p:cNvSpPr>
          <p:nvPr/>
        </p:nvSpPr>
        <p:spPr bwMode="auto">
          <a:xfrm>
            <a:off x="992188" y="1243013"/>
            <a:ext cx="577850" cy="3352800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3" name="Line 73"/>
          <p:cNvSpPr>
            <a:spLocks noChangeShapeType="1"/>
          </p:cNvSpPr>
          <p:nvPr/>
        </p:nvSpPr>
        <p:spPr bwMode="auto">
          <a:xfrm flipH="1">
            <a:off x="1089025" y="1319213"/>
            <a:ext cx="384175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4" name="Rectangle 75"/>
          <p:cNvSpPr>
            <a:spLocks noChangeArrowheads="1"/>
          </p:cNvSpPr>
          <p:nvPr/>
        </p:nvSpPr>
        <p:spPr bwMode="auto">
          <a:xfrm>
            <a:off x="863600" y="5064125"/>
            <a:ext cx="8382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1200" b="1">
                <a:solidFill>
                  <a:srgbClr val="CC3300"/>
                </a:solidFill>
                <a:latin typeface="Arial Narrow" charset="0"/>
              </a:rPr>
              <a:t>xyz</a:t>
            </a:r>
          </a:p>
          <a:p>
            <a:pPr>
              <a:lnSpc>
                <a:spcPct val="85000"/>
              </a:lnSpc>
            </a:pPr>
            <a:r>
              <a:rPr lang="en-US" sz="1200" b="1">
                <a:solidFill>
                  <a:srgbClr val="CC3300"/>
                </a:solidFill>
                <a:latin typeface="Arial Narrow" charset="0"/>
              </a:rPr>
              <a:t>Beam</a:t>
            </a:r>
          </a:p>
          <a:p>
            <a:pPr>
              <a:lnSpc>
                <a:spcPct val="85000"/>
              </a:lnSpc>
            </a:pPr>
            <a:r>
              <a:rPr lang="en-US" sz="1200" b="1">
                <a:solidFill>
                  <a:srgbClr val="CC3300"/>
                </a:solidFill>
                <a:latin typeface="Arial Narrow" charset="0"/>
              </a:rPr>
              <a:t>Scanner</a:t>
            </a:r>
          </a:p>
        </p:txBody>
      </p:sp>
      <p:sp>
        <p:nvSpPr>
          <p:cNvPr id="128035" name="Rectangle 76"/>
          <p:cNvSpPr>
            <a:spLocks noChangeArrowheads="1"/>
          </p:cNvSpPr>
          <p:nvPr/>
        </p:nvSpPr>
        <p:spPr bwMode="auto">
          <a:xfrm>
            <a:off x="903288" y="4916488"/>
            <a:ext cx="762000" cy="828675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8036" name="Group 77"/>
          <p:cNvGrpSpPr>
            <a:grpSpLocks/>
          </p:cNvGrpSpPr>
          <p:nvPr/>
        </p:nvGrpSpPr>
        <p:grpSpPr bwMode="auto">
          <a:xfrm>
            <a:off x="1584325" y="2590800"/>
            <a:ext cx="417513" cy="228600"/>
            <a:chOff x="1532" y="2400"/>
            <a:chExt cx="156" cy="144"/>
          </a:xfrm>
        </p:grpSpPr>
        <p:sp>
          <p:nvSpPr>
            <p:cNvPr id="128183" name="Line 78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84" name="Line 79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85" name="Line 80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86" name="Line 81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37" name="Group 82"/>
          <p:cNvGrpSpPr>
            <a:grpSpLocks/>
          </p:cNvGrpSpPr>
          <p:nvPr/>
        </p:nvGrpSpPr>
        <p:grpSpPr bwMode="auto">
          <a:xfrm>
            <a:off x="1593850" y="3208338"/>
            <a:ext cx="423863" cy="228600"/>
            <a:chOff x="1532" y="2400"/>
            <a:chExt cx="156" cy="144"/>
          </a:xfrm>
        </p:grpSpPr>
        <p:sp>
          <p:nvSpPr>
            <p:cNvPr id="128179" name="Line 83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80" name="Line 84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81" name="Line 85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82" name="Line 86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38" name="Group 94"/>
          <p:cNvGrpSpPr>
            <a:grpSpLocks/>
          </p:cNvGrpSpPr>
          <p:nvPr/>
        </p:nvGrpSpPr>
        <p:grpSpPr bwMode="auto">
          <a:xfrm rot="16200000" flipH="1">
            <a:off x="1139825" y="4637088"/>
            <a:ext cx="311150" cy="228600"/>
            <a:chOff x="1532" y="2400"/>
            <a:chExt cx="156" cy="144"/>
          </a:xfrm>
        </p:grpSpPr>
        <p:sp>
          <p:nvSpPr>
            <p:cNvPr id="128175" name="Line 95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76" name="Line 96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77" name="Line 97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78" name="Line 98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39" name="Group 104"/>
          <p:cNvGrpSpPr>
            <a:grpSpLocks/>
          </p:cNvGrpSpPr>
          <p:nvPr/>
        </p:nvGrpSpPr>
        <p:grpSpPr bwMode="auto">
          <a:xfrm rot="16200000" flipH="1">
            <a:off x="1139825" y="5818188"/>
            <a:ext cx="311150" cy="228600"/>
            <a:chOff x="1532" y="2400"/>
            <a:chExt cx="156" cy="144"/>
          </a:xfrm>
        </p:grpSpPr>
        <p:sp>
          <p:nvSpPr>
            <p:cNvPr id="128171" name="Line 105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72" name="Line 106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73" name="Line 107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74" name="Line 108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40" name="Group 109"/>
          <p:cNvGrpSpPr>
            <a:grpSpLocks/>
          </p:cNvGrpSpPr>
          <p:nvPr/>
        </p:nvGrpSpPr>
        <p:grpSpPr bwMode="auto">
          <a:xfrm rot="5400000" flipH="1" flipV="1">
            <a:off x="1100138" y="4630738"/>
            <a:ext cx="311150" cy="228600"/>
            <a:chOff x="1532" y="2400"/>
            <a:chExt cx="156" cy="144"/>
          </a:xfrm>
        </p:grpSpPr>
        <p:sp>
          <p:nvSpPr>
            <p:cNvPr id="128167" name="Line 110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68" name="Line 111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69" name="Line 112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70" name="Line 113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41" name="Group 124"/>
          <p:cNvGrpSpPr>
            <a:grpSpLocks/>
          </p:cNvGrpSpPr>
          <p:nvPr/>
        </p:nvGrpSpPr>
        <p:grpSpPr bwMode="auto">
          <a:xfrm rot="5400000" flipH="1" flipV="1">
            <a:off x="1100138" y="5780088"/>
            <a:ext cx="311150" cy="228600"/>
            <a:chOff x="1532" y="2400"/>
            <a:chExt cx="156" cy="144"/>
          </a:xfrm>
        </p:grpSpPr>
        <p:sp>
          <p:nvSpPr>
            <p:cNvPr id="128163" name="Line 125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64" name="Line 126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65" name="Line 127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66" name="Line 128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42" name="Group 141"/>
          <p:cNvGrpSpPr>
            <a:grpSpLocks/>
          </p:cNvGrpSpPr>
          <p:nvPr/>
        </p:nvGrpSpPr>
        <p:grpSpPr bwMode="auto">
          <a:xfrm flipH="1">
            <a:off x="1563688" y="4183063"/>
            <a:ext cx="438150" cy="260350"/>
            <a:chOff x="1532" y="2400"/>
            <a:chExt cx="156" cy="144"/>
          </a:xfrm>
        </p:grpSpPr>
        <p:sp>
          <p:nvSpPr>
            <p:cNvPr id="128159" name="Line 142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60" name="Line 143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61" name="Line 144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62" name="Line 145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43" name="Group 146"/>
          <p:cNvGrpSpPr>
            <a:grpSpLocks/>
          </p:cNvGrpSpPr>
          <p:nvPr/>
        </p:nvGrpSpPr>
        <p:grpSpPr bwMode="auto">
          <a:xfrm>
            <a:off x="2703513" y="1957388"/>
            <a:ext cx="533400" cy="228600"/>
            <a:chOff x="1532" y="2400"/>
            <a:chExt cx="156" cy="144"/>
          </a:xfrm>
        </p:grpSpPr>
        <p:sp>
          <p:nvSpPr>
            <p:cNvPr id="128155" name="Line 147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56" name="Line 148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57" name="Line 149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58" name="Line 150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44" name="Group 151"/>
          <p:cNvGrpSpPr>
            <a:grpSpLocks/>
          </p:cNvGrpSpPr>
          <p:nvPr/>
        </p:nvGrpSpPr>
        <p:grpSpPr bwMode="auto">
          <a:xfrm>
            <a:off x="2703513" y="1395413"/>
            <a:ext cx="533400" cy="228600"/>
            <a:chOff x="1532" y="2400"/>
            <a:chExt cx="156" cy="144"/>
          </a:xfrm>
        </p:grpSpPr>
        <p:sp>
          <p:nvSpPr>
            <p:cNvPr id="128151" name="Line 152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52" name="Line 153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53" name="Line 154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54" name="Line 155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45" name="Group 156"/>
          <p:cNvGrpSpPr>
            <a:grpSpLocks/>
          </p:cNvGrpSpPr>
          <p:nvPr/>
        </p:nvGrpSpPr>
        <p:grpSpPr bwMode="auto">
          <a:xfrm>
            <a:off x="2719388" y="2590800"/>
            <a:ext cx="509587" cy="228600"/>
            <a:chOff x="1532" y="2400"/>
            <a:chExt cx="156" cy="144"/>
          </a:xfrm>
        </p:grpSpPr>
        <p:sp>
          <p:nvSpPr>
            <p:cNvPr id="128147" name="Line 157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48" name="Line 158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49" name="Line 159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50" name="Line 160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46" name="Group 161"/>
          <p:cNvGrpSpPr>
            <a:grpSpLocks/>
          </p:cNvGrpSpPr>
          <p:nvPr/>
        </p:nvGrpSpPr>
        <p:grpSpPr bwMode="auto">
          <a:xfrm>
            <a:off x="2719388" y="3184525"/>
            <a:ext cx="517525" cy="228600"/>
            <a:chOff x="1532" y="2400"/>
            <a:chExt cx="156" cy="144"/>
          </a:xfrm>
        </p:grpSpPr>
        <p:sp>
          <p:nvSpPr>
            <p:cNvPr id="128143" name="Line 162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44" name="Line 163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45" name="Line 164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46" name="Line 165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47" name="Group 172"/>
          <p:cNvGrpSpPr>
            <a:grpSpLocks/>
          </p:cNvGrpSpPr>
          <p:nvPr/>
        </p:nvGrpSpPr>
        <p:grpSpPr bwMode="auto">
          <a:xfrm>
            <a:off x="1120775" y="6211888"/>
            <a:ext cx="296863" cy="228600"/>
            <a:chOff x="1200" y="3898"/>
            <a:chExt cx="187" cy="144"/>
          </a:xfrm>
        </p:grpSpPr>
        <p:sp>
          <p:nvSpPr>
            <p:cNvPr id="128141" name="Line 173"/>
            <p:cNvSpPr>
              <a:spLocks noChangeShapeType="1"/>
            </p:cNvSpPr>
            <p:nvPr/>
          </p:nvSpPr>
          <p:spPr bwMode="auto">
            <a:xfrm>
              <a:off x="1200" y="3898"/>
              <a:ext cx="96" cy="144"/>
            </a:xfrm>
            <a:prstGeom prst="line">
              <a:avLst/>
            </a:prstGeom>
            <a:noFill/>
            <a:ln w="19050">
              <a:solidFill>
                <a:srgbClr val="99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42" name="Line 174"/>
            <p:cNvSpPr>
              <a:spLocks noChangeShapeType="1"/>
            </p:cNvSpPr>
            <p:nvPr/>
          </p:nvSpPr>
          <p:spPr bwMode="auto">
            <a:xfrm flipH="1">
              <a:off x="1291" y="3898"/>
              <a:ext cx="96" cy="144"/>
            </a:xfrm>
            <a:prstGeom prst="line">
              <a:avLst/>
            </a:prstGeom>
            <a:noFill/>
            <a:ln w="19050">
              <a:solidFill>
                <a:srgbClr val="99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8048" name="AutoShape 177"/>
          <p:cNvSpPr>
            <a:spLocks noChangeArrowheads="1"/>
          </p:cNvSpPr>
          <p:nvPr/>
        </p:nvSpPr>
        <p:spPr bwMode="auto">
          <a:xfrm rot="-5400000">
            <a:off x="3809207" y="4539456"/>
            <a:ext cx="165100" cy="3887787"/>
          </a:xfrm>
          <a:prstGeom prst="upDownArrow">
            <a:avLst>
              <a:gd name="adj1" fmla="val 40306"/>
              <a:gd name="adj2" fmla="val 95282"/>
            </a:avLst>
          </a:prstGeom>
          <a:noFill/>
          <a:ln w="12700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49" name="Line 180"/>
          <p:cNvSpPr>
            <a:spLocks noChangeShapeType="1"/>
          </p:cNvSpPr>
          <p:nvPr/>
        </p:nvSpPr>
        <p:spPr bwMode="auto">
          <a:xfrm flipH="1">
            <a:off x="1063625" y="1898650"/>
            <a:ext cx="384175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8050" name="Group 280"/>
          <p:cNvGrpSpPr>
            <a:grpSpLocks/>
          </p:cNvGrpSpPr>
          <p:nvPr/>
        </p:nvGrpSpPr>
        <p:grpSpPr bwMode="auto">
          <a:xfrm>
            <a:off x="4049713" y="1600200"/>
            <a:ext cx="257175" cy="533400"/>
            <a:chOff x="2988" y="879"/>
            <a:chExt cx="162" cy="336"/>
          </a:xfrm>
        </p:grpSpPr>
        <p:grpSp>
          <p:nvGrpSpPr>
            <p:cNvPr id="128131" name="Group 206"/>
            <p:cNvGrpSpPr>
              <a:grpSpLocks/>
            </p:cNvGrpSpPr>
            <p:nvPr/>
          </p:nvGrpSpPr>
          <p:grpSpPr bwMode="auto">
            <a:xfrm>
              <a:off x="2988" y="879"/>
              <a:ext cx="160" cy="144"/>
              <a:chOff x="1532" y="2400"/>
              <a:chExt cx="156" cy="144"/>
            </a:xfrm>
          </p:grpSpPr>
          <p:sp>
            <p:nvSpPr>
              <p:cNvPr id="128137" name="Line 207"/>
              <p:cNvSpPr>
                <a:spLocks noChangeAspect="1" noChangeShapeType="1"/>
              </p:cNvSpPr>
              <p:nvPr/>
            </p:nvSpPr>
            <p:spPr bwMode="auto">
              <a:xfrm rot="-5400000">
                <a:off x="1612" y="2324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38" name="Line 208"/>
              <p:cNvSpPr>
                <a:spLocks noChangeAspect="1" noChangeShapeType="1"/>
              </p:cNvSpPr>
              <p:nvPr/>
            </p:nvSpPr>
            <p:spPr bwMode="auto">
              <a:xfrm rot="-5400000">
                <a:off x="1609" y="2372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39" name="Line 209"/>
              <p:cNvSpPr>
                <a:spLocks noChangeAspect="1" noChangeShapeType="1"/>
              </p:cNvSpPr>
              <p:nvPr/>
            </p:nvSpPr>
            <p:spPr bwMode="auto">
              <a:xfrm rot="-5400000">
                <a:off x="1611" y="2420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40" name="Line 210"/>
              <p:cNvSpPr>
                <a:spLocks noChangeAspect="1" noChangeShapeType="1"/>
              </p:cNvSpPr>
              <p:nvPr/>
            </p:nvSpPr>
            <p:spPr bwMode="auto">
              <a:xfrm rot="-5400000">
                <a:off x="1608" y="2468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8132" name="Group 211"/>
            <p:cNvGrpSpPr>
              <a:grpSpLocks/>
            </p:cNvGrpSpPr>
            <p:nvPr/>
          </p:nvGrpSpPr>
          <p:grpSpPr bwMode="auto">
            <a:xfrm>
              <a:off x="2990" y="1071"/>
              <a:ext cx="160" cy="144"/>
              <a:chOff x="1532" y="2400"/>
              <a:chExt cx="156" cy="144"/>
            </a:xfrm>
          </p:grpSpPr>
          <p:sp>
            <p:nvSpPr>
              <p:cNvPr id="128133" name="Line 212"/>
              <p:cNvSpPr>
                <a:spLocks noChangeAspect="1" noChangeShapeType="1"/>
              </p:cNvSpPr>
              <p:nvPr/>
            </p:nvSpPr>
            <p:spPr bwMode="auto">
              <a:xfrm rot="-5400000">
                <a:off x="1612" y="2324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34" name="Line 213"/>
              <p:cNvSpPr>
                <a:spLocks noChangeAspect="1" noChangeShapeType="1"/>
              </p:cNvSpPr>
              <p:nvPr/>
            </p:nvSpPr>
            <p:spPr bwMode="auto">
              <a:xfrm rot="-5400000">
                <a:off x="1609" y="2372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35" name="Line 214"/>
              <p:cNvSpPr>
                <a:spLocks noChangeAspect="1" noChangeShapeType="1"/>
              </p:cNvSpPr>
              <p:nvPr/>
            </p:nvSpPr>
            <p:spPr bwMode="auto">
              <a:xfrm rot="-5400000">
                <a:off x="1611" y="2420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36" name="Line 215"/>
              <p:cNvSpPr>
                <a:spLocks noChangeAspect="1" noChangeShapeType="1"/>
              </p:cNvSpPr>
              <p:nvPr/>
            </p:nvSpPr>
            <p:spPr bwMode="auto">
              <a:xfrm rot="-5400000">
                <a:off x="1608" y="2468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28051" name="AutoShape 243"/>
          <p:cNvSpPr>
            <a:spLocks noChangeArrowheads="1"/>
          </p:cNvSpPr>
          <p:nvPr/>
        </p:nvSpPr>
        <p:spPr bwMode="auto">
          <a:xfrm>
            <a:off x="6789738" y="1647825"/>
            <a:ext cx="481012" cy="257175"/>
          </a:xfrm>
          <a:prstGeom prst="rightArrow">
            <a:avLst>
              <a:gd name="adj1" fmla="val 50000"/>
              <a:gd name="adj2" fmla="val 46751"/>
            </a:avLst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52" name="AutoShape 256"/>
          <p:cNvSpPr>
            <a:spLocks noChangeArrowheads="1"/>
          </p:cNvSpPr>
          <p:nvPr/>
        </p:nvSpPr>
        <p:spPr bwMode="auto">
          <a:xfrm rot="-5400000">
            <a:off x="3692525" y="3327400"/>
            <a:ext cx="203200" cy="4114800"/>
          </a:xfrm>
          <a:prstGeom prst="upDownArrow">
            <a:avLst>
              <a:gd name="adj1" fmla="val 29167"/>
              <a:gd name="adj2" fmla="val 62531"/>
            </a:avLst>
          </a:prstGeom>
          <a:noFill/>
          <a:ln w="12700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53" name="AutoShape 259"/>
          <p:cNvSpPr>
            <a:spLocks noChangeArrowheads="1"/>
          </p:cNvSpPr>
          <p:nvPr/>
        </p:nvSpPr>
        <p:spPr bwMode="auto">
          <a:xfrm>
            <a:off x="6180138" y="4159250"/>
            <a:ext cx="144462" cy="488950"/>
          </a:xfrm>
          <a:prstGeom prst="upDownArrow">
            <a:avLst>
              <a:gd name="adj1" fmla="val 50000"/>
              <a:gd name="adj2" fmla="val 46601"/>
            </a:avLst>
          </a:prstGeom>
          <a:noFill/>
          <a:ln w="12700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54" name="AutoShape 274"/>
          <p:cNvSpPr>
            <a:spLocks noChangeArrowheads="1"/>
          </p:cNvSpPr>
          <p:nvPr/>
        </p:nvSpPr>
        <p:spPr bwMode="auto">
          <a:xfrm>
            <a:off x="6810375" y="3248025"/>
            <a:ext cx="481013" cy="257175"/>
          </a:xfrm>
          <a:prstGeom prst="rightArrow">
            <a:avLst>
              <a:gd name="adj1" fmla="val 50000"/>
              <a:gd name="adj2" fmla="val 46751"/>
            </a:avLst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55" name="Line 275"/>
          <p:cNvSpPr>
            <a:spLocks noChangeShapeType="1"/>
          </p:cNvSpPr>
          <p:nvPr/>
        </p:nvSpPr>
        <p:spPr bwMode="auto">
          <a:xfrm rot="5400000">
            <a:off x="3036094" y="3996532"/>
            <a:ext cx="0" cy="601662"/>
          </a:xfrm>
          <a:prstGeom prst="line">
            <a:avLst/>
          </a:prstGeom>
          <a:noFill/>
          <a:ln w="12700">
            <a:solidFill>
              <a:srgbClr val="9933FF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56" name="Rectangle 277"/>
          <p:cNvSpPr>
            <a:spLocks noChangeArrowheads="1"/>
          </p:cNvSpPr>
          <p:nvPr/>
        </p:nvSpPr>
        <p:spPr bwMode="auto">
          <a:xfrm>
            <a:off x="5089525" y="798513"/>
            <a:ext cx="1771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 i="1">
                <a:solidFill>
                  <a:schemeClr val="bg2"/>
                </a:solidFill>
                <a:latin typeface="Arial Narrow" charset="0"/>
              </a:rPr>
              <a:t>8 ch Digitizer x 8</a:t>
            </a:r>
          </a:p>
        </p:txBody>
      </p:sp>
      <p:sp>
        <p:nvSpPr>
          <p:cNvPr id="128057" name="Rectangle 278"/>
          <p:cNvSpPr>
            <a:spLocks noChangeArrowheads="1"/>
          </p:cNvSpPr>
          <p:nvPr/>
        </p:nvSpPr>
        <p:spPr bwMode="auto">
          <a:xfrm>
            <a:off x="3176588" y="874713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 i="1">
                <a:solidFill>
                  <a:schemeClr val="bg2"/>
                </a:solidFill>
                <a:latin typeface="Arial Narrow" charset="0"/>
              </a:rPr>
              <a:t>64 ch Photon Detector</a:t>
            </a:r>
          </a:p>
        </p:txBody>
      </p:sp>
      <p:sp>
        <p:nvSpPr>
          <p:cNvPr id="128058" name="Rectangle 189"/>
          <p:cNvSpPr>
            <a:spLocks noChangeArrowheads="1"/>
          </p:cNvSpPr>
          <p:nvPr/>
        </p:nvSpPr>
        <p:spPr bwMode="auto">
          <a:xfrm>
            <a:off x="5345113" y="1177925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b="1">
                <a:solidFill>
                  <a:srgbClr val="CC3300"/>
                </a:solidFill>
                <a:latin typeface="Arial Narrow" charset="0"/>
              </a:rPr>
              <a:t>FADC</a:t>
            </a:r>
          </a:p>
        </p:txBody>
      </p:sp>
      <p:sp>
        <p:nvSpPr>
          <p:cNvPr id="128059" name="Rectangle 195"/>
          <p:cNvSpPr>
            <a:spLocks noChangeArrowheads="1"/>
          </p:cNvSpPr>
          <p:nvPr/>
        </p:nvSpPr>
        <p:spPr bwMode="auto">
          <a:xfrm>
            <a:off x="5346700" y="15001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b="1">
                <a:solidFill>
                  <a:srgbClr val="CC3300"/>
                </a:solidFill>
                <a:latin typeface="Arial Narrow" charset="0"/>
              </a:rPr>
              <a:t>FADC</a:t>
            </a:r>
          </a:p>
        </p:txBody>
      </p:sp>
      <p:sp>
        <p:nvSpPr>
          <p:cNvPr id="128060" name="Rectangle 11"/>
          <p:cNvSpPr>
            <a:spLocks noChangeArrowheads="1"/>
          </p:cNvSpPr>
          <p:nvPr/>
        </p:nvSpPr>
        <p:spPr bwMode="auto">
          <a:xfrm>
            <a:off x="5354638" y="1158875"/>
            <a:ext cx="560387" cy="266700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61" name="Rectangle 13"/>
          <p:cNvSpPr>
            <a:spLocks noChangeArrowheads="1"/>
          </p:cNvSpPr>
          <p:nvPr/>
        </p:nvSpPr>
        <p:spPr bwMode="auto">
          <a:xfrm>
            <a:off x="6075363" y="1168400"/>
            <a:ext cx="595312" cy="736600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62" name="Rectangle 27"/>
          <p:cNvSpPr>
            <a:spLocks noChangeArrowheads="1"/>
          </p:cNvSpPr>
          <p:nvPr/>
        </p:nvSpPr>
        <p:spPr bwMode="auto">
          <a:xfrm>
            <a:off x="5999163" y="1431925"/>
            <a:ext cx="685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b="1">
                <a:solidFill>
                  <a:srgbClr val="CC3300"/>
                </a:solidFill>
                <a:latin typeface="Arial Narrow" charset="0"/>
              </a:rPr>
              <a:t>FPGA</a:t>
            </a:r>
          </a:p>
        </p:txBody>
      </p:sp>
      <p:sp>
        <p:nvSpPr>
          <p:cNvPr id="128063" name="Rectangle 190"/>
          <p:cNvSpPr>
            <a:spLocks noChangeArrowheads="1"/>
          </p:cNvSpPr>
          <p:nvPr/>
        </p:nvSpPr>
        <p:spPr bwMode="auto">
          <a:xfrm>
            <a:off x="6075363" y="1968500"/>
            <a:ext cx="595312" cy="454025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64" name="Rectangle 191"/>
          <p:cNvSpPr>
            <a:spLocks noChangeArrowheads="1"/>
          </p:cNvSpPr>
          <p:nvPr/>
        </p:nvSpPr>
        <p:spPr bwMode="auto">
          <a:xfrm>
            <a:off x="6019800" y="2133600"/>
            <a:ext cx="685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b="1">
                <a:solidFill>
                  <a:srgbClr val="CC3300"/>
                </a:solidFill>
                <a:latin typeface="Arial Narrow" charset="0"/>
              </a:rPr>
              <a:t>Memory</a:t>
            </a:r>
          </a:p>
        </p:txBody>
      </p:sp>
      <p:sp>
        <p:nvSpPr>
          <p:cNvPr id="128065" name="Rectangle 193"/>
          <p:cNvSpPr>
            <a:spLocks noChangeArrowheads="1"/>
          </p:cNvSpPr>
          <p:nvPr/>
        </p:nvSpPr>
        <p:spPr bwMode="auto">
          <a:xfrm>
            <a:off x="5359400" y="1492250"/>
            <a:ext cx="555625" cy="268288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66" name="Rectangle 201"/>
          <p:cNvSpPr>
            <a:spLocks noChangeArrowheads="1"/>
          </p:cNvSpPr>
          <p:nvPr/>
        </p:nvSpPr>
        <p:spPr bwMode="auto">
          <a:xfrm>
            <a:off x="5229225" y="1069975"/>
            <a:ext cx="1560513" cy="1444625"/>
          </a:xfrm>
          <a:prstGeom prst="rect">
            <a:avLst/>
          </a:prstGeom>
          <a:noFill/>
          <a:ln w="19050" cap="rnd">
            <a:solidFill>
              <a:schemeClr val="bg2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8067" name="Group 216"/>
          <p:cNvGrpSpPr>
            <a:grpSpLocks/>
          </p:cNvGrpSpPr>
          <p:nvPr/>
        </p:nvGrpSpPr>
        <p:grpSpPr bwMode="auto">
          <a:xfrm>
            <a:off x="4997450" y="1327150"/>
            <a:ext cx="244475" cy="958850"/>
            <a:chOff x="1532" y="2400"/>
            <a:chExt cx="156" cy="144"/>
          </a:xfrm>
        </p:grpSpPr>
        <p:sp>
          <p:nvSpPr>
            <p:cNvPr id="128127" name="Line 217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28" name="Line 218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29" name="Line 219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30" name="Line 220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8068" name="Rectangle 195"/>
          <p:cNvSpPr>
            <a:spLocks noChangeArrowheads="1"/>
          </p:cNvSpPr>
          <p:nvPr/>
        </p:nvSpPr>
        <p:spPr bwMode="auto">
          <a:xfrm>
            <a:off x="5349875" y="1841500"/>
            <a:ext cx="5334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b="1">
                <a:solidFill>
                  <a:srgbClr val="CC3300"/>
                </a:solidFill>
                <a:latin typeface="Arial Narrow" charset="0"/>
              </a:rPr>
              <a:t>FADC</a:t>
            </a:r>
          </a:p>
        </p:txBody>
      </p:sp>
      <p:sp>
        <p:nvSpPr>
          <p:cNvPr id="128069" name="Rectangle 193"/>
          <p:cNvSpPr>
            <a:spLocks noChangeArrowheads="1"/>
          </p:cNvSpPr>
          <p:nvPr/>
        </p:nvSpPr>
        <p:spPr bwMode="auto">
          <a:xfrm>
            <a:off x="5362575" y="1833563"/>
            <a:ext cx="555625" cy="268287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70" name="Rectangle 193"/>
          <p:cNvSpPr>
            <a:spLocks noChangeArrowheads="1"/>
          </p:cNvSpPr>
          <p:nvPr/>
        </p:nvSpPr>
        <p:spPr bwMode="auto">
          <a:xfrm>
            <a:off x="5362575" y="2162175"/>
            <a:ext cx="555625" cy="268288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71" name="Rectangle 195"/>
          <p:cNvSpPr>
            <a:spLocks noChangeArrowheads="1"/>
          </p:cNvSpPr>
          <p:nvPr/>
        </p:nvSpPr>
        <p:spPr bwMode="auto">
          <a:xfrm>
            <a:off x="5349875" y="21859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b="1">
                <a:solidFill>
                  <a:srgbClr val="CC3300"/>
                </a:solidFill>
                <a:latin typeface="Arial Narrow" charset="0"/>
              </a:rPr>
              <a:t>FADC</a:t>
            </a:r>
          </a:p>
        </p:txBody>
      </p:sp>
      <p:grpSp>
        <p:nvGrpSpPr>
          <p:cNvPr id="128072" name="Group 237"/>
          <p:cNvGrpSpPr>
            <a:grpSpLocks/>
          </p:cNvGrpSpPr>
          <p:nvPr/>
        </p:nvGrpSpPr>
        <p:grpSpPr bwMode="auto">
          <a:xfrm>
            <a:off x="4708525" y="2667000"/>
            <a:ext cx="2081213" cy="1444625"/>
            <a:chOff x="4785405" y="1069521"/>
            <a:chExt cx="2081212" cy="1445079"/>
          </a:xfrm>
        </p:grpSpPr>
        <p:sp>
          <p:nvSpPr>
            <p:cNvPr id="128109" name="Rectangle 189"/>
            <p:cNvSpPr>
              <a:spLocks noChangeArrowheads="1"/>
            </p:cNvSpPr>
            <p:nvPr/>
          </p:nvSpPr>
          <p:spPr bwMode="auto">
            <a:xfrm>
              <a:off x="5422219" y="1176339"/>
              <a:ext cx="53340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000" b="1">
                  <a:solidFill>
                    <a:srgbClr val="CC3300"/>
                  </a:solidFill>
                  <a:latin typeface="Arial Narrow" charset="0"/>
                </a:rPr>
                <a:t>FADC</a:t>
              </a:r>
            </a:p>
          </p:txBody>
        </p:sp>
        <p:sp>
          <p:nvSpPr>
            <p:cNvPr id="128110" name="Rectangle 195"/>
            <p:cNvSpPr>
              <a:spLocks noChangeArrowheads="1"/>
            </p:cNvSpPr>
            <p:nvPr/>
          </p:nvSpPr>
          <p:spPr bwMode="auto">
            <a:xfrm>
              <a:off x="5423580" y="1499508"/>
              <a:ext cx="5334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000" b="1">
                  <a:solidFill>
                    <a:srgbClr val="CC3300"/>
                  </a:solidFill>
                  <a:latin typeface="Arial Narrow" charset="0"/>
                </a:rPr>
                <a:t>FADC</a:t>
              </a:r>
            </a:p>
          </p:txBody>
        </p:sp>
        <p:sp>
          <p:nvSpPr>
            <p:cNvPr id="128111" name="Rectangle 11"/>
            <p:cNvSpPr>
              <a:spLocks noChangeArrowheads="1"/>
            </p:cNvSpPr>
            <p:nvPr/>
          </p:nvSpPr>
          <p:spPr bwMode="auto">
            <a:xfrm>
              <a:off x="5431517" y="1157288"/>
              <a:ext cx="560387" cy="268288"/>
            </a:xfrm>
            <a:prstGeom prst="rect">
              <a:avLst/>
            </a:prstGeom>
            <a:noFill/>
            <a:ln w="1905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12" name="Rectangle 13"/>
            <p:cNvSpPr>
              <a:spLocks noChangeArrowheads="1"/>
            </p:cNvSpPr>
            <p:nvPr/>
          </p:nvSpPr>
          <p:spPr bwMode="auto">
            <a:xfrm>
              <a:off x="6152242" y="1167493"/>
              <a:ext cx="595312" cy="737506"/>
            </a:xfrm>
            <a:prstGeom prst="rect">
              <a:avLst/>
            </a:prstGeom>
            <a:noFill/>
            <a:ln w="1905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13" name="Rectangle 27"/>
            <p:cNvSpPr>
              <a:spLocks noChangeArrowheads="1"/>
            </p:cNvSpPr>
            <p:nvPr/>
          </p:nvSpPr>
          <p:spPr bwMode="auto">
            <a:xfrm>
              <a:off x="6076042" y="1431925"/>
              <a:ext cx="6858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000" b="1">
                  <a:solidFill>
                    <a:srgbClr val="CC3300"/>
                  </a:solidFill>
                  <a:latin typeface="Arial Narrow" charset="0"/>
                </a:rPr>
                <a:t>FPGA</a:t>
              </a:r>
            </a:p>
          </p:txBody>
        </p:sp>
        <p:sp>
          <p:nvSpPr>
            <p:cNvPr id="128114" name="Rectangle 190"/>
            <p:cNvSpPr>
              <a:spLocks noChangeArrowheads="1"/>
            </p:cNvSpPr>
            <p:nvPr/>
          </p:nvSpPr>
          <p:spPr bwMode="auto">
            <a:xfrm>
              <a:off x="6152242" y="1968047"/>
              <a:ext cx="595312" cy="454025"/>
            </a:xfrm>
            <a:prstGeom prst="rect">
              <a:avLst/>
            </a:prstGeom>
            <a:noFill/>
            <a:ln w="1905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15" name="Rectangle 191"/>
            <p:cNvSpPr>
              <a:spLocks noChangeArrowheads="1"/>
            </p:cNvSpPr>
            <p:nvPr/>
          </p:nvSpPr>
          <p:spPr bwMode="auto">
            <a:xfrm>
              <a:off x="6096000" y="2133600"/>
              <a:ext cx="6858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000" b="1">
                  <a:solidFill>
                    <a:srgbClr val="CC3300"/>
                  </a:solidFill>
                  <a:latin typeface="Arial Narrow" charset="0"/>
                </a:rPr>
                <a:t>Memory</a:t>
              </a:r>
            </a:p>
          </p:txBody>
        </p:sp>
        <p:sp>
          <p:nvSpPr>
            <p:cNvPr id="128116" name="Rectangle 193"/>
            <p:cNvSpPr>
              <a:spLocks noChangeArrowheads="1"/>
            </p:cNvSpPr>
            <p:nvPr/>
          </p:nvSpPr>
          <p:spPr bwMode="auto">
            <a:xfrm>
              <a:off x="5436280" y="1491344"/>
              <a:ext cx="555625" cy="268288"/>
            </a:xfrm>
            <a:prstGeom prst="rect">
              <a:avLst/>
            </a:prstGeom>
            <a:noFill/>
            <a:ln w="1905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17" name="Rectangle 201"/>
            <p:cNvSpPr>
              <a:spLocks noChangeArrowheads="1"/>
            </p:cNvSpPr>
            <p:nvPr/>
          </p:nvSpPr>
          <p:spPr bwMode="auto">
            <a:xfrm>
              <a:off x="5306105" y="1069521"/>
              <a:ext cx="1560512" cy="1445079"/>
            </a:xfrm>
            <a:prstGeom prst="rect">
              <a:avLst/>
            </a:prstGeom>
            <a:noFill/>
            <a:ln w="19050" cap="rnd">
              <a:solidFill>
                <a:schemeClr val="bg2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8118" name="Group 216"/>
            <p:cNvGrpSpPr>
              <a:grpSpLocks/>
            </p:cNvGrpSpPr>
            <p:nvPr/>
          </p:nvGrpSpPr>
          <p:grpSpPr bwMode="auto">
            <a:xfrm>
              <a:off x="4785403" y="-14651283"/>
              <a:ext cx="533400" cy="144"/>
              <a:chOff x="1532" y="2400"/>
              <a:chExt cx="156" cy="144"/>
            </a:xfrm>
          </p:grpSpPr>
          <p:sp>
            <p:nvSpPr>
              <p:cNvPr id="128123" name="Line 217"/>
              <p:cNvSpPr>
                <a:spLocks noChangeAspect="1" noChangeShapeType="1"/>
              </p:cNvSpPr>
              <p:nvPr/>
            </p:nvSpPr>
            <p:spPr bwMode="auto">
              <a:xfrm rot="-5400000">
                <a:off x="1612" y="2324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24" name="Line 218"/>
              <p:cNvSpPr>
                <a:spLocks noChangeAspect="1" noChangeShapeType="1"/>
              </p:cNvSpPr>
              <p:nvPr/>
            </p:nvSpPr>
            <p:spPr bwMode="auto">
              <a:xfrm rot="-5400000">
                <a:off x="1609" y="2372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25" name="Line 219"/>
              <p:cNvSpPr>
                <a:spLocks noChangeAspect="1" noChangeShapeType="1"/>
              </p:cNvSpPr>
              <p:nvPr/>
            </p:nvSpPr>
            <p:spPr bwMode="auto">
              <a:xfrm rot="-5400000">
                <a:off x="1611" y="2420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26" name="Line 220"/>
              <p:cNvSpPr>
                <a:spLocks noChangeAspect="1" noChangeShapeType="1"/>
              </p:cNvSpPr>
              <p:nvPr/>
            </p:nvSpPr>
            <p:spPr bwMode="auto">
              <a:xfrm rot="-5400000">
                <a:off x="1608" y="2468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8119" name="Rectangle 195"/>
            <p:cNvSpPr>
              <a:spLocks noChangeArrowheads="1"/>
            </p:cNvSpPr>
            <p:nvPr/>
          </p:nvSpPr>
          <p:spPr bwMode="auto">
            <a:xfrm>
              <a:off x="5426528" y="1840141"/>
              <a:ext cx="5334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000" b="1">
                  <a:solidFill>
                    <a:srgbClr val="CC3300"/>
                  </a:solidFill>
                  <a:latin typeface="Arial Narrow" charset="0"/>
                </a:rPr>
                <a:t>FADC</a:t>
              </a:r>
            </a:p>
          </p:txBody>
        </p:sp>
        <p:sp>
          <p:nvSpPr>
            <p:cNvPr id="128120" name="Rectangle 193"/>
            <p:cNvSpPr>
              <a:spLocks noChangeArrowheads="1"/>
            </p:cNvSpPr>
            <p:nvPr/>
          </p:nvSpPr>
          <p:spPr bwMode="auto">
            <a:xfrm>
              <a:off x="5439683" y="1832656"/>
              <a:ext cx="555625" cy="268288"/>
            </a:xfrm>
            <a:prstGeom prst="rect">
              <a:avLst/>
            </a:prstGeom>
            <a:noFill/>
            <a:ln w="1905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21" name="Rectangle 193"/>
            <p:cNvSpPr>
              <a:spLocks noChangeArrowheads="1"/>
            </p:cNvSpPr>
            <p:nvPr/>
          </p:nvSpPr>
          <p:spPr bwMode="auto">
            <a:xfrm>
              <a:off x="5439683" y="2161948"/>
              <a:ext cx="555625" cy="268288"/>
            </a:xfrm>
            <a:prstGeom prst="rect">
              <a:avLst/>
            </a:prstGeom>
            <a:noFill/>
            <a:ln w="1905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22" name="Rectangle 195"/>
            <p:cNvSpPr>
              <a:spLocks noChangeArrowheads="1"/>
            </p:cNvSpPr>
            <p:nvPr/>
          </p:nvSpPr>
          <p:spPr bwMode="auto">
            <a:xfrm>
              <a:off x="5426528" y="2185761"/>
              <a:ext cx="5334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000" b="1">
                  <a:solidFill>
                    <a:srgbClr val="CC3300"/>
                  </a:solidFill>
                  <a:latin typeface="Arial Narrow" charset="0"/>
                </a:rPr>
                <a:t>FADC</a:t>
              </a:r>
            </a:p>
          </p:txBody>
        </p:sp>
      </p:grpSp>
      <p:sp>
        <p:nvSpPr>
          <p:cNvPr id="128073" name="Rectangle 26"/>
          <p:cNvSpPr>
            <a:spLocks noChangeArrowheads="1"/>
          </p:cNvSpPr>
          <p:nvPr/>
        </p:nvSpPr>
        <p:spPr bwMode="auto">
          <a:xfrm>
            <a:off x="7323138" y="2701925"/>
            <a:ext cx="838200" cy="1336675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74" name="Rectangle 14"/>
          <p:cNvSpPr>
            <a:spLocks noChangeArrowheads="1"/>
          </p:cNvSpPr>
          <p:nvPr/>
        </p:nvSpPr>
        <p:spPr bwMode="auto">
          <a:xfrm>
            <a:off x="7391400" y="32004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CC3300"/>
                </a:solidFill>
                <a:latin typeface="Arial Narrow" charset="0"/>
              </a:rPr>
              <a:t>CPU</a:t>
            </a:r>
          </a:p>
        </p:txBody>
      </p:sp>
      <p:grpSp>
        <p:nvGrpSpPr>
          <p:cNvPr id="128075" name="Group 280"/>
          <p:cNvGrpSpPr>
            <a:grpSpLocks/>
          </p:cNvGrpSpPr>
          <p:nvPr/>
        </p:nvGrpSpPr>
        <p:grpSpPr bwMode="auto">
          <a:xfrm>
            <a:off x="4046538" y="2209800"/>
            <a:ext cx="257175" cy="533400"/>
            <a:chOff x="2988" y="879"/>
            <a:chExt cx="162" cy="336"/>
          </a:xfrm>
        </p:grpSpPr>
        <p:grpSp>
          <p:nvGrpSpPr>
            <p:cNvPr id="128099" name="Group 206"/>
            <p:cNvGrpSpPr>
              <a:grpSpLocks/>
            </p:cNvGrpSpPr>
            <p:nvPr/>
          </p:nvGrpSpPr>
          <p:grpSpPr bwMode="auto">
            <a:xfrm>
              <a:off x="2988" y="879"/>
              <a:ext cx="160" cy="144"/>
              <a:chOff x="1532" y="2400"/>
              <a:chExt cx="156" cy="144"/>
            </a:xfrm>
          </p:grpSpPr>
          <p:sp>
            <p:nvSpPr>
              <p:cNvPr id="128105" name="Line 207"/>
              <p:cNvSpPr>
                <a:spLocks noChangeAspect="1" noChangeShapeType="1"/>
              </p:cNvSpPr>
              <p:nvPr/>
            </p:nvSpPr>
            <p:spPr bwMode="auto">
              <a:xfrm rot="-5400000">
                <a:off x="1612" y="2324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06" name="Line 208"/>
              <p:cNvSpPr>
                <a:spLocks noChangeAspect="1" noChangeShapeType="1"/>
              </p:cNvSpPr>
              <p:nvPr/>
            </p:nvSpPr>
            <p:spPr bwMode="auto">
              <a:xfrm rot="-5400000">
                <a:off x="1609" y="2372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07" name="Line 209"/>
              <p:cNvSpPr>
                <a:spLocks noChangeAspect="1" noChangeShapeType="1"/>
              </p:cNvSpPr>
              <p:nvPr/>
            </p:nvSpPr>
            <p:spPr bwMode="auto">
              <a:xfrm rot="-5400000">
                <a:off x="1611" y="2420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08" name="Line 210"/>
              <p:cNvSpPr>
                <a:spLocks noChangeAspect="1" noChangeShapeType="1"/>
              </p:cNvSpPr>
              <p:nvPr/>
            </p:nvSpPr>
            <p:spPr bwMode="auto">
              <a:xfrm rot="-5400000">
                <a:off x="1608" y="2468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8100" name="Group 211"/>
            <p:cNvGrpSpPr>
              <a:grpSpLocks/>
            </p:cNvGrpSpPr>
            <p:nvPr/>
          </p:nvGrpSpPr>
          <p:grpSpPr bwMode="auto">
            <a:xfrm>
              <a:off x="2990" y="1071"/>
              <a:ext cx="160" cy="144"/>
              <a:chOff x="1532" y="2400"/>
              <a:chExt cx="156" cy="144"/>
            </a:xfrm>
          </p:grpSpPr>
          <p:sp>
            <p:nvSpPr>
              <p:cNvPr id="128101" name="Line 212"/>
              <p:cNvSpPr>
                <a:spLocks noChangeAspect="1" noChangeShapeType="1"/>
              </p:cNvSpPr>
              <p:nvPr/>
            </p:nvSpPr>
            <p:spPr bwMode="auto">
              <a:xfrm rot="-5400000">
                <a:off x="1612" y="2324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02" name="Line 213"/>
              <p:cNvSpPr>
                <a:spLocks noChangeAspect="1" noChangeShapeType="1"/>
              </p:cNvSpPr>
              <p:nvPr/>
            </p:nvSpPr>
            <p:spPr bwMode="auto">
              <a:xfrm rot="-5400000">
                <a:off x="1609" y="2372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03" name="Line 214"/>
              <p:cNvSpPr>
                <a:spLocks noChangeAspect="1" noChangeShapeType="1"/>
              </p:cNvSpPr>
              <p:nvPr/>
            </p:nvSpPr>
            <p:spPr bwMode="auto">
              <a:xfrm rot="-5400000">
                <a:off x="1611" y="2420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04" name="Line 215"/>
              <p:cNvSpPr>
                <a:spLocks noChangeAspect="1" noChangeShapeType="1"/>
              </p:cNvSpPr>
              <p:nvPr/>
            </p:nvSpPr>
            <p:spPr bwMode="auto">
              <a:xfrm rot="-5400000">
                <a:off x="1608" y="2468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8076" name="Group 280"/>
          <p:cNvGrpSpPr>
            <a:grpSpLocks/>
          </p:cNvGrpSpPr>
          <p:nvPr/>
        </p:nvGrpSpPr>
        <p:grpSpPr bwMode="auto">
          <a:xfrm>
            <a:off x="4046538" y="2819400"/>
            <a:ext cx="257175" cy="533400"/>
            <a:chOff x="2988" y="879"/>
            <a:chExt cx="162" cy="336"/>
          </a:xfrm>
        </p:grpSpPr>
        <p:grpSp>
          <p:nvGrpSpPr>
            <p:cNvPr id="128089" name="Group 206"/>
            <p:cNvGrpSpPr>
              <a:grpSpLocks/>
            </p:cNvGrpSpPr>
            <p:nvPr/>
          </p:nvGrpSpPr>
          <p:grpSpPr bwMode="auto">
            <a:xfrm>
              <a:off x="2988" y="879"/>
              <a:ext cx="160" cy="144"/>
              <a:chOff x="1532" y="2400"/>
              <a:chExt cx="156" cy="144"/>
            </a:xfrm>
          </p:grpSpPr>
          <p:sp>
            <p:nvSpPr>
              <p:cNvPr id="128095" name="Line 207"/>
              <p:cNvSpPr>
                <a:spLocks noChangeAspect="1" noChangeShapeType="1"/>
              </p:cNvSpPr>
              <p:nvPr/>
            </p:nvSpPr>
            <p:spPr bwMode="auto">
              <a:xfrm rot="-5400000">
                <a:off x="1612" y="2324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96" name="Line 208"/>
              <p:cNvSpPr>
                <a:spLocks noChangeAspect="1" noChangeShapeType="1"/>
              </p:cNvSpPr>
              <p:nvPr/>
            </p:nvSpPr>
            <p:spPr bwMode="auto">
              <a:xfrm rot="-5400000">
                <a:off x="1609" y="2372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97" name="Line 209"/>
              <p:cNvSpPr>
                <a:spLocks noChangeAspect="1" noChangeShapeType="1"/>
              </p:cNvSpPr>
              <p:nvPr/>
            </p:nvSpPr>
            <p:spPr bwMode="auto">
              <a:xfrm rot="-5400000">
                <a:off x="1611" y="2420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98" name="Line 210"/>
              <p:cNvSpPr>
                <a:spLocks noChangeAspect="1" noChangeShapeType="1"/>
              </p:cNvSpPr>
              <p:nvPr/>
            </p:nvSpPr>
            <p:spPr bwMode="auto">
              <a:xfrm rot="-5400000">
                <a:off x="1608" y="2468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8090" name="Group 211"/>
            <p:cNvGrpSpPr>
              <a:grpSpLocks/>
            </p:cNvGrpSpPr>
            <p:nvPr/>
          </p:nvGrpSpPr>
          <p:grpSpPr bwMode="auto">
            <a:xfrm>
              <a:off x="2990" y="1071"/>
              <a:ext cx="160" cy="144"/>
              <a:chOff x="1532" y="2400"/>
              <a:chExt cx="156" cy="144"/>
            </a:xfrm>
          </p:grpSpPr>
          <p:sp>
            <p:nvSpPr>
              <p:cNvPr id="128091" name="Line 212"/>
              <p:cNvSpPr>
                <a:spLocks noChangeAspect="1" noChangeShapeType="1"/>
              </p:cNvSpPr>
              <p:nvPr/>
            </p:nvSpPr>
            <p:spPr bwMode="auto">
              <a:xfrm rot="-5400000">
                <a:off x="1612" y="2324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92" name="Line 213"/>
              <p:cNvSpPr>
                <a:spLocks noChangeAspect="1" noChangeShapeType="1"/>
              </p:cNvSpPr>
              <p:nvPr/>
            </p:nvSpPr>
            <p:spPr bwMode="auto">
              <a:xfrm rot="-5400000">
                <a:off x="1609" y="2372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93" name="Line 214"/>
              <p:cNvSpPr>
                <a:spLocks noChangeAspect="1" noChangeShapeType="1"/>
              </p:cNvSpPr>
              <p:nvPr/>
            </p:nvSpPr>
            <p:spPr bwMode="auto">
              <a:xfrm rot="-5400000">
                <a:off x="1611" y="2420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94" name="Line 215"/>
              <p:cNvSpPr>
                <a:spLocks noChangeAspect="1" noChangeShapeType="1"/>
              </p:cNvSpPr>
              <p:nvPr/>
            </p:nvSpPr>
            <p:spPr bwMode="auto">
              <a:xfrm rot="-5400000">
                <a:off x="1608" y="2468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07" name="Left-Up Arrow 206"/>
          <p:cNvSpPr/>
          <p:nvPr/>
        </p:nvSpPr>
        <p:spPr bwMode="auto">
          <a:xfrm flipH="1">
            <a:off x="3946525" y="4572000"/>
            <a:ext cx="1905000" cy="533400"/>
          </a:xfrm>
          <a:prstGeom prst="leftUpArrow">
            <a:avLst>
              <a:gd name="adj1" fmla="val 9694"/>
              <a:gd name="adj2" fmla="val 15051"/>
              <a:gd name="adj3" fmla="val 25000"/>
            </a:avLst>
          </a:prstGeom>
          <a:solidFill>
            <a:schemeClr val="bg1"/>
          </a:solidFill>
          <a:ln w="127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128078" name="Rectangle 277"/>
          <p:cNvSpPr>
            <a:spLocks noChangeArrowheads="1"/>
          </p:cNvSpPr>
          <p:nvPr/>
        </p:nvSpPr>
        <p:spPr bwMode="auto">
          <a:xfrm>
            <a:off x="6781800" y="838200"/>
            <a:ext cx="1905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 i="1">
                <a:solidFill>
                  <a:schemeClr val="bg2"/>
                </a:solidFill>
                <a:latin typeface="Arial Narrow" charset="0"/>
              </a:rPr>
              <a:t>4 ch DAQ System x 16</a:t>
            </a:r>
          </a:p>
        </p:txBody>
      </p:sp>
      <p:sp>
        <p:nvSpPr>
          <p:cNvPr id="128079" name="Line 279"/>
          <p:cNvSpPr>
            <a:spLocks noChangeShapeType="1"/>
          </p:cNvSpPr>
          <p:nvPr/>
        </p:nvSpPr>
        <p:spPr bwMode="auto">
          <a:xfrm>
            <a:off x="7739063" y="2498725"/>
            <a:ext cx="0" cy="182563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" name="Left-Up Arrow 209"/>
          <p:cNvSpPr/>
          <p:nvPr/>
        </p:nvSpPr>
        <p:spPr bwMode="auto">
          <a:xfrm>
            <a:off x="6705600" y="4114800"/>
            <a:ext cx="838200" cy="1143000"/>
          </a:xfrm>
          <a:prstGeom prst="leftUpArrow">
            <a:avLst>
              <a:gd name="adj1" fmla="val 5798"/>
              <a:gd name="adj2" fmla="val 11642"/>
              <a:gd name="adj3" fmla="val 19156"/>
            </a:avLst>
          </a:prstGeom>
          <a:solidFill>
            <a:schemeClr val="bg1"/>
          </a:solidFill>
          <a:ln w="127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grpSp>
        <p:nvGrpSpPr>
          <p:cNvPr id="128081" name="Group 216"/>
          <p:cNvGrpSpPr>
            <a:grpSpLocks/>
          </p:cNvGrpSpPr>
          <p:nvPr/>
        </p:nvGrpSpPr>
        <p:grpSpPr bwMode="auto">
          <a:xfrm>
            <a:off x="4989513" y="2782888"/>
            <a:ext cx="244475" cy="958850"/>
            <a:chOff x="1532" y="2400"/>
            <a:chExt cx="156" cy="144"/>
          </a:xfrm>
        </p:grpSpPr>
        <p:sp>
          <p:nvSpPr>
            <p:cNvPr id="128085" name="Line 217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86" name="Line 218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87" name="Line 219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88" name="Line 220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8082" name="Line 180"/>
          <p:cNvSpPr>
            <a:spLocks noChangeShapeType="1"/>
          </p:cNvSpPr>
          <p:nvPr/>
        </p:nvSpPr>
        <p:spPr bwMode="auto">
          <a:xfrm flipH="1">
            <a:off x="1050925" y="2506663"/>
            <a:ext cx="384175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83" name="Line 180"/>
          <p:cNvSpPr>
            <a:spLocks noChangeShapeType="1"/>
          </p:cNvSpPr>
          <p:nvPr/>
        </p:nvSpPr>
        <p:spPr bwMode="auto">
          <a:xfrm flipH="1">
            <a:off x="1062038" y="3124200"/>
            <a:ext cx="384175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84" name="Line 279"/>
          <p:cNvSpPr>
            <a:spLocks noChangeShapeType="1"/>
          </p:cNvSpPr>
          <p:nvPr/>
        </p:nvSpPr>
        <p:spPr bwMode="auto">
          <a:xfrm>
            <a:off x="5089525" y="2438400"/>
            <a:ext cx="0" cy="182563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274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43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44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CA157A-4466-B640-A3FC-A55E2D3A0869}" type="slidenum">
              <a:rPr lang="en-US" sz="1500">
                <a:solidFill>
                  <a:srgbClr val="0000FF"/>
                </a:solidFill>
              </a:rPr>
              <a:pPr eaLnBrk="1" hangingPunct="1"/>
              <a:t>89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4389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438400"/>
            <a:ext cx="6400800" cy="1524000"/>
          </a:xfrm>
          <a:solidFill>
            <a:srgbClr val="FFCCCC"/>
          </a:solidFill>
        </p:spPr>
        <p:txBody>
          <a:bodyPr/>
          <a:lstStyle/>
          <a:p>
            <a:pPr eaLnBrk="1" hangingPunct="1"/>
            <a:r>
              <a:rPr lang="en-US" sz="4400" dirty="0">
                <a:latin typeface="Tahoma" charset="0"/>
                <a:ea typeface="ＭＳ Ｐゴシック" charset="0"/>
                <a:cs typeface="ＭＳ Ｐゴシック" charset="0"/>
              </a:rPr>
              <a:t>Future </a:t>
            </a:r>
            <a: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  <a:t>Directions</a:t>
            </a:r>
            <a:b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  <a:t>- Virtual Reality -</a:t>
            </a:r>
            <a:endParaRPr lang="en-US" sz="44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Symmetry Breaking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3505200" y="3036888"/>
            <a:ext cx="2667000" cy="2133600"/>
            <a:chOff x="3120" y="1962"/>
            <a:chExt cx="1680" cy="1344"/>
          </a:xfrm>
        </p:grpSpPr>
        <p:sp>
          <p:nvSpPr>
            <p:cNvPr id="44111" name="AutoShape 78"/>
            <p:cNvSpPr>
              <a:spLocks noChangeArrowheads="1"/>
            </p:cNvSpPr>
            <p:nvPr/>
          </p:nvSpPr>
          <p:spPr bwMode="auto">
            <a:xfrm>
              <a:off x="3120" y="1962"/>
              <a:ext cx="528" cy="1344"/>
            </a:xfrm>
            <a:prstGeom prst="downArrow">
              <a:avLst>
                <a:gd name="adj1" fmla="val 50000"/>
                <a:gd name="adj2" fmla="val 63636"/>
              </a:avLst>
            </a:prstGeom>
            <a:solidFill>
              <a:schemeClr val="bg1"/>
            </a:solidFill>
            <a:ln w="50800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latin typeface="Arial Narrow" charset="0"/>
              </a:endParaRPr>
            </a:p>
          </p:txBody>
        </p:sp>
        <p:sp>
          <p:nvSpPr>
            <p:cNvPr id="4043855" name="Text Box 79"/>
            <p:cNvSpPr txBox="1">
              <a:spLocks noChangeArrowheads="1"/>
            </p:cNvSpPr>
            <p:nvPr/>
          </p:nvSpPr>
          <p:spPr bwMode="auto">
            <a:xfrm>
              <a:off x="3568" y="2091"/>
              <a:ext cx="1232" cy="60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i="1" dirty="0">
                  <a:solidFill>
                    <a:srgbClr val="FF9900"/>
                  </a:solidFill>
                  <a:latin typeface="+mn-lt"/>
                  <a:ea typeface="+mn-ea"/>
                  <a:cs typeface="+mn-cs"/>
                </a:rPr>
                <a:t>Symmetry</a:t>
              </a:r>
            </a:p>
            <a:p>
              <a:pPr>
                <a:defRPr/>
              </a:pPr>
              <a:r>
                <a:rPr lang="en-US" sz="2800" b="1" i="1" dirty="0">
                  <a:solidFill>
                    <a:srgbClr val="FF9900"/>
                  </a:solidFill>
                  <a:latin typeface="+mn-lt"/>
                  <a:ea typeface="+mn-ea"/>
                  <a:cs typeface="+mn-cs"/>
                </a:rPr>
                <a:t>Break Down</a:t>
              </a:r>
            </a:p>
          </p:txBody>
        </p:sp>
      </p:grpSp>
      <p:sp>
        <p:nvSpPr>
          <p:cNvPr id="4043857" name="Text Box 81"/>
          <p:cNvSpPr txBox="1">
            <a:spLocks noChangeArrowheads="1"/>
          </p:cNvSpPr>
          <p:nvPr/>
        </p:nvSpPr>
        <p:spPr bwMode="auto">
          <a:xfrm>
            <a:off x="3276600" y="1295400"/>
            <a:ext cx="1703388" cy="7699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i="1" dirty="0">
                <a:solidFill>
                  <a:srgbClr val="CC00FF"/>
                </a:solidFill>
                <a:latin typeface="+mn-lt"/>
                <a:ea typeface="+mn-ea"/>
                <a:cs typeface="+mn-cs"/>
              </a:rPr>
              <a:t>Simple</a:t>
            </a:r>
          </a:p>
        </p:txBody>
      </p:sp>
      <p:sp>
        <p:nvSpPr>
          <p:cNvPr id="44037" name="Rectangle 82"/>
          <p:cNvSpPr>
            <a:spLocks noChangeArrowheads="1"/>
          </p:cNvSpPr>
          <p:nvPr/>
        </p:nvSpPr>
        <p:spPr bwMode="auto">
          <a:xfrm>
            <a:off x="7010400" y="838200"/>
            <a:ext cx="16764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>
              <a:latin typeface="Arial Narrow" charset="0"/>
            </a:endParaRPr>
          </a:p>
        </p:txBody>
      </p:sp>
      <p:sp>
        <p:nvSpPr>
          <p:cNvPr id="4043860" name="Text Box 84"/>
          <p:cNvSpPr txBox="1">
            <a:spLocks noChangeArrowheads="1"/>
          </p:cNvSpPr>
          <p:nvPr/>
        </p:nvSpPr>
        <p:spPr bwMode="auto">
          <a:xfrm>
            <a:off x="2971800" y="5867400"/>
            <a:ext cx="2138363" cy="7699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i="1" dirty="0">
                <a:solidFill>
                  <a:srgbClr val="CC00FF"/>
                </a:solidFill>
                <a:latin typeface="+mn-lt"/>
                <a:ea typeface="+mn-ea"/>
                <a:cs typeface="+mn-cs"/>
              </a:rPr>
              <a:t>Complex</a:t>
            </a:r>
          </a:p>
        </p:txBody>
      </p:sp>
      <p:pic>
        <p:nvPicPr>
          <p:cNvPr id="45066" name="Picture 85" descr="DNA-backb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16488"/>
            <a:ext cx="205740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85"/>
          <p:cNvGrpSpPr>
            <a:grpSpLocks noChangeAspect="1"/>
          </p:cNvGrpSpPr>
          <p:nvPr/>
        </p:nvGrpSpPr>
        <p:grpSpPr bwMode="auto">
          <a:xfrm>
            <a:off x="6781800" y="2590800"/>
            <a:ext cx="2005013" cy="2057400"/>
            <a:chOff x="2400" y="1862"/>
            <a:chExt cx="1961" cy="2012"/>
          </a:xfrm>
        </p:grpSpPr>
        <p:sp>
          <p:nvSpPr>
            <p:cNvPr id="44079" name="Oval 86"/>
            <p:cNvSpPr>
              <a:spLocks noChangeAspect="1" noChangeArrowheads="1"/>
            </p:cNvSpPr>
            <p:nvPr/>
          </p:nvSpPr>
          <p:spPr bwMode="auto">
            <a:xfrm>
              <a:off x="2400" y="1862"/>
              <a:ext cx="1961" cy="2012"/>
            </a:xfrm>
            <a:prstGeom prst="ellipse">
              <a:avLst/>
            </a:prstGeom>
            <a:noFill/>
            <a:ln w="38100" cap="rnd">
              <a:solidFill>
                <a:srgbClr val="FF9900"/>
              </a:solidFill>
              <a:prstDash val="sysDot"/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4080" name="Rectangle 87"/>
            <p:cNvSpPr>
              <a:spLocks noChangeAspect="1" noChangeArrowheads="1"/>
            </p:cNvSpPr>
            <p:nvPr/>
          </p:nvSpPr>
          <p:spPr bwMode="auto">
            <a:xfrm>
              <a:off x="3168" y="2662"/>
              <a:ext cx="319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sz="2100">
                  <a:solidFill>
                    <a:srgbClr val="FF3300"/>
                  </a:solidFill>
                  <a:sym typeface="Symbol" charset="0"/>
                </a:rPr>
                <a:t>Z</a:t>
              </a:r>
              <a:r>
                <a:rPr lang="en-US" sz="2100" baseline="30000">
                  <a:solidFill>
                    <a:srgbClr val="FF3300"/>
                  </a:solidFill>
                  <a:sym typeface="Symbol" charset="0"/>
                </a:rPr>
                <a:t>o</a:t>
              </a:r>
            </a:p>
          </p:txBody>
        </p:sp>
        <p:sp>
          <p:nvSpPr>
            <p:cNvPr id="44081" name="Rectangle 88"/>
            <p:cNvSpPr>
              <a:spLocks noChangeAspect="1" noChangeArrowheads="1"/>
            </p:cNvSpPr>
            <p:nvPr/>
          </p:nvSpPr>
          <p:spPr bwMode="auto">
            <a:xfrm>
              <a:off x="3098" y="2164"/>
              <a:ext cx="325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0"/>
                </a:rPr>
                <a:t>µ</a:t>
              </a:r>
              <a:r>
                <a:rPr lang="en-US" baseline="30000">
                  <a:solidFill>
                    <a:srgbClr val="0000FF"/>
                  </a:solidFill>
                  <a:sym typeface="Symbol" charset="0"/>
                </a:rPr>
                <a:t>-</a:t>
              </a:r>
            </a:p>
          </p:txBody>
        </p:sp>
        <p:sp>
          <p:nvSpPr>
            <p:cNvPr id="44082" name="Rectangle 89"/>
            <p:cNvSpPr>
              <a:spLocks noChangeAspect="1" noChangeArrowheads="1"/>
            </p:cNvSpPr>
            <p:nvPr/>
          </p:nvSpPr>
          <p:spPr bwMode="auto">
            <a:xfrm>
              <a:off x="3481" y="2548"/>
              <a:ext cx="263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d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083" name="Rectangle 90"/>
            <p:cNvSpPr>
              <a:spLocks noChangeAspect="1" noChangeArrowheads="1"/>
            </p:cNvSpPr>
            <p:nvPr/>
          </p:nvSpPr>
          <p:spPr bwMode="auto">
            <a:xfrm>
              <a:off x="3530" y="3268"/>
              <a:ext cx="358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0"/>
                </a:rPr>
                <a:t>µ</a:t>
              </a:r>
              <a:r>
                <a:rPr lang="en-US" baseline="30000">
                  <a:solidFill>
                    <a:srgbClr val="0000FF"/>
                  </a:solidFill>
                  <a:sym typeface="Symbol" charset="0"/>
                </a:rPr>
                <a:t>+</a:t>
              </a:r>
            </a:p>
          </p:txBody>
        </p:sp>
        <p:sp>
          <p:nvSpPr>
            <p:cNvPr id="44084" name="Rectangle 91"/>
            <p:cNvSpPr>
              <a:spLocks noChangeAspect="1" noChangeArrowheads="1"/>
            </p:cNvSpPr>
            <p:nvPr/>
          </p:nvSpPr>
          <p:spPr bwMode="auto">
            <a:xfrm>
              <a:off x="2629" y="2405"/>
              <a:ext cx="341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00FF"/>
                  </a:solidFill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sym typeface="Symbol" charset="0"/>
                </a:rPr>
                <a:t>e</a:t>
              </a:r>
            </a:p>
          </p:txBody>
        </p:sp>
        <p:sp>
          <p:nvSpPr>
            <p:cNvPr id="44085" name="Rectangle 92"/>
            <p:cNvSpPr>
              <a:spLocks noChangeAspect="1" noChangeArrowheads="1"/>
            </p:cNvSpPr>
            <p:nvPr/>
          </p:nvSpPr>
          <p:spPr bwMode="auto">
            <a:xfrm>
              <a:off x="2623" y="2980"/>
              <a:ext cx="263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u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086" name="Rectangle 93"/>
            <p:cNvSpPr>
              <a:spLocks noChangeAspect="1" noChangeArrowheads="1"/>
            </p:cNvSpPr>
            <p:nvPr/>
          </p:nvSpPr>
          <p:spPr bwMode="auto">
            <a:xfrm>
              <a:off x="2873" y="2740"/>
              <a:ext cx="329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0"/>
                </a:rPr>
                <a:t>e</a:t>
              </a:r>
              <a:r>
                <a:rPr lang="en-US" baseline="30000">
                  <a:solidFill>
                    <a:srgbClr val="0000FF"/>
                  </a:solidFill>
                  <a:sym typeface="Symbol" charset="0"/>
                </a:rPr>
                <a:t>+</a:t>
              </a:r>
            </a:p>
          </p:txBody>
        </p:sp>
        <p:sp>
          <p:nvSpPr>
            <p:cNvPr id="44087" name="Rectangle 94"/>
            <p:cNvSpPr>
              <a:spLocks noChangeAspect="1" noChangeArrowheads="1"/>
            </p:cNvSpPr>
            <p:nvPr/>
          </p:nvSpPr>
          <p:spPr bwMode="auto">
            <a:xfrm>
              <a:off x="3703" y="2213"/>
              <a:ext cx="243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  <a:sym typeface="Symbol" charset="0"/>
                </a:rPr>
                <a:t></a:t>
              </a:r>
            </a:p>
          </p:txBody>
        </p:sp>
        <p:sp>
          <p:nvSpPr>
            <p:cNvPr id="44088" name="Rectangle 95"/>
            <p:cNvSpPr>
              <a:spLocks noChangeAspect="1" noChangeArrowheads="1"/>
            </p:cNvSpPr>
            <p:nvPr/>
          </p:nvSpPr>
          <p:spPr bwMode="auto">
            <a:xfrm>
              <a:off x="3737" y="2837"/>
              <a:ext cx="297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0"/>
                </a:rPr>
                <a:t>e</a:t>
              </a:r>
              <a:r>
                <a:rPr lang="en-US" baseline="30000">
                  <a:solidFill>
                    <a:srgbClr val="0000FF"/>
                  </a:solidFill>
                  <a:sym typeface="Symbol" charset="0"/>
                </a:rPr>
                <a:t>-</a:t>
              </a:r>
            </a:p>
          </p:txBody>
        </p:sp>
        <p:sp>
          <p:nvSpPr>
            <p:cNvPr id="44089" name="Rectangle 96"/>
            <p:cNvSpPr>
              <a:spLocks noChangeAspect="1" noChangeArrowheads="1"/>
            </p:cNvSpPr>
            <p:nvPr/>
          </p:nvSpPr>
          <p:spPr bwMode="auto">
            <a:xfrm>
              <a:off x="3380" y="2085"/>
              <a:ext cx="37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sz="2100">
                  <a:solidFill>
                    <a:srgbClr val="FF3300"/>
                  </a:solidFill>
                  <a:sym typeface="Symbol" charset="0"/>
                </a:rPr>
                <a:t>W</a:t>
              </a:r>
              <a:r>
                <a:rPr lang="en-US" sz="2100" baseline="30000">
                  <a:solidFill>
                    <a:srgbClr val="FF3300"/>
                  </a:solidFill>
                  <a:sym typeface="Symbol" charset="0"/>
                </a:rPr>
                <a:t>+</a:t>
              </a:r>
            </a:p>
          </p:txBody>
        </p:sp>
        <p:sp>
          <p:nvSpPr>
            <p:cNvPr id="44090" name="Rectangle 97"/>
            <p:cNvSpPr>
              <a:spLocks noChangeAspect="1" noChangeArrowheads="1"/>
            </p:cNvSpPr>
            <p:nvPr/>
          </p:nvSpPr>
          <p:spPr bwMode="auto">
            <a:xfrm>
              <a:off x="2864" y="3221"/>
              <a:ext cx="360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00FF"/>
                  </a:solidFill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sym typeface="Symbol" charset="0"/>
                </a:rPr>
                <a:t>µ</a:t>
              </a:r>
            </a:p>
          </p:txBody>
        </p:sp>
        <p:sp>
          <p:nvSpPr>
            <p:cNvPr id="44091" name="Rectangle 98"/>
            <p:cNvSpPr>
              <a:spLocks noChangeAspect="1" noChangeArrowheads="1"/>
            </p:cNvSpPr>
            <p:nvPr/>
          </p:nvSpPr>
          <p:spPr bwMode="auto">
            <a:xfrm>
              <a:off x="3930" y="2548"/>
              <a:ext cx="340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00FF"/>
                  </a:solidFill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sym typeface="Symbol" charset="0"/>
                </a:rPr>
                <a:t>e</a:t>
              </a:r>
            </a:p>
          </p:txBody>
        </p:sp>
        <p:sp>
          <p:nvSpPr>
            <p:cNvPr id="44092" name="Rectangle 99"/>
            <p:cNvSpPr>
              <a:spLocks noChangeAspect="1" noChangeArrowheads="1"/>
            </p:cNvSpPr>
            <p:nvPr/>
          </p:nvSpPr>
          <p:spPr bwMode="auto">
            <a:xfrm>
              <a:off x="3401" y="2933"/>
              <a:ext cx="361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00FF"/>
                  </a:solidFill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sym typeface="Symbol" charset="0"/>
                </a:rPr>
                <a:t>µ</a:t>
              </a:r>
            </a:p>
          </p:txBody>
        </p:sp>
        <p:sp>
          <p:nvSpPr>
            <p:cNvPr id="44093" name="Rectangle 100"/>
            <p:cNvSpPr>
              <a:spLocks noChangeAspect="1" noChangeArrowheads="1"/>
            </p:cNvSpPr>
            <p:nvPr/>
          </p:nvSpPr>
          <p:spPr bwMode="auto">
            <a:xfrm>
              <a:off x="3237" y="3430"/>
              <a:ext cx="37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sz="2100">
                  <a:solidFill>
                    <a:srgbClr val="FF3300"/>
                  </a:solidFill>
                  <a:sym typeface="Symbol" charset="0"/>
                </a:rPr>
                <a:t>W</a:t>
              </a:r>
              <a:r>
                <a:rPr lang="en-US" sz="2100" baseline="30000">
                  <a:solidFill>
                    <a:srgbClr val="FF3300"/>
                  </a:solidFill>
                  <a:sym typeface="Symbol" charset="0"/>
                </a:rPr>
                <a:t>+</a:t>
              </a:r>
            </a:p>
          </p:txBody>
        </p:sp>
        <p:sp>
          <p:nvSpPr>
            <p:cNvPr id="44094" name="Line 101"/>
            <p:cNvSpPr>
              <a:spLocks noChangeAspect="1" noChangeShapeType="1"/>
            </p:cNvSpPr>
            <p:nvPr/>
          </p:nvSpPr>
          <p:spPr bwMode="auto">
            <a:xfrm>
              <a:off x="2688" y="2533"/>
              <a:ext cx="144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095" name="Line 102"/>
            <p:cNvSpPr>
              <a:spLocks noChangeAspect="1" noChangeShapeType="1"/>
            </p:cNvSpPr>
            <p:nvPr/>
          </p:nvSpPr>
          <p:spPr bwMode="auto">
            <a:xfrm>
              <a:off x="3552" y="2607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096" name="Line 103"/>
            <p:cNvSpPr>
              <a:spLocks noChangeAspect="1" noChangeShapeType="1"/>
            </p:cNvSpPr>
            <p:nvPr/>
          </p:nvSpPr>
          <p:spPr bwMode="auto">
            <a:xfrm>
              <a:off x="2928" y="2150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097" name="Line 104"/>
            <p:cNvSpPr>
              <a:spLocks noChangeAspect="1" noChangeShapeType="1"/>
            </p:cNvSpPr>
            <p:nvPr/>
          </p:nvSpPr>
          <p:spPr bwMode="auto">
            <a:xfrm>
              <a:off x="3431" y="3129"/>
              <a:ext cx="144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098" name="Rectangle 105"/>
            <p:cNvSpPr>
              <a:spLocks noChangeAspect="1" noChangeArrowheads="1"/>
            </p:cNvSpPr>
            <p:nvPr/>
          </p:nvSpPr>
          <p:spPr bwMode="auto">
            <a:xfrm>
              <a:off x="2875" y="2116"/>
              <a:ext cx="254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s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099" name="Rectangle 106"/>
            <p:cNvSpPr>
              <a:spLocks noChangeAspect="1" noChangeArrowheads="1"/>
            </p:cNvSpPr>
            <p:nvPr/>
          </p:nvSpPr>
          <p:spPr bwMode="auto">
            <a:xfrm>
              <a:off x="3111" y="3027"/>
              <a:ext cx="264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u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100" name="Rectangle 107"/>
            <p:cNvSpPr>
              <a:spLocks noChangeAspect="1" noChangeArrowheads="1"/>
            </p:cNvSpPr>
            <p:nvPr/>
          </p:nvSpPr>
          <p:spPr bwMode="auto">
            <a:xfrm flipV="1">
              <a:off x="3888" y="3072"/>
              <a:ext cx="233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s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101" name="Rectangle 108"/>
            <p:cNvSpPr>
              <a:spLocks noChangeAspect="1" noChangeArrowheads="1"/>
            </p:cNvSpPr>
            <p:nvPr/>
          </p:nvSpPr>
          <p:spPr bwMode="auto">
            <a:xfrm>
              <a:off x="2487" y="2691"/>
              <a:ext cx="264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d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102" name="Line 109"/>
            <p:cNvSpPr>
              <a:spLocks noChangeAspect="1" noChangeShapeType="1"/>
            </p:cNvSpPr>
            <p:nvPr/>
          </p:nvSpPr>
          <p:spPr bwMode="auto">
            <a:xfrm>
              <a:off x="2688" y="3129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103" name="Rectangle 110"/>
            <p:cNvSpPr>
              <a:spLocks noChangeAspect="1" noChangeArrowheads="1"/>
            </p:cNvSpPr>
            <p:nvPr/>
          </p:nvSpPr>
          <p:spPr bwMode="auto">
            <a:xfrm>
              <a:off x="3688" y="2560"/>
              <a:ext cx="292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0"/>
                </a:rPr>
                <a:t></a:t>
              </a:r>
              <a:r>
                <a:rPr lang="en-US" baseline="30000">
                  <a:solidFill>
                    <a:srgbClr val="0000FF"/>
                  </a:solidFill>
                  <a:sym typeface="Symbol" charset="0"/>
                </a:rPr>
                <a:t>-</a:t>
              </a:r>
            </a:p>
          </p:txBody>
        </p:sp>
        <p:sp>
          <p:nvSpPr>
            <p:cNvPr id="44104" name="Rectangle 111"/>
            <p:cNvSpPr>
              <a:spLocks noChangeAspect="1" noChangeArrowheads="1"/>
            </p:cNvSpPr>
            <p:nvPr/>
          </p:nvSpPr>
          <p:spPr bwMode="auto">
            <a:xfrm>
              <a:off x="2905" y="2463"/>
              <a:ext cx="324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0"/>
                </a:rPr>
                <a:t></a:t>
              </a:r>
              <a:r>
                <a:rPr lang="en-US" baseline="30000">
                  <a:solidFill>
                    <a:srgbClr val="0000FF"/>
                  </a:solidFill>
                  <a:sym typeface="Symbol" charset="0"/>
                </a:rPr>
                <a:t>+</a:t>
              </a:r>
            </a:p>
          </p:txBody>
        </p:sp>
        <p:sp>
          <p:nvSpPr>
            <p:cNvPr id="44105" name="Rectangle 112"/>
            <p:cNvSpPr>
              <a:spLocks noChangeAspect="1" noChangeArrowheads="1"/>
            </p:cNvSpPr>
            <p:nvPr/>
          </p:nvSpPr>
          <p:spPr bwMode="auto">
            <a:xfrm>
              <a:off x="3883" y="2270"/>
              <a:ext cx="254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c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106" name="Rectangle 113"/>
            <p:cNvSpPr>
              <a:spLocks noChangeAspect="1" noChangeArrowheads="1"/>
            </p:cNvSpPr>
            <p:nvPr/>
          </p:nvSpPr>
          <p:spPr bwMode="auto">
            <a:xfrm>
              <a:off x="3105" y="1886"/>
              <a:ext cx="264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b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107" name="Rectangle 114"/>
            <p:cNvSpPr>
              <a:spLocks noChangeAspect="1" noChangeArrowheads="1"/>
            </p:cNvSpPr>
            <p:nvPr/>
          </p:nvSpPr>
          <p:spPr bwMode="auto">
            <a:xfrm>
              <a:off x="2630" y="3277"/>
              <a:ext cx="264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b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108" name="Line 115"/>
            <p:cNvSpPr>
              <a:spLocks noChangeAspect="1" noChangeShapeType="1"/>
            </p:cNvSpPr>
            <p:nvPr/>
          </p:nvSpPr>
          <p:spPr bwMode="auto">
            <a:xfrm>
              <a:off x="2688" y="3352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109" name="Rectangle 116"/>
            <p:cNvSpPr>
              <a:spLocks noChangeAspect="1" noChangeArrowheads="1"/>
            </p:cNvSpPr>
            <p:nvPr/>
          </p:nvSpPr>
          <p:spPr bwMode="auto">
            <a:xfrm>
              <a:off x="3782" y="3374"/>
              <a:ext cx="253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c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110" name="Line 117"/>
            <p:cNvSpPr>
              <a:spLocks noChangeAspect="1" noChangeShapeType="1"/>
            </p:cNvSpPr>
            <p:nvPr/>
          </p:nvSpPr>
          <p:spPr bwMode="auto">
            <a:xfrm>
              <a:off x="3840" y="3501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83" name="Text Box 3"/>
          <p:cNvSpPr txBox="1">
            <a:spLocks noChangeArrowheads="1"/>
          </p:cNvSpPr>
          <p:nvPr/>
        </p:nvSpPr>
        <p:spPr bwMode="auto">
          <a:xfrm>
            <a:off x="468313" y="1501775"/>
            <a:ext cx="1427162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600"/>
                </a:solidFill>
                <a:latin typeface="+mn-lt"/>
                <a:ea typeface="+mn-ea"/>
                <a:cs typeface="+mn-cs"/>
              </a:rPr>
              <a:t>1B years</a:t>
            </a:r>
          </a:p>
        </p:txBody>
      </p:sp>
      <p:sp>
        <p:nvSpPr>
          <p:cNvPr id="44042" name="Text Box 29"/>
          <p:cNvSpPr txBox="1">
            <a:spLocks noChangeArrowheads="1"/>
          </p:cNvSpPr>
          <p:nvPr/>
        </p:nvSpPr>
        <p:spPr bwMode="auto">
          <a:xfrm>
            <a:off x="468313" y="1131888"/>
            <a:ext cx="817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0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grpSp>
        <p:nvGrpSpPr>
          <p:cNvPr id="44043" name="Group 56"/>
          <p:cNvGrpSpPr>
            <a:grpSpLocks/>
          </p:cNvGrpSpPr>
          <p:nvPr/>
        </p:nvGrpSpPr>
        <p:grpSpPr bwMode="auto">
          <a:xfrm>
            <a:off x="228600" y="854075"/>
            <a:ext cx="1154113" cy="6003925"/>
            <a:chOff x="771525" y="854075"/>
            <a:chExt cx="1154113" cy="6003925"/>
          </a:xfrm>
        </p:grpSpPr>
        <p:sp>
          <p:nvSpPr>
            <p:cNvPr id="91" name="Text Box 16"/>
            <p:cNvSpPr txBox="1">
              <a:spLocks noChangeArrowheads="1"/>
            </p:cNvSpPr>
            <p:nvPr/>
          </p:nvSpPr>
          <p:spPr bwMode="auto">
            <a:xfrm>
              <a:off x="782638" y="854075"/>
              <a:ext cx="876300" cy="3968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 type="none" w="lg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FF6600"/>
                  </a:solidFill>
                  <a:latin typeface="+mn-lt"/>
                  <a:ea typeface="+mn-ea"/>
                  <a:cs typeface="+mn-cs"/>
                </a:rPr>
                <a:t>Time </a:t>
              </a:r>
            </a:p>
          </p:txBody>
        </p:sp>
        <p:sp>
          <p:nvSpPr>
            <p:cNvPr id="92" name="Line 17"/>
            <p:cNvSpPr>
              <a:spLocks noChangeAspect="1" noChangeShapeType="1"/>
            </p:cNvSpPr>
            <p:nvPr/>
          </p:nvSpPr>
          <p:spPr bwMode="auto">
            <a:xfrm flipH="1">
              <a:off x="782638" y="1076325"/>
              <a:ext cx="0" cy="5781675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3" name="Line 18"/>
            <p:cNvSpPr>
              <a:spLocks noChangeShapeType="1"/>
            </p:cNvSpPr>
            <p:nvPr/>
          </p:nvSpPr>
          <p:spPr bwMode="auto">
            <a:xfrm>
              <a:off x="782638" y="129698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4" name="Line 19"/>
            <p:cNvSpPr>
              <a:spLocks noChangeShapeType="1"/>
            </p:cNvSpPr>
            <p:nvPr/>
          </p:nvSpPr>
          <p:spPr bwMode="auto">
            <a:xfrm>
              <a:off x="787400" y="1658938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5" name="Line 20"/>
            <p:cNvSpPr>
              <a:spLocks noChangeShapeType="1"/>
            </p:cNvSpPr>
            <p:nvPr/>
          </p:nvSpPr>
          <p:spPr bwMode="auto">
            <a:xfrm>
              <a:off x="787400" y="204152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6" name="Line 21"/>
            <p:cNvSpPr>
              <a:spLocks noChangeShapeType="1"/>
            </p:cNvSpPr>
            <p:nvPr/>
          </p:nvSpPr>
          <p:spPr bwMode="auto">
            <a:xfrm>
              <a:off x="795338" y="24050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7" name="Line 22"/>
            <p:cNvSpPr>
              <a:spLocks noChangeShapeType="1"/>
            </p:cNvSpPr>
            <p:nvPr/>
          </p:nvSpPr>
          <p:spPr bwMode="auto">
            <a:xfrm>
              <a:off x="804863" y="27844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8" name="Line 23"/>
            <p:cNvSpPr>
              <a:spLocks noChangeShapeType="1"/>
            </p:cNvSpPr>
            <p:nvPr/>
          </p:nvSpPr>
          <p:spPr bwMode="auto">
            <a:xfrm>
              <a:off x="793750" y="315277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9" name="Line 24"/>
            <p:cNvSpPr>
              <a:spLocks noChangeShapeType="1"/>
            </p:cNvSpPr>
            <p:nvPr/>
          </p:nvSpPr>
          <p:spPr bwMode="auto">
            <a:xfrm>
              <a:off x="801688" y="352583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0" name="Line 25"/>
            <p:cNvSpPr>
              <a:spLocks noChangeShapeType="1"/>
            </p:cNvSpPr>
            <p:nvPr/>
          </p:nvSpPr>
          <p:spPr bwMode="auto">
            <a:xfrm>
              <a:off x="804863" y="39020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1" name="Line 26"/>
            <p:cNvSpPr>
              <a:spLocks noChangeShapeType="1"/>
            </p:cNvSpPr>
            <p:nvPr/>
          </p:nvSpPr>
          <p:spPr bwMode="auto">
            <a:xfrm>
              <a:off x="793750" y="4265613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2" name="Line 27"/>
            <p:cNvSpPr>
              <a:spLocks noChangeShapeType="1"/>
            </p:cNvSpPr>
            <p:nvPr/>
          </p:nvSpPr>
          <p:spPr bwMode="auto">
            <a:xfrm>
              <a:off x="782638" y="462121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6" name="Line 28"/>
            <p:cNvSpPr>
              <a:spLocks noChangeShapeType="1"/>
            </p:cNvSpPr>
            <p:nvPr/>
          </p:nvSpPr>
          <p:spPr bwMode="auto">
            <a:xfrm>
              <a:off x="782638" y="5008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060" name="Text Box 30"/>
            <p:cNvSpPr txBox="1">
              <a:spLocks noChangeArrowheads="1"/>
            </p:cNvSpPr>
            <p:nvPr/>
          </p:nvSpPr>
          <p:spPr bwMode="auto">
            <a:xfrm>
              <a:off x="1011238" y="1906588"/>
              <a:ext cx="67468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61" name="Text Box 31"/>
            <p:cNvSpPr txBox="1">
              <a:spLocks noChangeArrowheads="1"/>
            </p:cNvSpPr>
            <p:nvPr/>
          </p:nvSpPr>
          <p:spPr bwMode="auto">
            <a:xfrm>
              <a:off x="1011238" y="2239963"/>
              <a:ext cx="762000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62" name="Text Box 32"/>
            <p:cNvSpPr txBox="1">
              <a:spLocks noChangeArrowheads="1"/>
            </p:cNvSpPr>
            <p:nvPr/>
          </p:nvSpPr>
          <p:spPr bwMode="auto">
            <a:xfrm>
              <a:off x="1163638" y="2346325"/>
              <a:ext cx="762000" cy="29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15" name="Line 33"/>
            <p:cNvSpPr>
              <a:spLocks noChangeShapeType="1"/>
            </p:cNvSpPr>
            <p:nvPr/>
          </p:nvSpPr>
          <p:spPr bwMode="auto">
            <a:xfrm>
              <a:off x="771525" y="539750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6" name="Line 34"/>
            <p:cNvSpPr>
              <a:spLocks noChangeShapeType="1"/>
            </p:cNvSpPr>
            <p:nvPr/>
          </p:nvSpPr>
          <p:spPr bwMode="auto">
            <a:xfrm>
              <a:off x="779463" y="5770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7" name="Line 35"/>
            <p:cNvSpPr>
              <a:spLocks noChangeShapeType="1"/>
            </p:cNvSpPr>
            <p:nvPr/>
          </p:nvSpPr>
          <p:spPr bwMode="auto">
            <a:xfrm>
              <a:off x="782638" y="6146800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2" name="Line 36"/>
            <p:cNvSpPr>
              <a:spLocks noChangeShapeType="1"/>
            </p:cNvSpPr>
            <p:nvPr/>
          </p:nvSpPr>
          <p:spPr bwMode="auto">
            <a:xfrm>
              <a:off x="771525" y="650875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067" name="Text Box 37"/>
            <p:cNvSpPr txBox="1">
              <a:spLocks noChangeArrowheads="1"/>
            </p:cNvSpPr>
            <p:nvPr/>
          </p:nvSpPr>
          <p:spPr bwMode="auto">
            <a:xfrm>
              <a:off x="1000125" y="2238375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68" name="Text Box 38"/>
            <p:cNvSpPr txBox="1">
              <a:spLocks noChangeArrowheads="1"/>
            </p:cNvSpPr>
            <p:nvPr/>
          </p:nvSpPr>
          <p:spPr bwMode="auto">
            <a:xfrm>
              <a:off x="1000125" y="2625725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69" name="Text Box 39"/>
            <p:cNvSpPr txBox="1">
              <a:spLocks noChangeArrowheads="1"/>
            </p:cNvSpPr>
            <p:nvPr/>
          </p:nvSpPr>
          <p:spPr bwMode="auto">
            <a:xfrm>
              <a:off x="1000125" y="30178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5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0" name="Text Box 40"/>
            <p:cNvSpPr txBox="1">
              <a:spLocks noChangeArrowheads="1"/>
            </p:cNvSpPr>
            <p:nvPr/>
          </p:nvSpPr>
          <p:spPr bwMode="auto">
            <a:xfrm>
              <a:off x="1000125" y="340201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6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1" name="Text Box 41"/>
            <p:cNvSpPr txBox="1">
              <a:spLocks noChangeArrowheads="1"/>
            </p:cNvSpPr>
            <p:nvPr/>
          </p:nvSpPr>
          <p:spPr bwMode="auto">
            <a:xfrm>
              <a:off x="1000125" y="378936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7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2" name="Text Box 42"/>
            <p:cNvSpPr txBox="1">
              <a:spLocks noChangeArrowheads="1"/>
            </p:cNvSpPr>
            <p:nvPr/>
          </p:nvSpPr>
          <p:spPr bwMode="auto">
            <a:xfrm>
              <a:off x="1000125" y="41227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8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3" name="Text Box 43"/>
            <p:cNvSpPr txBox="1">
              <a:spLocks noChangeArrowheads="1"/>
            </p:cNvSpPr>
            <p:nvPr/>
          </p:nvSpPr>
          <p:spPr bwMode="auto">
            <a:xfrm>
              <a:off x="1000125" y="451008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9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4" name="Text Box 44"/>
            <p:cNvSpPr txBox="1">
              <a:spLocks noChangeArrowheads="1"/>
            </p:cNvSpPr>
            <p:nvPr/>
          </p:nvSpPr>
          <p:spPr bwMode="auto">
            <a:xfrm>
              <a:off x="1000125" y="48974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10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5" name="Text Box 45"/>
            <p:cNvSpPr txBox="1">
              <a:spLocks noChangeArrowheads="1"/>
            </p:cNvSpPr>
            <p:nvPr/>
          </p:nvSpPr>
          <p:spPr bwMode="auto">
            <a:xfrm>
              <a:off x="1000125" y="528796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11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6" name="Text Box 46"/>
            <p:cNvSpPr txBox="1">
              <a:spLocks noChangeArrowheads="1"/>
            </p:cNvSpPr>
            <p:nvPr/>
          </p:nvSpPr>
          <p:spPr bwMode="auto">
            <a:xfrm>
              <a:off x="1000125" y="5616575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7" name="Text Box 47"/>
            <p:cNvSpPr txBox="1">
              <a:spLocks noChangeArrowheads="1"/>
            </p:cNvSpPr>
            <p:nvPr/>
          </p:nvSpPr>
          <p:spPr bwMode="auto">
            <a:xfrm>
              <a:off x="1000125" y="600551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8" name="Text Box 48"/>
            <p:cNvSpPr txBox="1">
              <a:spLocks noChangeArrowheads="1"/>
            </p:cNvSpPr>
            <p:nvPr/>
          </p:nvSpPr>
          <p:spPr bwMode="auto">
            <a:xfrm>
              <a:off x="1000125" y="63960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</p:grpSp>
      <p:sp>
        <p:nvSpPr>
          <p:cNvPr id="4404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404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40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97E6DA-A377-9049-AE91-352F86E04250}" type="slidenum">
              <a:rPr lang="en-US" sz="1500">
                <a:solidFill>
                  <a:srgbClr val="0000FF"/>
                </a:solidFill>
              </a:rPr>
              <a:pPr eaLnBrk="1" hangingPunct="1"/>
              <a:t>9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043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3860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18625" cy="10572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6600"/>
                </a:solidFill>
                <a:latin typeface="Tahoma"/>
                <a:ea typeface="+mj-ea"/>
                <a:cs typeface="Tahoma"/>
              </a:rPr>
              <a:t>Activity of (excitatory) pyramidal neurons in CA1 depends on rat’s position: place cells</a:t>
            </a:r>
          </a:p>
        </p:txBody>
      </p:sp>
      <p:grpSp>
        <p:nvGrpSpPr>
          <p:cNvPr id="148483" name="Group 3"/>
          <p:cNvGrpSpPr>
            <a:grpSpLocks/>
          </p:cNvGrpSpPr>
          <p:nvPr/>
        </p:nvGrpSpPr>
        <p:grpSpPr bwMode="auto">
          <a:xfrm>
            <a:off x="720725" y="1138238"/>
            <a:ext cx="8001000" cy="6089650"/>
            <a:chOff x="432" y="672"/>
            <a:chExt cx="4800" cy="3596"/>
          </a:xfrm>
        </p:grpSpPr>
        <p:pic>
          <p:nvPicPr>
            <p:cNvPr id="148487" name="Picture 4" descr="slide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672"/>
              <a:ext cx="4800" cy="3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488" name="Line 5"/>
            <p:cNvSpPr>
              <a:spLocks noChangeShapeType="1"/>
            </p:cNvSpPr>
            <p:nvPr/>
          </p:nvSpPr>
          <p:spPr bwMode="auto">
            <a:xfrm>
              <a:off x="4224" y="1872"/>
              <a:ext cx="57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8484" name="Text Box 6"/>
          <p:cNvSpPr txBox="1">
            <a:spLocks noChangeArrowheads="1"/>
          </p:cNvSpPr>
          <p:nvPr/>
        </p:nvSpPr>
        <p:spPr bwMode="auto">
          <a:xfrm>
            <a:off x="2743200" y="6732588"/>
            <a:ext cx="60960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44" tIns="48322" rIns="96644" bIns="4832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sz="2700" b="1">
                <a:solidFill>
                  <a:srgbClr val="CCFFCC"/>
                </a:solidFill>
                <a:latin typeface="Arial Narrow" charset="0"/>
                <a:cs typeface="Arial Narrow" charset="0"/>
              </a:rPr>
              <a:t>Hippocampus has a cognitive map of space</a:t>
            </a:r>
          </a:p>
        </p:txBody>
      </p:sp>
      <p:sp>
        <p:nvSpPr>
          <p:cNvPr id="148485" name="Rectangle 6"/>
          <p:cNvSpPr>
            <a:spLocks noChangeArrowheads="1"/>
          </p:cNvSpPr>
          <p:nvPr/>
        </p:nvSpPr>
        <p:spPr bwMode="auto">
          <a:xfrm>
            <a:off x="9067800" y="0"/>
            <a:ext cx="6858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algn="l" eaLnBrk="0" hangingPunct="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48486" name="TextBox 37"/>
          <p:cNvSpPr txBox="1">
            <a:spLocks noChangeArrowheads="1"/>
          </p:cNvSpPr>
          <p:nvPr/>
        </p:nvSpPr>
        <p:spPr bwMode="auto">
          <a:xfrm>
            <a:off x="5029200" y="1069975"/>
            <a:ext cx="4289425" cy="415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b="1" i="1" dirty="0" err="1">
                <a:solidFill>
                  <a:srgbClr val="00B0F0"/>
                </a:solidFill>
                <a:latin typeface="Calibri" charset="0"/>
                <a:cs typeface="Arial" charset="0"/>
              </a:rPr>
              <a:t>Mayank</a:t>
            </a:r>
            <a:r>
              <a:rPr lang="en-US" sz="21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 Mehta (Physics, Neurology)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C1B9C-7DB8-4F4E-9029-6B4BFE5443A5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252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19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9296400" cy="685800"/>
          </a:xfrm>
        </p:spPr>
        <p:txBody>
          <a:bodyPr/>
          <a:lstStyle/>
          <a:p>
            <a:r>
              <a:rPr lang="en-US" altLang="ja-JP" sz="3200" b="1" dirty="0" smtClean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Learning and Memory by Hippocampus </a:t>
            </a:r>
            <a:endParaRPr lang="en-US" sz="3200" b="1" dirty="0">
              <a:solidFill>
                <a:srgbClr val="FF66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8420" name="Picture 5"/>
          <p:cNvPicPr>
            <a:picLocks noChangeAspect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762000"/>
            <a:ext cx="87153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1" name="TextBox 23"/>
          <p:cNvSpPr txBox="1">
            <a:spLocks noChangeArrowheads="1"/>
          </p:cNvSpPr>
          <p:nvPr/>
        </p:nvSpPr>
        <p:spPr bwMode="auto">
          <a:xfrm>
            <a:off x="1219200" y="4724400"/>
            <a:ext cx="2286000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altLang="ja-JP" dirty="0" smtClean="0">
                <a:solidFill>
                  <a:srgbClr val="00FFFF"/>
                </a:solidFill>
              </a:rPr>
              <a:t>After learning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188422" name="TextBox 23"/>
          <p:cNvSpPr txBox="1">
            <a:spLocks noChangeArrowheads="1"/>
          </p:cNvSpPr>
          <p:nvPr/>
        </p:nvSpPr>
        <p:spPr bwMode="auto">
          <a:xfrm>
            <a:off x="5486400" y="4876800"/>
            <a:ext cx="2057400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altLang="ja-JP" dirty="0" smtClean="0">
                <a:solidFill>
                  <a:srgbClr val="FF0000"/>
                </a:solidFill>
              </a:rPr>
              <a:t>Before learning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8423" name="TextBox 23"/>
          <p:cNvSpPr txBox="1">
            <a:spLocks noChangeArrowheads="1"/>
          </p:cNvSpPr>
          <p:nvPr/>
        </p:nvSpPr>
        <p:spPr bwMode="auto">
          <a:xfrm>
            <a:off x="1371600" y="3505200"/>
            <a:ext cx="2286000" cy="46165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dirty="0" smtClean="0">
                <a:solidFill>
                  <a:schemeClr val="bg1"/>
                </a:solidFill>
              </a:rPr>
              <a:t>Motion Direction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8424" name="Rectangle 6"/>
          <p:cNvSpPr>
            <a:spLocks noChangeArrowheads="1"/>
          </p:cNvSpPr>
          <p:nvPr/>
        </p:nvSpPr>
        <p:spPr bwMode="auto">
          <a:xfrm>
            <a:off x="6599238" y="6853238"/>
            <a:ext cx="2849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669900"/>
                </a:solidFill>
                <a:latin typeface="+mn-lt"/>
              </a:rPr>
              <a:t>Mayank</a:t>
            </a:r>
            <a:r>
              <a:rPr lang="en-US" sz="2400" b="1" dirty="0">
                <a:solidFill>
                  <a:srgbClr val="669900"/>
                </a:solidFill>
                <a:latin typeface="+mn-lt"/>
              </a:rPr>
              <a:t> Mehta (UCLA)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5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 of the Brain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9340850" cy="5848350"/>
          </a:xfrm>
        </p:spPr>
        <p:txBody>
          <a:bodyPr/>
          <a:lstStyle/>
          <a:p>
            <a:r>
              <a:rPr lang="en-US" sz="3600" dirty="0" smtClean="0"/>
              <a:t>Brains were evolved for animals to predict necessary motions for survival.</a:t>
            </a:r>
          </a:p>
          <a:p>
            <a:pPr lvl="1"/>
            <a:r>
              <a:rPr lang="en-US" sz="3200" dirty="0" smtClean="0"/>
              <a:t>Find preys</a:t>
            </a:r>
          </a:p>
          <a:p>
            <a:pPr lvl="1"/>
            <a:r>
              <a:rPr lang="en-US" sz="3200" dirty="0" smtClean="0"/>
              <a:t>Escape away from predators</a:t>
            </a:r>
          </a:p>
          <a:p>
            <a:pPr lvl="1"/>
            <a:r>
              <a:rPr lang="en-US" sz="3200" dirty="0" smtClean="0"/>
              <a:t>Find mates for sex</a:t>
            </a:r>
          </a:p>
          <a:p>
            <a:r>
              <a:rPr lang="en-US" sz="3600" dirty="0" smtClean="0"/>
              <a:t> A brain “consciously” makes the best decision at a given time.</a:t>
            </a:r>
          </a:p>
          <a:p>
            <a:r>
              <a:rPr lang="en-US" sz="3600" dirty="0" smtClean="0"/>
              <a:t>Complex activities of brains are the results of evolution of life. 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836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0" y="117475"/>
            <a:ext cx="9601200" cy="568325"/>
          </a:xfrm>
        </p:spPr>
        <p:txBody>
          <a:bodyPr/>
          <a:lstStyle/>
          <a:p>
            <a:pPr eaLnBrk="1" hangingPunct="1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Virtual Reality Experiment on Awake Rats</a:t>
            </a:r>
          </a:p>
        </p:txBody>
      </p:sp>
      <p:pic>
        <p:nvPicPr>
          <p:cNvPr id="29698" name="Picture 36" descr="VR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6613"/>
            <a:ext cx="60198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70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7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DA2C43-BACD-D64D-82E8-3084A1BCBB72}" type="slidenum">
              <a:rPr lang="en-US" sz="1500">
                <a:solidFill>
                  <a:srgbClr val="0000FF"/>
                </a:solidFill>
              </a:rPr>
              <a:pPr eaLnBrk="1" hangingPunct="1"/>
              <a:t>93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702" name="TextBox 8"/>
          <p:cNvSpPr txBox="1">
            <a:spLocks noChangeArrowheads="1"/>
          </p:cNvSpPr>
          <p:nvPr/>
        </p:nvSpPr>
        <p:spPr bwMode="auto">
          <a:xfrm>
            <a:off x="2300288" y="3413125"/>
            <a:ext cx="1255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Olfactory</a:t>
            </a:r>
          </a:p>
          <a:p>
            <a:pPr eaLnBrk="1" hangingPunct="1"/>
            <a:r>
              <a:rPr lang="en-US" sz="1800" b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Stimulator</a:t>
            </a:r>
          </a:p>
        </p:txBody>
      </p:sp>
      <p:sp>
        <p:nvSpPr>
          <p:cNvPr id="151560" name="TextBox 37"/>
          <p:cNvSpPr txBox="1">
            <a:spLocks noChangeArrowheads="1"/>
          </p:cNvSpPr>
          <p:nvPr/>
        </p:nvSpPr>
        <p:spPr bwMode="auto">
          <a:xfrm>
            <a:off x="6696075" y="3581400"/>
            <a:ext cx="2708275" cy="2246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2800" b="1" i="1" dirty="0" err="1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Mayank</a:t>
            </a:r>
            <a:r>
              <a:rPr lang="en-US" sz="2800" b="1" i="1" dirty="0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 Mehta</a:t>
            </a:r>
            <a:endParaRPr lang="en-US" sz="2800" b="1" i="1" dirty="0">
              <a:solidFill>
                <a:srgbClr val="00B0F0"/>
              </a:solidFill>
              <a:latin typeface="+mn-lt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28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 (Physics)</a:t>
            </a:r>
          </a:p>
          <a:p>
            <a:pPr>
              <a:defRPr/>
            </a:pPr>
            <a:endParaRPr lang="en-US" sz="2800" b="1" i="1" dirty="0">
              <a:solidFill>
                <a:srgbClr val="00B0F0"/>
              </a:solidFill>
              <a:latin typeface="+mn-lt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2800" b="1" i="1" dirty="0">
                <a:solidFill>
                  <a:srgbClr val="008000"/>
                </a:solidFill>
                <a:latin typeface="+mn-lt"/>
                <a:ea typeface="Arial" charset="0"/>
                <a:cs typeface="Arial" charset="0"/>
              </a:rPr>
              <a:t>funded by Keck </a:t>
            </a:r>
          </a:p>
          <a:p>
            <a:pPr>
              <a:defRPr/>
            </a:pPr>
            <a:r>
              <a:rPr lang="en-US" sz="2800" b="1" i="1" dirty="0">
                <a:solidFill>
                  <a:srgbClr val="008000"/>
                </a:solidFill>
                <a:latin typeface="+mn-lt"/>
                <a:ea typeface="Arial" charset="0"/>
                <a:cs typeface="Arial" charset="0"/>
              </a:rPr>
              <a:t>Foundation ($1M)</a:t>
            </a:r>
          </a:p>
        </p:txBody>
      </p:sp>
    </p:spTree>
    <p:extLst>
      <p:ext uri="{BB962C8B-B14F-4D97-AF65-F5344CB8AC3E}">
        <p14:creationId xmlns:p14="http://schemas.microsoft.com/office/powerpoint/2010/main" val="13134453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vr_sample_clip_repaire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-126998" y="0"/>
            <a:ext cx="9801224" cy="7350918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0" y="117477"/>
            <a:ext cx="96012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36" tIns="48269" rIns="96536" bIns="48269" numCol="1" anchor="ctr" anchorCtr="0" compatLnSpc="1">
            <a:prstTxWarp prst="textNoShape">
              <a:avLst/>
            </a:prstTxWarp>
          </a:bodyPr>
          <a:lstStyle>
            <a:lvl1pPr algn="ctr" defTabSz="96661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6661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2pPr>
            <a:lvl3pPr algn="ctr" defTabSz="96661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3pPr>
            <a:lvl4pPr algn="ctr" defTabSz="96661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4pPr>
            <a:lvl5pPr algn="ctr" defTabSz="96661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5pPr>
            <a:lvl6pPr marL="457119" algn="ctr" defTabSz="96661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6pPr>
            <a:lvl7pPr marL="914237" algn="ctr" defTabSz="96661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7pPr>
            <a:lvl8pPr marL="1371355" algn="ctr" defTabSz="96661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8pPr>
            <a:lvl9pPr marL="1828474" algn="ctr" defTabSz="96661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A rat running in a Virtual Reality</a:t>
            </a:r>
            <a:endParaRPr lang="en-US" sz="3200" dirty="0">
              <a:solidFill>
                <a:srgbClr val="FFFF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140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/>
          <a:stretch>
            <a:fillRect/>
          </a:stretch>
        </p:blipFill>
        <p:spPr bwMode="auto">
          <a:xfrm>
            <a:off x="0" y="3987800"/>
            <a:ext cx="39624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Optogenetic Excitation of Neurons</a:t>
            </a:r>
          </a:p>
        </p:txBody>
      </p:sp>
      <p:sp>
        <p:nvSpPr>
          <p:cNvPr id="15360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360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36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608681-159F-BE48-BDBE-074209146308}" type="slidenum">
              <a:rPr lang="en-US" sz="1500">
                <a:solidFill>
                  <a:srgbClr val="0000FF"/>
                </a:solidFill>
              </a:rPr>
              <a:pPr eaLnBrk="1" hangingPunct="1"/>
              <a:t>95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3607" name="Rectangle 6"/>
          <p:cNvSpPr>
            <a:spLocks noChangeArrowheads="1"/>
          </p:cNvSpPr>
          <p:nvPr/>
        </p:nvSpPr>
        <p:spPr bwMode="auto">
          <a:xfrm>
            <a:off x="6070600" y="895350"/>
            <a:ext cx="285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Karl Deisseroth (Stanford) </a:t>
            </a:r>
          </a:p>
        </p:txBody>
      </p:sp>
      <p:pic>
        <p:nvPicPr>
          <p:cNvPr id="15360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"/>
          <a:stretch>
            <a:fillRect/>
          </a:stretch>
        </p:blipFill>
        <p:spPr bwMode="auto">
          <a:xfrm>
            <a:off x="3536950" y="2078038"/>
            <a:ext cx="6064250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10" name="Rectangle 12"/>
          <p:cNvSpPr>
            <a:spLocks noChangeArrowheads="1"/>
          </p:cNvSpPr>
          <p:nvPr/>
        </p:nvSpPr>
        <p:spPr bwMode="auto">
          <a:xfrm>
            <a:off x="4383088" y="1600200"/>
            <a:ext cx="2025650" cy="923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3366FF"/>
                </a:solidFill>
                <a:latin typeface="Arial Narrow" charset="0"/>
              </a:rPr>
              <a:t>Excitation by</a:t>
            </a:r>
          </a:p>
          <a:p>
            <a:r>
              <a:rPr lang="en-US" sz="1800" b="1">
                <a:solidFill>
                  <a:srgbClr val="3366FF"/>
                </a:solidFill>
                <a:latin typeface="Arial Narrow" charset="0"/>
              </a:rPr>
              <a:t>Channelrhodopsin-2</a:t>
            </a:r>
          </a:p>
          <a:p>
            <a:r>
              <a:rPr lang="en-US" sz="1800" b="1">
                <a:solidFill>
                  <a:srgbClr val="3366FF"/>
                </a:solidFill>
                <a:latin typeface="Arial Narrow" charset="0"/>
              </a:rPr>
              <a:t>(ChR2)</a:t>
            </a:r>
          </a:p>
        </p:txBody>
      </p:sp>
      <p:sp>
        <p:nvSpPr>
          <p:cNvPr id="153611" name="Rectangle 13"/>
          <p:cNvSpPr>
            <a:spLocks noChangeArrowheads="1"/>
          </p:cNvSpPr>
          <p:nvPr/>
        </p:nvSpPr>
        <p:spPr bwMode="auto">
          <a:xfrm>
            <a:off x="7475538" y="1600200"/>
            <a:ext cx="1519237" cy="923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6600"/>
                </a:solidFill>
                <a:latin typeface="Arial Narrow" charset="0"/>
              </a:rPr>
              <a:t>Inhabitation by </a:t>
            </a:r>
          </a:p>
          <a:p>
            <a:r>
              <a:rPr lang="en-US" sz="1800" b="1">
                <a:solidFill>
                  <a:srgbClr val="FF6600"/>
                </a:solidFill>
                <a:latin typeface="Arial Narrow" charset="0"/>
              </a:rPr>
              <a:t>Halorhodopsin</a:t>
            </a:r>
          </a:p>
          <a:p>
            <a:r>
              <a:rPr lang="en-US" sz="1800" b="1">
                <a:solidFill>
                  <a:srgbClr val="FF6600"/>
                </a:solidFill>
                <a:latin typeface="Arial Narrow" charset="0"/>
              </a:rPr>
              <a:t>(NpHR)</a:t>
            </a:r>
          </a:p>
        </p:txBody>
      </p:sp>
      <p:sp>
        <p:nvSpPr>
          <p:cNvPr id="153612" name="Rectangle 14"/>
          <p:cNvSpPr>
            <a:spLocks noChangeArrowheads="1"/>
          </p:cNvSpPr>
          <p:nvPr/>
        </p:nvSpPr>
        <p:spPr bwMode="auto">
          <a:xfrm>
            <a:off x="0" y="40386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ouTube - Optical Tweezers in Action/ Key Fact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5800" y="3429000"/>
            <a:ext cx="4724400" cy="3543300"/>
          </a:xfrm>
          <a:prstGeom prst="rect">
            <a:avLst/>
          </a:prstGeom>
        </p:spPr>
      </p:pic>
      <p:sp>
        <p:nvSpPr>
          <p:cNvPr id="159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LCOS (Liquid Crystal on Silicon)</a:t>
            </a:r>
            <a:b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for SLM (Spatial Light Modulator)</a:t>
            </a:r>
          </a:p>
        </p:txBody>
      </p:sp>
      <p:sp>
        <p:nvSpPr>
          <p:cNvPr id="15974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974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97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BD978B4-2F3B-E649-9EE7-D90E97C10674}" type="slidenum">
              <a:rPr lang="en-US" sz="1500">
                <a:solidFill>
                  <a:srgbClr val="0000FF"/>
                </a:solidFill>
              </a:rPr>
              <a:pPr eaLnBrk="1" hangingPunct="1"/>
              <a:t>96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59750" name="Content Placeholder 8" descr="LCOS Picture.tiff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r="3015"/>
          <a:stretch>
            <a:fillRect/>
          </a:stretch>
        </p:blipFill>
        <p:spPr>
          <a:xfrm>
            <a:off x="0" y="1066800"/>
            <a:ext cx="4327525" cy="5867400"/>
          </a:xfrm>
        </p:spPr>
      </p:pic>
      <p:pic>
        <p:nvPicPr>
          <p:cNvPr id="159751" name="Picture 9" descr="LCOS2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62000"/>
            <a:ext cx="49260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180263" y="6534150"/>
            <a:ext cx="1887537" cy="4000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b="1">
                <a:solidFill>
                  <a:srgbClr val="85FFE0"/>
                </a:solidFill>
                <a:latin typeface="Arial Narrow" charset="0"/>
              </a:rPr>
              <a:t>Optical Tweezers</a:t>
            </a:r>
            <a:endParaRPr lang="en-US" sz="2000" b="1">
              <a:solidFill>
                <a:srgbClr val="85FFE0"/>
              </a:solidFill>
              <a:latin typeface="Arial Narrow" charset="0"/>
            </a:endParaRPr>
          </a:p>
        </p:txBody>
      </p:sp>
      <p:sp>
        <p:nvSpPr>
          <p:cNvPr id="159754" name="TextBox 7"/>
          <p:cNvSpPr txBox="1">
            <a:spLocks noChangeArrowheads="1"/>
          </p:cNvSpPr>
          <p:nvPr/>
        </p:nvSpPr>
        <p:spPr bwMode="auto">
          <a:xfrm>
            <a:off x="1239838" y="762000"/>
            <a:ext cx="142716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Hamamatsu</a:t>
            </a:r>
          </a:p>
        </p:txBody>
      </p:sp>
    </p:spTree>
    <p:extLst>
      <p:ext uri="{BB962C8B-B14F-4D97-AF65-F5344CB8AC3E}">
        <p14:creationId xmlns:p14="http://schemas.microsoft.com/office/powerpoint/2010/main" val="18735312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486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48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F069A94-6FC2-AD47-BDD9-C217E23604B2}" type="slidenum">
              <a:rPr lang="en-US" sz="1500">
                <a:solidFill>
                  <a:srgbClr val="0000FF"/>
                </a:solidFill>
              </a:rPr>
              <a:pPr eaLnBrk="1" hangingPunct="1"/>
              <a:t>97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4869" name="Rectangle 2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/>
          <a:p>
            <a:endParaRPr lang="en-US"/>
          </a:p>
        </p:txBody>
      </p:sp>
      <p:pic>
        <p:nvPicPr>
          <p:cNvPr id="164870" name="Picture 4" descr="923f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742950"/>
            <a:ext cx="83566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871" name="Group 22"/>
          <p:cNvGrpSpPr>
            <a:grpSpLocks/>
          </p:cNvGrpSpPr>
          <p:nvPr/>
        </p:nvGrpSpPr>
        <p:grpSpPr bwMode="auto">
          <a:xfrm>
            <a:off x="2087563" y="1295400"/>
            <a:ext cx="5440362" cy="3543300"/>
            <a:chOff x="2088246" y="1143000"/>
            <a:chExt cx="5439679" cy="3542845"/>
          </a:xfrm>
        </p:grpSpPr>
        <p:sp>
          <p:nvSpPr>
            <p:cNvPr id="164879" name="Oval 9"/>
            <p:cNvSpPr>
              <a:spLocks noChangeAspect="1"/>
            </p:cNvSpPr>
            <p:nvPr/>
          </p:nvSpPr>
          <p:spPr bwMode="auto">
            <a:xfrm>
              <a:off x="4114800" y="16764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0" name="Oval 12"/>
            <p:cNvSpPr>
              <a:spLocks noChangeAspect="1"/>
            </p:cNvSpPr>
            <p:nvPr/>
          </p:nvSpPr>
          <p:spPr bwMode="auto">
            <a:xfrm>
              <a:off x="3886200" y="11430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1" name="Oval 13"/>
            <p:cNvSpPr>
              <a:spLocks noChangeAspect="1"/>
            </p:cNvSpPr>
            <p:nvPr/>
          </p:nvSpPr>
          <p:spPr bwMode="auto">
            <a:xfrm>
              <a:off x="2088246" y="172992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2" name="Oval 14"/>
            <p:cNvSpPr>
              <a:spLocks noChangeAspect="1"/>
            </p:cNvSpPr>
            <p:nvPr/>
          </p:nvSpPr>
          <p:spPr bwMode="auto">
            <a:xfrm>
              <a:off x="2514600" y="34290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3" name="Oval 15"/>
            <p:cNvSpPr>
              <a:spLocks noChangeAspect="1"/>
            </p:cNvSpPr>
            <p:nvPr/>
          </p:nvSpPr>
          <p:spPr bwMode="auto">
            <a:xfrm>
              <a:off x="3794272" y="454932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4" name="Oval 16"/>
            <p:cNvSpPr>
              <a:spLocks noChangeAspect="1"/>
            </p:cNvSpPr>
            <p:nvPr/>
          </p:nvSpPr>
          <p:spPr bwMode="auto">
            <a:xfrm>
              <a:off x="5585887" y="18288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5" name="Oval 17"/>
            <p:cNvSpPr>
              <a:spLocks noChangeAspect="1"/>
            </p:cNvSpPr>
            <p:nvPr/>
          </p:nvSpPr>
          <p:spPr bwMode="auto">
            <a:xfrm>
              <a:off x="3886200" y="32766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6" name="Oval 18"/>
            <p:cNvSpPr>
              <a:spLocks noChangeAspect="1"/>
            </p:cNvSpPr>
            <p:nvPr/>
          </p:nvSpPr>
          <p:spPr bwMode="auto">
            <a:xfrm>
              <a:off x="5410200" y="30480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7" name="Oval 19"/>
            <p:cNvSpPr>
              <a:spLocks noChangeAspect="1"/>
            </p:cNvSpPr>
            <p:nvPr/>
          </p:nvSpPr>
          <p:spPr bwMode="auto">
            <a:xfrm>
              <a:off x="5890834" y="4503515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8" name="Oval 20"/>
            <p:cNvSpPr>
              <a:spLocks noChangeAspect="1"/>
            </p:cNvSpPr>
            <p:nvPr/>
          </p:nvSpPr>
          <p:spPr bwMode="auto">
            <a:xfrm>
              <a:off x="6652077" y="273564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9" name="Oval 21"/>
            <p:cNvSpPr>
              <a:spLocks noChangeAspect="1"/>
            </p:cNvSpPr>
            <p:nvPr/>
          </p:nvSpPr>
          <p:spPr bwMode="auto">
            <a:xfrm>
              <a:off x="7391400" y="2073275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762000" y="5722938"/>
            <a:ext cx="3336925" cy="996950"/>
            <a:chOff x="762000" y="5570160"/>
            <a:chExt cx="3336925" cy="997328"/>
          </a:xfrm>
        </p:grpSpPr>
        <p:sp>
          <p:nvSpPr>
            <p:cNvPr id="164875" name="Oval 14"/>
            <p:cNvSpPr>
              <a:spLocks noChangeAspect="1"/>
            </p:cNvSpPr>
            <p:nvPr/>
          </p:nvSpPr>
          <p:spPr bwMode="auto">
            <a:xfrm>
              <a:off x="1333195" y="5570160"/>
              <a:ext cx="136525" cy="136525"/>
            </a:xfrm>
            <a:prstGeom prst="ellipse">
              <a:avLst/>
            </a:prstGeom>
            <a:solidFill>
              <a:srgbClr val="00FFFF"/>
            </a:solidFill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64876" name="Oval 14"/>
            <p:cNvSpPr>
              <a:spLocks noChangeAspect="1"/>
            </p:cNvSpPr>
            <p:nvPr/>
          </p:nvSpPr>
          <p:spPr bwMode="auto">
            <a:xfrm>
              <a:off x="2529718" y="5807075"/>
              <a:ext cx="136525" cy="136525"/>
            </a:xfrm>
            <a:prstGeom prst="ellipse">
              <a:avLst/>
            </a:prstGeom>
            <a:solidFill>
              <a:srgbClr val="00FFFF"/>
            </a:solidFill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64877" name="Oval 14"/>
            <p:cNvSpPr>
              <a:spLocks noChangeAspect="1"/>
            </p:cNvSpPr>
            <p:nvPr/>
          </p:nvSpPr>
          <p:spPr bwMode="auto">
            <a:xfrm>
              <a:off x="3962400" y="5791200"/>
              <a:ext cx="136525" cy="136525"/>
            </a:xfrm>
            <a:prstGeom prst="ellipse">
              <a:avLst/>
            </a:prstGeom>
            <a:solidFill>
              <a:srgbClr val="00FFFF"/>
            </a:solidFill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64878" name="TextBox 23"/>
            <p:cNvSpPr txBox="1">
              <a:spLocks noChangeArrowheads="1"/>
            </p:cNvSpPr>
            <p:nvPr/>
          </p:nvSpPr>
          <p:spPr bwMode="auto">
            <a:xfrm>
              <a:off x="762000" y="6095821"/>
              <a:ext cx="2286000" cy="471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2" tIns="45716" rIns="91432" bIns="4571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b="1">
                  <a:solidFill>
                    <a:srgbClr val="00FFFF"/>
                  </a:solidFill>
                  <a:latin typeface="Arial Narrow" charset="0"/>
                </a:rPr>
                <a:t>Photo Excitation</a:t>
              </a:r>
            </a:p>
          </p:txBody>
        </p:sp>
      </p:grpSp>
      <p:sp>
        <p:nvSpPr>
          <p:cNvPr id="164873" name="TextBox 24"/>
          <p:cNvSpPr txBox="1">
            <a:spLocks noChangeArrowheads="1"/>
          </p:cNvSpPr>
          <p:nvPr/>
        </p:nvSpPr>
        <p:spPr bwMode="auto">
          <a:xfrm>
            <a:off x="2819400" y="2438400"/>
            <a:ext cx="304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1">
                <a:solidFill>
                  <a:srgbClr val="FF6DFF"/>
                </a:solidFill>
                <a:latin typeface="Arial Narrow" charset="0"/>
              </a:rPr>
              <a:t>SLM + Voltage Sensing</a:t>
            </a:r>
          </a:p>
        </p:txBody>
      </p:sp>
      <p:sp>
        <p:nvSpPr>
          <p:cNvPr id="16487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Ca</a:t>
            </a:r>
            <a:r>
              <a:rPr lang="en-US" sz="2400" baseline="300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2+</a:t>
            </a:r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 Signal in cultivated Rat</a:t>
            </a:r>
            <a:r>
              <a:rPr lang="ja-JP" alt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s Brain </a:t>
            </a:r>
            <a:b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by Confocal Microscope</a:t>
            </a:r>
          </a:p>
        </p:txBody>
      </p:sp>
    </p:spTree>
    <p:extLst>
      <p:ext uri="{BB962C8B-B14F-4D97-AF65-F5344CB8AC3E}">
        <p14:creationId xmlns:p14="http://schemas.microsoft.com/office/powerpoint/2010/main" val="42740014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Outer world vs. Inner word</a:t>
            </a:r>
          </a:p>
        </p:txBody>
      </p:sp>
      <p:sp>
        <p:nvSpPr>
          <p:cNvPr id="155651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9372600" cy="5924550"/>
          </a:xfrm>
        </p:spPr>
        <p:txBody>
          <a:bodyPr/>
          <a:lstStyle/>
          <a:p>
            <a:r>
              <a:rPr lang="en-US" sz="3000" u="sng">
                <a:latin typeface="Arial Narrow" charset="0"/>
                <a:ea typeface="ＭＳ Ｐゴシック" charset="0"/>
                <a:cs typeface="ＭＳ Ｐゴシック" charset="0"/>
              </a:rPr>
              <a:t>Outer world </a:t>
            </a:r>
            <a:r>
              <a:rPr lang="en-US" sz="3000">
                <a:latin typeface="Arial Narrow" charset="0"/>
                <a:ea typeface="ＭＳ Ｐゴシック" charset="0"/>
                <a:cs typeface="ＭＳ Ｐゴシック" charset="0"/>
              </a:rPr>
              <a:t>: Five senses  </a:t>
            </a:r>
            <a:r>
              <a:rPr lang="en-US" sz="3000">
                <a:latin typeface="Arial Narrow" charset="0"/>
                <a:ea typeface="ＭＳ Ｐゴシック" charset="0"/>
                <a:cs typeface="ＭＳ Ｐゴシック" charset="0"/>
                <a:sym typeface="Wingdings" charset="0"/>
              </a:rPr>
              <a:t> Manipulate by Virtual Reality</a:t>
            </a:r>
            <a:endParaRPr lang="en-US" sz="30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Vision</a:t>
            </a: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Sound</a:t>
            </a: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Touch</a:t>
            </a: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Smell</a:t>
            </a: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Taste</a:t>
            </a:r>
          </a:p>
          <a:p>
            <a:r>
              <a:rPr lang="en-US" sz="3000" u="sng">
                <a:latin typeface="Arial Narrow" charset="0"/>
                <a:ea typeface="ＭＳ Ｐゴシック" charset="0"/>
                <a:cs typeface="ＭＳ Ｐゴシック" charset="0"/>
              </a:rPr>
              <a:t>Inner world </a:t>
            </a:r>
            <a:r>
              <a:rPr lang="en-US" sz="3000">
                <a:latin typeface="Arial Narrow" charset="0"/>
                <a:ea typeface="ＭＳ Ｐゴシック" charset="0"/>
                <a:cs typeface="ＭＳ Ｐゴシック" charset="0"/>
                <a:sym typeface="Wingdings" charset="0"/>
              </a:rPr>
              <a:t> Manipulate by Photo Excitation of single neurons</a:t>
            </a:r>
            <a:endParaRPr lang="en-US" sz="30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Neural network in brain</a:t>
            </a:r>
          </a:p>
          <a:p>
            <a:pPr lvl="3"/>
            <a:endParaRPr lang="en-US" sz="1800">
              <a:latin typeface="Arial Narrow" charset="0"/>
              <a:ea typeface="ＭＳ Ｐゴシック" charset="0"/>
            </a:endParaRPr>
          </a:p>
          <a:p>
            <a:r>
              <a:rPr lang="en-US" sz="30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Establish direct link between </a:t>
            </a:r>
            <a:r>
              <a:rPr lang="en-US" sz="3000" u="sng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Inner world </a:t>
            </a:r>
            <a:r>
              <a:rPr lang="en-US" sz="30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&amp; </a:t>
            </a:r>
            <a:r>
              <a:rPr lang="en-US" sz="3000" u="sng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Outer world</a:t>
            </a:r>
            <a:endParaRPr lang="en-US" sz="3000" u="sng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Control outer world – Virtual reality</a:t>
            </a: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Control inner world – Neural reality</a:t>
            </a:r>
          </a:p>
          <a:p>
            <a:endParaRPr lang="en-US" sz="30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565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1/18/2012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565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56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BE8009-2FCF-F940-A4C2-7FD6C0A128B8}" type="slidenum">
              <a:rPr lang="en-US" sz="1500">
                <a:solidFill>
                  <a:srgbClr val="0000FF"/>
                </a:solidFill>
              </a:rPr>
              <a:pPr eaLnBrk="1" hangingPunct="1"/>
              <a:t>98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Origin of Consciousness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9188450" cy="60769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Our brains are making enormous parallel processing “</a:t>
            </a:r>
            <a:r>
              <a:rPr lang="en-US" sz="3600" i="1" u="sng" dirty="0" smtClean="0"/>
              <a:t>unconsciously</a:t>
            </a:r>
            <a:r>
              <a:rPr lang="en-US" sz="3600" dirty="0" smtClean="0"/>
              <a:t>” all the time. </a:t>
            </a:r>
          </a:p>
          <a:p>
            <a:pPr lvl="1"/>
            <a:r>
              <a:rPr lang="en-US" sz="3200" dirty="0" smtClean="0"/>
              <a:t>Image processing</a:t>
            </a:r>
          </a:p>
          <a:p>
            <a:pPr lvl="1"/>
            <a:r>
              <a:rPr lang="en-US" sz="3200" dirty="0" smtClean="0"/>
              <a:t>Language</a:t>
            </a:r>
          </a:p>
          <a:p>
            <a:pPr lvl="1"/>
            <a:r>
              <a:rPr lang="en-US" sz="3200" dirty="0" smtClean="0"/>
              <a:t>Recognition of space-time</a:t>
            </a:r>
          </a:p>
          <a:p>
            <a:r>
              <a:rPr lang="en-US" sz="3600" dirty="0" smtClean="0"/>
              <a:t>“</a:t>
            </a:r>
            <a:r>
              <a:rPr lang="en-US" sz="3600" i="1" u="sng" dirty="0" smtClean="0"/>
              <a:t>Consciousness</a:t>
            </a:r>
            <a:r>
              <a:rPr lang="en-US" sz="3600" dirty="0" smtClean="0"/>
              <a:t>” is merely the outcome of the decision making processes which have been performed unconsciously.</a:t>
            </a:r>
          </a:p>
          <a:p>
            <a:pPr lvl="1"/>
            <a:r>
              <a:rPr lang="en-US" sz="3200" dirty="0" smtClean="0"/>
              <a:t>Language and logics are just left-over from the past.</a:t>
            </a:r>
          </a:p>
          <a:p>
            <a:pPr lvl="1"/>
            <a:r>
              <a:rPr lang="en-US" sz="3200" dirty="0" smtClean="0"/>
              <a:t>We realize what we said only after we spoke.</a:t>
            </a:r>
          </a:p>
          <a:p>
            <a:endParaRPr lang="en-US" sz="3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876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24815</TotalTime>
  <Words>3621</Words>
  <Application>Microsoft Macintosh PowerPoint</Application>
  <PresentationFormat>Custom</PresentationFormat>
  <Paragraphs>1215</Paragraphs>
  <Slides>107</Slides>
  <Notes>76</Notes>
  <HiddenSlides>0</HiddenSlides>
  <MMClips>8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107</vt:i4>
      </vt:variant>
    </vt:vector>
  </HeadingPairs>
  <TitlesOfParts>
    <vt:vector size="111" baseType="lpstr">
      <vt:lpstr>blank</vt:lpstr>
      <vt:lpstr>1_Default Design</vt:lpstr>
      <vt:lpstr>Image</vt:lpstr>
      <vt:lpstr>Equation</vt:lpstr>
      <vt:lpstr>Exploring the Origin  of Consciousness  by high-speed Optical Microscopes</vt:lpstr>
      <vt:lpstr>Talk Outline</vt:lpstr>
      <vt:lpstr>PowerPoint Presentation</vt:lpstr>
      <vt:lpstr>PowerPoint Presentation</vt:lpstr>
      <vt:lpstr>Unification of Forces</vt:lpstr>
      <vt:lpstr>Hubble Deep Field</vt:lpstr>
      <vt:lpstr>Hubble Deep Field</vt:lpstr>
      <vt:lpstr>Structure of DNA</vt:lpstr>
      <vt:lpstr>Symmetry Breaking</vt:lpstr>
      <vt:lpstr>PowerPoint Presentation</vt:lpstr>
      <vt:lpstr>CERN and LHC in Geneva</vt:lpstr>
      <vt:lpstr>PowerPoint Presentation</vt:lpstr>
      <vt:lpstr>Installing muon Detectors</vt:lpstr>
      <vt:lpstr>PowerPoint Presentation</vt:lpstr>
      <vt:lpstr>PowerPoint Presentation</vt:lpstr>
      <vt:lpstr>PowerPoint Presentation</vt:lpstr>
      <vt:lpstr>Origin of Life</vt:lpstr>
      <vt:lpstr>PowerPoint Presentation</vt:lpstr>
      <vt:lpstr>Organic Polymers (4.5B  4B years)</vt:lpstr>
      <vt:lpstr>Volcano under deep ocean</vt:lpstr>
      <vt:lpstr>Deviation from Thermal Equilibrium </vt:lpstr>
      <vt:lpstr>RNA Word　(4B  3.5B years ago)</vt:lpstr>
      <vt:lpstr>Eukaryote (〜2B years ago)</vt:lpstr>
      <vt:lpstr>Photosynthesis and Breathing</vt:lpstr>
      <vt:lpstr>Tree diagrams of evolution</vt:lpstr>
      <vt:lpstr>What is Life?</vt:lpstr>
      <vt:lpstr>High-speed  Bio-imaging</vt:lpstr>
      <vt:lpstr>PowerPoint Presentation</vt:lpstr>
      <vt:lpstr>How to observe the Life and Consciousness ?</vt:lpstr>
      <vt:lpstr>PowerPoint Presentation</vt:lpstr>
      <vt:lpstr>How to speed up microscopes</vt:lpstr>
      <vt:lpstr>Principle of High-speed Bio Imaging</vt:lpstr>
      <vt:lpstr>Micron 1.3M-Pixel CMOS Sensor</vt:lpstr>
      <vt:lpstr>Photron SA-5 CMOS Camera</vt:lpstr>
      <vt:lpstr>Gold nano particle (40nm)  attached to Transferrin Receptor (TfR) on Cancer Cell</vt:lpstr>
      <vt:lpstr>Mean Squire Displacement &lt;r2&gt; of TfR on a Human Multiple Myeloma Cell vs. Time </vt:lpstr>
      <vt:lpstr>Arisaka’s Campus-wide Collaborations  on High-Speed Bio-imaging </vt:lpstr>
      <vt:lpstr>User-shared Core Facility of High-speed Microscopes at CNSI</vt:lpstr>
      <vt:lpstr>Nikon Microscope TE200E with TIRF at CNSI</vt:lpstr>
      <vt:lpstr>Principle of ICMOS</vt:lpstr>
      <vt:lpstr>MCP (Micro Channel Plate)</vt:lpstr>
      <vt:lpstr>PowerPoint Presentation</vt:lpstr>
      <vt:lpstr>Yokogawa CSU-X1</vt:lpstr>
      <vt:lpstr>PowerPoint Presentation</vt:lpstr>
      <vt:lpstr>PowerPoint Presentation</vt:lpstr>
      <vt:lpstr>Imaging Flow Cytometerby Planar Illumination</vt:lpstr>
      <vt:lpstr>Origin of Consciousness </vt:lpstr>
      <vt:lpstr>PowerPoint Presentation</vt:lpstr>
      <vt:lpstr>Brain    　Universe</vt:lpstr>
      <vt:lpstr>Ca2+ Signal in cultivated Rat’s Brain  by Confocal Microscope</vt:lpstr>
      <vt:lpstr>Neurons</vt:lpstr>
      <vt:lpstr>PowerPoint Presentation</vt:lpstr>
      <vt:lpstr>“Moore’s Law” Transistors in Computer</vt:lpstr>
      <vt:lpstr>From No Brain to Big Brain</vt:lpstr>
      <vt:lpstr>Neurons in Brain</vt:lpstr>
      <vt:lpstr>Computer vs. Brain</vt:lpstr>
      <vt:lpstr>Neural Networks for Breathing</vt:lpstr>
      <vt:lpstr>PowerPoint Presentation</vt:lpstr>
      <vt:lpstr>Sensory Input and Decision Making in Brain</vt:lpstr>
      <vt:lpstr>Human Eyes</vt:lpstr>
      <vt:lpstr>Human Ears</vt:lpstr>
      <vt:lpstr>Anatomy of Inner Ear</vt:lpstr>
      <vt:lpstr>Simultaneous observation of entire process</vt:lpstr>
      <vt:lpstr>PowerPoint Presentation</vt:lpstr>
      <vt:lpstr>Mechanical Motion of Hair Cells in Inner Ear</vt:lpstr>
      <vt:lpstr>Mystery of Hearing</vt:lpstr>
      <vt:lpstr>How can I recognize a woman so far away?</vt:lpstr>
      <vt:lpstr>PowerPoint Presentation</vt:lpstr>
      <vt:lpstr>PowerPoint Presentation</vt:lpstr>
      <vt:lpstr>PowerPoint Presentation</vt:lpstr>
      <vt:lpstr>Mutiphoton Microscope</vt:lpstr>
      <vt:lpstr>Principle of High-speed Bio Imaging</vt:lpstr>
      <vt:lpstr>Absorption of light</vt:lpstr>
      <vt:lpstr>PowerPoint Presentation</vt:lpstr>
      <vt:lpstr>1, 2, 3 … Photo-electron Distribution</vt:lpstr>
      <vt:lpstr>PowerPoint Presentation</vt:lpstr>
      <vt:lpstr>PowerPoint Presentation</vt:lpstr>
      <vt:lpstr>PowerPoint Presentation</vt:lpstr>
      <vt:lpstr>In vivo calcium imaging of Barrel Cortex of Mouse</vt:lpstr>
      <vt:lpstr>In vivo calcium imaging of Barrel Cortex of Mouse</vt:lpstr>
      <vt:lpstr>In vivo calcium imaging of layer 2/3 neurons in barrel cortex with STEM</vt:lpstr>
      <vt:lpstr>PowerPoint Presentation</vt:lpstr>
      <vt:lpstr>Simultaneous in vivo calcium imaging in 4 axial planes</vt:lpstr>
      <vt:lpstr>UCLA Newsroom on January 11, 2011</vt:lpstr>
      <vt:lpstr>PowerPoint Presentation</vt:lpstr>
      <vt:lpstr>PowerPoint Presentation</vt:lpstr>
      <vt:lpstr>Compactification of Extra Dimensions</vt:lpstr>
      <vt:lpstr>Block Diagram of Multi-beam Confocal Microscope</vt:lpstr>
      <vt:lpstr>Future Directions - Virtual Reality -</vt:lpstr>
      <vt:lpstr>Activity of (excitatory) pyramidal neurons in CA1 depends on rat’s position: place cells</vt:lpstr>
      <vt:lpstr>Learning and Memory by Hippocampus </vt:lpstr>
      <vt:lpstr>Origin of the Brain</vt:lpstr>
      <vt:lpstr>Virtual Reality Experiment on Awake Rats</vt:lpstr>
      <vt:lpstr>PowerPoint Presentation</vt:lpstr>
      <vt:lpstr>Optogenetic Excitation of Neurons</vt:lpstr>
      <vt:lpstr>LCOS (Liquid Crystal on Silicon) for SLM (Spatial Light Modulator)</vt:lpstr>
      <vt:lpstr>Ca2+ Signal in cultivated Rat’s Brain  by Confocal Microscope</vt:lpstr>
      <vt:lpstr>Outer world vs. Inner word</vt:lpstr>
      <vt:lpstr>The Origin of Consciousness</vt:lpstr>
      <vt:lpstr>Summary</vt:lpstr>
      <vt:lpstr>PowerPoint Presentation</vt:lpstr>
      <vt:lpstr>PowerPoint Presentation</vt:lpstr>
      <vt:lpstr>PowerPoint Presentation</vt:lpstr>
      <vt:lpstr>Four Major Science</vt:lpstr>
      <vt:lpstr>Concluding Remarks</vt:lpstr>
      <vt:lpstr>Thanks to all the Collaborators!</vt:lpstr>
      <vt:lpstr>Talk Outline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Origin of Universe and Ourselves</dc:title>
  <dc:creator>Katsushi Arisaka</dc:creator>
  <cp:lastModifiedBy>Katsushi Arisaka</cp:lastModifiedBy>
  <cp:revision>616</cp:revision>
  <cp:lastPrinted>2009-09-04T19:38:32Z</cp:lastPrinted>
  <dcterms:created xsi:type="dcterms:W3CDTF">2010-02-06T16:12:01Z</dcterms:created>
  <dcterms:modified xsi:type="dcterms:W3CDTF">2012-11-16T20:36:41Z</dcterms:modified>
</cp:coreProperties>
</file>