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7"/>
  </p:notesMasterIdLst>
  <p:handoutMasterIdLst>
    <p:handoutMasterId r:id="rId108"/>
  </p:handoutMasterIdLst>
  <p:sldIdLst>
    <p:sldId id="464" r:id="rId2"/>
    <p:sldId id="1238" r:id="rId3"/>
    <p:sldId id="1180" r:id="rId4"/>
    <p:sldId id="1239" r:id="rId5"/>
    <p:sldId id="1240" r:id="rId6"/>
    <p:sldId id="1241" r:id="rId7"/>
    <p:sldId id="536" r:id="rId8"/>
    <p:sldId id="964" r:id="rId9"/>
    <p:sldId id="966" r:id="rId10"/>
    <p:sldId id="967" r:id="rId11"/>
    <p:sldId id="1184" r:id="rId12"/>
    <p:sldId id="538" r:id="rId13"/>
    <p:sldId id="539" r:id="rId14"/>
    <p:sldId id="542" r:id="rId15"/>
    <p:sldId id="543" r:id="rId16"/>
    <p:sldId id="1119" r:id="rId17"/>
    <p:sldId id="1120" r:id="rId18"/>
    <p:sldId id="1125" r:id="rId19"/>
    <p:sldId id="1126" r:id="rId20"/>
    <p:sldId id="1127" r:id="rId21"/>
    <p:sldId id="1128" r:id="rId22"/>
    <p:sldId id="1129" r:id="rId23"/>
    <p:sldId id="1185" r:id="rId24"/>
    <p:sldId id="1186" r:id="rId25"/>
    <p:sldId id="1208" r:id="rId26"/>
    <p:sldId id="971" r:id="rId27"/>
    <p:sldId id="1209" r:id="rId28"/>
    <p:sldId id="1210" r:id="rId29"/>
    <p:sldId id="1211" r:id="rId30"/>
    <p:sldId id="1212" r:id="rId31"/>
    <p:sldId id="1213" r:id="rId32"/>
    <p:sldId id="972" r:id="rId33"/>
    <p:sldId id="551" r:id="rId34"/>
    <p:sldId id="593" r:id="rId35"/>
    <p:sldId id="1329" r:id="rId36"/>
    <p:sldId id="1330" r:id="rId37"/>
    <p:sldId id="861" r:id="rId38"/>
    <p:sldId id="1117" r:id="rId39"/>
    <p:sldId id="1188" r:id="rId40"/>
    <p:sldId id="1331" r:id="rId41"/>
    <p:sldId id="1138" r:id="rId42"/>
    <p:sldId id="1332" r:id="rId43"/>
    <p:sldId id="1326" r:id="rId44"/>
    <p:sldId id="1328" r:id="rId45"/>
    <p:sldId id="1075" r:id="rId46"/>
    <p:sldId id="557" r:id="rId47"/>
    <p:sldId id="558" r:id="rId48"/>
    <p:sldId id="559" r:id="rId49"/>
    <p:sldId id="560" r:id="rId50"/>
    <p:sldId id="814" r:id="rId51"/>
    <p:sldId id="563" r:id="rId52"/>
    <p:sldId id="564" r:id="rId53"/>
    <p:sldId id="1096" r:id="rId54"/>
    <p:sldId id="1215" r:id="rId55"/>
    <p:sldId id="1216" r:id="rId56"/>
    <p:sldId id="1214" r:id="rId57"/>
    <p:sldId id="1274" r:id="rId58"/>
    <p:sldId id="1275" r:id="rId59"/>
    <p:sldId id="1276" r:id="rId60"/>
    <p:sldId id="1277" r:id="rId61"/>
    <p:sldId id="1278" r:id="rId62"/>
    <p:sldId id="1279" r:id="rId63"/>
    <p:sldId id="1280" r:id="rId64"/>
    <p:sldId id="1260" r:id="rId65"/>
    <p:sldId id="1265" r:id="rId66"/>
    <p:sldId id="1266" r:id="rId67"/>
    <p:sldId id="1267" r:id="rId68"/>
    <p:sldId id="1269" r:id="rId69"/>
    <p:sldId id="1270" r:id="rId70"/>
    <p:sldId id="1333" r:id="rId71"/>
    <p:sldId id="1334" r:id="rId72"/>
    <p:sldId id="1219" r:id="rId73"/>
    <p:sldId id="1148" r:id="rId74"/>
    <p:sldId id="1149" r:id="rId75"/>
    <p:sldId id="1242" r:id="rId76"/>
    <p:sldId id="1243" r:id="rId77"/>
    <p:sldId id="1258" r:id="rId78"/>
    <p:sldId id="1244" r:id="rId79"/>
    <p:sldId id="1245" r:id="rId80"/>
    <p:sldId id="1246" r:id="rId81"/>
    <p:sldId id="1247" r:id="rId82"/>
    <p:sldId id="1248" r:id="rId83"/>
    <p:sldId id="1249" r:id="rId84"/>
    <p:sldId id="1250" r:id="rId85"/>
    <p:sldId id="1251" r:id="rId86"/>
    <p:sldId id="1281" r:id="rId87"/>
    <p:sldId id="1282" r:id="rId88"/>
    <p:sldId id="1283" r:id="rId89"/>
    <p:sldId id="1284" r:id="rId90"/>
    <p:sldId id="1316" r:id="rId91"/>
    <p:sldId id="1285" r:id="rId92"/>
    <p:sldId id="1286" r:id="rId93"/>
    <p:sldId id="1291" r:id="rId94"/>
    <p:sldId id="1318" r:id="rId95"/>
    <p:sldId id="1319" r:id="rId96"/>
    <p:sldId id="1320" r:id="rId97"/>
    <p:sldId id="1321" r:id="rId98"/>
    <p:sldId id="1322" r:id="rId99"/>
    <p:sldId id="1323" r:id="rId100"/>
    <p:sldId id="1324" r:id="rId101"/>
    <p:sldId id="1292" r:id="rId102"/>
    <p:sldId id="1294" r:id="rId103"/>
    <p:sldId id="1307" r:id="rId104"/>
    <p:sldId id="1308" r:id="rId105"/>
    <p:sldId id="1310" r:id="rId106"/>
  </p:sldIdLst>
  <p:sldSz cx="9601200" cy="73152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25406EDD-716D-A845-A21F-1F19B0E06769}">
          <p14:sldIdLst>
            <p14:sldId id="464"/>
            <p14:sldId id="1238"/>
            <p14:sldId id="1180"/>
            <p14:sldId id="1239"/>
            <p14:sldId id="1240"/>
            <p14:sldId id="1241"/>
          </p14:sldIdLst>
        </p14:section>
        <p14:section name="Cosmology" id="{8B05AC6A-6737-214E-BD26-89203EDAAE02}">
          <p14:sldIdLst>
            <p14:sldId id="536"/>
            <p14:sldId id="964"/>
            <p14:sldId id="966"/>
            <p14:sldId id="967"/>
            <p14:sldId id="1184"/>
            <p14:sldId id="538"/>
            <p14:sldId id="539"/>
            <p14:sldId id="542"/>
            <p14:sldId id="543"/>
            <p14:sldId id="1119"/>
            <p14:sldId id="1120"/>
            <p14:sldId id="1125"/>
            <p14:sldId id="1126"/>
            <p14:sldId id="1127"/>
            <p14:sldId id="1128"/>
            <p14:sldId id="1129"/>
            <p14:sldId id="1185"/>
            <p14:sldId id="1186"/>
            <p14:sldId id="1208"/>
          </p14:sldIdLst>
        </p14:section>
        <p14:section name="LHC" id="{110DC2BB-7773-D244-A840-ED3222391302}">
          <p14:sldIdLst>
            <p14:sldId id="971"/>
            <p14:sldId id="1209"/>
            <p14:sldId id="1210"/>
            <p14:sldId id="1211"/>
            <p14:sldId id="1212"/>
            <p14:sldId id="1213"/>
            <p14:sldId id="972"/>
            <p14:sldId id="551"/>
            <p14:sldId id="593"/>
            <p14:sldId id="1329"/>
            <p14:sldId id="1330"/>
            <p14:sldId id="861"/>
            <p14:sldId id="1117"/>
            <p14:sldId id="1188"/>
            <p14:sldId id="1331"/>
            <p14:sldId id="1138"/>
            <p14:sldId id="1332"/>
            <p14:sldId id="1326"/>
            <p14:sldId id="1328"/>
          </p14:sldIdLst>
        </p14:section>
        <p14:section name="Dark Matter and Dark Energy" id="{50E80D69-BCAC-C140-AF30-11D2687BBFF6}">
          <p14:sldIdLst>
            <p14:sldId id="1075"/>
            <p14:sldId id="557"/>
            <p14:sldId id="558"/>
            <p14:sldId id="559"/>
            <p14:sldId id="560"/>
            <p14:sldId id="814"/>
            <p14:sldId id="563"/>
            <p14:sldId id="564"/>
            <p14:sldId id="1096"/>
            <p14:sldId id="1215"/>
            <p14:sldId id="1216"/>
            <p14:sldId id="1214"/>
          </p14:sldIdLst>
        </p14:section>
        <p14:section name="Detection Methods" id="{11D2D7D9-56A5-2341-B0CB-58AD8BCFA1F8}">
          <p14:sldIdLst>
            <p14:sldId id="1274"/>
            <p14:sldId id="1275"/>
            <p14:sldId id="1276"/>
            <p14:sldId id="1277"/>
            <p14:sldId id="1278"/>
            <p14:sldId id="1279"/>
            <p14:sldId id="1280"/>
            <p14:sldId id="1260"/>
            <p14:sldId id="1265"/>
            <p14:sldId id="1266"/>
            <p14:sldId id="1267"/>
            <p14:sldId id="1269"/>
            <p14:sldId id="1270"/>
            <p14:sldId id="1333"/>
            <p14:sldId id="1334"/>
          </p14:sldIdLst>
        </p14:section>
        <p14:section name="Theory of Dark Matter" id="{A8EF0D86-ADD9-924D-B41F-910EB50E9CBF}">
          <p14:sldIdLst>
            <p14:sldId id="1219"/>
            <p14:sldId id="1148"/>
            <p14:sldId id="1149"/>
            <p14:sldId id="1242"/>
            <p14:sldId id="1243"/>
            <p14:sldId id="1258"/>
            <p14:sldId id="1244"/>
            <p14:sldId id="1245"/>
            <p14:sldId id="1246"/>
            <p14:sldId id="1247"/>
            <p14:sldId id="1248"/>
            <p14:sldId id="1249"/>
            <p14:sldId id="1250"/>
            <p14:sldId id="1251"/>
          </p14:sldIdLst>
        </p14:section>
        <p14:section name="Search for Dark Matter" id="{90FB40C2-5A70-DA4E-A501-2641FE7FD815}">
          <p14:sldIdLst>
            <p14:sldId id="1281"/>
            <p14:sldId id="1282"/>
            <p14:sldId id="1283"/>
            <p14:sldId id="1284"/>
            <p14:sldId id="1316"/>
            <p14:sldId id="1285"/>
            <p14:sldId id="1286"/>
            <p14:sldId id="1291"/>
            <p14:sldId id="1318"/>
            <p14:sldId id="1319"/>
            <p14:sldId id="1320"/>
            <p14:sldId id="1321"/>
            <p14:sldId id="1322"/>
            <p14:sldId id="1323"/>
            <p14:sldId id="1324"/>
            <p14:sldId id="1292"/>
            <p14:sldId id="1294"/>
            <p14:sldId id="1307"/>
          </p14:sldIdLst>
        </p14:section>
        <p14:section name="Summary" id="{4D57BF2D-2452-A649-B6DF-0F98740F48F4}">
          <p14:sldIdLst>
            <p14:sldId id="1308"/>
            <p14:sldId id="131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CCFF"/>
    <a:srgbClr val="FF00FF"/>
    <a:srgbClr val="FFFFCC"/>
    <a:srgbClr val="FF0000"/>
    <a:srgbClr val="FFFF00"/>
    <a:srgbClr val="6600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563" autoAdjust="0"/>
  </p:normalViewPr>
  <p:slideViewPr>
    <p:cSldViewPr>
      <p:cViewPr varScale="1">
        <p:scale>
          <a:sx n="124" d="100"/>
          <a:sy n="124" d="100"/>
        </p:scale>
        <p:origin x="-112" y="-720"/>
      </p:cViewPr>
      <p:guideLst>
        <p:guide orient="horz" pos="2304"/>
        <p:guide pos="302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1024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handoutMaster" Target="handoutMasters/handoutMaster1.xml"/><Relationship Id="rId109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presProps" Target="presProps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viewProps" Target="viewProps.xml"/><Relationship Id="rId112" Type="http://schemas.openxmlformats.org/officeDocument/2006/relationships/theme" Target="theme/theme1.xml"/><Relationship Id="rId113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  <a:cs typeface="Arial" charset="0"/>
              </a:defRPr>
            </a:lvl1pPr>
          </a:lstStyle>
          <a:p>
            <a:pPr>
              <a:defRPr/>
            </a:pPr>
            <a:fld id="{321172D4-2B09-B34E-92F3-602B29E8AF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072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96988" y="720725"/>
            <a:ext cx="4725987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  <a:cs typeface="Arial" charset="0"/>
              </a:defRPr>
            </a:lvl1pPr>
          </a:lstStyle>
          <a:p>
            <a:pPr>
              <a:defRPr/>
            </a:pPr>
            <a:fld id="{C342DD72-35A8-1948-A281-922FE4564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741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0BD5676-08B8-7841-B2DF-523BB7D07EB6}" type="slidenum">
              <a:rPr lang="en-US" sz="1300">
                <a:latin typeface="Times New Roman" charset="0"/>
              </a:rPr>
              <a:pPr eaLnBrk="1" hangingPunct="1"/>
              <a:t>1</a:t>
            </a:fld>
            <a:endParaRPr lang="en-US" sz="1300">
              <a:latin typeface="Times New Roman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2A8B81-50FF-204F-AA1A-5AE86BF71ACB}" type="slidenum">
              <a:rPr lang="en-US" sz="1300">
                <a:latin typeface="Times New Roman" charset="0"/>
              </a:rPr>
              <a:pPr eaLnBrk="1" hangingPunct="1"/>
              <a:t>10</a:t>
            </a:fld>
            <a:endParaRPr lang="en-US" sz="1300">
              <a:latin typeface="Times New Roman" charset="0"/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D0D366B-EDC7-404F-95B8-5766AFA5EB24}" type="slidenum">
              <a:rPr lang="en-US" sz="1300">
                <a:latin typeface="Times New Roman" charset="0"/>
              </a:rPr>
              <a:pPr eaLnBrk="1" hangingPunct="1"/>
              <a:t>11</a:t>
            </a:fld>
            <a:endParaRPr lang="en-US" sz="1300">
              <a:latin typeface="Times New Roman" charset="0"/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CB5F3F9-7AA4-7C4C-9DD8-56365991202D}" type="slidenum">
              <a:rPr lang="en-US" sz="1300">
                <a:latin typeface="Times New Roman" charset="0"/>
              </a:rPr>
              <a:pPr eaLnBrk="1" hangingPunct="1"/>
              <a:t>12</a:t>
            </a:fld>
            <a:endParaRPr lang="en-US" sz="1300">
              <a:latin typeface="Times New Roman" charset="0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833319A-1F1B-634A-BACC-480A8F214E7A}" type="slidenum">
              <a:rPr lang="en-US" sz="1300">
                <a:latin typeface="Times New Roman" charset="0"/>
              </a:rPr>
              <a:pPr eaLnBrk="1" hangingPunct="1"/>
              <a:t>13</a:t>
            </a:fld>
            <a:endParaRPr lang="en-US" sz="1300">
              <a:latin typeface="Times New Roman" charset="0"/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7E6D19-A393-BC4D-8B83-B89D9CFAB809}" type="slidenum">
              <a:rPr lang="en-US" sz="1300">
                <a:latin typeface="Times New Roman" charset="0"/>
              </a:rPr>
              <a:pPr eaLnBrk="1" hangingPunct="1"/>
              <a:t>14</a:t>
            </a:fld>
            <a:endParaRPr lang="en-US" sz="1300">
              <a:latin typeface="Times New Roman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4A72CDC-3576-BC43-94E7-A82BDCBDBDFC}" type="slidenum">
              <a:rPr lang="en-US" sz="1300">
                <a:latin typeface="Times New Roman" charset="0"/>
              </a:rPr>
              <a:pPr eaLnBrk="1" hangingPunct="1"/>
              <a:t>15</a:t>
            </a:fld>
            <a:endParaRPr lang="en-US" sz="1300">
              <a:latin typeface="Times New Roman" charset="0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2AD4F05-1D3C-464E-B6B0-A1001C04C590}" type="slidenum">
              <a:rPr lang="en-US" sz="1300">
                <a:latin typeface="Times New Roman" charset="0"/>
              </a:rPr>
              <a:pPr eaLnBrk="1" hangingPunct="1"/>
              <a:t>16</a:t>
            </a:fld>
            <a:endParaRPr lang="en-US" sz="1300">
              <a:latin typeface="Times New Roman" charset="0"/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7176965-2FDF-7647-B418-A9045AECD316}" type="slidenum">
              <a:rPr lang="en-US" sz="1300">
                <a:latin typeface="Times New Roman" charset="0"/>
              </a:rPr>
              <a:pPr eaLnBrk="1" hangingPunct="1"/>
              <a:t>17</a:t>
            </a:fld>
            <a:endParaRPr lang="en-US" sz="1300">
              <a:latin typeface="Times New Roman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121FEDD-3FBC-C04A-A701-45064AA24E2F}" type="slidenum">
              <a:rPr lang="en-US" sz="1300">
                <a:latin typeface="Times New Roman" charset="0"/>
              </a:rPr>
              <a:pPr eaLnBrk="1" hangingPunct="1"/>
              <a:t>18</a:t>
            </a:fld>
            <a:endParaRPr lang="en-US" sz="1300">
              <a:latin typeface="Times New Roman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1A1EDD6-3C6B-304D-B873-2A087CEF52D7}" type="slidenum">
              <a:rPr lang="en-US" sz="1300">
                <a:latin typeface="Times New Roman" charset="0"/>
              </a:rPr>
              <a:pPr eaLnBrk="1" hangingPunct="1"/>
              <a:t>19</a:t>
            </a:fld>
            <a:endParaRPr lang="en-US" sz="1300">
              <a:latin typeface="Times New Roman" charset="0"/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ED5367-F8EC-7C49-AAC9-7905C03D79AF}" type="slidenum">
              <a:rPr lang="en-US" sz="1300">
                <a:latin typeface="Times New Roman" charset="0"/>
              </a:rPr>
              <a:pPr eaLnBrk="1" hangingPunct="1"/>
              <a:t>2</a:t>
            </a:fld>
            <a:endParaRPr lang="en-US" sz="1300">
              <a:latin typeface="Times New Roman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7189723-1B1E-8744-8BE3-3B9509E63972}" type="slidenum">
              <a:rPr lang="en-US" sz="1300">
                <a:latin typeface="Times New Roman" charset="0"/>
              </a:rPr>
              <a:pPr eaLnBrk="1" hangingPunct="1"/>
              <a:t>20</a:t>
            </a:fld>
            <a:endParaRPr lang="en-US" sz="1300">
              <a:latin typeface="Times New Roman" charset="0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42611B-A2BF-8F47-BA24-1918FFA0A2D2}" type="slidenum">
              <a:rPr lang="en-US" sz="1300">
                <a:latin typeface="Times New Roman" charset="0"/>
              </a:rPr>
              <a:pPr eaLnBrk="1" hangingPunct="1"/>
              <a:t>21</a:t>
            </a:fld>
            <a:endParaRPr lang="en-US" sz="1300">
              <a:latin typeface="Times New Roman" charset="0"/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BF55D17-CE39-9442-A217-6468084FE207}" type="slidenum">
              <a:rPr lang="en-US" sz="1300">
                <a:latin typeface="Times New Roman" charset="0"/>
              </a:rPr>
              <a:pPr eaLnBrk="1" hangingPunct="1"/>
              <a:t>22</a:t>
            </a:fld>
            <a:endParaRPr lang="en-US" sz="1300">
              <a:latin typeface="Times New Roman" charset="0"/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3FAA23C-4D9F-C54F-A61E-E91967B5997F}" type="slidenum">
              <a:rPr lang="en-US" sz="1300">
                <a:latin typeface="Times New Roman" charset="0"/>
              </a:rPr>
              <a:pPr eaLnBrk="1" hangingPunct="1"/>
              <a:t>23</a:t>
            </a:fld>
            <a:endParaRPr lang="en-US" sz="1300">
              <a:latin typeface="Times New Roman" charset="0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07A5F23-D93A-8C48-AA58-367CCAD3D9C6}" type="slidenum">
              <a:rPr lang="en-US" sz="1300">
                <a:latin typeface="Times New Roman" charset="0"/>
              </a:rPr>
              <a:pPr eaLnBrk="1" hangingPunct="1"/>
              <a:t>24</a:t>
            </a:fld>
            <a:endParaRPr lang="en-US" sz="1300">
              <a:latin typeface="Times New Roman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697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28137" indent="-37470980" defTabSz="966697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157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31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47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627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87C43EF-414B-B746-B06E-682DC969CAD1}" type="slidenum">
              <a:rPr lang="en-US" sz="1300">
                <a:latin typeface="Times New Roman" charset="0"/>
              </a:rPr>
              <a:pPr eaLnBrk="1" hangingPunct="1"/>
              <a:t>25</a:t>
            </a:fld>
            <a:endParaRPr lang="en-US" sz="1300">
              <a:latin typeface="Times New Roman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D326F3-C87B-A244-B933-9916409D7330}" type="slidenum">
              <a:rPr lang="en-US" sz="1300">
                <a:latin typeface="Times New Roman" charset="0"/>
              </a:rPr>
              <a:pPr eaLnBrk="1" hangingPunct="1"/>
              <a:t>26</a:t>
            </a:fld>
            <a:endParaRPr lang="en-US" sz="1300">
              <a:latin typeface="Times New Roman" charset="0"/>
            </a:endParaRPr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69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80" indent="-285723" defTabSz="96669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92" indent="-228578" defTabSz="96669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49" indent="-228578" defTabSz="96669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205" indent="-228578" defTabSz="96669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62" indent="-228578" defTabSz="966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19" indent="-228578" defTabSz="966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76" indent="-228578" defTabSz="966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32" indent="-228578" defTabSz="966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C35FA0-697A-3F47-B5A6-FB339DEF5A37}" type="slidenum">
              <a:rPr lang="en-US" sz="1300">
                <a:latin typeface="Times New Roman" charset="0"/>
              </a:rPr>
              <a:pPr eaLnBrk="1" hangingPunct="1"/>
              <a:t>29</a:t>
            </a:fld>
            <a:endParaRPr lang="en-US" sz="1300">
              <a:latin typeface="Times New Roman" charset="0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C7E3A4B-9850-434E-9713-76BF6D8FBC6C}" type="slidenum">
              <a:rPr lang="en-US" sz="1300">
                <a:latin typeface="Times New Roman" charset="0"/>
              </a:rPr>
              <a:pPr eaLnBrk="1" hangingPunct="1"/>
              <a:t>30</a:t>
            </a:fld>
            <a:endParaRPr lang="en-US" sz="1300">
              <a:latin typeface="Times New Roman" charset="0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386CC1-3C44-2946-9E1C-B9BBB235649B}" type="slidenum">
              <a:rPr lang="en-US" sz="1300">
                <a:latin typeface="Times New Roman" charset="0"/>
              </a:rPr>
              <a:pPr eaLnBrk="1" hangingPunct="1"/>
              <a:t>31</a:t>
            </a:fld>
            <a:endParaRPr lang="en-US" sz="1300">
              <a:latin typeface="Times New Roman" charset="0"/>
            </a:endParaRPr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FB4A74-EAAC-3046-B86C-ACC40A1E7A90}" type="slidenum">
              <a:rPr lang="en-US" sz="1300">
                <a:latin typeface="Times New Roman" charset="0"/>
              </a:rPr>
              <a:pPr eaLnBrk="1" hangingPunct="1"/>
              <a:t>3</a:t>
            </a:fld>
            <a:endParaRPr lang="en-US" sz="1300">
              <a:latin typeface="Times New Roman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7575" cy="3602038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2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B36C4FD-1041-254B-A6EB-03D132EC7B67}" type="slidenum">
              <a:rPr lang="en-US" sz="1300">
                <a:latin typeface="Times New Roman" charset="0"/>
              </a:rPr>
              <a:pPr eaLnBrk="1" hangingPunct="1"/>
              <a:t>32</a:t>
            </a:fld>
            <a:endParaRPr lang="en-US" sz="1300">
              <a:latin typeface="Times New Roman" charset="0"/>
            </a:endParaRPr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65432E-E6C6-894E-A4C6-DFADDF50AACB}" type="slidenum">
              <a:rPr lang="en-US" sz="1300">
                <a:latin typeface="Times New Roman" charset="0"/>
              </a:rPr>
              <a:pPr eaLnBrk="1" hangingPunct="1"/>
              <a:t>33</a:t>
            </a:fld>
            <a:endParaRPr lang="en-US" sz="1300">
              <a:latin typeface="Times New Roman" charset="0"/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23A42CF-16F4-4F4B-829E-EE12DF392E38}" type="slidenum">
              <a:rPr lang="en-US" sz="1300">
                <a:latin typeface="Times New Roman" charset="0"/>
              </a:rPr>
              <a:pPr eaLnBrk="1" hangingPunct="1"/>
              <a:t>34</a:t>
            </a:fld>
            <a:endParaRPr lang="en-US" sz="1300">
              <a:latin typeface="Times New Roman" charset="0"/>
            </a:endParaRPr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636C1C-145F-794F-9274-9CEE8D1A5C6E}" type="slidenum">
              <a:rPr lang="en-US" sz="1300">
                <a:latin typeface="Times New Roman" charset="0"/>
              </a:rPr>
              <a:pPr eaLnBrk="1" hangingPunct="1"/>
              <a:t>35</a:t>
            </a:fld>
            <a:endParaRPr lang="en-US" sz="1300">
              <a:latin typeface="Times New Roman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1C84FC-7D04-D248-B044-67AF666454F9}" type="slidenum">
              <a:rPr lang="en-US" sz="1300">
                <a:latin typeface="Times New Roman" charset="0"/>
              </a:rPr>
              <a:pPr eaLnBrk="1" hangingPunct="1"/>
              <a:t>36</a:t>
            </a:fld>
            <a:endParaRPr lang="en-US" sz="1300">
              <a:latin typeface="Times New Roman" charset="0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9163" cy="3602037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0CC7C8-5D3C-4E4B-AF63-14A755786A7B}" type="slidenum">
              <a:rPr lang="en-US" sz="1300">
                <a:latin typeface="Times New Roman" charset="0"/>
              </a:rPr>
              <a:pPr eaLnBrk="1" hangingPunct="1"/>
              <a:t>37</a:t>
            </a:fld>
            <a:endParaRPr lang="en-US" sz="1300">
              <a:latin typeface="Times New Roman" charset="0"/>
            </a:endParaRPr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3338" y="727075"/>
            <a:ext cx="4705350" cy="3586163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2ADC88-7DC6-1647-9BEC-352CEB9A0701}" type="slidenum">
              <a:rPr lang="en-US" sz="1300">
                <a:latin typeface="Times New Roman" charset="0"/>
              </a:rPr>
              <a:pPr eaLnBrk="1" hangingPunct="1"/>
              <a:t>38</a:t>
            </a:fld>
            <a:endParaRPr lang="en-US" sz="1300">
              <a:latin typeface="Times New Roman" charset="0"/>
            </a:endParaRPr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03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4064" indent="-286179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4715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2600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0486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8372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6258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34144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92029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9E9F170-31AE-954F-9831-5944BF11FB65}" type="slidenum">
              <a:rPr lang="en-US" sz="1300">
                <a:latin typeface="Times New Roman" charset="0"/>
              </a:rPr>
              <a:pPr eaLnBrk="1" hangingPunct="1"/>
              <a:t>40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E9E921B-4503-7649-968C-A6123E91ABB3}" type="slidenum">
              <a:rPr lang="en-US" sz="1300">
                <a:latin typeface="Times New Roman" charset="0"/>
              </a:rPr>
              <a:pPr eaLnBrk="1" hangingPunct="1"/>
              <a:t>45</a:t>
            </a:fld>
            <a:endParaRPr lang="en-US" sz="1300">
              <a:latin typeface="Times New Roman" charset="0"/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B0E634-20F4-BA41-A401-D8BCF0E5517A}" type="slidenum">
              <a:rPr lang="en-US" sz="1300">
                <a:latin typeface="Times New Roman" charset="0"/>
              </a:rPr>
              <a:pPr eaLnBrk="1" hangingPunct="1"/>
              <a:t>46</a:t>
            </a:fld>
            <a:endParaRPr lang="en-US" sz="1300">
              <a:latin typeface="Times New Roman" charset="0"/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2D960375-0913-D647-B700-1F3D3262BD30}" type="slidenum">
              <a:rPr lang="en-US" sz="1300" b="0">
                <a:latin typeface="Times New Roman" charset="0"/>
              </a:rPr>
              <a:pPr eaLnBrk="1" hangingPunct="1"/>
              <a:t>4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EDF4060-10AD-8F42-9A21-A141A36668D1}" type="slidenum">
              <a:rPr lang="en-US" sz="1300">
                <a:latin typeface="Times New Roman" charset="0"/>
              </a:rPr>
              <a:pPr eaLnBrk="1" hangingPunct="1"/>
              <a:t>47</a:t>
            </a:fld>
            <a:endParaRPr lang="en-US" sz="1300">
              <a:latin typeface="Times New Roman" charset="0"/>
            </a:endParaRPr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C10C631-E108-AF44-8F5E-ACCB5CE775A9}" type="slidenum">
              <a:rPr lang="en-US" sz="1300">
                <a:latin typeface="Times New Roman" charset="0"/>
              </a:rPr>
              <a:pPr eaLnBrk="1" hangingPunct="1"/>
              <a:t>48</a:t>
            </a:fld>
            <a:endParaRPr lang="en-US" sz="1300">
              <a:latin typeface="Times New Roman" charset="0"/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94524AB-2510-8946-8037-89327E9B06F2}" type="slidenum">
              <a:rPr lang="en-US" sz="1300">
                <a:latin typeface="Times New Roman" charset="0"/>
              </a:rPr>
              <a:pPr eaLnBrk="1" hangingPunct="1"/>
              <a:t>49</a:t>
            </a:fld>
            <a:endParaRPr lang="en-US" sz="1300">
              <a:latin typeface="Times New Roman" charset="0"/>
            </a:endParaRPr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2A4CF8D-FDD8-9F42-8193-E154356097C9}" type="slidenum">
              <a:rPr lang="en-US" sz="1300">
                <a:latin typeface="Times New Roman" charset="0"/>
              </a:rPr>
              <a:pPr eaLnBrk="1" hangingPunct="1"/>
              <a:t>50</a:t>
            </a:fld>
            <a:endParaRPr lang="en-US" sz="1300">
              <a:latin typeface="Times New Roman" charset="0"/>
            </a:endParaRPr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360C07D-5F28-A449-827F-A78E13582E4E}" type="slidenum">
              <a:rPr lang="en-US" sz="1300">
                <a:latin typeface="Times New Roman" charset="0"/>
              </a:rPr>
              <a:pPr eaLnBrk="1" hangingPunct="1"/>
              <a:t>51</a:t>
            </a:fld>
            <a:endParaRPr lang="en-US" sz="1300">
              <a:latin typeface="Times New Roman" charset="0"/>
            </a:endParaRPr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A1C530-3BC5-884D-8E7B-7D9F87CDFB35}" type="slidenum">
              <a:rPr lang="en-US" sz="1300">
                <a:latin typeface="Times New Roman" charset="0"/>
              </a:rPr>
              <a:pPr eaLnBrk="1" hangingPunct="1"/>
              <a:t>52</a:t>
            </a:fld>
            <a:endParaRPr lang="en-US" sz="1300">
              <a:latin typeface="Times New Roman" charset="0"/>
            </a:endParaRPr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2F03C8-0428-0E48-923F-C56C69DB0F16}" type="slidenum">
              <a:rPr lang="en-US" sz="1300">
                <a:latin typeface="Times New Roman" charset="0"/>
              </a:rPr>
              <a:pPr eaLnBrk="1" hangingPunct="1"/>
              <a:t>53</a:t>
            </a:fld>
            <a:endParaRPr lang="en-US" sz="1300">
              <a:latin typeface="Times New Roman" charset="0"/>
            </a:endParaRPr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69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80" indent="-285723" defTabSz="96669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92" indent="-228578" defTabSz="96669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49" indent="-228578" defTabSz="96669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205" indent="-228578" defTabSz="96669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62" indent="-228578" defTabSz="966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19" indent="-228578" defTabSz="966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76" indent="-228578" defTabSz="966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32" indent="-228578" defTabSz="9666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34FF290-3649-B04F-8F26-5874621255E7}" type="slidenum">
              <a:rPr lang="en-US" sz="1300">
                <a:latin typeface="Times New Roman" charset="0"/>
              </a:rPr>
              <a:pPr eaLnBrk="1" hangingPunct="1"/>
              <a:t>54</a:t>
            </a:fld>
            <a:endParaRPr lang="en-US" sz="1300">
              <a:latin typeface="Times New Roman" charset="0"/>
            </a:endParaRPr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503443-3937-0541-B085-815B8FE98E8E}" type="slidenum">
              <a:rPr lang="en-US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673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73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97A696-F65A-3E42-A78F-A185AB275C8E}" type="slidenum">
              <a:rPr lang="en-US"/>
              <a:pPr>
                <a:defRPr/>
              </a:pPr>
              <a:t>56</a:t>
            </a:fld>
            <a:endParaRPr lang="en-US"/>
          </a:p>
        </p:txBody>
      </p:sp>
      <p:sp>
        <p:nvSpPr>
          <p:cNvPr id="32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21175"/>
          </a:xfrm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3B6828-9377-BF4B-975F-301B39ACDE40}" type="slidenum">
              <a:rPr lang="en-US" sz="1300">
                <a:latin typeface="Times New Roman" charset="0"/>
              </a:rPr>
              <a:pPr eaLnBrk="1" hangingPunct="1"/>
              <a:t>5</a:t>
            </a:fld>
            <a:endParaRPr lang="en-US" sz="1300">
              <a:latin typeface="Times New Roman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A76088-33D3-2347-89E6-AF595D8D3990}" type="slidenum">
              <a:rPr lang="en-US" sz="1300">
                <a:latin typeface="Times New Roman" charset="0"/>
              </a:rPr>
              <a:pPr eaLnBrk="1" hangingPunct="1"/>
              <a:t>57</a:t>
            </a:fld>
            <a:endParaRPr lang="en-US" sz="1300">
              <a:latin typeface="Times New Roman" charset="0"/>
            </a:endParaRPr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300B2E2-B67D-9D4C-B2C3-2495CCD4E147}" type="slidenum">
              <a:rPr lang="en-US" sz="1300">
                <a:latin typeface="Times New Roman" charset="0"/>
              </a:rPr>
              <a:pPr eaLnBrk="1" hangingPunct="1"/>
              <a:t>58</a:t>
            </a:fld>
            <a:endParaRPr lang="en-US" sz="1300">
              <a:latin typeface="Times New Roman" charset="0"/>
            </a:endParaRPr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3383AB6-2585-6F44-8D89-0BE33FDCE355}" type="slidenum">
              <a:rPr lang="en-US" sz="1300">
                <a:latin typeface="Times New Roman" charset="0"/>
              </a:rPr>
              <a:pPr eaLnBrk="1" hangingPunct="1"/>
              <a:t>59</a:t>
            </a:fld>
            <a:endParaRPr lang="en-US" sz="1300">
              <a:latin typeface="Times New Roman" charset="0"/>
            </a:endParaRPr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23C74F-8094-A543-82DB-BF0E264532D2}" type="slidenum">
              <a:rPr lang="en-US" sz="1300">
                <a:latin typeface="Times New Roman" charset="0"/>
              </a:rPr>
              <a:pPr eaLnBrk="1" hangingPunct="1"/>
              <a:t>60</a:t>
            </a:fld>
            <a:endParaRPr lang="en-US" sz="1300">
              <a:latin typeface="Times New Roman" charset="0"/>
            </a:endParaRPr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B0E42C4-F4C7-F64E-9753-BD65EBFA6571}" type="slidenum">
              <a:rPr lang="en-US" sz="1300">
                <a:latin typeface="Times New Roman" charset="0"/>
              </a:rPr>
              <a:pPr eaLnBrk="1" hangingPunct="1"/>
              <a:t>61</a:t>
            </a:fld>
            <a:endParaRPr lang="en-US" sz="1300">
              <a:latin typeface="Times New Roman" charset="0"/>
            </a:endParaRPr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0D9166D-E8DF-634F-AAD5-9158EAA53F1B}" type="slidenum">
              <a:rPr lang="en-US" sz="1300">
                <a:latin typeface="Times New Roman" charset="0"/>
              </a:rPr>
              <a:pPr eaLnBrk="1" hangingPunct="1"/>
              <a:t>62</a:t>
            </a:fld>
            <a:endParaRPr lang="en-US" sz="1300">
              <a:latin typeface="Times New Roman" charset="0"/>
            </a:endParaRPr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87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28137" indent="-37470980" defTabSz="969871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1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31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4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62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5070B0B-81BA-594F-A474-3F7D367BB85D}" type="slidenum">
              <a:rPr lang="en-US" sz="1300">
                <a:latin typeface="Times New Roman" charset="0"/>
              </a:rPr>
              <a:pPr eaLnBrk="1" hangingPunct="1"/>
              <a:t>64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75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28137" indent="-37470980" defTabSz="958759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1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31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4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62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59011E4-31ED-0F42-85BA-A267D12F4D40}" type="slidenum">
              <a:rPr lang="en-US" sz="1300">
                <a:latin typeface="Times New Roman" charset="0"/>
              </a:rPr>
              <a:pPr eaLnBrk="1" hangingPunct="1"/>
              <a:t>66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682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9373131" indent="-38898557" defTabSz="960682" eaLnBrk="0" hangingPunct="0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745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4914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4237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9829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8A52FED-73B5-8C48-A301-24C0D6823617}" type="slidenum">
              <a:rPr lang="en-US" sz="1300">
                <a:latin typeface="Times New Roman" charset="0"/>
              </a:rPr>
              <a:pPr eaLnBrk="1" hangingPunct="1"/>
              <a:t>72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72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7C9CC3B-EF06-7C4D-995C-093D817C1908}" type="slidenum">
              <a:rPr lang="en-US" sz="1300">
                <a:latin typeface="Times New Roman" charset="0"/>
              </a:rPr>
              <a:pPr eaLnBrk="1" hangingPunct="1"/>
              <a:t>73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133F41D3-5D45-9844-993F-F8EE72EC889C}" type="slidenum">
              <a:rPr lang="en-US" sz="1300" b="0">
                <a:latin typeface="Times New Roman" charset="0"/>
              </a:rPr>
              <a:pPr eaLnBrk="1" hangingPunct="1"/>
              <a:t>6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92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C54CF5D-0935-D142-AE31-4A0A91509FF8}" type="slidenum">
              <a:rPr lang="en-US" sz="1300">
                <a:latin typeface="Times New Roman" charset="0"/>
              </a:rPr>
              <a:pPr eaLnBrk="1" hangingPunct="1"/>
              <a:t>74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682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9373131" indent="-38898557" defTabSz="960682" eaLnBrk="0" hangingPunct="0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745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4914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4237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9829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8A52FED-73B5-8C48-A301-24C0D6823617}" type="slidenum">
              <a:rPr lang="en-US" sz="1300">
                <a:latin typeface="Times New Roman" charset="0"/>
              </a:rPr>
              <a:pPr eaLnBrk="1" hangingPunct="1"/>
              <a:t>79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682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9373131" indent="-38898557" defTabSz="960682" eaLnBrk="0" hangingPunct="0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745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4914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4237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9829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8A52FED-73B5-8C48-A301-24C0D6823617}" type="slidenum">
              <a:rPr lang="en-US" sz="1300">
                <a:latin typeface="Times New Roman" charset="0"/>
              </a:rPr>
              <a:pPr eaLnBrk="1" hangingPunct="1"/>
              <a:t>80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682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9373131" indent="-38898557" defTabSz="960682" eaLnBrk="0" hangingPunct="0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745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4914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4237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9829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8A52FED-73B5-8C48-A301-24C0D6823617}" type="slidenum">
              <a:rPr lang="en-US" sz="1300">
                <a:latin typeface="Times New Roman" charset="0"/>
              </a:rPr>
              <a:pPr eaLnBrk="1" hangingPunct="1"/>
              <a:t>86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75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28137" indent="-37470980" defTabSz="958759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1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31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4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62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8B4CD04-9D8A-0643-BBED-304377F140BC}" type="slidenum">
              <a:rPr lang="en-US" sz="1300">
                <a:latin typeface="Times New Roman" charset="0"/>
              </a:rPr>
              <a:pPr eaLnBrk="1" hangingPunct="1"/>
              <a:t>88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193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28137" indent="-37470980" defTabSz="961934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1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31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4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62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F16B04C-8D8D-AE48-A609-00419744D279}" type="slidenum">
              <a:rPr lang="en-US" sz="1300">
                <a:latin typeface="Times New Roman" charset="0"/>
              </a:rPr>
              <a:pPr eaLnBrk="1" hangingPunct="1"/>
              <a:t>94</a:t>
            </a:fld>
            <a:endParaRPr lang="en-US" sz="1300">
              <a:latin typeface="Times New Roman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58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28137" indent="-37470980" defTabSz="95558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1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31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4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62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DC8552C-69D0-B241-9CB5-8E3530F130D0}" type="slidenum">
              <a:rPr lang="en-US" sz="1300">
                <a:solidFill>
                  <a:srgbClr val="000000"/>
                </a:solidFill>
              </a:rPr>
              <a:pPr eaLnBrk="1" hangingPunct="1"/>
              <a:t>95</a:t>
            </a:fld>
            <a:endParaRPr lang="en-US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10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28137" indent="-37470980" defTabSz="965109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1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31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4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62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A9AFF92-9D16-244D-BD47-1775DF347A3A}" type="slidenum">
              <a:rPr lang="en-US" sz="1300">
                <a:latin typeface="Times New Roman" charset="0"/>
              </a:rPr>
              <a:pPr eaLnBrk="1" hangingPunct="1"/>
              <a:t>96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4D6B71A-1D2F-1949-B267-9DC1E0EEBDB9}" type="slidenum">
              <a:rPr lang="en-US" sz="1300">
                <a:latin typeface="Times New Roman" charset="0"/>
              </a:rPr>
              <a:pPr eaLnBrk="1" hangingPunct="1"/>
              <a:t>7</a:t>
            </a:fld>
            <a:endParaRPr lang="en-US" sz="1300">
              <a:latin typeface="Times New Roman" charset="0"/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F485735-2CAF-CE4D-B53B-D373B56D6381}" type="slidenum">
              <a:rPr lang="en-US" sz="1300">
                <a:latin typeface="Times New Roman" charset="0"/>
              </a:rPr>
              <a:pPr eaLnBrk="1" hangingPunct="1"/>
              <a:t>8</a:t>
            </a:fld>
            <a:endParaRPr lang="en-US" sz="1300">
              <a:latin typeface="Times New Roman" charset="0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B376ACD-56B8-4142-A97C-DE999BCA6264}" type="slidenum">
              <a:rPr lang="en-US" sz="1300">
                <a:latin typeface="Times New Roman" charset="0"/>
              </a:rPr>
              <a:pPr eaLnBrk="1" hangingPunct="1"/>
              <a:t>9</a:t>
            </a:fld>
            <a:endParaRPr lang="en-US" sz="1300">
              <a:latin typeface="Times New Roman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2271713"/>
            <a:ext cx="8159750" cy="1568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863" y="4144963"/>
            <a:ext cx="6721475" cy="18700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1/18/2012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6F9490-00E5-6E4C-852C-D16EFA33EE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11205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1/18/2012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D45EA-F91C-764A-86E4-4444DF14F5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07202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8038" y="0"/>
            <a:ext cx="2335212" cy="691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853238" cy="6915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1/18/2012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55ED1-EB2E-1849-AEF2-2AAEFC0CBE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85501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0"/>
            <a:ext cx="9340850" cy="691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1/18/2012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C808C-087E-4640-9BA1-002BB1ADB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25883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1/18/2012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0ACCF-0A8A-8245-B36F-3E0017DE35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39583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1/18/2012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2C2AB-4C29-6843-8BC6-E3DFB54315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79955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1/18/2012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D30CA-6850-C342-A950-BBFBB46C20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10446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8"/>
            <a:ext cx="8161338" cy="16002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1/18/2012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221FB-1EB4-CF40-A2A5-095177E7CE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742371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1/18/2012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7D1CB-4637-5149-A92F-5F9DBD1A7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62237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3688"/>
            <a:ext cx="864235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13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8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1636713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2319338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1/18/2012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EF904-2DD9-D244-AF14-E7A036288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725404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1/18/2012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DB42D-4E03-3349-8BEB-C48D6CE4B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77840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1/18/2012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D6699-0B08-6441-9F9F-B8BCFDFD3C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859784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0513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7" cy="62436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25" y="1530350"/>
            <a:ext cx="3159125" cy="5003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1/18/2012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750D9-1508-D948-902F-36FEC6F570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04217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25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1/18/2012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964EB-E120-3243-B6A7-D1CE0F899D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736728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0" tIns="48320" rIns="96640" bIns="483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819150"/>
            <a:ext cx="93408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7018338"/>
            <a:ext cx="19050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>
              <a:defRPr sz="1500" i="1">
                <a:solidFill>
                  <a:srgbClr val="0000FF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1/18/2012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 algn="ctr">
              <a:defRPr sz="1500" i="1">
                <a:solidFill>
                  <a:srgbClr val="0000FF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 algn="r">
              <a:defRPr sz="1500" i="1">
                <a:solidFill>
                  <a:srgbClr val="0000FF"/>
                </a:solidFill>
                <a:cs typeface="Arial" charset="0"/>
              </a:defRPr>
            </a:lvl1pPr>
          </a:lstStyle>
          <a:p>
            <a:pPr>
              <a:defRPr/>
            </a:pPr>
            <a:fld id="{761C5146-E1A5-6543-931D-327E1C1528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858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7010400"/>
            <a:ext cx="9601200" cy="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xmlns:p14="http://schemas.microsoft.com/office/powerpoint/2010/main"/>
  <p:hf hdr="0"/>
  <p:txStyles>
    <p:titleStyle>
      <a:lvl1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2pPr>
      <a:lvl3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3pPr>
      <a:lvl4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4pPr>
      <a:lvl5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5pPr>
      <a:lvl6pPr marL="4572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6pPr>
      <a:lvl7pPr marL="9144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7pPr>
      <a:lvl8pPr marL="13716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8pPr>
      <a:lvl9pPr marL="18288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9pPr>
    </p:titleStyle>
    <p:bodyStyle>
      <a:lvl1pPr marL="360363" indent="-360363" algn="l" defTabSz="966788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80000"/>
        <a:buFont typeface="Wingdings" charset="0"/>
        <a:buChar char="Ø"/>
        <a:defRPr sz="4200" b="1">
          <a:solidFill>
            <a:srgbClr val="0000CC"/>
          </a:solidFill>
          <a:latin typeface="+mn-lt"/>
          <a:ea typeface="ＭＳ Ｐゴシック" charset="-128"/>
          <a:cs typeface="ＭＳ Ｐゴシック" charset="-128"/>
        </a:defRPr>
      </a:lvl1pPr>
      <a:lvl2pPr marL="785813" indent="-3048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Wingdings" charset="0"/>
        <a:buChar char="§"/>
        <a:defRPr sz="3800" b="1">
          <a:solidFill>
            <a:schemeClr val="tx1"/>
          </a:solidFill>
          <a:latin typeface="+mn-lt"/>
          <a:ea typeface="ＭＳ Ｐゴシック" charset="-128"/>
        </a:defRPr>
      </a:lvl2pPr>
      <a:lvl3pPr marL="1208088" indent="-2413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•"/>
        <a:defRPr sz="3200" b="1">
          <a:solidFill>
            <a:srgbClr val="FF00FF"/>
          </a:solidFill>
          <a:latin typeface="+mn-lt"/>
          <a:ea typeface="ＭＳ Ｐゴシック" charset="-128"/>
        </a:defRPr>
      </a:lvl3pPr>
      <a:lvl4pPr marL="1693863" indent="-246063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Times New Roman" charset="0"/>
        <a:buChar char="–"/>
        <a:defRPr sz="2900" b="1">
          <a:solidFill>
            <a:srgbClr val="6600FF"/>
          </a:solidFill>
          <a:latin typeface="+mn-lt"/>
          <a:ea typeface="ＭＳ Ｐゴシック" charset="-128"/>
        </a:defRPr>
      </a:lvl4pPr>
      <a:lvl5pPr marL="2174875" indent="-2413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ＭＳ Ｐゴシック" charset="-128"/>
        </a:defRPr>
      </a:lvl5pPr>
      <a:lvl6pPr marL="26320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6pPr>
      <a:lvl7pPr marL="30892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7pPr>
      <a:lvl8pPr marL="35464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8pPr>
      <a:lvl9pPr marL="40036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Relationship Id="rId3" Type="http://schemas.openxmlformats.org/officeDocument/2006/relationships/image" Target="../media/image80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6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4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8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9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Relationship Id="rId3" Type="http://schemas.openxmlformats.org/officeDocument/2006/relationships/hyperlink" Target="http://arxiv.org/abs/1106.2529" TargetMode="Externa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1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hyperlink" Target="http://arxiv.org/abs/hep-ph/0205314v1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8.jpe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43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30575B7-7FC1-7B47-85B4-826062D2255E}" type="slidenum">
              <a:rPr lang="en-US" sz="1500">
                <a:solidFill>
                  <a:srgbClr val="0000FF"/>
                </a:solidFill>
              </a:rPr>
              <a:pPr eaLnBrk="1" hangingPunct="1"/>
              <a:t>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99013" name="Rectangle 5"/>
          <p:cNvSpPr>
            <a:spLocks noChangeArrowheads="1"/>
          </p:cNvSpPr>
          <p:nvPr/>
        </p:nvSpPr>
        <p:spPr bwMode="auto">
          <a:xfrm>
            <a:off x="1524000" y="3641725"/>
            <a:ext cx="6705600" cy="701675"/>
          </a:xfrm>
          <a:prstGeom prst="rect">
            <a:avLst/>
          </a:prstGeom>
          <a:noFill/>
          <a:ln w="6350">
            <a:noFill/>
            <a:miter lim="800000"/>
            <a:headEnd type="none" w="lg" len="lg"/>
            <a:tailEnd type="none" w="med" len="lg"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000" b="1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Arial" charset="0"/>
              </a:rPr>
              <a:t>Katsushi Arisaka</a:t>
            </a:r>
          </a:p>
        </p:txBody>
      </p:sp>
      <p:sp>
        <p:nvSpPr>
          <p:cNvPr id="29902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42875" y="723900"/>
            <a:ext cx="9296400" cy="1736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ja-JP" sz="54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MS Gothic" charset="0"/>
              </a:rPr>
              <a:t>Origin of the Universe, </a:t>
            </a:r>
            <a:br>
              <a:rPr lang="en-US" altLang="ja-JP" sz="54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MS Gothic" charset="0"/>
              </a:rPr>
            </a:br>
            <a:r>
              <a:rPr lang="en-US" altLang="ja-JP" sz="54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MS Gothic" charset="0"/>
              </a:rPr>
              <a:t>Particles and Structure</a:t>
            </a:r>
            <a:endParaRPr lang="en-US" sz="5400"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ＭＳ Ｐゴシック" charset="0"/>
              <a:cs typeface="MS Gothic" charset="0"/>
            </a:endParaRPr>
          </a:p>
        </p:txBody>
      </p:sp>
      <p:sp>
        <p:nvSpPr>
          <p:cNvPr id="18438" name="Line 13"/>
          <p:cNvSpPr>
            <a:spLocks noChangeShapeType="1"/>
          </p:cNvSpPr>
          <p:nvPr/>
        </p:nvSpPr>
        <p:spPr bwMode="auto">
          <a:xfrm>
            <a:off x="0" y="25146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Line 14"/>
          <p:cNvSpPr>
            <a:spLocks noChangeShapeType="1"/>
          </p:cNvSpPr>
          <p:nvPr/>
        </p:nvSpPr>
        <p:spPr bwMode="auto">
          <a:xfrm>
            <a:off x="36513" y="685800"/>
            <a:ext cx="0" cy="182880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0" name="Line 15"/>
          <p:cNvSpPr>
            <a:spLocks noChangeShapeType="1"/>
          </p:cNvSpPr>
          <p:nvPr/>
        </p:nvSpPr>
        <p:spPr bwMode="auto">
          <a:xfrm>
            <a:off x="9564688" y="685800"/>
            <a:ext cx="0" cy="182880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Rectangle 17"/>
          <p:cNvSpPr>
            <a:spLocks noChangeArrowheads="1"/>
          </p:cNvSpPr>
          <p:nvPr/>
        </p:nvSpPr>
        <p:spPr bwMode="auto">
          <a:xfrm>
            <a:off x="1752600" y="5029200"/>
            <a:ext cx="66516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lg"/>
                <a:tailEnd type="none" w="med" len="lg"/>
              </a14:hiddenLine>
            </a:ext>
          </a:extLst>
        </p:spPr>
        <p:txBody>
          <a:bodyPr lIns="95344" tIns="47672" rIns="95344" bIns="47672">
            <a:spAutoFit/>
          </a:bodyPr>
          <a:lstStyle/>
          <a:p>
            <a:pPr algn="ctr" defTabSz="954088" eaLnBrk="0" hangingPunct="0"/>
            <a:r>
              <a:rPr lang="en-US" altLang="ja-JP" sz="2500" b="1" i="1">
                <a:solidFill>
                  <a:srgbClr val="0000FF"/>
                </a:solidFill>
                <a:latin typeface="Tahoma" charset="0"/>
                <a:ea typeface="MS Mincho" charset="0"/>
                <a:cs typeface="MS Mincho" charset="0"/>
              </a:rPr>
              <a:t>University of California, Los Angeles</a:t>
            </a:r>
            <a:endParaRPr lang="en-US" altLang="ja-JP" sz="2500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defTabSz="954088" eaLnBrk="0" hangingPunct="0"/>
            <a:r>
              <a:rPr lang="en-US" altLang="ja-JP" sz="2500" b="1" i="1">
                <a:solidFill>
                  <a:srgbClr val="0000FF"/>
                </a:solidFill>
                <a:latin typeface="Tahoma" charset="0"/>
                <a:ea typeface="MS Mincho" charset="0"/>
                <a:cs typeface="MS Mincho" charset="0"/>
              </a:rPr>
              <a:t>Department of Physics and Astronomy</a:t>
            </a:r>
            <a:endParaRPr lang="en-US" altLang="ja-JP" sz="2500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defTabSz="954088" eaLnBrk="0" hangingPunct="0"/>
            <a:endParaRPr lang="en-US" altLang="ja-JP" sz="2500">
              <a:solidFill>
                <a:srgbClr val="0099FF"/>
              </a:solidFill>
              <a:latin typeface="Tahoma" charset="0"/>
              <a:ea typeface="MS Mincho" charset="0"/>
              <a:cs typeface="MS Mincho" charset="0"/>
            </a:endParaRPr>
          </a:p>
          <a:p>
            <a:pPr algn="ctr" defTabSz="954088" eaLnBrk="0" hangingPunct="0"/>
            <a:r>
              <a:rPr lang="en-US" altLang="ja-JP" sz="2500">
                <a:solidFill>
                  <a:srgbClr val="0099FF"/>
                </a:solidFill>
                <a:latin typeface="Tahoma" charset="0"/>
                <a:ea typeface="MS Mincho" charset="0"/>
                <a:cs typeface="MS Mincho" charset="0"/>
              </a:rPr>
              <a:t>arisaka@physics.ucla.edu</a:t>
            </a:r>
            <a:endParaRPr lang="en-US" altLang="ja-JP" sz="2500">
              <a:latin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096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4096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0F2FD3A-50E3-F749-B305-25BD616F81D8}" type="slidenum">
              <a:rPr lang="en-US" sz="1500">
                <a:solidFill>
                  <a:srgbClr val="0000FF"/>
                </a:solidFill>
              </a:rPr>
              <a:pPr eaLnBrk="1" hangingPunct="1"/>
              <a:t>10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746498" name="Picture 2" descr="PRC9601a"/>
          <p:cNvPicPr>
            <a:picLocks noChangeAspect="1" noChangeArrowheads="1"/>
          </p:cNvPicPr>
          <p:nvPr/>
        </p:nvPicPr>
        <p:blipFill>
          <a:blip r:embed="rId3">
            <a:lum bright="-8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075"/>
            <a:ext cx="9634538" cy="740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6500" name="Text Box 4"/>
          <p:cNvSpPr txBox="1">
            <a:spLocks noChangeArrowheads="1"/>
          </p:cNvSpPr>
          <p:nvPr/>
        </p:nvSpPr>
        <p:spPr bwMode="auto">
          <a:xfrm>
            <a:off x="5311775" y="4298950"/>
            <a:ext cx="20510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3200" b="1">
                <a:solidFill>
                  <a:srgbClr val="EE00A4"/>
                </a:solidFill>
              </a:rPr>
              <a:t>Red shift </a:t>
            </a:r>
          </a:p>
          <a:p>
            <a:pPr eaLnBrk="1" hangingPunct="1"/>
            <a:r>
              <a:rPr lang="en-US" altLang="ja-JP" sz="3200" b="1">
                <a:solidFill>
                  <a:srgbClr val="EE00A4"/>
                </a:solidFill>
              </a:rPr>
              <a:t>up to ~10</a:t>
            </a:r>
          </a:p>
        </p:txBody>
      </p:sp>
      <p:sp>
        <p:nvSpPr>
          <p:cNvPr id="746501" name="Line 5"/>
          <p:cNvSpPr>
            <a:spLocks noChangeShapeType="1"/>
          </p:cNvSpPr>
          <p:nvPr/>
        </p:nvSpPr>
        <p:spPr bwMode="auto">
          <a:xfrm flipH="1" flipV="1">
            <a:off x="5902325" y="3513138"/>
            <a:ext cx="776288" cy="715962"/>
          </a:xfrm>
          <a:prstGeom prst="line">
            <a:avLst/>
          </a:prstGeom>
          <a:noFill/>
          <a:ln w="57150">
            <a:solidFill>
              <a:srgbClr val="EE00A4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16" tIns="45708" rIns="91416" bIns="45708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74649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4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4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6500" grpId="0"/>
      <p:bldP spid="746501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762000"/>
          </a:xfrm>
        </p:spPr>
        <p:txBody>
          <a:bodyPr/>
          <a:lstStyle/>
          <a:p>
            <a:r>
              <a:rPr lang="en-US" dirty="0" smtClean="0"/>
              <a:t>Some Remarks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9188450" cy="5848350"/>
          </a:xfrm>
        </p:spPr>
        <p:txBody>
          <a:bodyPr/>
          <a:lstStyle/>
          <a:p>
            <a:r>
              <a:rPr lang="en-US" sz="4000" dirty="0" smtClean="0">
                <a:solidFill>
                  <a:srgbClr val="FF00FF"/>
                </a:solidFill>
              </a:rPr>
              <a:t>Xenon</a:t>
            </a:r>
            <a:r>
              <a:rPr lang="en-US" sz="4000" dirty="0" smtClean="0"/>
              <a:t> is optimum up to 1 Ton scale </a:t>
            </a:r>
          </a:p>
          <a:p>
            <a:pPr lvl="1"/>
            <a:r>
              <a:rPr lang="en-US" sz="3600" dirty="0" smtClean="0"/>
              <a:t>Largest discovery potential</a:t>
            </a:r>
          </a:p>
          <a:p>
            <a:pPr lvl="1"/>
            <a:r>
              <a:rPr lang="en-US" sz="3600" dirty="0" smtClean="0"/>
              <a:t>Background ~ 1 / ton-year</a:t>
            </a:r>
          </a:p>
          <a:p>
            <a:pPr lvl="1"/>
            <a:r>
              <a:rPr lang="en-US" sz="3600" dirty="0" smtClean="0"/>
              <a:t>Good sensitivity to low mass WIMP</a:t>
            </a:r>
          </a:p>
          <a:p>
            <a:pPr lvl="3"/>
            <a:endParaRPr lang="en-US" sz="2700" dirty="0" smtClean="0"/>
          </a:p>
          <a:p>
            <a:r>
              <a:rPr lang="en-US" sz="4000" dirty="0" smtClean="0"/>
              <a:t>At &gt; 10 ton scale, </a:t>
            </a:r>
            <a:r>
              <a:rPr lang="en-US" sz="4000" dirty="0" smtClean="0">
                <a:solidFill>
                  <a:srgbClr val="FF0000"/>
                </a:solidFill>
              </a:rPr>
              <a:t>Argon</a:t>
            </a:r>
            <a:r>
              <a:rPr lang="en-US" sz="4000" dirty="0" smtClean="0"/>
              <a:t> is more appealing</a:t>
            </a:r>
          </a:p>
          <a:p>
            <a:pPr lvl="1"/>
            <a:r>
              <a:rPr lang="en-US" sz="3600" dirty="0" smtClean="0"/>
              <a:t>No gamma ray backgrounds</a:t>
            </a:r>
          </a:p>
          <a:p>
            <a:pPr lvl="1"/>
            <a:r>
              <a:rPr lang="en-US" sz="3600" dirty="0" smtClean="0"/>
              <a:t>Mass determination up to 200 </a:t>
            </a:r>
            <a:r>
              <a:rPr lang="en-US" sz="3600" dirty="0" err="1" smtClean="0"/>
              <a:t>GeV</a:t>
            </a:r>
            <a:endParaRPr lang="en-US" sz="3600" dirty="0" smtClean="0"/>
          </a:p>
          <a:p>
            <a:pPr lvl="1"/>
            <a:r>
              <a:rPr lang="en-US" sz="3600" dirty="0" smtClean="0"/>
              <a:t>Large annual modulation </a:t>
            </a:r>
          </a:p>
          <a:p>
            <a:pPr lvl="1"/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011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 (</a:t>
            </a:r>
            <a:r>
              <a:rPr lang="en-US" dirty="0" smtClean="0">
                <a:solidFill>
                  <a:srgbClr val="FF00FF"/>
                </a:solidFill>
              </a:rPr>
              <a:t>G3</a:t>
            </a:r>
            <a:r>
              <a:rPr lang="en-US" dirty="0" smtClean="0"/>
              <a:t>)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(at DUSEL)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29348"/>
            <a:ext cx="9601200" cy="5014252"/>
          </a:xfrm>
          <a:prstGeom prst="rect">
            <a:avLst/>
          </a:prstGeom>
        </p:spPr>
      </p:pic>
      <p:sp>
        <p:nvSpPr>
          <p:cNvPr id="5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52400" y="7018338"/>
            <a:ext cx="1905000" cy="296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F0A6BE1-7E6C-A94F-A23C-106475598EA3}" type="slidenum">
              <a:rPr lang="en-US" sz="1500">
                <a:solidFill>
                  <a:srgbClr val="0000FF"/>
                </a:solidFill>
              </a:rPr>
              <a:pPr eaLnBrk="1" hangingPunct="1"/>
              <a:t>101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" name="TextBox 34"/>
          <p:cNvSpPr txBox="1">
            <a:spLocks noChangeArrowheads="1"/>
          </p:cNvSpPr>
          <p:nvPr/>
        </p:nvSpPr>
        <p:spPr bwMode="auto">
          <a:xfrm>
            <a:off x="2209800" y="5638800"/>
            <a:ext cx="787363" cy="953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25" tIns="45662" rIns="91325" bIns="4566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dirty="0" err="1">
                <a:solidFill>
                  <a:srgbClr val="FF0000"/>
                </a:solidFill>
                <a:latin typeface="Arial Narrow" charset="0"/>
              </a:rPr>
              <a:t>Xe</a:t>
            </a:r>
            <a:endParaRPr lang="en-US" sz="3200" b="1" dirty="0">
              <a:solidFill>
                <a:srgbClr val="FF0000"/>
              </a:solidFill>
              <a:latin typeface="Arial Narrow" charset="0"/>
            </a:endParaRPr>
          </a:p>
          <a:p>
            <a:pPr algn="ctr" eaLnBrk="1" hangingPunct="1"/>
            <a:r>
              <a:rPr lang="en-US" b="1" dirty="0" smtClean="0">
                <a:solidFill>
                  <a:srgbClr val="FF0000"/>
                </a:solidFill>
                <a:latin typeface="Arial Narrow" charset="0"/>
              </a:rPr>
              <a:t>6 ton</a:t>
            </a:r>
            <a:endParaRPr lang="en-US" b="1" dirty="0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11" name="TextBox 33"/>
          <p:cNvSpPr txBox="1">
            <a:spLocks noChangeArrowheads="1"/>
          </p:cNvSpPr>
          <p:nvPr/>
        </p:nvSpPr>
        <p:spPr bwMode="auto">
          <a:xfrm>
            <a:off x="3408082" y="5410200"/>
            <a:ext cx="927661" cy="95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6" rIns="91293" bIns="4564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baseline="30000" dirty="0">
                <a:solidFill>
                  <a:srgbClr val="0000FF"/>
                </a:solidFill>
                <a:latin typeface="Arial Narrow" charset="0"/>
              </a:rPr>
              <a:t>40</a:t>
            </a:r>
            <a:r>
              <a:rPr lang="en-US" sz="3200" b="1" dirty="0">
                <a:solidFill>
                  <a:srgbClr val="0000FF"/>
                </a:solidFill>
                <a:latin typeface="Arial Narrow" charset="0"/>
              </a:rPr>
              <a:t>Ar</a:t>
            </a:r>
          </a:p>
          <a:p>
            <a:pPr algn="ctr" eaLnBrk="1" hangingPunct="1"/>
            <a:r>
              <a:rPr lang="en-US" b="1" dirty="0" smtClean="0">
                <a:solidFill>
                  <a:srgbClr val="0000FF"/>
                </a:solidFill>
                <a:latin typeface="Arial Narrow" charset="0"/>
              </a:rPr>
              <a:t>20 ton</a:t>
            </a:r>
            <a:endParaRPr lang="en-US" b="1" dirty="0">
              <a:solidFill>
                <a:srgbClr val="0000FF"/>
              </a:solidFill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6776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408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  <a:cs typeface="Arial" charset="0"/>
              </a:rPr>
              <a:t>Katsushi Arisaka</a:t>
            </a:r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740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97F488B-B4AF-664A-8292-F677495A77FF}" type="slidenum">
              <a:rPr lang="en-US" sz="1500">
                <a:solidFill>
                  <a:srgbClr val="0000FF"/>
                </a:solidFill>
              </a:rPr>
              <a:pPr eaLnBrk="1" hangingPunct="1"/>
              <a:t>102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74085" name="Picture 6" descr="xenon10ton 2-8-10_1.jpg"/>
          <p:cNvPicPr>
            <a:picLocks noChangeAspect="1"/>
          </p:cNvPicPr>
          <p:nvPr/>
        </p:nvPicPr>
        <p:blipFill>
          <a:blip r:embed="rId2" cstate="screen">
            <a:lum bright="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89025"/>
            <a:ext cx="4648200" cy="558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6" name="Picture 4" descr="4meter_2-19-10_6.jpg"/>
          <p:cNvPicPr>
            <a:picLocks noChangeAspect="1"/>
          </p:cNvPicPr>
          <p:nvPr/>
        </p:nvPicPr>
        <p:blipFill>
          <a:blip r:embed="rId3" cstate="screen">
            <a:lum brigh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1182688"/>
            <a:ext cx="4724400" cy="553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7" name="Rectangle 13"/>
          <p:cNvSpPr>
            <a:spLocks noChangeArrowheads="1"/>
          </p:cNvSpPr>
          <p:nvPr/>
        </p:nvSpPr>
        <p:spPr bwMode="auto">
          <a:xfrm>
            <a:off x="190500" y="5132388"/>
            <a:ext cx="10826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6" tIns="45668" rIns="91336" bIns="45668">
            <a:spAutoFit/>
          </a:bodyPr>
          <a:lstStyle/>
          <a:p>
            <a:r>
              <a:rPr lang="en-US" sz="1600" b="1">
                <a:solidFill>
                  <a:srgbClr val="85FFE0"/>
                </a:solidFill>
                <a:latin typeface="Arial Narrow" charset="0"/>
              </a:rPr>
              <a:t>Water Tank</a:t>
            </a:r>
            <a:endParaRPr lang="en-US" sz="1700">
              <a:solidFill>
                <a:srgbClr val="85FFE0"/>
              </a:solidFill>
            </a:endParaRPr>
          </a:p>
        </p:txBody>
      </p:sp>
      <p:sp>
        <p:nvSpPr>
          <p:cNvPr id="174088" name="Rectangle 16"/>
          <p:cNvSpPr>
            <a:spLocks noChangeArrowheads="1"/>
          </p:cNvSpPr>
          <p:nvPr/>
        </p:nvSpPr>
        <p:spPr bwMode="auto">
          <a:xfrm>
            <a:off x="1295400" y="4306888"/>
            <a:ext cx="688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6" tIns="45668" rIns="91336" bIns="45668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Arial Narrow" charset="0"/>
              </a:rPr>
              <a:t>Liquid</a:t>
            </a:r>
          </a:p>
          <a:p>
            <a:r>
              <a:rPr lang="en-US" sz="1600" b="1">
                <a:solidFill>
                  <a:srgbClr val="FFFF00"/>
                </a:solidFill>
                <a:latin typeface="Arial Narrow" charset="0"/>
              </a:rPr>
              <a:t>Scinti</a:t>
            </a:r>
            <a:endParaRPr lang="en-US" sz="1700">
              <a:solidFill>
                <a:srgbClr val="FFFF00"/>
              </a:solidFill>
            </a:endParaRPr>
          </a:p>
        </p:txBody>
      </p:sp>
      <p:sp>
        <p:nvSpPr>
          <p:cNvPr id="174089" name="Rectangle 15"/>
          <p:cNvSpPr>
            <a:spLocks noChangeArrowheads="1"/>
          </p:cNvSpPr>
          <p:nvPr/>
        </p:nvSpPr>
        <p:spPr bwMode="auto">
          <a:xfrm>
            <a:off x="4987925" y="5221288"/>
            <a:ext cx="10826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6" tIns="45668" rIns="91336" bIns="45668">
            <a:spAutoFit/>
          </a:bodyPr>
          <a:lstStyle/>
          <a:p>
            <a:r>
              <a:rPr lang="en-US" sz="1600" b="1">
                <a:solidFill>
                  <a:srgbClr val="85FFE0"/>
                </a:solidFill>
                <a:latin typeface="Arial Narrow" charset="0"/>
              </a:rPr>
              <a:t>Water Tank</a:t>
            </a:r>
            <a:endParaRPr lang="en-US" sz="1700">
              <a:solidFill>
                <a:srgbClr val="85FFE0"/>
              </a:solidFill>
            </a:endParaRPr>
          </a:p>
        </p:txBody>
      </p:sp>
      <p:sp>
        <p:nvSpPr>
          <p:cNvPr id="174090" name="TextBox 34"/>
          <p:cNvSpPr txBox="1">
            <a:spLocks noChangeArrowheads="1"/>
          </p:cNvSpPr>
          <p:nvPr/>
        </p:nvSpPr>
        <p:spPr bwMode="auto">
          <a:xfrm>
            <a:off x="914400" y="679450"/>
            <a:ext cx="3200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38" tIns="45620" rIns="91238" bIns="456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700" b="1">
                <a:solidFill>
                  <a:srgbClr val="FF0000"/>
                </a:solidFill>
                <a:latin typeface="Arial Narrow" charset="0"/>
              </a:rPr>
              <a:t>Xe  20 ton (10 ton)</a:t>
            </a:r>
            <a:endParaRPr lang="en-US" sz="2700" b="1">
              <a:solidFill>
                <a:srgbClr val="FF0000"/>
              </a:solidFill>
            </a:endParaRPr>
          </a:p>
        </p:txBody>
      </p:sp>
      <p:sp>
        <p:nvSpPr>
          <p:cNvPr id="174091" name="TextBox 33"/>
          <p:cNvSpPr txBox="1">
            <a:spLocks noChangeArrowheads="1"/>
          </p:cNvSpPr>
          <p:nvPr/>
        </p:nvSpPr>
        <p:spPr bwMode="auto">
          <a:xfrm>
            <a:off x="5981700" y="679450"/>
            <a:ext cx="27574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38" tIns="45620" rIns="91238" bIns="456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700" b="1" baseline="30000">
                <a:solidFill>
                  <a:srgbClr val="FF00FF"/>
                </a:solidFill>
                <a:latin typeface="Arial Narrow" charset="0"/>
              </a:rPr>
              <a:t>40</a:t>
            </a:r>
            <a:r>
              <a:rPr lang="en-US" sz="2700" b="1">
                <a:solidFill>
                  <a:srgbClr val="FF00FF"/>
                </a:solidFill>
                <a:latin typeface="Arial Narrow" charset="0"/>
              </a:rPr>
              <a:t>Ar 70 ton (50 ton)</a:t>
            </a:r>
          </a:p>
        </p:txBody>
      </p:sp>
      <p:cxnSp>
        <p:nvCxnSpPr>
          <p:cNvPr id="174092" name="Straight Arrow Connector 53"/>
          <p:cNvCxnSpPr>
            <a:cxnSpLocks noChangeShapeType="1"/>
          </p:cNvCxnSpPr>
          <p:nvPr/>
        </p:nvCxnSpPr>
        <p:spPr bwMode="auto">
          <a:xfrm>
            <a:off x="4876800" y="6400800"/>
            <a:ext cx="4419600" cy="533400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093" name="TextBox 24"/>
          <p:cNvSpPr txBox="1">
            <a:spLocks noChangeArrowheads="1"/>
          </p:cNvSpPr>
          <p:nvPr/>
        </p:nvSpPr>
        <p:spPr bwMode="auto">
          <a:xfrm>
            <a:off x="6705600" y="6484938"/>
            <a:ext cx="762000" cy="357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0" tIns="45635" rIns="91270" bIns="45635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700" b="1">
                <a:solidFill>
                  <a:srgbClr val="C00000"/>
                </a:solidFill>
                <a:latin typeface="Arial Narrow" charset="0"/>
              </a:rPr>
              <a:t>18 m</a:t>
            </a:r>
          </a:p>
        </p:txBody>
      </p:sp>
      <p:cxnSp>
        <p:nvCxnSpPr>
          <p:cNvPr id="174094" name="Straight Arrow Connector 53"/>
          <p:cNvCxnSpPr>
            <a:cxnSpLocks noChangeShapeType="1"/>
          </p:cNvCxnSpPr>
          <p:nvPr/>
        </p:nvCxnSpPr>
        <p:spPr bwMode="auto">
          <a:xfrm>
            <a:off x="1219200" y="6477000"/>
            <a:ext cx="2057400" cy="228600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095" name="TextBox 24"/>
          <p:cNvSpPr txBox="1">
            <a:spLocks noChangeArrowheads="1"/>
          </p:cNvSpPr>
          <p:nvPr/>
        </p:nvSpPr>
        <p:spPr bwMode="auto">
          <a:xfrm>
            <a:off x="1905000" y="6357938"/>
            <a:ext cx="533400" cy="357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0" tIns="45635" rIns="91270" bIns="45635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700" b="1">
                <a:solidFill>
                  <a:srgbClr val="C00000"/>
                </a:solidFill>
                <a:latin typeface="Arial Narrow" charset="0"/>
              </a:rPr>
              <a:t>8 m</a:t>
            </a:r>
          </a:p>
        </p:txBody>
      </p:sp>
      <p:sp>
        <p:nvSpPr>
          <p:cNvPr id="174096" name="Rectangle 16"/>
          <p:cNvSpPr>
            <a:spLocks noChangeArrowheads="1"/>
          </p:cNvSpPr>
          <p:nvPr/>
        </p:nvSpPr>
        <p:spPr bwMode="auto">
          <a:xfrm>
            <a:off x="6016625" y="4572000"/>
            <a:ext cx="688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6" tIns="45668" rIns="91336" bIns="45668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Arial Narrow" charset="0"/>
              </a:rPr>
              <a:t>Liquid</a:t>
            </a:r>
          </a:p>
          <a:p>
            <a:r>
              <a:rPr lang="en-US" sz="1600" b="1">
                <a:solidFill>
                  <a:srgbClr val="FFFF00"/>
                </a:solidFill>
                <a:latin typeface="Arial Narrow" charset="0"/>
              </a:rPr>
              <a:t>Scinti</a:t>
            </a:r>
            <a:endParaRPr lang="en-US" sz="1700">
              <a:solidFill>
                <a:srgbClr val="FFFF00"/>
              </a:solidFill>
            </a:endParaRPr>
          </a:p>
        </p:txBody>
      </p:sp>
      <p:sp>
        <p:nvSpPr>
          <p:cNvPr id="174097" name="Rectangle 20"/>
          <p:cNvSpPr>
            <a:spLocks noChangeArrowheads="1"/>
          </p:cNvSpPr>
          <p:nvPr/>
        </p:nvSpPr>
        <p:spPr bwMode="auto">
          <a:xfrm>
            <a:off x="2049463" y="3894138"/>
            <a:ext cx="493712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2" tIns="45675" rIns="91352" bIns="45675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charset="0"/>
              </a:rPr>
              <a:t>Xe</a:t>
            </a:r>
            <a:endParaRPr lang="en-US"/>
          </a:p>
        </p:txBody>
      </p:sp>
      <p:sp>
        <p:nvSpPr>
          <p:cNvPr id="174098" name="Rectangle 21"/>
          <p:cNvSpPr>
            <a:spLocks noChangeArrowheads="1"/>
          </p:cNvSpPr>
          <p:nvPr/>
        </p:nvSpPr>
        <p:spPr bwMode="auto">
          <a:xfrm>
            <a:off x="6807200" y="3962400"/>
            <a:ext cx="5191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2" tIns="45675" rIns="91352" bIns="45675">
            <a:spAutoFit/>
          </a:bodyPr>
          <a:lstStyle/>
          <a:p>
            <a:r>
              <a:rPr lang="en-US" sz="2700" b="1">
                <a:solidFill>
                  <a:srgbClr val="FF00FF"/>
                </a:solidFill>
                <a:latin typeface="Arial Narrow" charset="0"/>
              </a:rPr>
              <a:t>Ar</a:t>
            </a:r>
            <a:endParaRPr lang="en-US" sz="270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-152400" y="0"/>
            <a:ext cx="9906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19" tIns="48261" rIns="96519" bIns="48261" anchor="ctr"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3000" b="1" dirty="0">
                <a:solidFill>
                  <a:srgbClr val="A50021"/>
                </a:solidFill>
                <a:latin typeface="Tahoma" charset="0"/>
                <a:cs typeface="ＭＳ Ｐゴシック" charset="0"/>
              </a:rPr>
              <a:t>MAX+LZD = </a:t>
            </a:r>
            <a:r>
              <a:rPr lang="en-US" sz="3000" b="1" dirty="0" smtClean="0">
                <a:solidFill>
                  <a:srgbClr val="A50021"/>
                </a:solidFill>
                <a:latin typeface="Tahoma" charset="0"/>
                <a:cs typeface="ＭＳ Ｐゴシック" charset="0"/>
              </a:rPr>
              <a:t>“Ultimate </a:t>
            </a:r>
            <a:r>
              <a:rPr lang="en-US" sz="3000" b="1" dirty="0" smtClean="0">
                <a:solidFill>
                  <a:srgbClr val="FF00FF"/>
                </a:solidFill>
                <a:latin typeface="Tahoma" charset="0"/>
                <a:cs typeface="ＭＳ Ｐゴシック" charset="0"/>
              </a:rPr>
              <a:t>G3</a:t>
            </a:r>
            <a:r>
              <a:rPr lang="en-US" sz="3000" b="1" dirty="0" smtClean="0">
                <a:solidFill>
                  <a:srgbClr val="A50021"/>
                </a:solidFill>
                <a:latin typeface="Tahoma" charset="0"/>
                <a:cs typeface="ＭＳ Ｐゴシック" charset="0"/>
              </a:rPr>
              <a:t>” </a:t>
            </a:r>
            <a:r>
              <a:rPr lang="en-US" sz="3000" b="1" dirty="0">
                <a:solidFill>
                  <a:srgbClr val="A50021"/>
                </a:solidFill>
                <a:latin typeface="Tahoma" charset="0"/>
                <a:cs typeface="ＭＳ Ｐゴシック" charset="0"/>
              </a:rPr>
              <a:t>Detector </a:t>
            </a:r>
            <a:r>
              <a:rPr lang="en-US" sz="3000" b="1" dirty="0">
                <a:solidFill>
                  <a:srgbClr val="009973"/>
                </a:solidFill>
                <a:latin typeface="Tahoma" charset="0"/>
                <a:cs typeface="ＭＳ Ｐゴシック" charset="0"/>
              </a:rPr>
              <a:t>(at DUSEL)</a:t>
            </a:r>
          </a:p>
        </p:txBody>
      </p:sp>
    </p:spTree>
    <p:extLst>
      <p:ext uri="{BB962C8B-B14F-4D97-AF65-F5344CB8AC3E}">
        <p14:creationId xmlns:p14="http://schemas.microsoft.com/office/powerpoint/2010/main" val="1439316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3_limit_low_E_new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1" b="-681"/>
          <a:stretch/>
        </p:blipFill>
        <p:spPr>
          <a:xfrm rot="5400000">
            <a:off x="990253" y="-1066452"/>
            <a:ext cx="7315202" cy="9448108"/>
          </a:xfrm>
          <a:prstGeom prst="rect">
            <a:avLst/>
          </a:prstGeom>
        </p:spPr>
      </p:pic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8966105" y="43434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Arial Narrow" charset="0"/>
              </a:rPr>
              <a:t>G2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8978596" y="52578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Arial Narrow" charset="0"/>
              </a:rPr>
              <a:t>G3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966105" y="32766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FF0000"/>
                </a:solidFill>
                <a:latin typeface="Arial Narrow" charset="0"/>
              </a:rPr>
              <a:t>G1</a:t>
            </a:r>
            <a:endParaRPr lang="en-US" sz="3600" b="1" dirty="0">
              <a:solidFill>
                <a:srgbClr val="FF0000"/>
              </a:solidFill>
              <a:latin typeface="Arial Narrow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181600" y="1443335"/>
            <a:ext cx="2328190" cy="4805065"/>
            <a:chOff x="5181600" y="1443335"/>
            <a:chExt cx="2328190" cy="4805065"/>
          </a:xfrm>
        </p:grpSpPr>
        <p:sp>
          <p:nvSpPr>
            <p:cNvPr id="15" name="Rectangle 14"/>
            <p:cNvSpPr/>
            <p:nvPr/>
          </p:nvSpPr>
          <p:spPr>
            <a:xfrm>
              <a:off x="6746207" y="4267200"/>
              <a:ext cx="73256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n-lt"/>
                </a:rPr>
                <a:t>CMSSM</a:t>
              </a:r>
              <a:endParaRPr lang="en-US" sz="1400" b="1" dirty="0">
                <a:solidFill>
                  <a:schemeClr val="bg1"/>
                </a:solidFill>
                <a:latin typeface="+mn-lt"/>
              </a:endParaRPr>
            </a:p>
          </p:txBody>
        </p:sp>
        <p:cxnSp>
          <p:nvCxnSpPr>
            <p:cNvPr id="7" name="Straight Connector 6"/>
            <p:cNvCxnSpPr>
              <a:cxnSpLocks noChangeAspect="1"/>
            </p:cNvCxnSpPr>
            <p:nvPr/>
          </p:nvCxnSpPr>
          <p:spPr bwMode="auto">
            <a:xfrm flipH="1">
              <a:off x="5867400" y="2362200"/>
              <a:ext cx="0" cy="38862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>
              <a:cxnSpLocks noChangeAspect="1"/>
            </p:cNvCxnSpPr>
            <p:nvPr/>
          </p:nvCxnSpPr>
          <p:spPr bwMode="auto">
            <a:xfrm flipH="1">
              <a:off x="6477000" y="2362200"/>
              <a:ext cx="0" cy="38862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>
              <a:cxnSpLocks noChangeAspect="1"/>
            </p:cNvCxnSpPr>
            <p:nvPr/>
          </p:nvCxnSpPr>
          <p:spPr bwMode="auto">
            <a:xfrm flipH="1">
              <a:off x="7162800" y="2362200"/>
              <a:ext cx="0" cy="38862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5638800" y="1951180"/>
              <a:ext cx="6390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i="1" dirty="0" smtClean="0">
                  <a:solidFill>
                    <a:srgbClr val="008000"/>
                  </a:solidFill>
                  <a:latin typeface="+mn-lt"/>
                </a:rPr>
                <a:t>2011</a:t>
              </a:r>
              <a:endParaRPr lang="en-US" sz="1800" b="1" i="1" dirty="0">
                <a:solidFill>
                  <a:srgbClr val="008000"/>
                </a:solidFill>
                <a:latin typeface="+mn-lt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232240" y="1947446"/>
              <a:ext cx="6517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i="1" dirty="0" smtClean="0">
                  <a:solidFill>
                    <a:srgbClr val="008000"/>
                  </a:solidFill>
                  <a:latin typeface="+mn-lt"/>
                </a:rPr>
                <a:t>2012</a:t>
              </a:r>
              <a:endParaRPr lang="en-US" sz="1800" b="1" i="1" dirty="0">
                <a:solidFill>
                  <a:srgbClr val="008000"/>
                </a:solidFill>
                <a:latin typeface="+mn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858000" y="1947446"/>
              <a:ext cx="6517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i="1" dirty="0" smtClean="0">
                  <a:solidFill>
                    <a:srgbClr val="008000"/>
                  </a:solidFill>
                  <a:latin typeface="+mn-lt"/>
                </a:rPr>
                <a:t>2015</a:t>
              </a:r>
              <a:endParaRPr lang="en-US" sz="1800" b="1" i="1" dirty="0">
                <a:solidFill>
                  <a:srgbClr val="008000"/>
                </a:solidFill>
                <a:latin typeface="+mn-lt"/>
              </a:endParaRPr>
            </a:p>
          </p:txBody>
        </p:sp>
        <p:cxnSp>
          <p:nvCxnSpPr>
            <p:cNvPr id="17" name="Straight Connector 16"/>
            <p:cNvCxnSpPr>
              <a:cxnSpLocks noChangeAspect="1"/>
            </p:cNvCxnSpPr>
            <p:nvPr/>
          </p:nvCxnSpPr>
          <p:spPr bwMode="auto">
            <a:xfrm flipH="1">
              <a:off x="5410200" y="2362200"/>
              <a:ext cx="0" cy="38862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>
              <a:off x="5181600" y="1947446"/>
              <a:ext cx="535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i="1" dirty="0" smtClean="0">
                  <a:solidFill>
                    <a:srgbClr val="008000"/>
                  </a:solidFill>
                  <a:latin typeface="+mn-lt"/>
                </a:rPr>
                <a:t>Pre</a:t>
              </a:r>
              <a:endParaRPr lang="en-US" sz="1800" b="1" i="1" dirty="0">
                <a:solidFill>
                  <a:srgbClr val="008000"/>
                </a:solidFill>
                <a:latin typeface="+mn-l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850063" y="1443335"/>
              <a:ext cx="7895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8000"/>
                  </a:solidFill>
                  <a:latin typeface="+mn-lt"/>
                </a:rPr>
                <a:t>LHC</a:t>
              </a:r>
              <a:endParaRPr lang="en-US" sz="2800" b="1" dirty="0">
                <a:solidFill>
                  <a:srgbClr val="008000"/>
                </a:solidFill>
                <a:latin typeface="+mn-lt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1/18/2012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ED30CA-6850-C342-A950-BBFBB46C20FB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2873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u="sng" dirty="0" smtClean="0"/>
              <a:t>Science cases</a:t>
            </a:r>
          </a:p>
          <a:p>
            <a:pPr lvl="1"/>
            <a:r>
              <a:rPr lang="en-US" sz="3200" dirty="0" smtClean="0"/>
              <a:t>Stronger than ever  - SUSY, Extra Dimensions…</a:t>
            </a:r>
          </a:p>
          <a:p>
            <a:pPr lvl="1"/>
            <a:r>
              <a:rPr lang="en-US" sz="3200" dirty="0" smtClean="0"/>
              <a:t>Competitive and complementary to LHC</a:t>
            </a:r>
          </a:p>
          <a:p>
            <a:pPr lvl="1"/>
            <a:r>
              <a:rPr lang="en-US" sz="3200" dirty="0" smtClean="0"/>
              <a:t>Extremely timely</a:t>
            </a:r>
          </a:p>
          <a:p>
            <a:r>
              <a:rPr lang="en-US" sz="3600" u="sng" dirty="0" smtClean="0"/>
              <a:t>Technical challenges</a:t>
            </a:r>
          </a:p>
          <a:p>
            <a:pPr lvl="1"/>
            <a:r>
              <a:rPr lang="en-US" sz="3200" dirty="0" smtClean="0"/>
              <a:t>Xe-G1 (100 kg) well demonstrated by XENON100</a:t>
            </a:r>
          </a:p>
          <a:p>
            <a:pPr lvl="1"/>
            <a:r>
              <a:rPr lang="en-US" sz="3200" dirty="0" smtClean="0"/>
              <a:t>New photon detector (QUPID) developed</a:t>
            </a:r>
          </a:p>
          <a:p>
            <a:pPr lvl="1"/>
            <a:r>
              <a:rPr lang="en-US" sz="3200" dirty="0" smtClean="0"/>
              <a:t>Radioactivity (</a:t>
            </a:r>
            <a:r>
              <a:rPr lang="en-US" sz="3200" baseline="30000" dirty="0" smtClean="0"/>
              <a:t>39</a:t>
            </a:r>
            <a:r>
              <a:rPr lang="en-US" sz="3200" dirty="0" smtClean="0"/>
              <a:t>Ar, </a:t>
            </a:r>
            <a:r>
              <a:rPr lang="en-US" sz="3200" baseline="30000" dirty="0" smtClean="0"/>
              <a:t>85</a:t>
            </a:r>
            <a:r>
              <a:rPr lang="en-US" sz="3200" dirty="0" smtClean="0"/>
              <a:t>Kr, </a:t>
            </a:r>
            <a:r>
              <a:rPr lang="en-US" sz="3200" dirty="0" err="1" smtClean="0"/>
              <a:t>Rn</a:t>
            </a:r>
            <a:r>
              <a:rPr lang="en-US" sz="3200" dirty="0" smtClean="0"/>
              <a:t>) major challenges</a:t>
            </a:r>
          </a:p>
          <a:p>
            <a:r>
              <a:rPr lang="en-US" sz="3600" u="sng" dirty="0" smtClean="0"/>
              <a:t>Future directions</a:t>
            </a:r>
          </a:p>
          <a:p>
            <a:pPr lvl="1"/>
            <a:r>
              <a:rPr lang="en-US" sz="3200" dirty="0">
                <a:latin typeface="Arial Narrow" charset="0"/>
                <a:ea typeface="ＭＳ Ｐゴシック" charset="0"/>
              </a:rPr>
              <a:t>G2 : </a:t>
            </a:r>
            <a:r>
              <a:rPr lang="en-US" sz="3200" dirty="0">
                <a:solidFill>
                  <a:srgbClr val="FF0000"/>
                </a:solidFill>
                <a:latin typeface="Arial Narrow" charset="0"/>
                <a:ea typeface="ＭＳ Ｐゴシック" charset="0"/>
              </a:rPr>
              <a:t>XENON 1T </a:t>
            </a:r>
            <a:r>
              <a:rPr lang="en-US" sz="3200" dirty="0">
                <a:latin typeface="Arial Narrow" charset="0"/>
                <a:ea typeface="ＭＳ Ｐゴシック" charset="0"/>
              </a:rPr>
              <a:t>and </a:t>
            </a:r>
            <a:r>
              <a:rPr lang="en-US" sz="3200" dirty="0" err="1">
                <a:solidFill>
                  <a:srgbClr val="FF00FF"/>
                </a:solidFill>
                <a:latin typeface="Arial Narrow" charset="0"/>
                <a:ea typeface="ＭＳ Ｐゴシック" charset="0"/>
              </a:rPr>
              <a:t>DarkSide</a:t>
            </a:r>
            <a:r>
              <a:rPr lang="en-US" sz="3200" dirty="0">
                <a:solidFill>
                  <a:srgbClr val="FF00FF"/>
                </a:solidFill>
                <a:latin typeface="Arial Narrow" charset="0"/>
                <a:ea typeface="ＭＳ Ｐゴシック" charset="0"/>
              </a:rPr>
              <a:t> 50 / 5T </a:t>
            </a:r>
            <a:r>
              <a:rPr lang="en-US" sz="3200" dirty="0">
                <a:latin typeface="Arial Narrow" charset="0"/>
                <a:ea typeface="ＭＳ Ｐゴシック" charset="0"/>
              </a:rPr>
              <a:t>at Gran </a:t>
            </a:r>
            <a:r>
              <a:rPr lang="en-US" sz="3200" dirty="0" err="1">
                <a:latin typeface="Arial Narrow" charset="0"/>
                <a:ea typeface="ＭＳ Ｐゴシック" charset="0"/>
              </a:rPr>
              <a:t>Sasso</a:t>
            </a:r>
            <a:r>
              <a:rPr lang="en-US" sz="3200" dirty="0">
                <a:latin typeface="Arial Narrow" charset="0"/>
                <a:ea typeface="ＭＳ Ｐゴシック" charset="0"/>
              </a:rPr>
              <a:t>.</a:t>
            </a:r>
          </a:p>
          <a:p>
            <a:pPr lvl="1"/>
            <a:r>
              <a:rPr lang="en-US" sz="3200" dirty="0">
                <a:latin typeface="Arial Narrow" charset="0"/>
                <a:ea typeface="ＭＳ Ｐゴシック" charset="0"/>
              </a:rPr>
              <a:t>G3 : MAX + LZD (</a:t>
            </a:r>
            <a:r>
              <a:rPr lang="en-US" sz="3200" dirty="0" err="1">
                <a:solidFill>
                  <a:srgbClr val="FF0000"/>
                </a:solidFill>
                <a:latin typeface="Arial Narrow" charset="0"/>
                <a:ea typeface="ＭＳ Ｐゴシック" charset="0"/>
              </a:rPr>
              <a:t>Xe</a:t>
            </a:r>
            <a:r>
              <a:rPr lang="en-US" sz="3200" dirty="0">
                <a:solidFill>
                  <a:srgbClr val="FF0000"/>
                </a:solidFill>
                <a:latin typeface="Arial Narrow" charset="0"/>
                <a:ea typeface="ＭＳ Ｐゴシック" charset="0"/>
              </a:rPr>
              <a:t> 10T </a:t>
            </a:r>
            <a:r>
              <a:rPr lang="en-US" sz="3200" dirty="0">
                <a:latin typeface="Arial Narrow" charset="0"/>
                <a:ea typeface="ＭＳ Ｐゴシック" charset="0"/>
              </a:rPr>
              <a:t>+</a:t>
            </a:r>
            <a:r>
              <a:rPr lang="en-US" sz="3200" dirty="0">
                <a:solidFill>
                  <a:srgbClr val="FF6600"/>
                </a:solidFill>
                <a:latin typeface="Arial Narrow" charset="0"/>
                <a:ea typeface="ＭＳ Ｐゴシック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Arial Narrow" charset="0"/>
                <a:ea typeface="ＭＳ Ｐゴシック" charset="0"/>
              </a:rPr>
              <a:t>Ar</a:t>
            </a:r>
            <a:r>
              <a:rPr lang="en-US" sz="3200" dirty="0">
                <a:solidFill>
                  <a:srgbClr val="FF00FF"/>
                </a:solidFill>
                <a:latin typeface="Arial Narrow" charset="0"/>
                <a:ea typeface="ＭＳ Ｐゴシック" charset="0"/>
              </a:rPr>
              <a:t> 50T</a:t>
            </a:r>
            <a:r>
              <a:rPr lang="en-US" sz="3200" dirty="0">
                <a:latin typeface="Arial Narrow" charset="0"/>
                <a:ea typeface="ＭＳ Ｐゴシック" charset="0"/>
              </a:rPr>
              <a:t>) at DUSEL</a:t>
            </a:r>
          </a:p>
          <a:p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2967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Katsushi’s Speculations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959850" cy="5924550"/>
          </a:xfrm>
        </p:spPr>
        <p:txBody>
          <a:bodyPr/>
          <a:lstStyle/>
          <a:p>
            <a:r>
              <a:rPr lang="en-US" sz="3600" dirty="0" smtClean="0">
                <a:solidFill>
                  <a:srgbClr val="0066FF"/>
                </a:solidFill>
              </a:rPr>
              <a:t>2012</a:t>
            </a:r>
            <a:r>
              <a:rPr lang="en-US" sz="3600" dirty="0" smtClean="0">
                <a:solidFill>
                  <a:srgbClr val="FF6600"/>
                </a:solidFill>
              </a:rPr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	LHC (ATLAS+CMS) </a:t>
            </a:r>
            <a:r>
              <a:rPr lang="en-US" sz="3600" dirty="0" smtClean="0"/>
              <a:t>announces</a:t>
            </a:r>
          </a:p>
          <a:p>
            <a:pPr lvl="1"/>
            <a:r>
              <a:rPr lang="en-US" sz="3200" dirty="0" smtClean="0"/>
              <a:t>124 </a:t>
            </a:r>
            <a:r>
              <a:rPr lang="en-US" sz="3200" dirty="0" err="1" smtClean="0"/>
              <a:t>GeV</a:t>
            </a:r>
            <a:r>
              <a:rPr lang="en-US" sz="3200" dirty="0" smtClean="0"/>
              <a:t> Higgs (at 5σ)</a:t>
            </a:r>
          </a:p>
          <a:p>
            <a:pPr lvl="4"/>
            <a:endParaRPr lang="en-US" sz="1000" dirty="0" smtClean="0"/>
          </a:p>
          <a:p>
            <a:r>
              <a:rPr lang="en-US" sz="3600" dirty="0" smtClean="0">
                <a:solidFill>
                  <a:srgbClr val="0066FF"/>
                </a:solidFill>
              </a:rPr>
              <a:t>2016</a:t>
            </a:r>
            <a:r>
              <a:rPr lang="en-US" sz="3600" dirty="0" smtClean="0"/>
              <a:t> 	</a:t>
            </a:r>
            <a:r>
              <a:rPr lang="en-US" sz="3600" dirty="0" smtClean="0">
                <a:solidFill>
                  <a:srgbClr val="FF00FF"/>
                </a:solidFill>
              </a:rPr>
              <a:t>XENON1T</a:t>
            </a:r>
            <a:r>
              <a:rPr lang="en-US" sz="3600" dirty="0" smtClean="0"/>
              <a:t> announces </a:t>
            </a:r>
          </a:p>
          <a:p>
            <a:pPr lvl="1"/>
            <a:r>
              <a:rPr lang="en-US" sz="3200" dirty="0" smtClean="0"/>
              <a:t>Observation of 10 WIMP signals (&gt; 200 </a:t>
            </a:r>
            <a:r>
              <a:rPr lang="en-US" sz="3200" dirty="0" err="1" smtClean="0"/>
              <a:t>GeV</a:t>
            </a:r>
            <a:r>
              <a:rPr lang="en-US" sz="3200" dirty="0" smtClean="0"/>
              <a:t>)</a:t>
            </a:r>
          </a:p>
          <a:p>
            <a:pPr marL="1447800" lvl="3" indent="0">
              <a:buNone/>
            </a:pPr>
            <a:r>
              <a:rPr lang="en-US" sz="1000" dirty="0" smtClean="0"/>
              <a:t> </a:t>
            </a:r>
          </a:p>
          <a:p>
            <a:r>
              <a:rPr lang="en-US" sz="3600" dirty="0" smtClean="0">
                <a:solidFill>
                  <a:srgbClr val="0066FF"/>
                </a:solidFill>
              </a:rPr>
              <a:t>2021</a:t>
            </a:r>
            <a:r>
              <a:rPr lang="en-US" sz="3600" dirty="0" smtClean="0"/>
              <a:t>	</a:t>
            </a:r>
            <a:r>
              <a:rPr lang="en-US" sz="3600" dirty="0" smtClean="0">
                <a:solidFill>
                  <a:srgbClr val="FF00FF"/>
                </a:solidFill>
              </a:rPr>
              <a:t>G3 (</a:t>
            </a:r>
            <a:r>
              <a:rPr lang="en-US" sz="3600" dirty="0" err="1" smtClean="0">
                <a:solidFill>
                  <a:srgbClr val="FF00FF"/>
                </a:solidFill>
              </a:rPr>
              <a:t>Xe+Ar</a:t>
            </a:r>
            <a:r>
              <a:rPr lang="en-US" sz="3600" dirty="0" smtClean="0">
                <a:solidFill>
                  <a:srgbClr val="FF00FF"/>
                </a:solidFill>
              </a:rPr>
              <a:t>) </a:t>
            </a:r>
            <a:r>
              <a:rPr lang="en-US" sz="3600" dirty="0" smtClean="0"/>
              <a:t>and </a:t>
            </a:r>
            <a:r>
              <a:rPr lang="en-US" sz="3600" dirty="0" smtClean="0">
                <a:solidFill>
                  <a:srgbClr val="FF0000"/>
                </a:solidFill>
              </a:rPr>
              <a:t>LHC</a:t>
            </a:r>
            <a:r>
              <a:rPr lang="en-US" sz="3600" dirty="0" smtClean="0"/>
              <a:t> jointly confirm </a:t>
            </a:r>
          </a:p>
          <a:p>
            <a:pPr lvl="1"/>
            <a:r>
              <a:rPr lang="en-US" sz="3200" dirty="0" smtClean="0"/>
              <a:t>Extra Dimensions</a:t>
            </a:r>
          </a:p>
          <a:p>
            <a:pPr lvl="1"/>
            <a:r>
              <a:rPr lang="en-US" sz="3200" dirty="0" smtClean="0"/>
              <a:t>WIMP = 600 </a:t>
            </a:r>
            <a:r>
              <a:rPr lang="en-US" sz="3200" dirty="0" err="1" smtClean="0"/>
              <a:t>GeV</a:t>
            </a:r>
            <a:r>
              <a:rPr lang="en-US" sz="3200" dirty="0" smtClean="0"/>
              <a:t> KK Photon (</a:t>
            </a:r>
            <a:r>
              <a:rPr lang="en-US" sz="3200" i="1" dirty="0" err="1" smtClean="0"/>
              <a:t>Δ</a:t>
            </a:r>
            <a:r>
              <a:rPr lang="en-US" sz="3200" dirty="0" smtClean="0"/>
              <a:t> = 5%)</a:t>
            </a:r>
          </a:p>
          <a:p>
            <a:pPr lvl="1"/>
            <a:r>
              <a:rPr lang="en-US" sz="3200" dirty="0" smtClean="0"/>
              <a:t>No SUSY</a:t>
            </a:r>
          </a:p>
          <a:p>
            <a:pPr lvl="1"/>
            <a:r>
              <a:rPr lang="en-US" sz="3200" dirty="0" smtClean="0"/>
              <a:t>Katsushi happily retires at age 65.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174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4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430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24C2DB0-7896-D744-9F46-98C475E5E7B8}" type="slidenum">
              <a:rPr lang="en-US" sz="1500">
                <a:solidFill>
                  <a:srgbClr val="0000FF"/>
                </a:solidFill>
              </a:rPr>
              <a:pPr eaLnBrk="1" hangingPunct="1"/>
              <a:t>11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Hubble</a:t>
            </a:r>
            <a:r>
              <a:rPr lang="ja-JP" altLang="en-US" sz="3200">
                <a:latin typeface="Tahom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3200">
                <a:latin typeface="Tahoma" charset="0"/>
                <a:ea typeface="ＭＳ Ｐゴシック" charset="0"/>
                <a:cs typeface="ＭＳ Ｐゴシック" charset="0"/>
              </a:rPr>
              <a:t>s Law:</a:t>
            </a:r>
            <a:br>
              <a:rPr lang="en-US" altLang="ja-JP" sz="32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altLang="ja-JP" sz="3200">
                <a:latin typeface="Tahoma" charset="0"/>
                <a:ea typeface="ＭＳ Ｐゴシック" charset="0"/>
                <a:cs typeface="ＭＳ Ｐゴシック" charset="0"/>
              </a:rPr>
              <a:t>Expansion of the Universe</a:t>
            </a:r>
            <a:endParaRPr lang="ja-JP" altLang="en-US" sz="32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90" name="Text Box 3"/>
          <p:cNvSpPr txBox="1">
            <a:spLocks noChangeArrowheads="1"/>
          </p:cNvSpPr>
          <p:nvPr/>
        </p:nvSpPr>
        <p:spPr bwMode="auto">
          <a:xfrm>
            <a:off x="3956050" y="3376613"/>
            <a:ext cx="177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9900"/>
                </a:solidFill>
              </a:rPr>
              <a:t>Sun/Earth</a:t>
            </a:r>
            <a:endParaRPr lang="ja-JP" altLang="en-US" sz="2000" b="1">
              <a:solidFill>
                <a:srgbClr val="0099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28925" y="1927225"/>
            <a:ext cx="4016375" cy="3963988"/>
            <a:chOff x="1418" y="855"/>
            <a:chExt cx="3211" cy="3227"/>
          </a:xfrm>
        </p:grpSpPr>
        <p:sp>
          <p:nvSpPr>
            <p:cNvPr id="43019" name="Oval 5"/>
            <p:cNvSpPr>
              <a:spLocks noChangeAspect="1" noChangeArrowheads="1"/>
            </p:cNvSpPr>
            <p:nvPr/>
          </p:nvSpPr>
          <p:spPr bwMode="auto">
            <a:xfrm>
              <a:off x="1418" y="855"/>
              <a:ext cx="3211" cy="3211"/>
            </a:xfrm>
            <a:prstGeom prst="ellipse">
              <a:avLst/>
            </a:prstGeom>
            <a:noFill/>
            <a:ln w="5715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000" b="1"/>
            </a:p>
          </p:txBody>
        </p:sp>
        <p:sp>
          <p:nvSpPr>
            <p:cNvPr id="43020" name="Oval 6"/>
            <p:cNvSpPr>
              <a:spLocks noChangeArrowheads="1"/>
            </p:cNvSpPr>
            <p:nvPr/>
          </p:nvSpPr>
          <p:spPr bwMode="auto">
            <a:xfrm>
              <a:off x="2982" y="2412"/>
              <a:ext cx="82" cy="83"/>
            </a:xfrm>
            <a:prstGeom prst="ellipse">
              <a:avLst/>
            </a:prstGeom>
            <a:noFill/>
            <a:ln w="508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000" b="1">
                <a:solidFill>
                  <a:srgbClr val="FF0000"/>
                </a:solidFill>
              </a:endParaRPr>
            </a:p>
          </p:txBody>
        </p:sp>
        <p:sp>
          <p:nvSpPr>
            <p:cNvPr id="43021" name="AutoShape 7"/>
            <p:cNvSpPr>
              <a:spLocks noChangeArrowheads="1"/>
            </p:cNvSpPr>
            <p:nvPr/>
          </p:nvSpPr>
          <p:spPr bwMode="auto">
            <a:xfrm>
              <a:off x="4098" y="2356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2" name="AutoShape 8"/>
            <p:cNvSpPr>
              <a:spLocks noChangeAspect="1" noChangeArrowheads="1"/>
            </p:cNvSpPr>
            <p:nvPr/>
          </p:nvSpPr>
          <p:spPr bwMode="auto">
            <a:xfrm rot="-5400000">
              <a:off x="2760" y="1019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3" name="AutoShape 9"/>
            <p:cNvSpPr>
              <a:spLocks noChangeAspect="1" noChangeArrowheads="1"/>
            </p:cNvSpPr>
            <p:nvPr/>
          </p:nvSpPr>
          <p:spPr bwMode="auto">
            <a:xfrm rot="5400000" flipV="1">
              <a:off x="2760" y="3715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4" name="AutoShape 10"/>
            <p:cNvSpPr>
              <a:spLocks noChangeArrowheads="1"/>
            </p:cNvSpPr>
            <p:nvPr/>
          </p:nvSpPr>
          <p:spPr bwMode="auto">
            <a:xfrm flipH="1">
              <a:off x="1439" y="2356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5" name="AutoShape 11"/>
            <p:cNvSpPr>
              <a:spLocks noChangeAspect="1" noChangeArrowheads="1"/>
            </p:cNvSpPr>
            <p:nvPr/>
          </p:nvSpPr>
          <p:spPr bwMode="auto">
            <a:xfrm rot="2700000">
              <a:off x="3712" y="3283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6" name="AutoShape 12"/>
            <p:cNvSpPr>
              <a:spLocks noChangeAspect="1" noChangeArrowheads="1"/>
            </p:cNvSpPr>
            <p:nvPr/>
          </p:nvSpPr>
          <p:spPr bwMode="auto">
            <a:xfrm rot="8100000">
              <a:off x="1824" y="3302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7" name="AutoShape 13"/>
            <p:cNvSpPr>
              <a:spLocks noChangeAspect="1" noChangeArrowheads="1"/>
            </p:cNvSpPr>
            <p:nvPr/>
          </p:nvSpPr>
          <p:spPr bwMode="auto">
            <a:xfrm rot="-8100000">
              <a:off x="1824" y="1444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8" name="AutoShape 14"/>
            <p:cNvSpPr>
              <a:spLocks noChangeAspect="1" noChangeArrowheads="1"/>
            </p:cNvSpPr>
            <p:nvPr/>
          </p:nvSpPr>
          <p:spPr bwMode="auto">
            <a:xfrm rot="-2700000">
              <a:off x="3735" y="1475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9" name="AutoShape 15"/>
            <p:cNvSpPr>
              <a:spLocks noChangeArrowheads="1"/>
            </p:cNvSpPr>
            <p:nvPr/>
          </p:nvSpPr>
          <p:spPr bwMode="auto">
            <a:xfrm rot="-5400000">
              <a:off x="2897" y="1751"/>
              <a:ext cx="254" cy="158"/>
            </a:xfrm>
            <a:prstGeom prst="rightArrow">
              <a:avLst>
                <a:gd name="adj1" fmla="val 50000"/>
                <a:gd name="adj2" fmla="val 40190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0" name="AutoShape 16"/>
            <p:cNvSpPr>
              <a:spLocks noChangeArrowheads="1"/>
            </p:cNvSpPr>
            <p:nvPr/>
          </p:nvSpPr>
          <p:spPr bwMode="auto">
            <a:xfrm>
              <a:off x="3492" y="2381"/>
              <a:ext cx="254" cy="158"/>
            </a:xfrm>
            <a:prstGeom prst="rightArrow">
              <a:avLst>
                <a:gd name="adj1" fmla="val 50000"/>
                <a:gd name="adj2" fmla="val 40190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1" name="AutoShape 17"/>
            <p:cNvSpPr>
              <a:spLocks noChangeArrowheads="1"/>
            </p:cNvSpPr>
            <p:nvPr/>
          </p:nvSpPr>
          <p:spPr bwMode="auto">
            <a:xfrm flipH="1">
              <a:off x="2353" y="2381"/>
              <a:ext cx="254" cy="158"/>
            </a:xfrm>
            <a:prstGeom prst="rightArrow">
              <a:avLst>
                <a:gd name="adj1" fmla="val 50000"/>
                <a:gd name="adj2" fmla="val 40190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2" name="AutoShape 18"/>
            <p:cNvSpPr>
              <a:spLocks noChangeArrowheads="1"/>
            </p:cNvSpPr>
            <p:nvPr/>
          </p:nvSpPr>
          <p:spPr bwMode="auto">
            <a:xfrm rot="-5400000" flipH="1" flipV="1">
              <a:off x="2897" y="2874"/>
              <a:ext cx="254" cy="158"/>
            </a:xfrm>
            <a:prstGeom prst="rightArrow">
              <a:avLst>
                <a:gd name="adj1" fmla="val 50000"/>
                <a:gd name="adj2" fmla="val 40190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015" name="Text Box 19"/>
          <p:cNvSpPr txBox="1">
            <a:spLocks noChangeArrowheads="1"/>
          </p:cNvSpPr>
          <p:nvPr/>
        </p:nvSpPr>
        <p:spPr bwMode="auto">
          <a:xfrm>
            <a:off x="7400925" y="1220788"/>
            <a:ext cx="18446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6600"/>
                </a:solidFill>
              </a:rPr>
              <a:t>Horizon </a:t>
            </a:r>
          </a:p>
          <a:p>
            <a:pPr eaLnBrk="1" hangingPunct="1"/>
            <a:r>
              <a:rPr lang="en-US" b="1">
                <a:solidFill>
                  <a:srgbClr val="FF6600"/>
                </a:solidFill>
              </a:rPr>
              <a:t>of Universe</a:t>
            </a:r>
          </a:p>
        </p:txBody>
      </p:sp>
      <p:sp>
        <p:nvSpPr>
          <p:cNvPr id="43016" name="Text Box 20"/>
          <p:cNvSpPr txBox="1">
            <a:spLocks noChangeArrowheads="1"/>
          </p:cNvSpPr>
          <p:nvPr/>
        </p:nvSpPr>
        <p:spPr bwMode="auto">
          <a:xfrm>
            <a:off x="6945313" y="6140450"/>
            <a:ext cx="22431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/>
              <a:t>Moving Away </a:t>
            </a:r>
          </a:p>
          <a:p>
            <a:pPr eaLnBrk="1" hangingPunct="1"/>
            <a:r>
              <a:rPr lang="en-US" sz="2000" b="1"/>
              <a:t>at Speed of Light</a:t>
            </a:r>
          </a:p>
        </p:txBody>
      </p:sp>
      <p:sp>
        <p:nvSpPr>
          <p:cNvPr id="43017" name="Text Box 21"/>
          <p:cNvSpPr txBox="1">
            <a:spLocks noChangeArrowheads="1"/>
          </p:cNvSpPr>
          <p:nvPr/>
        </p:nvSpPr>
        <p:spPr bwMode="auto">
          <a:xfrm>
            <a:off x="950913" y="6113463"/>
            <a:ext cx="15668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/>
              <a:t>14 Billon</a:t>
            </a:r>
          </a:p>
          <a:p>
            <a:pPr eaLnBrk="1" hangingPunct="1"/>
            <a:r>
              <a:rPr lang="en-US" sz="2000" b="1"/>
              <a:t>Light Years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398838" y="2887663"/>
            <a:ext cx="284956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FF0000"/>
                </a:solidFill>
              </a:rPr>
              <a:t>Big Bang!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0" fill="hold"/>
                                        <p:tgtEl>
                                          <p:spTgt spid="1639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2.29167E-6 L 0.0005 0.03646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/>
      <p:bldP spid="16390" grpId="1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505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4505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C1C2A65-82C5-3343-9AE8-41F9D353CC7E}" type="slidenum">
              <a:rPr lang="en-US" sz="1500">
                <a:solidFill>
                  <a:srgbClr val="0000FF"/>
                </a:solidFill>
              </a:rPr>
              <a:pPr eaLnBrk="1" hangingPunct="1"/>
              <a:t>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50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Expansion of Universe</a:t>
            </a:r>
          </a:p>
        </p:txBody>
      </p:sp>
      <p:sp>
        <p:nvSpPr>
          <p:cNvPr id="45061" name="Line 3"/>
          <p:cNvSpPr>
            <a:spLocks noChangeShapeType="1"/>
          </p:cNvSpPr>
          <p:nvPr/>
        </p:nvSpPr>
        <p:spPr bwMode="auto">
          <a:xfrm flipV="1">
            <a:off x="1976438" y="6232525"/>
            <a:ext cx="6826250" cy="36513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2" name="Line 4"/>
          <p:cNvSpPr>
            <a:spLocks noChangeShapeType="1"/>
          </p:cNvSpPr>
          <p:nvPr/>
        </p:nvSpPr>
        <p:spPr bwMode="auto">
          <a:xfrm rot="5400000" flipV="1">
            <a:off x="-450849" y="3844925"/>
            <a:ext cx="4875212" cy="26987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3" name="Text Box 5"/>
          <p:cNvSpPr txBox="1">
            <a:spLocks noChangeArrowheads="1"/>
          </p:cNvSpPr>
          <p:nvPr/>
        </p:nvSpPr>
        <p:spPr bwMode="auto">
          <a:xfrm>
            <a:off x="8389938" y="6403975"/>
            <a:ext cx="10144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/>
              <a:t>Time</a:t>
            </a:r>
          </a:p>
        </p:txBody>
      </p:sp>
      <p:sp>
        <p:nvSpPr>
          <p:cNvPr id="45064" name="Text Box 6"/>
          <p:cNvSpPr txBox="1">
            <a:spLocks noChangeArrowheads="1"/>
          </p:cNvSpPr>
          <p:nvPr/>
        </p:nvSpPr>
        <p:spPr bwMode="auto">
          <a:xfrm>
            <a:off x="806450" y="1514475"/>
            <a:ext cx="895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/>
              <a:t>Size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014538" y="1773238"/>
            <a:ext cx="6496050" cy="4468812"/>
            <a:chOff x="1269" y="1117"/>
            <a:chExt cx="4092" cy="2815"/>
          </a:xfrm>
        </p:grpSpPr>
        <p:sp>
          <p:nvSpPr>
            <p:cNvPr id="45072" name="Freeform 8"/>
            <p:cNvSpPr>
              <a:spLocks/>
            </p:cNvSpPr>
            <p:nvPr/>
          </p:nvSpPr>
          <p:spPr bwMode="auto">
            <a:xfrm>
              <a:off x="1269" y="1319"/>
              <a:ext cx="4092" cy="2613"/>
            </a:xfrm>
            <a:custGeom>
              <a:avLst/>
              <a:gdLst>
                <a:gd name="T0" fmla="*/ 0 w 3201"/>
                <a:gd name="T1" fmla="*/ 29417 h 2198"/>
                <a:gd name="T2" fmla="*/ 5937 w 3201"/>
                <a:gd name="T3" fmla="*/ 20047 h 2198"/>
                <a:gd name="T4" fmla="*/ 29549 w 3201"/>
                <a:gd name="T5" fmla="*/ 10651 h 2198"/>
                <a:gd name="T6" fmla="*/ 72530 w 3201"/>
                <a:gd name="T7" fmla="*/ 3505 h 2198"/>
                <a:gd name="T8" fmla="*/ 127354 w 3201"/>
                <a:gd name="T9" fmla="*/ 0 h 2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01"/>
                <a:gd name="T16" fmla="*/ 0 h 2198"/>
                <a:gd name="T17" fmla="*/ 3201 w 3201"/>
                <a:gd name="T18" fmla="*/ 2198 h 21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01" h="2198">
                  <a:moveTo>
                    <a:pt x="0" y="2198"/>
                  </a:moveTo>
                  <a:cubicBezTo>
                    <a:pt x="12" y="1964"/>
                    <a:pt x="25" y="1730"/>
                    <a:pt x="149" y="1497"/>
                  </a:cubicBezTo>
                  <a:cubicBezTo>
                    <a:pt x="273" y="1264"/>
                    <a:pt x="464" y="1002"/>
                    <a:pt x="743" y="796"/>
                  </a:cubicBezTo>
                  <a:cubicBezTo>
                    <a:pt x="1022" y="590"/>
                    <a:pt x="1414" y="395"/>
                    <a:pt x="1823" y="262"/>
                  </a:cubicBezTo>
                  <a:cubicBezTo>
                    <a:pt x="2232" y="129"/>
                    <a:pt x="2972" y="44"/>
                    <a:pt x="3201" y="0"/>
                  </a:cubicBezTo>
                </a:path>
              </a:pathLst>
            </a:custGeom>
            <a:noFill/>
            <a:ln w="50800">
              <a:solidFill>
                <a:srgbClr val="FF66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5073" name="Group 9"/>
            <p:cNvGrpSpPr>
              <a:grpSpLocks/>
            </p:cNvGrpSpPr>
            <p:nvPr/>
          </p:nvGrpSpPr>
          <p:grpSpPr bwMode="auto">
            <a:xfrm>
              <a:off x="2028" y="1117"/>
              <a:ext cx="1991" cy="518"/>
              <a:chOff x="2853" y="916"/>
              <a:chExt cx="1991" cy="518"/>
            </a:xfrm>
          </p:grpSpPr>
          <p:sp>
            <p:nvSpPr>
              <p:cNvPr id="45074" name="Text Box 10"/>
              <p:cNvSpPr txBox="1">
                <a:spLocks noChangeArrowheads="1"/>
              </p:cNvSpPr>
              <p:nvPr/>
            </p:nvSpPr>
            <p:spPr bwMode="auto">
              <a:xfrm>
                <a:off x="2853" y="916"/>
                <a:ext cx="1215" cy="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 cap="rnd">
                    <a:solidFill>
                      <a:srgbClr val="000000"/>
                    </a:solidFill>
                    <a:prstDash val="sysDot"/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b="1">
                    <a:solidFill>
                      <a:srgbClr val="FF6600"/>
                    </a:solidFill>
                  </a:rPr>
                  <a:t>Size of Universe</a:t>
                </a:r>
              </a:p>
            </p:txBody>
          </p:sp>
          <p:grpSp>
            <p:nvGrpSpPr>
              <p:cNvPr id="45075" name="Group 11"/>
              <p:cNvGrpSpPr>
                <a:grpSpLocks/>
              </p:cNvGrpSpPr>
              <p:nvPr/>
            </p:nvGrpSpPr>
            <p:grpSpPr bwMode="auto">
              <a:xfrm>
                <a:off x="3932" y="1006"/>
                <a:ext cx="912" cy="288"/>
                <a:chOff x="4142" y="952"/>
                <a:chExt cx="912" cy="288"/>
              </a:xfrm>
            </p:grpSpPr>
            <p:sp>
              <p:nvSpPr>
                <p:cNvPr id="45076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4142" y="952"/>
                  <a:ext cx="91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08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b="1">
                      <a:solidFill>
                        <a:srgbClr val="FF6600"/>
                      </a:solidFill>
                      <a:sym typeface="Symbol" charset="0"/>
                    </a:rPr>
                    <a:t>  Time</a:t>
                  </a:r>
                </a:p>
              </p:txBody>
            </p:sp>
            <p:sp>
              <p:nvSpPr>
                <p:cNvPr id="45077" name="Line 13"/>
                <p:cNvSpPr>
                  <a:spLocks noChangeShapeType="1"/>
                </p:cNvSpPr>
                <p:nvPr/>
              </p:nvSpPr>
              <p:spPr bwMode="auto">
                <a:xfrm>
                  <a:off x="4501" y="992"/>
                  <a:ext cx="452" cy="6"/>
                </a:xfrm>
                <a:prstGeom prst="lin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2027238" y="1620838"/>
            <a:ext cx="6221412" cy="4638675"/>
            <a:chOff x="1277" y="1021"/>
            <a:chExt cx="3919" cy="2922"/>
          </a:xfrm>
        </p:grpSpPr>
        <p:sp>
          <p:nvSpPr>
            <p:cNvPr id="45069" name="Line 15"/>
            <p:cNvSpPr>
              <a:spLocks noChangeShapeType="1"/>
            </p:cNvSpPr>
            <p:nvPr/>
          </p:nvSpPr>
          <p:spPr bwMode="auto">
            <a:xfrm flipV="1">
              <a:off x="1277" y="1021"/>
              <a:ext cx="3919" cy="2922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70" name="Text Box 16"/>
            <p:cNvSpPr txBox="1">
              <a:spLocks noChangeArrowheads="1"/>
            </p:cNvSpPr>
            <p:nvPr/>
          </p:nvSpPr>
          <p:spPr bwMode="auto">
            <a:xfrm>
              <a:off x="3514" y="2347"/>
              <a:ext cx="121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 cap="rnd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FF0000"/>
                  </a:solidFill>
                </a:rPr>
                <a:t>Horizon </a:t>
              </a:r>
            </a:p>
          </p:txBody>
        </p:sp>
        <p:sp>
          <p:nvSpPr>
            <p:cNvPr id="45071" name="Text Box 17"/>
            <p:cNvSpPr txBox="1">
              <a:spLocks noChangeArrowheads="1"/>
            </p:cNvSpPr>
            <p:nvPr/>
          </p:nvSpPr>
          <p:spPr bwMode="auto">
            <a:xfrm>
              <a:off x="4495" y="2334"/>
              <a:ext cx="60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srgbClr val="FF0000"/>
                  </a:solidFill>
                  <a:sym typeface="Symbol" charset="0"/>
                </a:rPr>
                <a:t> cT</a:t>
              </a:r>
            </a:p>
          </p:txBody>
        </p:sp>
      </p:grpSp>
      <p:sp>
        <p:nvSpPr>
          <p:cNvPr id="45067" name="Text Box 18"/>
          <p:cNvSpPr txBox="1">
            <a:spLocks noChangeArrowheads="1"/>
          </p:cNvSpPr>
          <p:nvPr/>
        </p:nvSpPr>
        <p:spPr bwMode="auto">
          <a:xfrm>
            <a:off x="6426200" y="6372225"/>
            <a:ext cx="108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2"/>
                </a:solidFill>
              </a:rPr>
              <a:t>Today</a:t>
            </a:r>
          </a:p>
        </p:txBody>
      </p:sp>
      <p:sp>
        <p:nvSpPr>
          <p:cNvPr id="45068" name="Text Box 19"/>
          <p:cNvSpPr txBox="1">
            <a:spLocks noChangeArrowheads="1"/>
          </p:cNvSpPr>
          <p:nvPr/>
        </p:nvSpPr>
        <p:spPr bwMode="auto">
          <a:xfrm>
            <a:off x="1293813" y="6373813"/>
            <a:ext cx="1671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2"/>
                </a:solidFill>
              </a:rPr>
              <a:t>Beginning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710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471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E6744D6-5898-CB40-B37F-D56BC883F549}" type="slidenum">
              <a:rPr lang="en-US" sz="1500">
                <a:solidFill>
                  <a:srgbClr val="0000FF"/>
                </a:solidFill>
              </a:rPr>
              <a:pPr eaLnBrk="1" hangingPunct="1"/>
              <a:t>13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Temperature of Universe</a:t>
            </a:r>
          </a:p>
        </p:txBody>
      </p:sp>
      <p:sp>
        <p:nvSpPr>
          <p:cNvPr id="47109" name="Line 3"/>
          <p:cNvSpPr>
            <a:spLocks noChangeShapeType="1"/>
          </p:cNvSpPr>
          <p:nvPr/>
        </p:nvSpPr>
        <p:spPr bwMode="auto">
          <a:xfrm flipV="1">
            <a:off x="1976438" y="6232525"/>
            <a:ext cx="6826250" cy="36513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0" name="Line 4"/>
          <p:cNvSpPr>
            <a:spLocks noChangeShapeType="1"/>
          </p:cNvSpPr>
          <p:nvPr/>
        </p:nvSpPr>
        <p:spPr bwMode="auto">
          <a:xfrm rot="-5400000" flipH="1" flipV="1">
            <a:off x="-255588" y="4033838"/>
            <a:ext cx="4518025" cy="6350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1" name="Text Box 5"/>
          <p:cNvSpPr txBox="1">
            <a:spLocks noChangeArrowheads="1"/>
          </p:cNvSpPr>
          <p:nvPr/>
        </p:nvSpPr>
        <p:spPr bwMode="auto">
          <a:xfrm>
            <a:off x="8450263" y="6403975"/>
            <a:ext cx="895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/>
              <a:t>Size</a:t>
            </a:r>
          </a:p>
        </p:txBody>
      </p:sp>
      <p:sp>
        <p:nvSpPr>
          <p:cNvPr id="47112" name="Text Box 6"/>
          <p:cNvSpPr txBox="1">
            <a:spLocks noChangeArrowheads="1"/>
          </p:cNvSpPr>
          <p:nvPr/>
        </p:nvSpPr>
        <p:spPr bwMode="auto">
          <a:xfrm>
            <a:off x="414338" y="1046163"/>
            <a:ext cx="23415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/>
              <a:t>Temperature</a:t>
            </a:r>
          </a:p>
        </p:txBody>
      </p:sp>
      <p:sp>
        <p:nvSpPr>
          <p:cNvPr id="47113" name="Text Box 7"/>
          <p:cNvSpPr txBox="1">
            <a:spLocks noChangeArrowheads="1"/>
          </p:cNvSpPr>
          <p:nvPr/>
        </p:nvSpPr>
        <p:spPr bwMode="auto">
          <a:xfrm>
            <a:off x="6426200" y="6372225"/>
            <a:ext cx="108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2"/>
                </a:solidFill>
              </a:rPr>
              <a:t>Today</a:t>
            </a:r>
          </a:p>
        </p:txBody>
      </p:sp>
      <p:sp>
        <p:nvSpPr>
          <p:cNvPr id="47114" name="Text Box 8"/>
          <p:cNvSpPr txBox="1">
            <a:spLocks noChangeArrowheads="1"/>
          </p:cNvSpPr>
          <p:nvPr/>
        </p:nvSpPr>
        <p:spPr bwMode="auto">
          <a:xfrm>
            <a:off x="1293813" y="6373813"/>
            <a:ext cx="1671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2"/>
                </a:solidFill>
              </a:rPr>
              <a:t>Beginning</a:t>
            </a:r>
          </a:p>
        </p:txBody>
      </p:sp>
      <p:sp>
        <p:nvSpPr>
          <p:cNvPr id="47115" name="Freeform 9"/>
          <p:cNvSpPr>
            <a:spLocks/>
          </p:cNvSpPr>
          <p:nvPr/>
        </p:nvSpPr>
        <p:spPr bwMode="auto">
          <a:xfrm>
            <a:off x="2309813" y="1962150"/>
            <a:ext cx="5986462" cy="4071938"/>
          </a:xfrm>
          <a:custGeom>
            <a:avLst/>
            <a:gdLst>
              <a:gd name="T0" fmla="*/ 0 w 3005"/>
              <a:gd name="T1" fmla="*/ 0 h 2393"/>
              <a:gd name="T2" fmla="*/ 2147483647 w 3005"/>
              <a:gd name="T3" fmla="*/ 2147483647 h 2393"/>
              <a:gd name="T4" fmla="*/ 2147483647 w 3005"/>
              <a:gd name="T5" fmla="*/ 2147483647 h 2393"/>
              <a:gd name="T6" fmla="*/ 2147483647 w 3005"/>
              <a:gd name="T7" fmla="*/ 2147483647 h 2393"/>
              <a:gd name="T8" fmla="*/ 2147483647 w 3005"/>
              <a:gd name="T9" fmla="*/ 2147483647 h 2393"/>
              <a:gd name="T10" fmla="*/ 2147483647 w 3005"/>
              <a:gd name="T11" fmla="*/ 2147483647 h 2393"/>
              <a:gd name="T12" fmla="*/ 2147483647 w 3005"/>
              <a:gd name="T13" fmla="*/ 2147483647 h 23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05"/>
              <a:gd name="T22" fmla="*/ 0 h 2393"/>
              <a:gd name="T23" fmla="*/ 3005 w 3005"/>
              <a:gd name="T24" fmla="*/ 2393 h 23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05" h="2393">
                <a:moveTo>
                  <a:pt x="0" y="0"/>
                </a:moveTo>
                <a:cubicBezTo>
                  <a:pt x="34" y="217"/>
                  <a:pt x="69" y="435"/>
                  <a:pt x="161" y="653"/>
                </a:cubicBezTo>
                <a:cubicBezTo>
                  <a:pt x="253" y="871"/>
                  <a:pt x="379" y="1107"/>
                  <a:pt x="552" y="1306"/>
                </a:cubicBezTo>
                <a:cubicBezTo>
                  <a:pt x="725" y="1505"/>
                  <a:pt x="980" y="1708"/>
                  <a:pt x="1200" y="1846"/>
                </a:cubicBezTo>
                <a:cubicBezTo>
                  <a:pt x="1420" y="1984"/>
                  <a:pt x="1657" y="2054"/>
                  <a:pt x="1871" y="2131"/>
                </a:cubicBezTo>
                <a:cubicBezTo>
                  <a:pt x="2085" y="2208"/>
                  <a:pt x="2293" y="2265"/>
                  <a:pt x="2482" y="2309"/>
                </a:cubicBezTo>
                <a:cubicBezTo>
                  <a:pt x="2671" y="2353"/>
                  <a:pt x="2838" y="2373"/>
                  <a:pt x="3005" y="2393"/>
                </a:cubicBezTo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6" name="Text Box 10"/>
          <p:cNvSpPr txBox="1">
            <a:spLocks noChangeArrowheads="1"/>
          </p:cNvSpPr>
          <p:nvPr/>
        </p:nvSpPr>
        <p:spPr bwMode="auto">
          <a:xfrm>
            <a:off x="2732088" y="2533650"/>
            <a:ext cx="3241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0000"/>
                </a:solidFill>
              </a:rPr>
              <a:t>Temperature = 1/Size</a:t>
            </a:r>
          </a:p>
        </p:txBody>
      </p:sp>
      <p:sp>
        <p:nvSpPr>
          <p:cNvPr id="47117" name="Text Box 11"/>
          <p:cNvSpPr txBox="1">
            <a:spLocks noChangeArrowheads="1"/>
          </p:cNvSpPr>
          <p:nvPr/>
        </p:nvSpPr>
        <p:spPr bwMode="auto">
          <a:xfrm>
            <a:off x="1174750" y="5597525"/>
            <a:ext cx="822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0000"/>
                </a:solidFill>
              </a:rPr>
              <a:t>2.7</a:t>
            </a:r>
            <a:r>
              <a:rPr lang="en-US" sz="2000" b="1" baseline="30000">
                <a:solidFill>
                  <a:srgbClr val="FF0000"/>
                </a:solidFill>
              </a:rPr>
              <a:t>o</a:t>
            </a:r>
            <a:r>
              <a:rPr lang="en-US" sz="2000" b="1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47118" name="Line 12"/>
          <p:cNvSpPr>
            <a:spLocks noChangeShapeType="1"/>
          </p:cNvSpPr>
          <p:nvPr/>
        </p:nvSpPr>
        <p:spPr bwMode="auto">
          <a:xfrm>
            <a:off x="2028825" y="5784850"/>
            <a:ext cx="4735513" cy="55563"/>
          </a:xfrm>
          <a:prstGeom prst="line">
            <a:avLst/>
          </a:prstGeom>
          <a:noFill/>
          <a:ln w="50800">
            <a:solidFill>
              <a:schemeClr val="folHlink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9" name="Line 13"/>
          <p:cNvSpPr>
            <a:spLocks noChangeShapeType="1"/>
          </p:cNvSpPr>
          <p:nvPr/>
        </p:nvSpPr>
        <p:spPr bwMode="auto">
          <a:xfrm>
            <a:off x="6778625" y="5522913"/>
            <a:ext cx="0" cy="698500"/>
          </a:xfrm>
          <a:prstGeom prst="line">
            <a:avLst/>
          </a:prstGeom>
          <a:noFill/>
          <a:ln w="50800">
            <a:solidFill>
              <a:schemeClr val="folHlink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325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532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60E10E2-6A18-5C47-AE94-18AC665501FC}" type="slidenum">
              <a:rPr lang="en-US" sz="1500">
                <a:solidFill>
                  <a:srgbClr val="0000FF"/>
                </a:solidFill>
              </a:rPr>
              <a:pPr eaLnBrk="1" hangingPunct="1"/>
              <a:t>14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53252" name="Picture 2" descr="96-1037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6"/>
          <a:stretch>
            <a:fillRect/>
          </a:stretch>
        </p:blipFill>
        <p:spPr bwMode="auto">
          <a:xfrm>
            <a:off x="0" y="0"/>
            <a:ext cx="9677400" cy="737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Fermi Lab near Chicago</a:t>
            </a:r>
          </a:p>
        </p:txBody>
      </p:sp>
      <p:sp>
        <p:nvSpPr>
          <p:cNvPr id="53254" name="Rectangle 4"/>
          <p:cNvSpPr>
            <a:spLocks noChangeArrowheads="1"/>
          </p:cNvSpPr>
          <p:nvPr/>
        </p:nvSpPr>
        <p:spPr bwMode="auto">
          <a:xfrm>
            <a:off x="4295775" y="4768850"/>
            <a:ext cx="36877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</a:rPr>
              <a:t>6km Circumference</a:t>
            </a:r>
          </a:p>
          <a:p>
            <a:pPr algn="ctr"/>
            <a:r>
              <a:rPr lang="en-US" sz="2000" b="1">
                <a:solidFill>
                  <a:srgbClr val="FFFF00"/>
                </a:solidFill>
              </a:rPr>
              <a:t>1+1=2 TeV</a:t>
            </a: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0" y="6629400"/>
            <a:ext cx="3048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15" tIns="48307" rIns="96615" bIns="48307" anchor="ctr"/>
          <a:lstStyle/>
          <a:p>
            <a:pPr defTabSz="965200">
              <a:lnSpc>
                <a:spcPct val="80000"/>
              </a:lnSpc>
            </a:pPr>
            <a:r>
              <a:rPr lang="en-US" b="1">
                <a:solidFill>
                  <a:srgbClr val="FF00FF"/>
                </a:solidFill>
                <a:latin typeface="Tahoma" charset="0"/>
              </a:rPr>
              <a:t> p  + p</a:t>
            </a:r>
            <a:r>
              <a:rPr lang="en-US" b="1" baseline="30000">
                <a:solidFill>
                  <a:srgbClr val="FF00FF"/>
                </a:solidFill>
                <a:latin typeface="Tahoma" charset="0"/>
              </a:rPr>
              <a:t>-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529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552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13CF78-645E-8147-A04A-19B042F1F6E5}" type="slidenum">
              <a:rPr lang="en-US" sz="1500">
                <a:solidFill>
                  <a:srgbClr val="0000FF"/>
                </a:solidFill>
              </a:rPr>
              <a:pPr eaLnBrk="1" hangingPunct="1"/>
              <a:t>15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5300" name="Rectangle 2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665163"/>
          </a:xfrm>
        </p:spPr>
        <p:txBody>
          <a:bodyPr lIns="96627" tIns="48314" rIns="96627" bIns="48314"/>
          <a:lstStyle/>
          <a:p>
            <a:pPr defTabSz="914400"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Elementary Particles  </a:t>
            </a:r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(~1970)</a:t>
            </a:r>
          </a:p>
        </p:txBody>
      </p:sp>
      <p:pic>
        <p:nvPicPr>
          <p:cNvPr id="5530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3" y="974725"/>
            <a:ext cx="9558337" cy="628015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270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573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5B2A20D-ADE9-8847-96DB-A4724A4F07EC}" type="slidenum">
              <a:rPr lang="en-US" sz="1500">
                <a:solidFill>
                  <a:srgbClr val="0000FF"/>
                </a:solidFill>
              </a:rPr>
              <a:pPr eaLnBrk="1" hangingPunct="1"/>
              <a:t>16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Elementary Particles</a:t>
            </a:r>
          </a:p>
        </p:txBody>
      </p:sp>
      <p:pic>
        <p:nvPicPr>
          <p:cNvPr id="57349" name="Picture 3" descr="simplemode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3"/>
          <a:stretch>
            <a:fillRect/>
          </a:stretch>
        </p:blipFill>
        <p:spPr bwMode="auto">
          <a:xfrm>
            <a:off x="2362200" y="1914525"/>
            <a:ext cx="464820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Text Box 4"/>
          <p:cNvSpPr txBox="1">
            <a:spLocks noChangeArrowheads="1"/>
          </p:cNvSpPr>
          <p:nvPr/>
        </p:nvSpPr>
        <p:spPr bwMode="auto">
          <a:xfrm>
            <a:off x="1219200" y="1228725"/>
            <a:ext cx="1054045" cy="372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200000"/>
              </a:lnSpc>
            </a:pPr>
            <a:r>
              <a:rPr lang="en-US" b="1">
                <a:solidFill>
                  <a:srgbClr val="0000FF"/>
                </a:solidFill>
                <a:latin typeface="+mn-lt"/>
              </a:rPr>
              <a:t>Charge</a:t>
            </a:r>
          </a:p>
          <a:p>
            <a:pPr eaLnBrk="1" hangingPunct="1">
              <a:lnSpc>
                <a:spcPct val="200000"/>
              </a:lnSpc>
            </a:pPr>
            <a:r>
              <a:rPr lang="en-US" b="1">
                <a:solidFill>
                  <a:srgbClr val="0000FF"/>
                </a:solidFill>
                <a:latin typeface="+mn-lt"/>
              </a:rPr>
              <a:t>+2/3</a:t>
            </a:r>
          </a:p>
          <a:p>
            <a:pPr eaLnBrk="1" hangingPunct="1">
              <a:lnSpc>
                <a:spcPct val="200000"/>
              </a:lnSpc>
            </a:pPr>
            <a:r>
              <a:rPr lang="en-US" b="1">
                <a:solidFill>
                  <a:srgbClr val="0000FF"/>
                </a:solidFill>
                <a:latin typeface="+mn-lt"/>
              </a:rPr>
              <a:t>-1/3</a:t>
            </a:r>
          </a:p>
          <a:p>
            <a:pPr eaLnBrk="1" hangingPunct="1">
              <a:lnSpc>
                <a:spcPct val="200000"/>
              </a:lnSpc>
            </a:pPr>
            <a:r>
              <a:rPr lang="en-US" b="1">
                <a:solidFill>
                  <a:srgbClr val="0000FF"/>
                </a:solidFill>
                <a:latin typeface="+mn-lt"/>
              </a:rPr>
              <a:t>0</a:t>
            </a:r>
          </a:p>
          <a:p>
            <a:pPr eaLnBrk="1" hangingPunct="1">
              <a:lnSpc>
                <a:spcPct val="200000"/>
              </a:lnSpc>
            </a:pPr>
            <a:r>
              <a:rPr lang="en-US" b="1">
                <a:solidFill>
                  <a:srgbClr val="0000FF"/>
                </a:solidFill>
                <a:latin typeface="+mn-lt"/>
              </a:rPr>
              <a:t>-1</a:t>
            </a:r>
          </a:p>
        </p:txBody>
      </p:sp>
      <p:sp>
        <p:nvSpPr>
          <p:cNvPr id="57351" name="Rectangle 5"/>
          <p:cNvSpPr>
            <a:spLocks noChangeArrowheads="1"/>
          </p:cNvSpPr>
          <p:nvPr/>
        </p:nvSpPr>
        <p:spPr bwMode="auto">
          <a:xfrm>
            <a:off x="3500438" y="1127125"/>
            <a:ext cx="30971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FF"/>
                </a:solidFill>
                <a:latin typeface="+mn-lt"/>
              </a:rPr>
              <a:t>Fermion	    </a:t>
            </a:r>
            <a:r>
              <a:rPr lang="en-US" b="1">
                <a:solidFill>
                  <a:srgbClr val="008000"/>
                </a:solidFill>
                <a:latin typeface="+mn-lt"/>
              </a:rPr>
              <a:t>Boson</a:t>
            </a:r>
          </a:p>
        </p:txBody>
      </p:sp>
      <p:sp>
        <p:nvSpPr>
          <p:cNvPr id="57352" name="Text Box 6"/>
          <p:cNvSpPr txBox="1">
            <a:spLocks noChangeArrowheads="1"/>
          </p:cNvSpPr>
          <p:nvPr/>
        </p:nvSpPr>
        <p:spPr bwMode="auto">
          <a:xfrm>
            <a:off x="7162800" y="1219200"/>
            <a:ext cx="1054045" cy="372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200000"/>
              </a:lnSpc>
            </a:pPr>
            <a:r>
              <a:rPr lang="en-US" b="1">
                <a:solidFill>
                  <a:srgbClr val="0000FF"/>
                </a:solidFill>
                <a:latin typeface="+mn-lt"/>
              </a:rPr>
              <a:t>Charge</a:t>
            </a:r>
          </a:p>
          <a:p>
            <a:pPr eaLnBrk="1" hangingPunct="1">
              <a:lnSpc>
                <a:spcPct val="200000"/>
              </a:lnSpc>
            </a:pPr>
            <a:r>
              <a:rPr lang="en-US" b="1">
                <a:solidFill>
                  <a:srgbClr val="0000FF"/>
                </a:solidFill>
                <a:latin typeface="+mn-lt"/>
              </a:rPr>
              <a:t>0</a:t>
            </a:r>
          </a:p>
          <a:p>
            <a:pPr eaLnBrk="1" hangingPunct="1">
              <a:lnSpc>
                <a:spcPct val="200000"/>
              </a:lnSpc>
            </a:pPr>
            <a:r>
              <a:rPr lang="en-US" b="1">
                <a:solidFill>
                  <a:srgbClr val="0000FF"/>
                </a:solidFill>
                <a:latin typeface="+mn-lt"/>
              </a:rPr>
              <a:t>0</a:t>
            </a:r>
          </a:p>
          <a:p>
            <a:pPr eaLnBrk="1" hangingPunct="1">
              <a:lnSpc>
                <a:spcPct val="200000"/>
              </a:lnSpc>
            </a:pPr>
            <a:r>
              <a:rPr lang="en-US" b="1">
                <a:solidFill>
                  <a:srgbClr val="0000FF"/>
                </a:solidFill>
                <a:latin typeface="+mn-lt"/>
              </a:rPr>
              <a:t>0</a:t>
            </a:r>
          </a:p>
          <a:p>
            <a:pPr eaLnBrk="1" hangingPunct="1">
              <a:lnSpc>
                <a:spcPct val="200000"/>
              </a:lnSpc>
            </a:pPr>
            <a:r>
              <a:rPr lang="en-US" b="1">
                <a:solidFill>
                  <a:srgbClr val="0000FF"/>
                </a:solidFill>
                <a:latin typeface="+mn-lt"/>
                <a:sym typeface="Symbol" charset="0"/>
              </a:rPr>
              <a:t></a:t>
            </a:r>
            <a:r>
              <a:rPr lang="en-US" b="1">
                <a:solidFill>
                  <a:srgbClr val="0000FF"/>
                </a:solidFill>
                <a:latin typeface="+mn-lt"/>
              </a:rPr>
              <a:t>1</a:t>
            </a:r>
          </a:p>
        </p:txBody>
      </p:sp>
      <p:sp>
        <p:nvSpPr>
          <p:cNvPr id="57353" name="Rectangle 7"/>
          <p:cNvSpPr>
            <a:spLocks noChangeArrowheads="1"/>
          </p:cNvSpPr>
          <p:nvPr/>
        </p:nvSpPr>
        <p:spPr bwMode="auto">
          <a:xfrm>
            <a:off x="6400800" y="6172200"/>
            <a:ext cx="29163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+mn-lt"/>
              </a:rPr>
              <a:t>+ Anti-particles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475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5939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1E5F3D3-4140-534D-A722-9644478C33A2}" type="slidenum">
              <a:rPr lang="en-US" sz="1500">
                <a:solidFill>
                  <a:srgbClr val="0000FF"/>
                </a:solidFill>
              </a:rPr>
              <a:pPr eaLnBrk="1" hangingPunct="1"/>
              <a:t>17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9396" name="Rectangle 2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598488"/>
          </a:xfrm>
        </p:spPr>
        <p:txBody>
          <a:bodyPr lIns="96627" tIns="48314" rIns="96627" bIns="48314"/>
          <a:lstStyle/>
          <a:p>
            <a:pPr defTabSz="914400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Elementary Particles and Forces</a:t>
            </a:r>
          </a:p>
        </p:txBody>
      </p:sp>
      <p:pic>
        <p:nvPicPr>
          <p:cNvPr id="5939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" r="70497"/>
          <a:stretch>
            <a:fillRect/>
          </a:stretch>
        </p:blipFill>
        <p:spPr bwMode="auto">
          <a:xfrm>
            <a:off x="1295400" y="762000"/>
            <a:ext cx="280987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18" t="421"/>
          <a:stretch>
            <a:fillRect/>
          </a:stretch>
        </p:blipFill>
        <p:spPr bwMode="auto">
          <a:xfrm>
            <a:off x="5181600" y="762000"/>
            <a:ext cx="2855913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49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614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6B4FA0E-6FD5-5C4B-898A-2E84DC08D4E1}" type="slidenum">
              <a:rPr lang="en-US" sz="1500">
                <a:solidFill>
                  <a:srgbClr val="0000FF"/>
                </a:solidFill>
              </a:rPr>
              <a:pPr eaLnBrk="1" hangingPunct="1"/>
              <a:t>18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14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Unification of Forces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1445" name="Picture 3" descr="bbtlf1904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4488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 Box 4"/>
          <p:cNvSpPr txBox="1">
            <a:spLocks noChangeArrowheads="1"/>
          </p:cNvSpPr>
          <p:nvPr/>
        </p:nvSpPr>
        <p:spPr bwMode="auto">
          <a:xfrm>
            <a:off x="8001000" y="6111875"/>
            <a:ext cx="10668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latin typeface="+mn-lt"/>
              </a:rPr>
              <a:t>10</a:t>
            </a:r>
            <a:r>
              <a:rPr lang="en-US" sz="2000" b="1" baseline="30000">
                <a:latin typeface="+mn-lt"/>
              </a:rPr>
              <a:t>32</a:t>
            </a:r>
          </a:p>
        </p:txBody>
      </p:sp>
      <p:sp>
        <p:nvSpPr>
          <p:cNvPr id="61447" name="Text Box 5"/>
          <p:cNvSpPr txBox="1">
            <a:spLocks noChangeArrowheads="1"/>
          </p:cNvSpPr>
          <p:nvPr/>
        </p:nvSpPr>
        <p:spPr bwMode="auto">
          <a:xfrm>
            <a:off x="7775575" y="1660525"/>
            <a:ext cx="1825625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2000">
              <a:solidFill>
                <a:srgbClr val="FF00FF"/>
              </a:solidFill>
            </a:endParaRPr>
          </a:p>
          <a:p>
            <a:pPr eaLnBrk="1" hangingPunct="1"/>
            <a:r>
              <a:rPr lang="en-US">
                <a:solidFill>
                  <a:srgbClr val="FF00FF"/>
                </a:solidFill>
              </a:rPr>
              <a:t>??</a:t>
            </a:r>
          </a:p>
        </p:txBody>
      </p:sp>
      <p:sp>
        <p:nvSpPr>
          <p:cNvPr id="61448" name="Text Box 6"/>
          <p:cNvSpPr txBox="1">
            <a:spLocks noChangeArrowheads="1"/>
          </p:cNvSpPr>
          <p:nvPr/>
        </p:nvSpPr>
        <p:spPr bwMode="auto">
          <a:xfrm>
            <a:off x="6019800" y="6132513"/>
            <a:ext cx="838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latin typeface="+mn-lt"/>
              </a:rPr>
              <a:t>10</a:t>
            </a:r>
            <a:r>
              <a:rPr lang="en-US" sz="2000" b="1" baseline="30000">
                <a:latin typeface="+mn-lt"/>
              </a:rPr>
              <a:t>29</a:t>
            </a:r>
          </a:p>
        </p:txBody>
      </p:sp>
      <p:sp>
        <p:nvSpPr>
          <p:cNvPr id="61449" name="Rectangle 7"/>
          <p:cNvSpPr>
            <a:spLocks noChangeArrowheads="1"/>
          </p:cNvSpPr>
          <p:nvPr/>
        </p:nvSpPr>
        <p:spPr bwMode="auto">
          <a:xfrm>
            <a:off x="2971800" y="990600"/>
            <a:ext cx="64008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1450" name="Text Box 8"/>
          <p:cNvSpPr txBox="1">
            <a:spLocks noChangeArrowheads="1"/>
          </p:cNvSpPr>
          <p:nvPr/>
        </p:nvSpPr>
        <p:spPr bwMode="auto">
          <a:xfrm>
            <a:off x="2895600" y="2133600"/>
            <a:ext cx="2133600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FF"/>
                </a:solidFill>
                <a:latin typeface="+mn-lt"/>
              </a:rPr>
              <a:t>Electro-Weak Unification</a:t>
            </a:r>
          </a:p>
        </p:txBody>
      </p:sp>
      <p:sp>
        <p:nvSpPr>
          <p:cNvPr id="61451" name="Text Box 9"/>
          <p:cNvSpPr txBox="1">
            <a:spLocks noChangeArrowheads="1"/>
          </p:cNvSpPr>
          <p:nvPr/>
        </p:nvSpPr>
        <p:spPr bwMode="auto">
          <a:xfrm>
            <a:off x="2057400" y="5562600"/>
            <a:ext cx="10182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  <a:latin typeface="+mn-lt"/>
              </a:rPr>
              <a:t>100 GeV</a:t>
            </a:r>
          </a:p>
        </p:txBody>
      </p:sp>
      <p:sp>
        <p:nvSpPr>
          <p:cNvPr id="61452" name="Text Box 10"/>
          <p:cNvSpPr txBox="1">
            <a:spLocks noChangeArrowheads="1"/>
          </p:cNvSpPr>
          <p:nvPr/>
        </p:nvSpPr>
        <p:spPr bwMode="auto">
          <a:xfrm>
            <a:off x="5715000" y="5562600"/>
            <a:ext cx="1056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  <a:latin typeface="+mn-lt"/>
              </a:rPr>
              <a:t>10</a:t>
            </a:r>
            <a:r>
              <a:rPr lang="en-US" sz="2000" b="1" baseline="30000">
                <a:solidFill>
                  <a:srgbClr val="FF3300"/>
                </a:solidFill>
                <a:latin typeface="+mn-lt"/>
              </a:rPr>
              <a:t>16</a:t>
            </a:r>
            <a:r>
              <a:rPr lang="en-US" sz="2000" b="1">
                <a:solidFill>
                  <a:srgbClr val="FF3300"/>
                </a:solidFill>
                <a:latin typeface="+mn-lt"/>
              </a:rPr>
              <a:t> GeV</a:t>
            </a:r>
          </a:p>
        </p:txBody>
      </p:sp>
      <p:sp>
        <p:nvSpPr>
          <p:cNvPr id="61453" name="Text Box 11"/>
          <p:cNvSpPr txBox="1">
            <a:spLocks noChangeArrowheads="1"/>
          </p:cNvSpPr>
          <p:nvPr/>
        </p:nvSpPr>
        <p:spPr bwMode="auto">
          <a:xfrm>
            <a:off x="7620000" y="5562600"/>
            <a:ext cx="1056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  <a:latin typeface="+mn-lt"/>
              </a:rPr>
              <a:t>10</a:t>
            </a:r>
            <a:r>
              <a:rPr lang="en-US" sz="2000" b="1" baseline="30000">
                <a:solidFill>
                  <a:srgbClr val="FF3300"/>
                </a:solidFill>
                <a:latin typeface="+mn-lt"/>
              </a:rPr>
              <a:t>19</a:t>
            </a:r>
            <a:r>
              <a:rPr lang="en-US" sz="2000" b="1">
                <a:solidFill>
                  <a:srgbClr val="FF3300"/>
                </a:solidFill>
                <a:latin typeface="+mn-lt"/>
              </a:rPr>
              <a:t> GeV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70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634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5DA885-BE06-7741-BD3A-1FFE4B08A20F}" type="slidenum">
              <a:rPr lang="en-US" sz="1500">
                <a:solidFill>
                  <a:srgbClr val="0000FF"/>
                </a:solidFill>
              </a:rPr>
              <a:pPr eaLnBrk="1" hangingPunct="1"/>
              <a:t>19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34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Unification of Forces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493" name="Text Box 4"/>
          <p:cNvSpPr txBox="1">
            <a:spLocks noChangeArrowheads="1"/>
          </p:cNvSpPr>
          <p:nvPr/>
        </p:nvSpPr>
        <p:spPr bwMode="auto">
          <a:xfrm>
            <a:off x="8001000" y="6111875"/>
            <a:ext cx="565150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latin typeface="+mn-lt"/>
              </a:rPr>
              <a:t>10</a:t>
            </a:r>
            <a:r>
              <a:rPr lang="en-US" sz="2000" b="1" baseline="30000">
                <a:latin typeface="+mn-lt"/>
              </a:rPr>
              <a:t>32</a:t>
            </a:r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6019800" y="6132513"/>
            <a:ext cx="565150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latin typeface="+mn-lt"/>
              </a:rPr>
              <a:t>10</a:t>
            </a:r>
            <a:r>
              <a:rPr lang="en-US" sz="2000" b="1" baseline="30000">
                <a:latin typeface="+mn-lt"/>
              </a:rPr>
              <a:t>29</a:t>
            </a:r>
          </a:p>
        </p:txBody>
      </p:sp>
      <p:pic>
        <p:nvPicPr>
          <p:cNvPr id="63495" name="Picture 3" descr="bbtlf1904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4488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6" name="Rectangle 9"/>
          <p:cNvSpPr>
            <a:spLocks noChangeArrowheads="1"/>
          </p:cNvSpPr>
          <p:nvPr/>
        </p:nvSpPr>
        <p:spPr bwMode="auto">
          <a:xfrm>
            <a:off x="6248400" y="990600"/>
            <a:ext cx="31242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3497" name="Text Box 7"/>
          <p:cNvSpPr txBox="1">
            <a:spLocks noChangeArrowheads="1"/>
          </p:cNvSpPr>
          <p:nvPr/>
        </p:nvSpPr>
        <p:spPr bwMode="auto">
          <a:xfrm>
            <a:off x="5943600" y="1905000"/>
            <a:ext cx="19050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00FF"/>
                </a:solidFill>
              </a:rPr>
              <a:t>Grand Unification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2057400" y="5562600"/>
            <a:ext cx="10182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  <a:latin typeface="+mn-lt"/>
              </a:rPr>
              <a:t>100 GeV</a:t>
            </a:r>
          </a:p>
        </p:txBody>
      </p:sp>
      <p:sp>
        <p:nvSpPr>
          <p:cNvPr id="63499" name="Text Box 11"/>
          <p:cNvSpPr txBox="1">
            <a:spLocks noChangeArrowheads="1"/>
          </p:cNvSpPr>
          <p:nvPr/>
        </p:nvSpPr>
        <p:spPr bwMode="auto">
          <a:xfrm>
            <a:off x="5715000" y="5562600"/>
            <a:ext cx="1056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  <a:latin typeface="+mn-lt"/>
              </a:rPr>
              <a:t>10</a:t>
            </a:r>
            <a:r>
              <a:rPr lang="en-US" sz="2000" b="1" baseline="30000">
                <a:solidFill>
                  <a:srgbClr val="FF3300"/>
                </a:solidFill>
                <a:latin typeface="+mn-lt"/>
              </a:rPr>
              <a:t>16</a:t>
            </a:r>
            <a:r>
              <a:rPr lang="en-US" sz="2000" b="1">
                <a:solidFill>
                  <a:srgbClr val="FF3300"/>
                </a:solidFill>
                <a:latin typeface="+mn-lt"/>
              </a:rPr>
              <a:t> GeV</a:t>
            </a:r>
          </a:p>
        </p:txBody>
      </p:sp>
      <p:sp>
        <p:nvSpPr>
          <p:cNvPr id="63500" name="Text Box 12"/>
          <p:cNvSpPr txBox="1">
            <a:spLocks noChangeArrowheads="1"/>
          </p:cNvSpPr>
          <p:nvPr/>
        </p:nvSpPr>
        <p:spPr bwMode="auto">
          <a:xfrm>
            <a:off x="7620000" y="5562600"/>
            <a:ext cx="1056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  <a:latin typeface="+mn-lt"/>
              </a:rPr>
              <a:t>10</a:t>
            </a:r>
            <a:r>
              <a:rPr lang="en-US" sz="2000" b="1" baseline="30000">
                <a:solidFill>
                  <a:srgbClr val="FF3300"/>
                </a:solidFill>
                <a:latin typeface="+mn-lt"/>
              </a:rPr>
              <a:t>19</a:t>
            </a:r>
            <a:r>
              <a:rPr lang="en-US" sz="2000" b="1">
                <a:solidFill>
                  <a:srgbClr val="FF3300"/>
                </a:solidFill>
                <a:latin typeface="+mn-lt"/>
              </a:rPr>
              <a:t> GeV</a:t>
            </a:r>
          </a:p>
        </p:txBody>
      </p:sp>
      <p:sp>
        <p:nvSpPr>
          <p:cNvPr id="63501" name="Text Box 4"/>
          <p:cNvSpPr txBox="1">
            <a:spLocks noChangeArrowheads="1"/>
          </p:cNvSpPr>
          <p:nvPr/>
        </p:nvSpPr>
        <p:spPr bwMode="auto">
          <a:xfrm>
            <a:off x="8001000" y="6111875"/>
            <a:ext cx="762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latin typeface="+mn-lt"/>
              </a:rPr>
              <a:t>10</a:t>
            </a:r>
            <a:r>
              <a:rPr lang="en-US" sz="2000" b="1" baseline="30000">
                <a:latin typeface="+mn-lt"/>
              </a:rPr>
              <a:t>32</a:t>
            </a:r>
          </a:p>
        </p:txBody>
      </p:sp>
      <p:sp>
        <p:nvSpPr>
          <p:cNvPr id="63502" name="Text Box 6"/>
          <p:cNvSpPr txBox="1">
            <a:spLocks noChangeArrowheads="1"/>
          </p:cNvSpPr>
          <p:nvPr/>
        </p:nvSpPr>
        <p:spPr bwMode="auto">
          <a:xfrm>
            <a:off x="6019800" y="6132513"/>
            <a:ext cx="762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latin typeface="+mn-lt"/>
              </a:rPr>
              <a:t>10</a:t>
            </a:r>
            <a:r>
              <a:rPr lang="en-US" sz="2000" b="1" baseline="30000">
                <a:latin typeface="+mn-lt"/>
              </a:rPr>
              <a:t>29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48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2048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299B06-1EC9-A94A-A8AA-673289F0DC0A}" type="slidenum">
              <a:rPr lang="en-US" sz="1500">
                <a:solidFill>
                  <a:srgbClr val="0000FF"/>
                </a:solidFill>
              </a:rPr>
              <a:pPr eaLnBrk="1" hangingPunct="1"/>
              <a:t>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Talk Outline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143000"/>
            <a:ext cx="9829800" cy="5715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u="sng" dirty="0" smtClean="0">
                <a:latin typeface="Arial Narrow" charset="0"/>
                <a:ea typeface="ＭＳ Ｐゴシック" charset="0"/>
                <a:cs typeface="ＭＳ Ｐゴシック" charset="0"/>
              </a:rPr>
              <a:t>Last week: Bio-imaging and </a:t>
            </a:r>
            <a:r>
              <a:rPr lang="en-US" sz="2800" u="sng" dirty="0" err="1" smtClean="0">
                <a:latin typeface="Arial Narrow" charset="0"/>
                <a:ea typeface="ＭＳ Ｐゴシック" charset="0"/>
                <a:cs typeface="ＭＳ Ｐゴシック" charset="0"/>
              </a:rPr>
              <a:t>Neuro</a:t>
            </a:r>
            <a:r>
              <a:rPr lang="en-US" sz="2800" u="sng" dirty="0" smtClean="0">
                <a:latin typeface="Arial Narrow" charset="0"/>
                <a:ea typeface="ＭＳ Ｐゴシック" charset="0"/>
                <a:cs typeface="ＭＳ Ｐゴシック" charset="0"/>
              </a:rPr>
              <a:t>-physics</a:t>
            </a:r>
            <a:endParaRPr lang="en-US" sz="2800" u="sng" dirty="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defRPr/>
            </a:pPr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Part I		~30 min.</a:t>
            </a:r>
          </a:p>
          <a:p>
            <a:pPr lvl="2" eaLnBrk="1" hangingPunct="1">
              <a:defRPr/>
            </a:pPr>
            <a:r>
              <a:rPr lang="en-US" sz="2200" dirty="0">
                <a:latin typeface="Arial Narrow" charset="0"/>
                <a:ea typeface="ＭＳ Ｐゴシック" charset="0"/>
              </a:rPr>
              <a:t>Introduction to High-speed Bio-imaging</a:t>
            </a:r>
            <a:endParaRPr lang="en-US" sz="2200" dirty="0">
              <a:solidFill>
                <a:srgbClr val="00664D"/>
              </a:solidFill>
              <a:latin typeface="Arial Narrow" charset="0"/>
              <a:ea typeface="ＭＳ Ｐゴシック" charset="0"/>
            </a:endParaRPr>
          </a:p>
          <a:p>
            <a:pPr lvl="2" eaLnBrk="1" hangingPunct="1">
              <a:defRPr/>
            </a:pPr>
            <a:r>
              <a:rPr lang="en-US" sz="2200" dirty="0">
                <a:latin typeface="Arial Narrow" charset="0"/>
                <a:ea typeface="ＭＳ Ｐゴシック" charset="0"/>
              </a:rPr>
              <a:t>Single Molecule:		</a:t>
            </a:r>
            <a:r>
              <a:rPr lang="en-US" sz="2200" dirty="0">
                <a:solidFill>
                  <a:srgbClr val="00664D"/>
                </a:solidFill>
                <a:latin typeface="Arial Narrow" charset="0"/>
                <a:ea typeface="ＭＳ Ｐゴシック" charset="0"/>
              </a:rPr>
              <a:t>Origin of </a:t>
            </a:r>
            <a:r>
              <a:rPr lang="en-US" sz="2200" dirty="0" smtClean="0">
                <a:solidFill>
                  <a:srgbClr val="00664D"/>
                </a:solidFill>
                <a:latin typeface="Arial Narrow" charset="0"/>
                <a:ea typeface="ＭＳ Ｐゴシック" charset="0"/>
              </a:rPr>
              <a:t>Life</a:t>
            </a:r>
            <a:endParaRPr lang="en-US" sz="2200" dirty="0">
              <a:solidFill>
                <a:srgbClr val="00664D"/>
              </a:solidFill>
              <a:latin typeface="Arial Narrow" charset="0"/>
              <a:ea typeface="ＭＳ Ｐゴシック" charset="0"/>
            </a:endParaRPr>
          </a:p>
          <a:p>
            <a:pPr lvl="1" eaLnBrk="1" hangingPunct="1">
              <a:defRPr/>
            </a:pPr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Part II		~30 min.</a:t>
            </a:r>
          </a:p>
          <a:p>
            <a:pPr lvl="2" eaLnBrk="1" hangingPunct="1">
              <a:defRPr/>
            </a:pPr>
            <a:r>
              <a:rPr lang="en-US" sz="2200" dirty="0" err="1" smtClean="0">
                <a:latin typeface="Arial Narrow" charset="0"/>
                <a:ea typeface="ＭＳ Ｐゴシック" charset="0"/>
              </a:rPr>
              <a:t>Neurophysics</a:t>
            </a:r>
            <a:r>
              <a:rPr lang="en-US" sz="2200" dirty="0" smtClean="0">
                <a:latin typeface="Arial Narrow" charset="0"/>
                <a:ea typeface="ＭＳ Ｐゴシック" charset="0"/>
              </a:rPr>
              <a:t>:</a:t>
            </a:r>
            <a:r>
              <a:rPr lang="en-US" sz="2200" dirty="0">
                <a:latin typeface="Arial Narrow" charset="0"/>
                <a:ea typeface="ＭＳ Ｐゴシック" charset="0"/>
              </a:rPr>
              <a:t>			</a:t>
            </a:r>
            <a:r>
              <a:rPr lang="en-US" sz="2200" dirty="0">
                <a:solidFill>
                  <a:srgbClr val="00664D"/>
                </a:solidFill>
                <a:latin typeface="Arial Narrow" charset="0"/>
                <a:ea typeface="ＭＳ Ｐゴシック" charset="0"/>
              </a:rPr>
              <a:t>Origin of Consciousness</a:t>
            </a:r>
            <a:endParaRPr lang="en-US" sz="800" dirty="0">
              <a:latin typeface="Arial Narrow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800" u="sng" dirty="0" smtClean="0">
                <a:latin typeface="Arial Narrow" charset="0"/>
                <a:ea typeface="ＭＳ Ｐゴシック" charset="0"/>
                <a:cs typeface="ＭＳ Ｐゴシック" charset="0"/>
              </a:rPr>
              <a:t>Today: Particle Physics &amp; Cosmology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Arial Narrow" charset="0"/>
                <a:ea typeface="ＭＳ Ｐゴシック" charset="0"/>
                <a:cs typeface="ＭＳ Ｐゴシック" charset="0"/>
              </a:rPr>
              <a:t>Part </a:t>
            </a:r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I		~30 min.</a:t>
            </a:r>
          </a:p>
          <a:p>
            <a:pPr lvl="2" eaLnBrk="1" hangingPunct="1">
              <a:defRPr/>
            </a:pPr>
            <a:r>
              <a:rPr lang="en-US" sz="2200" dirty="0">
                <a:latin typeface="Arial Narrow" charset="0"/>
                <a:ea typeface="ＭＳ Ｐゴシック" charset="0"/>
              </a:rPr>
              <a:t>Introduction to Cosmology:	</a:t>
            </a:r>
            <a:r>
              <a:rPr lang="en-US" sz="2200" dirty="0">
                <a:solidFill>
                  <a:srgbClr val="00664D"/>
                </a:solidFill>
                <a:latin typeface="Arial Narrow" charset="0"/>
                <a:ea typeface="ＭＳ Ｐゴシック" charset="0"/>
              </a:rPr>
              <a:t>Origin of Universe</a:t>
            </a:r>
          </a:p>
          <a:p>
            <a:pPr lvl="2" eaLnBrk="1" hangingPunct="1">
              <a:defRPr/>
            </a:pPr>
            <a:r>
              <a:rPr lang="en-US" sz="2200" dirty="0">
                <a:latin typeface="Arial Narrow" charset="0"/>
                <a:ea typeface="ＭＳ Ｐゴシック" charset="0"/>
              </a:rPr>
              <a:t>CMS at CERN:			</a:t>
            </a:r>
            <a:r>
              <a:rPr lang="en-US" sz="2200" dirty="0">
                <a:solidFill>
                  <a:srgbClr val="00664D"/>
                </a:solidFill>
                <a:latin typeface="Arial Narrow" charset="0"/>
                <a:ea typeface="ＭＳ Ｐゴシック" charset="0"/>
              </a:rPr>
              <a:t>Origin of Particles</a:t>
            </a:r>
          </a:p>
          <a:p>
            <a:pPr lvl="1" eaLnBrk="1" hangingPunct="1">
              <a:defRPr/>
            </a:pPr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Part II		</a:t>
            </a:r>
            <a:r>
              <a:rPr lang="en-US" sz="2400" dirty="0" smtClean="0">
                <a:latin typeface="Arial Narrow" charset="0"/>
                <a:ea typeface="ＭＳ Ｐゴシック" charset="0"/>
                <a:cs typeface="ＭＳ Ｐゴシック" charset="0"/>
              </a:rPr>
              <a:t>~30 </a:t>
            </a:r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min.</a:t>
            </a:r>
          </a:p>
          <a:p>
            <a:pPr lvl="2" eaLnBrk="1" hangingPunct="1">
              <a:defRPr/>
            </a:pPr>
            <a:r>
              <a:rPr lang="en-US" sz="2200" dirty="0">
                <a:latin typeface="Arial Narrow" charset="0"/>
                <a:ea typeface="ＭＳ Ｐゴシック" charset="0"/>
              </a:rPr>
              <a:t>Detection of Dark Matter:	</a:t>
            </a:r>
            <a:r>
              <a:rPr lang="en-US" sz="2200" dirty="0">
                <a:solidFill>
                  <a:srgbClr val="00664D"/>
                </a:solidFill>
                <a:latin typeface="Arial Narrow" charset="0"/>
                <a:ea typeface="ＭＳ Ｐゴシック" charset="0"/>
              </a:rPr>
              <a:t>Origin of Structure in Universe</a:t>
            </a:r>
            <a:endParaRPr lang="en-US" sz="800" dirty="0">
              <a:latin typeface="Arial Narrow" charset="0"/>
              <a:ea typeface="ＭＳ Ｐゴシック" charset="0"/>
            </a:endParaRPr>
          </a:p>
          <a:p>
            <a:pPr lvl="1" eaLnBrk="1" hangingPunct="1">
              <a:defRPr/>
            </a:pPr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Lab Tour		</a:t>
            </a:r>
            <a:r>
              <a:rPr lang="en-US" sz="2400" dirty="0" smtClean="0">
                <a:latin typeface="Arial Narrow" charset="0"/>
                <a:ea typeface="ＭＳ Ｐゴシック" charset="0"/>
                <a:cs typeface="ＭＳ Ｐゴシック" charset="0"/>
              </a:rPr>
              <a:t>~10 min.</a:t>
            </a:r>
            <a:endParaRPr lang="en-US" sz="2800" dirty="0">
              <a:solidFill>
                <a:srgbClr val="FF00FF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0177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909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</a:t>
            </a:r>
          </a:p>
        </p:txBody>
      </p:sp>
      <p:sp>
        <p:nvSpPr>
          <p:cNvPr id="655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B4F3D00-6F5C-2041-8056-A48B6434FD68}" type="slidenum">
              <a:rPr lang="en-US" sz="1500">
                <a:solidFill>
                  <a:srgbClr val="0000FF"/>
                </a:solidFill>
              </a:rPr>
              <a:pPr eaLnBrk="1" hangingPunct="1"/>
              <a:t>20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55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Unification of Forces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5541" name="Picture 3" descr="bbtlf1904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4488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Text Box 4"/>
          <p:cNvSpPr txBox="1">
            <a:spLocks noChangeArrowheads="1"/>
          </p:cNvSpPr>
          <p:nvPr/>
        </p:nvSpPr>
        <p:spPr bwMode="auto">
          <a:xfrm>
            <a:off x="8001000" y="6111875"/>
            <a:ext cx="762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latin typeface="+mn-lt"/>
              </a:rPr>
              <a:t>10</a:t>
            </a:r>
            <a:r>
              <a:rPr lang="en-US" sz="2000" b="1" baseline="30000">
                <a:latin typeface="+mn-lt"/>
              </a:rPr>
              <a:t>32</a:t>
            </a:r>
          </a:p>
        </p:txBody>
      </p:sp>
      <p:sp>
        <p:nvSpPr>
          <p:cNvPr id="65543" name="Text Box 5"/>
          <p:cNvSpPr txBox="1">
            <a:spLocks noChangeArrowheads="1"/>
          </p:cNvSpPr>
          <p:nvPr/>
        </p:nvSpPr>
        <p:spPr bwMode="auto">
          <a:xfrm>
            <a:off x="7775575" y="1660525"/>
            <a:ext cx="1825625" cy="83098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b="1">
              <a:solidFill>
                <a:srgbClr val="FF00FF"/>
              </a:solidFill>
              <a:latin typeface="+mn-lt"/>
            </a:endParaRPr>
          </a:p>
          <a:p>
            <a:pPr eaLnBrk="1" hangingPunct="1"/>
            <a:r>
              <a:rPr lang="en-US" b="1">
                <a:solidFill>
                  <a:srgbClr val="FF00FF"/>
                </a:solidFill>
                <a:latin typeface="+mn-lt"/>
              </a:rPr>
              <a:t>Planck Epoch</a:t>
            </a:r>
          </a:p>
        </p:txBody>
      </p:sp>
      <p:sp>
        <p:nvSpPr>
          <p:cNvPr id="65544" name="Text Box 6"/>
          <p:cNvSpPr txBox="1">
            <a:spLocks noChangeArrowheads="1"/>
          </p:cNvSpPr>
          <p:nvPr/>
        </p:nvSpPr>
        <p:spPr bwMode="auto">
          <a:xfrm>
            <a:off x="6019800" y="6132513"/>
            <a:ext cx="762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latin typeface="+mn-lt"/>
              </a:rPr>
              <a:t>10</a:t>
            </a:r>
            <a:r>
              <a:rPr lang="en-US" sz="2000" b="1" baseline="30000">
                <a:latin typeface="+mn-lt"/>
              </a:rPr>
              <a:t>29</a:t>
            </a:r>
          </a:p>
        </p:txBody>
      </p:sp>
      <p:sp>
        <p:nvSpPr>
          <p:cNvPr id="65545" name="Text Box 7"/>
          <p:cNvSpPr txBox="1">
            <a:spLocks noChangeArrowheads="1"/>
          </p:cNvSpPr>
          <p:nvPr/>
        </p:nvSpPr>
        <p:spPr bwMode="auto">
          <a:xfrm>
            <a:off x="2057400" y="5562600"/>
            <a:ext cx="1018211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  <a:latin typeface="+mn-lt"/>
              </a:rPr>
              <a:t>100 GeV</a:t>
            </a:r>
          </a:p>
        </p:txBody>
      </p:sp>
      <p:sp>
        <p:nvSpPr>
          <p:cNvPr id="65546" name="Text Box 8"/>
          <p:cNvSpPr txBox="1">
            <a:spLocks noChangeArrowheads="1"/>
          </p:cNvSpPr>
          <p:nvPr/>
        </p:nvSpPr>
        <p:spPr bwMode="auto">
          <a:xfrm>
            <a:off x="5715000" y="5562600"/>
            <a:ext cx="1056683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  <a:latin typeface="+mn-lt"/>
              </a:rPr>
              <a:t>10</a:t>
            </a:r>
            <a:r>
              <a:rPr lang="en-US" sz="2000" b="1" baseline="30000">
                <a:solidFill>
                  <a:srgbClr val="FF3300"/>
                </a:solidFill>
                <a:latin typeface="+mn-lt"/>
              </a:rPr>
              <a:t>16</a:t>
            </a:r>
            <a:r>
              <a:rPr lang="en-US" sz="2000" b="1">
                <a:solidFill>
                  <a:srgbClr val="FF3300"/>
                </a:solidFill>
                <a:latin typeface="+mn-lt"/>
              </a:rPr>
              <a:t> GeV</a:t>
            </a:r>
          </a:p>
        </p:txBody>
      </p:sp>
      <p:sp>
        <p:nvSpPr>
          <p:cNvPr id="65547" name="Text Box 9"/>
          <p:cNvSpPr txBox="1">
            <a:spLocks noChangeArrowheads="1"/>
          </p:cNvSpPr>
          <p:nvPr/>
        </p:nvSpPr>
        <p:spPr bwMode="auto">
          <a:xfrm>
            <a:off x="7620000" y="5562600"/>
            <a:ext cx="1056683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3300"/>
                </a:solidFill>
                <a:latin typeface="+mn-lt"/>
              </a:rPr>
              <a:t>10</a:t>
            </a:r>
            <a:r>
              <a:rPr lang="en-US" sz="2000" b="1" baseline="30000">
                <a:solidFill>
                  <a:srgbClr val="FF3300"/>
                </a:solidFill>
                <a:latin typeface="+mn-lt"/>
              </a:rPr>
              <a:t>19</a:t>
            </a:r>
            <a:r>
              <a:rPr lang="en-US" sz="2000" b="1">
                <a:solidFill>
                  <a:srgbClr val="FF3300"/>
                </a:solidFill>
                <a:latin typeface="+mn-lt"/>
              </a:rPr>
              <a:t> GeV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113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</a:t>
            </a:r>
          </a:p>
        </p:txBody>
      </p:sp>
      <p:sp>
        <p:nvSpPr>
          <p:cNvPr id="675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9823C0-5945-704D-8F73-D164368E19FE}" type="slidenum">
              <a:rPr lang="en-US" sz="1500">
                <a:solidFill>
                  <a:srgbClr val="0000FF"/>
                </a:solidFill>
              </a:rPr>
              <a:pPr eaLnBrk="1" hangingPunct="1"/>
              <a:t>21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758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6858000" cy="685800"/>
          </a:xfrm>
        </p:spPr>
        <p:txBody>
          <a:bodyPr/>
          <a:lstStyle/>
          <a:p>
            <a:pPr eaLnBrk="1" hangingPunct="1"/>
            <a:r>
              <a:rPr lang="en-US" altLang="ja-JP">
                <a:solidFill>
                  <a:srgbClr val="00FFFF"/>
                </a:solidFill>
                <a:latin typeface="Arial" charset="0"/>
                <a:ea typeface="ＭＳ Ｐゴシック" charset="0"/>
                <a:cs typeface="ＭＳ Ｐゴシック" charset="0"/>
              </a:rPr>
              <a:t>Hubble Deep Field</a:t>
            </a:r>
          </a:p>
        </p:txBody>
      </p:sp>
      <p:sp>
        <p:nvSpPr>
          <p:cNvPr id="67589" name="Rectangle 3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67590" name="Rectangle 4"/>
          <p:cNvSpPr>
            <a:spLocks noChangeArrowheads="1"/>
          </p:cNvSpPr>
          <p:nvPr/>
        </p:nvSpPr>
        <p:spPr bwMode="auto">
          <a:xfrm>
            <a:off x="152400" y="152400"/>
            <a:ext cx="883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/>
          <a:p>
            <a:pPr>
              <a:lnSpc>
                <a:spcPct val="80000"/>
              </a:lnSpc>
            </a:pPr>
            <a:r>
              <a:rPr lang="en-US" altLang="ja-JP" sz="3600" b="1">
                <a:solidFill>
                  <a:srgbClr val="00FFFF"/>
                </a:solidFill>
              </a:rPr>
              <a:t>Physicists’ View of Early Universe</a:t>
            </a:r>
          </a:p>
        </p:txBody>
      </p:sp>
      <p:sp>
        <p:nvSpPr>
          <p:cNvPr id="4035589" name="Text Box 5"/>
          <p:cNvSpPr txBox="1">
            <a:spLocks noChangeArrowheads="1"/>
          </p:cNvSpPr>
          <p:nvPr/>
        </p:nvSpPr>
        <p:spPr bwMode="auto">
          <a:xfrm>
            <a:off x="3746500" y="5032375"/>
            <a:ext cx="50927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5000"/>
              </a:lnSpc>
            </a:pPr>
            <a:r>
              <a:rPr lang="en-US" sz="4400" b="1">
                <a:solidFill>
                  <a:srgbClr val="FF9900"/>
                </a:solidFill>
              </a:rPr>
              <a:t>Fiat lux</a:t>
            </a:r>
          </a:p>
          <a:p>
            <a:pPr eaLnBrk="1" hangingPunct="1">
              <a:lnSpc>
                <a:spcPct val="135000"/>
              </a:lnSpc>
            </a:pPr>
            <a:r>
              <a:rPr lang="en-US" sz="4400" b="1">
                <a:solidFill>
                  <a:srgbClr val="FF9900"/>
                </a:solidFill>
              </a:rPr>
              <a:t>Let there be light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35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558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318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</a:t>
            </a:r>
          </a:p>
        </p:txBody>
      </p:sp>
      <p:sp>
        <p:nvSpPr>
          <p:cNvPr id="696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F1A162-C163-814A-92D9-752AD65E989C}" type="slidenum">
              <a:rPr lang="en-US" sz="1500">
                <a:solidFill>
                  <a:srgbClr val="0000FF"/>
                </a:solidFill>
              </a:rPr>
              <a:pPr eaLnBrk="1" hangingPunct="1"/>
              <a:t>22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6858000" cy="685800"/>
          </a:xfrm>
        </p:spPr>
        <p:txBody>
          <a:bodyPr/>
          <a:lstStyle/>
          <a:p>
            <a:pPr eaLnBrk="1" hangingPunct="1"/>
            <a:r>
              <a:rPr lang="en-US" altLang="ja-JP">
                <a:solidFill>
                  <a:srgbClr val="00FFFF"/>
                </a:solidFill>
                <a:latin typeface="Arial" charset="0"/>
                <a:ea typeface="ＭＳ Ｐゴシック" charset="0"/>
                <a:cs typeface="ＭＳ Ｐゴシック" charset="0"/>
              </a:rPr>
              <a:t>Hubble Deep Field</a:t>
            </a:r>
          </a:p>
        </p:txBody>
      </p:sp>
      <p:sp>
        <p:nvSpPr>
          <p:cNvPr id="69637" name="Rectangle 3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69638" name="Rectangle 4"/>
          <p:cNvSpPr>
            <a:spLocks noChangeArrowheads="1"/>
          </p:cNvSpPr>
          <p:nvPr/>
        </p:nvSpPr>
        <p:spPr bwMode="auto">
          <a:xfrm>
            <a:off x="152400" y="152400"/>
            <a:ext cx="883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/>
          <a:p>
            <a:pPr>
              <a:lnSpc>
                <a:spcPct val="80000"/>
              </a:lnSpc>
            </a:pPr>
            <a:r>
              <a:rPr lang="en-US" altLang="ja-JP" sz="3600" b="1">
                <a:solidFill>
                  <a:srgbClr val="00FFFF"/>
                </a:solidFill>
              </a:rPr>
              <a:t>Physicists’ View of Early Universe</a:t>
            </a:r>
          </a:p>
        </p:txBody>
      </p:sp>
      <p:sp>
        <p:nvSpPr>
          <p:cNvPr id="4037637" name="Text Box 5"/>
          <p:cNvSpPr txBox="1">
            <a:spLocks noChangeArrowheads="1"/>
          </p:cNvSpPr>
          <p:nvPr/>
        </p:nvSpPr>
        <p:spPr bwMode="auto">
          <a:xfrm>
            <a:off x="4114800" y="5427663"/>
            <a:ext cx="5367338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sz="3600" b="1">
                <a:solidFill>
                  <a:srgbClr val="FFCC00"/>
                </a:solidFill>
              </a:rPr>
              <a:t>Lorentz Invariance</a:t>
            </a:r>
          </a:p>
          <a:p>
            <a:pPr eaLnBrk="1" hangingPunct="1">
              <a:lnSpc>
                <a:spcPct val="130000"/>
              </a:lnSpc>
            </a:pPr>
            <a:r>
              <a:rPr lang="en-US" sz="3600" b="1">
                <a:solidFill>
                  <a:srgbClr val="FFCC00"/>
                </a:solidFill>
              </a:rPr>
              <a:t>Local Gauge Invariance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7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37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76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969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7168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DD7A722-B2E3-3547-B441-1A536804E7F3}" type="slidenum">
              <a:rPr lang="en-US" sz="1500">
                <a:solidFill>
                  <a:srgbClr val="0000FF"/>
                </a:solidFill>
              </a:rPr>
              <a:pPr eaLnBrk="1" hangingPunct="1"/>
              <a:t>23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16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Structure of DNA</a:t>
            </a:r>
          </a:p>
        </p:txBody>
      </p:sp>
      <p:pic>
        <p:nvPicPr>
          <p:cNvPr id="71685" name="Picture 3" descr="DNA-backb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14400"/>
            <a:ext cx="586740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4" descr="d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400367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072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5200"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96EDD8E-4AC2-5441-ADE7-5D9CA4C4871F}" type="slidenum">
              <a:rPr lang="en-US" sz="1500">
                <a:solidFill>
                  <a:srgbClr val="0000FF"/>
                </a:solidFill>
              </a:rPr>
              <a:pPr eaLnBrk="1" hangingPunct="1"/>
              <a:t>24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Symmetry Breaking</a:t>
            </a:r>
          </a:p>
        </p:txBody>
      </p:sp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3505200" y="3036888"/>
            <a:ext cx="2436813" cy="2133600"/>
            <a:chOff x="3120" y="1962"/>
            <a:chExt cx="1535" cy="1344"/>
          </a:xfrm>
        </p:grpSpPr>
        <p:sp>
          <p:nvSpPr>
            <p:cNvPr id="73806" name="AutoShape 78"/>
            <p:cNvSpPr>
              <a:spLocks noChangeArrowheads="1"/>
            </p:cNvSpPr>
            <p:nvPr/>
          </p:nvSpPr>
          <p:spPr bwMode="auto">
            <a:xfrm>
              <a:off x="3120" y="1962"/>
              <a:ext cx="528" cy="1344"/>
            </a:xfrm>
            <a:prstGeom prst="downArrow">
              <a:avLst>
                <a:gd name="adj1" fmla="val 50000"/>
                <a:gd name="adj2" fmla="val 63636"/>
              </a:avLst>
            </a:prstGeom>
            <a:solidFill>
              <a:schemeClr val="bg1"/>
            </a:solidFill>
            <a:ln w="50800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latin typeface="Arial Narrow" charset="0"/>
              </a:endParaRPr>
            </a:p>
          </p:txBody>
        </p:sp>
        <p:sp>
          <p:nvSpPr>
            <p:cNvPr id="4043855" name="Text Box 79"/>
            <p:cNvSpPr txBox="1">
              <a:spLocks noChangeArrowheads="1"/>
            </p:cNvSpPr>
            <p:nvPr/>
          </p:nvSpPr>
          <p:spPr bwMode="auto">
            <a:xfrm>
              <a:off x="3608" y="2091"/>
              <a:ext cx="1047" cy="538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 dirty="0">
                  <a:solidFill>
                    <a:srgbClr val="FF9900"/>
                  </a:solidFill>
                  <a:latin typeface="+mn-lt"/>
                  <a:ea typeface="Arial" charset="0"/>
                  <a:cs typeface="Arial" charset="0"/>
                </a:rPr>
                <a:t>Symmetry</a:t>
              </a:r>
            </a:p>
            <a:p>
              <a:pPr>
                <a:defRPr/>
              </a:pPr>
              <a:r>
                <a:rPr lang="en-US" b="1" i="1" dirty="0">
                  <a:solidFill>
                    <a:srgbClr val="FF9900"/>
                  </a:solidFill>
                  <a:latin typeface="+mn-lt"/>
                  <a:ea typeface="Arial" charset="0"/>
                  <a:cs typeface="Arial" charset="0"/>
                </a:rPr>
                <a:t>Break Down</a:t>
              </a:r>
            </a:p>
          </p:txBody>
        </p:sp>
      </p:grpSp>
      <p:sp>
        <p:nvSpPr>
          <p:cNvPr id="4043857" name="Text Box 81"/>
          <p:cNvSpPr txBox="1">
            <a:spLocks noChangeArrowheads="1"/>
          </p:cNvSpPr>
          <p:nvPr/>
        </p:nvSpPr>
        <p:spPr bwMode="auto">
          <a:xfrm>
            <a:off x="3276600" y="1211263"/>
            <a:ext cx="1704975" cy="7826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sz="4400" b="1" i="1" dirty="0">
                <a:solidFill>
                  <a:srgbClr val="CC00FF"/>
                </a:solidFill>
                <a:latin typeface="+mn-lt"/>
                <a:ea typeface="Arial" charset="0"/>
                <a:cs typeface="Arial" charset="0"/>
              </a:rPr>
              <a:t>Simple</a:t>
            </a:r>
          </a:p>
        </p:txBody>
      </p:sp>
      <p:sp>
        <p:nvSpPr>
          <p:cNvPr id="73735" name="Rectangle 82"/>
          <p:cNvSpPr>
            <a:spLocks noChangeArrowheads="1"/>
          </p:cNvSpPr>
          <p:nvPr/>
        </p:nvSpPr>
        <p:spPr bwMode="auto">
          <a:xfrm>
            <a:off x="6705600" y="838200"/>
            <a:ext cx="2133600" cy="1676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endParaRPr lang="en-US" b="1">
              <a:latin typeface="Arial Narrow" charset="0"/>
            </a:endParaRPr>
          </a:p>
        </p:txBody>
      </p:sp>
      <p:sp>
        <p:nvSpPr>
          <p:cNvPr id="4043860" name="Text Box 84"/>
          <p:cNvSpPr txBox="1">
            <a:spLocks noChangeArrowheads="1"/>
          </p:cNvSpPr>
          <p:nvPr/>
        </p:nvSpPr>
        <p:spPr bwMode="auto">
          <a:xfrm>
            <a:off x="3200400" y="5791200"/>
            <a:ext cx="2141538" cy="7826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sz="4400" b="1" i="1" dirty="0">
                <a:solidFill>
                  <a:srgbClr val="CC00FF"/>
                </a:solidFill>
                <a:latin typeface="+mn-lt"/>
                <a:ea typeface="Arial" charset="0"/>
                <a:cs typeface="Arial" charset="0"/>
              </a:rPr>
              <a:t>Complex</a:t>
            </a:r>
          </a:p>
        </p:txBody>
      </p:sp>
      <p:grpSp>
        <p:nvGrpSpPr>
          <p:cNvPr id="73737" name="Group 88"/>
          <p:cNvGrpSpPr>
            <a:grpSpLocks/>
          </p:cNvGrpSpPr>
          <p:nvPr/>
        </p:nvGrpSpPr>
        <p:grpSpPr bwMode="auto">
          <a:xfrm>
            <a:off x="771525" y="854075"/>
            <a:ext cx="1154113" cy="6003925"/>
            <a:chOff x="771525" y="854075"/>
            <a:chExt cx="1154113" cy="6003925"/>
          </a:xfrm>
        </p:grpSpPr>
        <p:sp>
          <p:nvSpPr>
            <p:cNvPr id="90" name="Text Box 16"/>
            <p:cNvSpPr txBox="1">
              <a:spLocks noChangeArrowheads="1"/>
            </p:cNvSpPr>
            <p:nvPr/>
          </p:nvSpPr>
          <p:spPr bwMode="auto">
            <a:xfrm>
              <a:off x="782638" y="854075"/>
              <a:ext cx="876300" cy="411163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 type="none" w="lg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FF6600"/>
                  </a:solidFill>
                  <a:latin typeface="+mn-lt"/>
                  <a:ea typeface="Arial" charset="0"/>
                  <a:cs typeface="Arial" charset="0"/>
                </a:rPr>
                <a:t>Time </a:t>
              </a:r>
            </a:p>
          </p:txBody>
        </p:sp>
        <p:sp>
          <p:nvSpPr>
            <p:cNvPr id="91" name="Line 17"/>
            <p:cNvSpPr>
              <a:spLocks noChangeAspect="1" noChangeShapeType="1"/>
            </p:cNvSpPr>
            <p:nvPr/>
          </p:nvSpPr>
          <p:spPr bwMode="auto">
            <a:xfrm flipH="1">
              <a:off x="782638" y="1076325"/>
              <a:ext cx="0" cy="5781675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92" name="Line 18"/>
            <p:cNvSpPr>
              <a:spLocks noChangeShapeType="1"/>
            </p:cNvSpPr>
            <p:nvPr/>
          </p:nvSpPr>
          <p:spPr bwMode="auto">
            <a:xfrm>
              <a:off x="782638" y="1296988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93" name="Line 19"/>
            <p:cNvSpPr>
              <a:spLocks noChangeShapeType="1"/>
            </p:cNvSpPr>
            <p:nvPr/>
          </p:nvSpPr>
          <p:spPr bwMode="auto">
            <a:xfrm>
              <a:off x="787400" y="1658938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94" name="Line 20"/>
            <p:cNvSpPr>
              <a:spLocks noChangeShapeType="1"/>
            </p:cNvSpPr>
            <p:nvPr/>
          </p:nvSpPr>
          <p:spPr bwMode="auto">
            <a:xfrm>
              <a:off x="787400" y="2041525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95" name="Line 21"/>
            <p:cNvSpPr>
              <a:spLocks noChangeShapeType="1"/>
            </p:cNvSpPr>
            <p:nvPr/>
          </p:nvSpPr>
          <p:spPr bwMode="auto">
            <a:xfrm>
              <a:off x="795338" y="24050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96" name="Line 22"/>
            <p:cNvSpPr>
              <a:spLocks noChangeShapeType="1"/>
            </p:cNvSpPr>
            <p:nvPr/>
          </p:nvSpPr>
          <p:spPr bwMode="auto">
            <a:xfrm>
              <a:off x="804863" y="2784475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97" name="Line 23"/>
            <p:cNvSpPr>
              <a:spLocks noChangeShapeType="1"/>
            </p:cNvSpPr>
            <p:nvPr/>
          </p:nvSpPr>
          <p:spPr bwMode="auto">
            <a:xfrm>
              <a:off x="793750" y="3152775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98" name="Line 24"/>
            <p:cNvSpPr>
              <a:spLocks noChangeShapeType="1"/>
            </p:cNvSpPr>
            <p:nvPr/>
          </p:nvSpPr>
          <p:spPr bwMode="auto">
            <a:xfrm>
              <a:off x="801688" y="3525838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99" name="Line 25"/>
            <p:cNvSpPr>
              <a:spLocks noChangeShapeType="1"/>
            </p:cNvSpPr>
            <p:nvPr/>
          </p:nvSpPr>
          <p:spPr bwMode="auto">
            <a:xfrm>
              <a:off x="804863" y="3902075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100" name="Line 26"/>
            <p:cNvSpPr>
              <a:spLocks noChangeShapeType="1"/>
            </p:cNvSpPr>
            <p:nvPr/>
          </p:nvSpPr>
          <p:spPr bwMode="auto">
            <a:xfrm>
              <a:off x="793750" y="4265613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101" name="Line 27"/>
            <p:cNvSpPr>
              <a:spLocks noChangeShapeType="1"/>
            </p:cNvSpPr>
            <p:nvPr/>
          </p:nvSpPr>
          <p:spPr bwMode="auto">
            <a:xfrm>
              <a:off x="782638" y="462121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102" name="Line 28"/>
            <p:cNvSpPr>
              <a:spLocks noChangeShapeType="1"/>
            </p:cNvSpPr>
            <p:nvPr/>
          </p:nvSpPr>
          <p:spPr bwMode="auto">
            <a:xfrm>
              <a:off x="782638" y="50085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73787" name="Text Box 30"/>
            <p:cNvSpPr txBox="1">
              <a:spLocks noChangeArrowheads="1"/>
            </p:cNvSpPr>
            <p:nvPr/>
          </p:nvSpPr>
          <p:spPr bwMode="auto">
            <a:xfrm>
              <a:off x="1011238" y="1906588"/>
              <a:ext cx="674687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2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73788" name="Text Box 31"/>
            <p:cNvSpPr txBox="1">
              <a:spLocks noChangeArrowheads="1"/>
            </p:cNvSpPr>
            <p:nvPr/>
          </p:nvSpPr>
          <p:spPr bwMode="auto">
            <a:xfrm>
              <a:off x="1011238" y="2239963"/>
              <a:ext cx="762000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73789" name="Text Box 32"/>
            <p:cNvSpPr txBox="1">
              <a:spLocks noChangeArrowheads="1"/>
            </p:cNvSpPr>
            <p:nvPr/>
          </p:nvSpPr>
          <p:spPr bwMode="auto">
            <a:xfrm>
              <a:off x="1163638" y="2346325"/>
              <a:ext cx="762000" cy="30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106" name="Line 33"/>
            <p:cNvSpPr>
              <a:spLocks noChangeShapeType="1"/>
            </p:cNvSpPr>
            <p:nvPr/>
          </p:nvSpPr>
          <p:spPr bwMode="auto">
            <a:xfrm>
              <a:off x="771525" y="5397500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107" name="Line 34"/>
            <p:cNvSpPr>
              <a:spLocks noChangeShapeType="1"/>
            </p:cNvSpPr>
            <p:nvPr/>
          </p:nvSpPr>
          <p:spPr bwMode="auto">
            <a:xfrm>
              <a:off x="779463" y="57705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108" name="Line 35"/>
            <p:cNvSpPr>
              <a:spLocks noChangeShapeType="1"/>
            </p:cNvSpPr>
            <p:nvPr/>
          </p:nvSpPr>
          <p:spPr bwMode="auto">
            <a:xfrm>
              <a:off x="782638" y="6146800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109" name="Line 36"/>
            <p:cNvSpPr>
              <a:spLocks noChangeShapeType="1"/>
            </p:cNvSpPr>
            <p:nvPr/>
          </p:nvSpPr>
          <p:spPr bwMode="auto">
            <a:xfrm>
              <a:off x="771525" y="6508750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73794" name="Text Box 37"/>
            <p:cNvSpPr txBox="1">
              <a:spLocks noChangeArrowheads="1"/>
            </p:cNvSpPr>
            <p:nvPr/>
          </p:nvSpPr>
          <p:spPr bwMode="auto">
            <a:xfrm>
              <a:off x="1000125" y="2238375"/>
              <a:ext cx="674688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3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73795" name="Text Box 38"/>
            <p:cNvSpPr txBox="1">
              <a:spLocks noChangeArrowheads="1"/>
            </p:cNvSpPr>
            <p:nvPr/>
          </p:nvSpPr>
          <p:spPr bwMode="auto">
            <a:xfrm>
              <a:off x="1000125" y="2625725"/>
              <a:ext cx="674688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4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73796" name="Text Box 39"/>
            <p:cNvSpPr txBox="1">
              <a:spLocks noChangeArrowheads="1"/>
            </p:cNvSpPr>
            <p:nvPr/>
          </p:nvSpPr>
          <p:spPr bwMode="auto">
            <a:xfrm>
              <a:off x="1000125" y="301783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5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73797" name="Text Box 40"/>
            <p:cNvSpPr txBox="1">
              <a:spLocks noChangeArrowheads="1"/>
            </p:cNvSpPr>
            <p:nvPr/>
          </p:nvSpPr>
          <p:spPr bwMode="auto">
            <a:xfrm>
              <a:off x="1000125" y="3402013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6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73798" name="Text Box 41"/>
            <p:cNvSpPr txBox="1">
              <a:spLocks noChangeArrowheads="1"/>
            </p:cNvSpPr>
            <p:nvPr/>
          </p:nvSpPr>
          <p:spPr bwMode="auto">
            <a:xfrm>
              <a:off x="1000125" y="3789363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7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73799" name="Text Box 42"/>
            <p:cNvSpPr txBox="1">
              <a:spLocks noChangeArrowheads="1"/>
            </p:cNvSpPr>
            <p:nvPr/>
          </p:nvSpPr>
          <p:spPr bwMode="auto">
            <a:xfrm>
              <a:off x="1000125" y="412273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8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73800" name="Text Box 43"/>
            <p:cNvSpPr txBox="1">
              <a:spLocks noChangeArrowheads="1"/>
            </p:cNvSpPr>
            <p:nvPr/>
          </p:nvSpPr>
          <p:spPr bwMode="auto">
            <a:xfrm>
              <a:off x="1000125" y="451008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9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73801" name="Text Box 44"/>
            <p:cNvSpPr txBox="1">
              <a:spLocks noChangeArrowheads="1"/>
            </p:cNvSpPr>
            <p:nvPr/>
          </p:nvSpPr>
          <p:spPr bwMode="auto">
            <a:xfrm>
              <a:off x="1000125" y="489743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10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73802" name="Text Box 45"/>
            <p:cNvSpPr txBox="1">
              <a:spLocks noChangeArrowheads="1"/>
            </p:cNvSpPr>
            <p:nvPr/>
          </p:nvSpPr>
          <p:spPr bwMode="auto">
            <a:xfrm>
              <a:off x="1000125" y="5287963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11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73803" name="Text Box 46"/>
            <p:cNvSpPr txBox="1">
              <a:spLocks noChangeArrowheads="1"/>
            </p:cNvSpPr>
            <p:nvPr/>
          </p:nvSpPr>
          <p:spPr bwMode="auto">
            <a:xfrm>
              <a:off x="1000125" y="5616575"/>
              <a:ext cx="674688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12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73804" name="Text Box 47"/>
            <p:cNvSpPr txBox="1">
              <a:spLocks noChangeArrowheads="1"/>
            </p:cNvSpPr>
            <p:nvPr/>
          </p:nvSpPr>
          <p:spPr bwMode="auto">
            <a:xfrm>
              <a:off x="1000125" y="6005513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13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73805" name="Text Box 48"/>
            <p:cNvSpPr txBox="1">
              <a:spLocks noChangeArrowheads="1"/>
            </p:cNvSpPr>
            <p:nvPr/>
          </p:nvSpPr>
          <p:spPr bwMode="auto">
            <a:xfrm>
              <a:off x="1000125" y="639603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14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</p:grpSp>
      <p:sp>
        <p:nvSpPr>
          <p:cNvPr id="122" name="Text Box 3"/>
          <p:cNvSpPr txBox="1">
            <a:spLocks noChangeArrowheads="1"/>
          </p:cNvSpPr>
          <p:nvPr/>
        </p:nvSpPr>
        <p:spPr bwMode="auto">
          <a:xfrm>
            <a:off x="1011238" y="1501775"/>
            <a:ext cx="1427162" cy="404813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 lIns="91424" tIns="45712" rIns="91424" bIns="45712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6600"/>
                </a:solidFill>
                <a:latin typeface="+mn-lt"/>
                <a:ea typeface="Arial" charset="0"/>
                <a:cs typeface="Arial" charset="0"/>
              </a:rPr>
              <a:t>1B years</a:t>
            </a:r>
          </a:p>
        </p:txBody>
      </p:sp>
      <p:sp>
        <p:nvSpPr>
          <p:cNvPr id="73739" name="Text Box 29"/>
          <p:cNvSpPr txBox="1">
            <a:spLocks noChangeArrowheads="1"/>
          </p:cNvSpPr>
          <p:nvPr/>
        </p:nvSpPr>
        <p:spPr bwMode="auto">
          <a:xfrm>
            <a:off x="1011238" y="1131888"/>
            <a:ext cx="741362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0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grpSp>
        <p:nvGrpSpPr>
          <p:cNvPr id="4" name="Group 85"/>
          <p:cNvGrpSpPr>
            <a:grpSpLocks noChangeAspect="1"/>
          </p:cNvGrpSpPr>
          <p:nvPr/>
        </p:nvGrpSpPr>
        <p:grpSpPr bwMode="auto">
          <a:xfrm>
            <a:off x="6781800" y="2690813"/>
            <a:ext cx="2005013" cy="2054225"/>
            <a:chOff x="2400" y="1886"/>
            <a:chExt cx="1961" cy="2008"/>
          </a:xfrm>
        </p:grpSpPr>
        <p:sp>
          <p:nvSpPr>
            <p:cNvPr id="73742" name="Oval 86"/>
            <p:cNvSpPr>
              <a:spLocks noChangeArrowheads="1"/>
            </p:cNvSpPr>
            <p:nvPr/>
          </p:nvSpPr>
          <p:spPr bwMode="auto">
            <a:xfrm>
              <a:off x="2400" y="1936"/>
              <a:ext cx="1961" cy="1958"/>
            </a:xfrm>
            <a:prstGeom prst="ellipse">
              <a:avLst/>
            </a:prstGeom>
            <a:noFill/>
            <a:ln w="38100" cap="rnd">
              <a:solidFill>
                <a:srgbClr val="FF9900"/>
              </a:solidFill>
              <a:prstDash val="sysDot"/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>
                <a:latin typeface="Arial Narrow" charset="0"/>
              </a:endParaRPr>
            </a:p>
          </p:txBody>
        </p:sp>
        <p:sp>
          <p:nvSpPr>
            <p:cNvPr id="36880" name="Rectangle 87"/>
            <p:cNvSpPr>
              <a:spLocks noChangeAspect="1" noChangeArrowheads="1"/>
            </p:cNvSpPr>
            <p:nvPr/>
          </p:nvSpPr>
          <p:spPr bwMode="auto">
            <a:xfrm>
              <a:off x="3169" y="2662"/>
              <a:ext cx="391" cy="407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 type="none" w="lg" len="lg"/>
            </a:ln>
          </p:spPr>
          <p:txBody>
            <a:bodyPr wrap="none" lIns="91432" tIns="45716" rIns="91432" bIns="45716">
              <a:spAutoFit/>
            </a:bodyPr>
            <a:lstStyle/>
            <a:p>
              <a:pPr>
                <a:defRPr/>
              </a:pPr>
              <a:r>
                <a:rPr lang="en-US" sz="2100">
                  <a:solidFill>
                    <a:srgbClr val="FF3300"/>
                  </a:solidFill>
                  <a:latin typeface="+mn-lt"/>
                  <a:ea typeface="Arial" charset="0"/>
                  <a:cs typeface="Arial" charset="0"/>
                  <a:sym typeface="Symbol" pitchFamily="18" charset="2"/>
                </a:rPr>
                <a:t>Z</a:t>
              </a:r>
              <a:r>
                <a:rPr lang="en-US" sz="2100" baseline="30000">
                  <a:solidFill>
                    <a:srgbClr val="FF3300"/>
                  </a:solidFill>
                  <a:latin typeface="+mn-lt"/>
                  <a:ea typeface="Arial" charset="0"/>
                  <a:cs typeface="Arial" charset="0"/>
                  <a:sym typeface="Symbol" pitchFamily="18" charset="2"/>
                </a:rPr>
                <a:t>o</a:t>
              </a:r>
            </a:p>
          </p:txBody>
        </p:sp>
        <p:sp>
          <p:nvSpPr>
            <p:cNvPr id="73744" name="Rectangle 88"/>
            <p:cNvSpPr>
              <a:spLocks noChangeAspect="1" noChangeArrowheads="1"/>
            </p:cNvSpPr>
            <p:nvPr/>
          </p:nvSpPr>
          <p:spPr bwMode="auto">
            <a:xfrm>
              <a:off x="3099" y="2164"/>
              <a:ext cx="408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µ</a:t>
              </a:r>
              <a:r>
                <a:rPr lang="en-US" baseline="30000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-</a:t>
              </a:r>
            </a:p>
          </p:txBody>
        </p:sp>
        <p:sp>
          <p:nvSpPr>
            <p:cNvPr id="73745" name="Rectangle 89"/>
            <p:cNvSpPr>
              <a:spLocks noChangeAspect="1" noChangeArrowheads="1"/>
            </p:cNvSpPr>
            <p:nvPr/>
          </p:nvSpPr>
          <p:spPr bwMode="auto">
            <a:xfrm>
              <a:off x="3457" y="2539"/>
              <a:ext cx="318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latin typeface="Arial Narrow" charset="0"/>
                  <a:sym typeface="Symbol" charset="0"/>
                </a:rPr>
                <a:t>d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73746" name="Rectangle 90"/>
            <p:cNvSpPr>
              <a:spLocks noChangeAspect="1" noChangeArrowheads="1"/>
            </p:cNvSpPr>
            <p:nvPr/>
          </p:nvSpPr>
          <p:spPr bwMode="auto">
            <a:xfrm>
              <a:off x="3530" y="3269"/>
              <a:ext cx="450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µ</a:t>
              </a:r>
              <a:r>
                <a:rPr lang="en-US" baseline="30000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+</a:t>
              </a:r>
            </a:p>
          </p:txBody>
        </p:sp>
        <p:sp>
          <p:nvSpPr>
            <p:cNvPr id="73747" name="Rectangle 91"/>
            <p:cNvSpPr>
              <a:spLocks noChangeAspect="1" noChangeArrowheads="1"/>
            </p:cNvSpPr>
            <p:nvPr/>
          </p:nvSpPr>
          <p:spPr bwMode="auto">
            <a:xfrm>
              <a:off x="2628" y="2404"/>
              <a:ext cx="429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</a:t>
              </a:r>
              <a:r>
                <a:rPr lang="en-US" baseline="-25000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e</a:t>
              </a:r>
            </a:p>
          </p:txBody>
        </p:sp>
        <p:sp>
          <p:nvSpPr>
            <p:cNvPr id="73748" name="Rectangle 92"/>
            <p:cNvSpPr>
              <a:spLocks noChangeAspect="1" noChangeArrowheads="1"/>
            </p:cNvSpPr>
            <p:nvPr/>
          </p:nvSpPr>
          <p:spPr bwMode="auto">
            <a:xfrm>
              <a:off x="2624" y="2980"/>
              <a:ext cx="317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latin typeface="Arial Narrow" charset="0"/>
                  <a:sym typeface="Symbol" charset="0"/>
                </a:rPr>
                <a:t>u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36886" name="Rectangle 93"/>
            <p:cNvSpPr>
              <a:spLocks noChangeAspect="1" noChangeArrowheads="1"/>
            </p:cNvSpPr>
            <p:nvPr/>
          </p:nvSpPr>
          <p:spPr bwMode="auto">
            <a:xfrm>
              <a:off x="2874" y="2739"/>
              <a:ext cx="413" cy="452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 type="none" w="lg" len="lg"/>
            </a:ln>
          </p:spPr>
          <p:txBody>
            <a:bodyPr wrap="none" lIns="91432" tIns="45716" rIns="91432" bIns="45716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0000FF"/>
                  </a:solidFill>
                  <a:latin typeface="+mn-lt"/>
                  <a:ea typeface="Arial" charset="0"/>
                  <a:cs typeface="Arial" charset="0"/>
                  <a:sym typeface="Symbol" pitchFamily="18" charset="2"/>
                </a:rPr>
                <a:t>e</a:t>
              </a:r>
              <a:r>
                <a:rPr lang="en-US" baseline="30000">
                  <a:solidFill>
                    <a:srgbClr val="0000FF"/>
                  </a:solidFill>
                  <a:latin typeface="+mn-lt"/>
                  <a:ea typeface="Arial" charset="0"/>
                  <a:cs typeface="Arial" charset="0"/>
                  <a:sym typeface="Symbol" pitchFamily="18" charset="2"/>
                </a:rPr>
                <a:t>+</a:t>
              </a:r>
            </a:p>
          </p:txBody>
        </p:sp>
        <p:sp>
          <p:nvSpPr>
            <p:cNvPr id="73750" name="Rectangle 94"/>
            <p:cNvSpPr>
              <a:spLocks noChangeAspect="1" noChangeArrowheads="1"/>
            </p:cNvSpPr>
            <p:nvPr/>
          </p:nvSpPr>
          <p:spPr bwMode="auto">
            <a:xfrm>
              <a:off x="3703" y="2213"/>
              <a:ext cx="315" cy="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  <a:latin typeface="Arial Narrow" charset="0"/>
                  <a:sym typeface="Symbol" charset="0"/>
                </a:rPr>
                <a:t></a:t>
              </a:r>
            </a:p>
          </p:txBody>
        </p:sp>
        <p:sp>
          <p:nvSpPr>
            <p:cNvPr id="36888" name="Rectangle 95"/>
            <p:cNvSpPr>
              <a:spLocks noChangeAspect="1" noChangeArrowheads="1"/>
            </p:cNvSpPr>
            <p:nvPr/>
          </p:nvSpPr>
          <p:spPr bwMode="auto">
            <a:xfrm>
              <a:off x="3737" y="2837"/>
              <a:ext cx="373" cy="45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 type="none" w="lg" len="lg"/>
            </a:ln>
          </p:spPr>
          <p:txBody>
            <a:bodyPr wrap="none" lIns="91432" tIns="45716" rIns="91432" bIns="45716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0000FF"/>
                  </a:solidFill>
                  <a:latin typeface="+mn-lt"/>
                  <a:ea typeface="Arial" charset="0"/>
                  <a:cs typeface="Arial" charset="0"/>
                  <a:sym typeface="Symbol" pitchFamily="18" charset="2"/>
                </a:rPr>
                <a:t>e</a:t>
              </a:r>
              <a:r>
                <a:rPr lang="en-US" baseline="30000">
                  <a:solidFill>
                    <a:srgbClr val="0000FF"/>
                  </a:solidFill>
                  <a:latin typeface="+mn-lt"/>
                  <a:ea typeface="Arial" charset="0"/>
                  <a:cs typeface="Arial" charset="0"/>
                  <a:sym typeface="Symbol" pitchFamily="18" charset="2"/>
                </a:rPr>
                <a:t>-</a:t>
              </a:r>
            </a:p>
          </p:txBody>
        </p:sp>
        <p:sp>
          <p:nvSpPr>
            <p:cNvPr id="36889" name="Rectangle 96"/>
            <p:cNvSpPr>
              <a:spLocks noChangeAspect="1" noChangeArrowheads="1"/>
            </p:cNvSpPr>
            <p:nvPr/>
          </p:nvSpPr>
          <p:spPr bwMode="auto">
            <a:xfrm>
              <a:off x="3380" y="2085"/>
              <a:ext cx="469" cy="408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 type="none" w="lg" len="lg"/>
            </a:ln>
          </p:spPr>
          <p:txBody>
            <a:bodyPr wrap="none" lIns="91432" tIns="45716" rIns="91432" bIns="45716">
              <a:spAutoFit/>
            </a:bodyPr>
            <a:lstStyle/>
            <a:p>
              <a:pPr>
                <a:defRPr/>
              </a:pPr>
              <a:r>
                <a:rPr lang="en-US" sz="2100">
                  <a:solidFill>
                    <a:srgbClr val="FF3300"/>
                  </a:solidFill>
                  <a:latin typeface="+mn-lt"/>
                  <a:ea typeface="Arial" charset="0"/>
                  <a:cs typeface="Arial" charset="0"/>
                  <a:sym typeface="Symbol" pitchFamily="18" charset="2"/>
                </a:rPr>
                <a:t>W</a:t>
              </a:r>
              <a:r>
                <a:rPr lang="en-US" sz="2100" baseline="30000">
                  <a:solidFill>
                    <a:srgbClr val="FF3300"/>
                  </a:solidFill>
                  <a:latin typeface="+mn-lt"/>
                  <a:ea typeface="Arial" charset="0"/>
                  <a:cs typeface="Arial" charset="0"/>
                  <a:sym typeface="Symbol" pitchFamily="18" charset="2"/>
                </a:rPr>
                <a:t>+</a:t>
              </a:r>
            </a:p>
          </p:txBody>
        </p:sp>
        <p:sp>
          <p:nvSpPr>
            <p:cNvPr id="73753" name="Rectangle 97"/>
            <p:cNvSpPr>
              <a:spLocks noChangeAspect="1" noChangeArrowheads="1"/>
            </p:cNvSpPr>
            <p:nvPr/>
          </p:nvSpPr>
          <p:spPr bwMode="auto">
            <a:xfrm>
              <a:off x="2864" y="3221"/>
              <a:ext cx="464" cy="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</a:t>
              </a:r>
              <a:r>
                <a:rPr lang="en-US" baseline="-25000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µ</a:t>
              </a:r>
            </a:p>
          </p:txBody>
        </p:sp>
        <p:sp>
          <p:nvSpPr>
            <p:cNvPr id="73754" name="Rectangle 98"/>
            <p:cNvSpPr>
              <a:spLocks noChangeAspect="1" noChangeArrowheads="1"/>
            </p:cNvSpPr>
            <p:nvPr/>
          </p:nvSpPr>
          <p:spPr bwMode="auto">
            <a:xfrm>
              <a:off x="3929" y="2549"/>
              <a:ext cx="429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</a:t>
              </a:r>
              <a:r>
                <a:rPr lang="en-US" baseline="-25000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e</a:t>
              </a:r>
            </a:p>
          </p:txBody>
        </p:sp>
        <p:sp>
          <p:nvSpPr>
            <p:cNvPr id="73755" name="Rectangle 99"/>
            <p:cNvSpPr>
              <a:spLocks noChangeAspect="1" noChangeArrowheads="1"/>
            </p:cNvSpPr>
            <p:nvPr/>
          </p:nvSpPr>
          <p:spPr bwMode="auto">
            <a:xfrm>
              <a:off x="3401" y="2933"/>
              <a:ext cx="464" cy="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</a:t>
              </a:r>
              <a:r>
                <a:rPr lang="en-US" baseline="-25000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µ</a:t>
              </a:r>
            </a:p>
          </p:txBody>
        </p:sp>
        <p:sp>
          <p:nvSpPr>
            <p:cNvPr id="36893" name="Rectangle 100"/>
            <p:cNvSpPr>
              <a:spLocks noChangeAspect="1" noChangeArrowheads="1"/>
            </p:cNvSpPr>
            <p:nvPr/>
          </p:nvSpPr>
          <p:spPr bwMode="auto">
            <a:xfrm>
              <a:off x="3237" y="3430"/>
              <a:ext cx="469" cy="407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 type="none" w="lg" len="lg"/>
            </a:ln>
          </p:spPr>
          <p:txBody>
            <a:bodyPr wrap="none" lIns="91432" tIns="45716" rIns="91432" bIns="45716">
              <a:spAutoFit/>
            </a:bodyPr>
            <a:lstStyle/>
            <a:p>
              <a:pPr>
                <a:defRPr/>
              </a:pPr>
              <a:r>
                <a:rPr lang="en-US" sz="2100">
                  <a:solidFill>
                    <a:srgbClr val="FF3300"/>
                  </a:solidFill>
                  <a:latin typeface="+mn-lt"/>
                  <a:ea typeface="Arial" charset="0"/>
                  <a:cs typeface="Arial" charset="0"/>
                  <a:sym typeface="Symbol" pitchFamily="18" charset="2"/>
                </a:rPr>
                <a:t>W</a:t>
              </a:r>
              <a:r>
                <a:rPr lang="en-US" sz="2100" baseline="30000">
                  <a:solidFill>
                    <a:srgbClr val="FF3300"/>
                  </a:solidFill>
                  <a:latin typeface="+mn-lt"/>
                  <a:ea typeface="Arial" charset="0"/>
                  <a:cs typeface="Arial" charset="0"/>
                  <a:sym typeface="Symbol" pitchFamily="18" charset="2"/>
                </a:rPr>
                <a:t>+</a:t>
              </a:r>
            </a:p>
          </p:txBody>
        </p:sp>
        <p:sp>
          <p:nvSpPr>
            <p:cNvPr id="36894" name="Line 101"/>
            <p:cNvSpPr>
              <a:spLocks noChangeAspect="1" noChangeShapeType="1"/>
            </p:cNvSpPr>
            <p:nvPr/>
          </p:nvSpPr>
          <p:spPr bwMode="auto">
            <a:xfrm>
              <a:off x="2712" y="2566"/>
              <a:ext cx="144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36895" name="Line 102"/>
            <p:cNvSpPr>
              <a:spLocks noChangeAspect="1" noChangeShapeType="1"/>
            </p:cNvSpPr>
            <p:nvPr/>
          </p:nvSpPr>
          <p:spPr bwMode="auto">
            <a:xfrm>
              <a:off x="3552" y="2608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36896" name="Line 103"/>
            <p:cNvSpPr>
              <a:spLocks noChangeAspect="1" noChangeShapeType="1"/>
            </p:cNvSpPr>
            <p:nvPr/>
          </p:nvSpPr>
          <p:spPr bwMode="auto">
            <a:xfrm>
              <a:off x="2928" y="2150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36897" name="Line 104"/>
            <p:cNvSpPr>
              <a:spLocks noChangeAspect="1" noChangeShapeType="1"/>
            </p:cNvSpPr>
            <p:nvPr/>
          </p:nvSpPr>
          <p:spPr bwMode="auto">
            <a:xfrm>
              <a:off x="3487" y="3106"/>
              <a:ext cx="144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73761" name="Rectangle 105"/>
            <p:cNvSpPr>
              <a:spLocks noChangeAspect="1" noChangeArrowheads="1"/>
            </p:cNvSpPr>
            <p:nvPr/>
          </p:nvSpPr>
          <p:spPr bwMode="auto">
            <a:xfrm>
              <a:off x="2843" y="2044"/>
              <a:ext cx="304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latin typeface="Arial Narrow" charset="0"/>
                  <a:sym typeface="Symbol" charset="0"/>
                </a:rPr>
                <a:t>s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73762" name="Rectangle 106"/>
            <p:cNvSpPr>
              <a:spLocks noChangeAspect="1" noChangeArrowheads="1"/>
            </p:cNvSpPr>
            <p:nvPr/>
          </p:nvSpPr>
          <p:spPr bwMode="auto">
            <a:xfrm>
              <a:off x="3111" y="3027"/>
              <a:ext cx="318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latin typeface="Arial Narrow" charset="0"/>
                  <a:sym typeface="Symbol" charset="0"/>
                </a:rPr>
                <a:t>u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73763" name="Rectangle 107"/>
            <p:cNvSpPr>
              <a:spLocks noChangeAspect="1" noChangeArrowheads="1"/>
            </p:cNvSpPr>
            <p:nvPr/>
          </p:nvSpPr>
          <p:spPr bwMode="auto">
            <a:xfrm flipV="1">
              <a:off x="3956" y="3143"/>
              <a:ext cx="233" cy="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r>
                <a:rPr lang="en-US">
                  <a:latin typeface="Arial Narrow" charset="0"/>
                  <a:sym typeface="Symbol" charset="0"/>
                </a:rPr>
                <a:t>s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73764" name="Rectangle 108"/>
            <p:cNvSpPr>
              <a:spLocks noChangeAspect="1" noChangeArrowheads="1"/>
            </p:cNvSpPr>
            <p:nvPr/>
          </p:nvSpPr>
          <p:spPr bwMode="auto">
            <a:xfrm>
              <a:off x="2487" y="2691"/>
              <a:ext cx="318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latin typeface="Arial Narrow" charset="0"/>
                  <a:sym typeface="Symbol" charset="0"/>
                </a:rPr>
                <a:t>d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36902" name="Line 109"/>
            <p:cNvSpPr>
              <a:spLocks noChangeAspect="1" noChangeShapeType="1"/>
            </p:cNvSpPr>
            <p:nvPr/>
          </p:nvSpPr>
          <p:spPr bwMode="auto">
            <a:xfrm>
              <a:off x="2687" y="3129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73766" name="Rectangle 110"/>
            <p:cNvSpPr>
              <a:spLocks noChangeAspect="1" noChangeArrowheads="1"/>
            </p:cNvSpPr>
            <p:nvPr/>
          </p:nvSpPr>
          <p:spPr bwMode="auto">
            <a:xfrm>
              <a:off x="3689" y="2559"/>
              <a:ext cx="366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</a:t>
              </a:r>
              <a:r>
                <a:rPr lang="en-US" baseline="30000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-</a:t>
              </a:r>
            </a:p>
          </p:txBody>
        </p:sp>
        <p:sp>
          <p:nvSpPr>
            <p:cNvPr id="73767" name="Rectangle 111"/>
            <p:cNvSpPr>
              <a:spLocks noChangeAspect="1" noChangeArrowheads="1"/>
            </p:cNvSpPr>
            <p:nvPr/>
          </p:nvSpPr>
          <p:spPr bwMode="auto">
            <a:xfrm>
              <a:off x="2905" y="2463"/>
              <a:ext cx="408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</a:t>
              </a:r>
              <a:r>
                <a:rPr lang="en-US" baseline="30000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+</a:t>
              </a:r>
            </a:p>
          </p:txBody>
        </p:sp>
        <p:sp>
          <p:nvSpPr>
            <p:cNvPr id="73768" name="Rectangle 112"/>
            <p:cNvSpPr>
              <a:spLocks noChangeAspect="1" noChangeArrowheads="1"/>
            </p:cNvSpPr>
            <p:nvPr/>
          </p:nvSpPr>
          <p:spPr bwMode="auto">
            <a:xfrm>
              <a:off x="3883" y="2269"/>
              <a:ext cx="304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latin typeface="Arial Narrow" charset="0"/>
                  <a:sym typeface="Symbol" charset="0"/>
                </a:rPr>
                <a:t>c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73769" name="Rectangle 113"/>
            <p:cNvSpPr>
              <a:spLocks noChangeAspect="1" noChangeArrowheads="1"/>
            </p:cNvSpPr>
            <p:nvPr/>
          </p:nvSpPr>
          <p:spPr bwMode="auto">
            <a:xfrm>
              <a:off x="3105" y="1886"/>
              <a:ext cx="318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latin typeface="Arial Narrow" charset="0"/>
                  <a:sym typeface="Symbol" charset="0"/>
                </a:rPr>
                <a:t>b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73770" name="Rectangle 114"/>
            <p:cNvSpPr>
              <a:spLocks noChangeAspect="1" noChangeArrowheads="1"/>
            </p:cNvSpPr>
            <p:nvPr/>
          </p:nvSpPr>
          <p:spPr bwMode="auto">
            <a:xfrm>
              <a:off x="2630" y="3276"/>
              <a:ext cx="318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latin typeface="Arial Narrow" charset="0"/>
                  <a:sym typeface="Symbol" charset="0"/>
                </a:rPr>
                <a:t>b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36908" name="Line 115"/>
            <p:cNvSpPr>
              <a:spLocks noChangeAspect="1" noChangeShapeType="1"/>
            </p:cNvSpPr>
            <p:nvPr/>
          </p:nvSpPr>
          <p:spPr bwMode="auto">
            <a:xfrm>
              <a:off x="2687" y="3352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73772" name="Rectangle 116"/>
            <p:cNvSpPr>
              <a:spLocks noChangeAspect="1" noChangeArrowheads="1"/>
            </p:cNvSpPr>
            <p:nvPr/>
          </p:nvSpPr>
          <p:spPr bwMode="auto">
            <a:xfrm>
              <a:off x="3782" y="3374"/>
              <a:ext cx="304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latin typeface="Arial Narrow" charset="0"/>
                  <a:sym typeface="Symbol" charset="0"/>
                </a:rPr>
                <a:t>c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36910" name="Line 117"/>
            <p:cNvSpPr>
              <a:spLocks noChangeAspect="1" noChangeShapeType="1"/>
            </p:cNvSpPr>
            <p:nvPr/>
          </p:nvSpPr>
          <p:spPr bwMode="auto">
            <a:xfrm>
              <a:off x="3839" y="3501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+mn-lt"/>
                <a:ea typeface="Arial" charset="0"/>
                <a:cs typeface="Arial" charset="0"/>
              </a:endParaRPr>
            </a:p>
          </p:txBody>
        </p:sp>
      </p:grpSp>
      <p:pic>
        <p:nvPicPr>
          <p:cNvPr id="82" name="Picture 3" descr="DNA-backb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7"/>
          <a:stretch>
            <a:fillRect/>
          </a:stretch>
        </p:blipFill>
        <p:spPr bwMode="auto">
          <a:xfrm>
            <a:off x="6564313" y="4892675"/>
            <a:ext cx="236220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043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386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240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</a:t>
            </a:r>
          </a:p>
        </p:txBody>
      </p:sp>
      <p:sp>
        <p:nvSpPr>
          <p:cNvPr id="10240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68C1380-18D4-A44E-A336-6D442BD8C8E0}" type="slidenum">
              <a:rPr lang="en-US" sz="1500">
                <a:solidFill>
                  <a:srgbClr val="0000FF"/>
                </a:solidFill>
              </a:rPr>
              <a:pPr eaLnBrk="1" hangingPunct="1"/>
              <a:t>25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70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Beginning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at </a:t>
            </a:r>
            <a:r>
              <a:rPr lang="en-US" dirty="0" smtClean="0">
                <a:solidFill>
                  <a:srgbClr val="FF0000"/>
                </a:solidFill>
              </a:rPr>
              <a:t>t </a:t>
            </a:r>
            <a:r>
              <a:rPr lang="en-US" dirty="0">
                <a:solidFill>
                  <a:srgbClr val="FF0000"/>
                </a:solidFill>
              </a:rPr>
              <a:t>= </a:t>
            </a:r>
            <a:r>
              <a:rPr lang="en-US" dirty="0" smtClean="0">
                <a:solidFill>
                  <a:srgbClr val="FF0000"/>
                </a:solidFill>
              </a:rPr>
              <a:t>0</a:t>
            </a:r>
            <a:r>
              <a:rPr lang="en-US" dirty="0" smtClean="0"/>
              <a:t>)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70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9448800" cy="6076950"/>
          </a:xfrm>
        </p:spPr>
        <p:txBody>
          <a:bodyPr/>
          <a:lstStyle/>
          <a:p>
            <a:pPr eaLnBrk="1" hangingPunct="1"/>
            <a:r>
              <a:rPr lang="en-US" sz="3800" dirty="0">
                <a:latin typeface="Arial Narrow" charset="0"/>
                <a:ea typeface="ＭＳ Ｐゴシック" charset="0"/>
                <a:cs typeface="ＭＳ Ｐゴシック" charset="0"/>
              </a:rPr>
              <a:t>Everything was the same </a:t>
            </a:r>
            <a:r>
              <a:rPr lang="en-US" sz="3800" dirty="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 Perfect symmetry.</a:t>
            </a:r>
          </a:p>
          <a:p>
            <a:pPr lvl="1" eaLnBrk="1" hangingPunct="1"/>
            <a:r>
              <a:rPr lang="en-US" sz="3400" dirty="0">
                <a:latin typeface="Arial Narrow" charset="0"/>
                <a:ea typeface="ＭＳ Ｐゴシック" charset="0"/>
                <a:sym typeface="Symbol" charset="0"/>
              </a:rPr>
              <a:t>All the particles are the same as photons.</a:t>
            </a:r>
          </a:p>
          <a:p>
            <a:pPr lvl="1" eaLnBrk="1" hangingPunct="1"/>
            <a:r>
              <a:rPr lang="en-US" sz="3400" dirty="0">
                <a:latin typeface="Arial Narrow" charset="0"/>
                <a:ea typeface="ＭＳ Ｐゴシック" charset="0"/>
                <a:sym typeface="Symbol" charset="0"/>
              </a:rPr>
              <a:t>All four forces are the same.</a:t>
            </a:r>
          </a:p>
          <a:p>
            <a:pPr lvl="4" eaLnBrk="1" hangingPunct="1"/>
            <a:endParaRPr lang="en-US" sz="2500" dirty="0">
              <a:latin typeface="Arial Narrow" charset="0"/>
              <a:ea typeface="ＭＳ Ｐゴシック" charset="0"/>
              <a:sym typeface="Symbol" charset="0"/>
            </a:endParaRPr>
          </a:p>
          <a:p>
            <a:pPr eaLnBrk="1" hangingPunct="1"/>
            <a:r>
              <a:rPr lang="en-US" sz="3800" dirty="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The Universe was </a:t>
            </a:r>
            <a:r>
              <a:rPr lang="en-US" sz="3800" u="sng" dirty="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10 dimension</a:t>
            </a:r>
            <a:r>
              <a:rPr lang="en-US" sz="3800" dirty="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.</a:t>
            </a:r>
          </a:p>
          <a:p>
            <a:pPr lvl="3" eaLnBrk="1" hangingPunct="1"/>
            <a:endParaRPr lang="en-US" sz="2500" dirty="0">
              <a:latin typeface="Arial Narrow" charset="0"/>
              <a:ea typeface="ＭＳ Ｐゴシック" charset="0"/>
              <a:sym typeface="Symbol" charset="0"/>
            </a:endParaRPr>
          </a:p>
          <a:p>
            <a:pPr lvl="1" eaLnBrk="1" hangingPunct="1">
              <a:buFont typeface="Wingdings" charset="0"/>
              <a:buNone/>
            </a:pPr>
            <a:r>
              <a:rPr lang="en-US" sz="3400" dirty="0">
                <a:latin typeface="Arial Narrow" charset="0"/>
                <a:ea typeface="ＭＳ Ｐゴシック" charset="0"/>
                <a:sym typeface="Symbol" charset="0"/>
              </a:rPr>
              <a:t>	3	</a:t>
            </a:r>
            <a:r>
              <a:rPr lang="en-US" sz="3400" dirty="0">
                <a:solidFill>
                  <a:srgbClr val="FF00FF"/>
                </a:solidFill>
                <a:latin typeface="Arial Narrow" charset="0"/>
                <a:ea typeface="ＭＳ Ｐゴシック" charset="0"/>
                <a:sym typeface="Symbol" charset="0"/>
              </a:rPr>
              <a:t>Space</a:t>
            </a:r>
            <a:r>
              <a:rPr lang="en-US" sz="3400" dirty="0">
                <a:latin typeface="Arial Narrow" charset="0"/>
                <a:ea typeface="ＭＳ Ｐゴシック" charset="0"/>
                <a:sym typeface="Symbol" charset="0"/>
              </a:rPr>
              <a:t>				</a:t>
            </a:r>
            <a:r>
              <a:rPr lang="en-US" sz="3400" i="1" dirty="0">
                <a:latin typeface="Arial Narrow" charset="0"/>
                <a:ea typeface="ＭＳ Ｐゴシック" charset="0"/>
                <a:sym typeface="Symbol" charset="0"/>
              </a:rPr>
              <a:t>Flattened</a:t>
            </a:r>
          </a:p>
          <a:p>
            <a:pPr lvl="1" eaLnBrk="1" hangingPunct="1">
              <a:buFont typeface="Wingdings" charset="0"/>
              <a:buNone/>
            </a:pPr>
            <a:r>
              <a:rPr lang="en-US" sz="3400" dirty="0">
                <a:latin typeface="Arial Narrow" charset="0"/>
                <a:ea typeface="ＭＳ Ｐゴシック" charset="0"/>
                <a:sym typeface="Symbol" charset="0"/>
              </a:rPr>
              <a:t>	1	</a:t>
            </a:r>
            <a:r>
              <a:rPr lang="en-US" sz="3400" dirty="0">
                <a:solidFill>
                  <a:srgbClr val="FF3300"/>
                </a:solidFill>
                <a:latin typeface="Arial Narrow" charset="0"/>
                <a:ea typeface="ＭＳ Ｐゴシック" charset="0"/>
                <a:sym typeface="Symbol" charset="0"/>
              </a:rPr>
              <a:t>Time</a:t>
            </a:r>
          </a:p>
          <a:p>
            <a:pPr lvl="1" eaLnBrk="1" hangingPunct="1">
              <a:buFont typeface="Wingdings" charset="0"/>
              <a:buNone/>
            </a:pPr>
            <a:r>
              <a:rPr lang="en-US" sz="3400" dirty="0">
                <a:latin typeface="Arial Narrow" charset="0"/>
                <a:ea typeface="ＭＳ Ｐゴシック" charset="0"/>
                <a:sym typeface="Symbol" charset="0"/>
              </a:rPr>
              <a:t>		   	3 	</a:t>
            </a:r>
            <a:r>
              <a:rPr lang="en-US" sz="3400" dirty="0">
                <a:solidFill>
                  <a:srgbClr val="008000"/>
                </a:solidFill>
                <a:latin typeface="Arial Narrow" charset="0"/>
                <a:ea typeface="ＭＳ Ｐゴシック" charset="0"/>
                <a:sym typeface="Symbol" charset="0"/>
              </a:rPr>
              <a:t>Strong Force</a:t>
            </a:r>
          </a:p>
          <a:p>
            <a:pPr lvl="1" eaLnBrk="1" hangingPunct="1">
              <a:buFont typeface="Wingdings" charset="0"/>
              <a:buNone/>
            </a:pPr>
            <a:r>
              <a:rPr lang="en-US" sz="3400" dirty="0">
                <a:latin typeface="Arial Narrow" charset="0"/>
                <a:ea typeface="ＭＳ Ｐゴシック" charset="0"/>
                <a:sym typeface="Symbol" charset="0"/>
              </a:rPr>
              <a:t>	6   	2	</a:t>
            </a:r>
            <a:r>
              <a:rPr lang="en-US" sz="3400" dirty="0">
                <a:solidFill>
                  <a:srgbClr val="0000FF"/>
                </a:solidFill>
                <a:latin typeface="Arial Narrow" charset="0"/>
                <a:ea typeface="ＭＳ Ｐゴシック" charset="0"/>
                <a:sym typeface="Symbol" charset="0"/>
              </a:rPr>
              <a:t>Weak	</a:t>
            </a:r>
            <a:r>
              <a:rPr lang="en-US" sz="3400" dirty="0">
                <a:latin typeface="Arial Narrow" charset="0"/>
                <a:ea typeface="ＭＳ Ｐゴシック" charset="0"/>
                <a:sym typeface="Symbol" charset="0"/>
              </a:rPr>
              <a:t>			</a:t>
            </a:r>
            <a:r>
              <a:rPr lang="en-US" sz="3400" i="1" dirty="0" err="1">
                <a:latin typeface="Arial Narrow" charset="0"/>
                <a:ea typeface="ＭＳ Ｐゴシック" charset="0"/>
                <a:sym typeface="Symbol" charset="0"/>
              </a:rPr>
              <a:t>Compacitified</a:t>
            </a:r>
            <a:endParaRPr lang="en-US" sz="3400" i="1" dirty="0">
              <a:latin typeface="Arial Narrow" charset="0"/>
              <a:ea typeface="ＭＳ Ｐゴシック" charset="0"/>
              <a:sym typeface="Symbol" charset="0"/>
            </a:endParaRPr>
          </a:p>
          <a:p>
            <a:pPr lvl="1" eaLnBrk="1" hangingPunct="1">
              <a:buFont typeface="Wingdings" charset="0"/>
              <a:buNone/>
            </a:pPr>
            <a:r>
              <a:rPr lang="en-US" sz="3400" dirty="0">
                <a:latin typeface="Arial Narrow" charset="0"/>
                <a:ea typeface="ＭＳ Ｐゴシック" charset="0"/>
                <a:sym typeface="Symbol" charset="0"/>
              </a:rPr>
              <a:t>		   	1	</a:t>
            </a:r>
            <a:r>
              <a:rPr lang="en-US" sz="3400" dirty="0">
                <a:solidFill>
                  <a:srgbClr val="9933FF"/>
                </a:solidFill>
                <a:latin typeface="Arial Narrow" charset="0"/>
                <a:ea typeface="ＭＳ Ｐゴシック" charset="0"/>
                <a:sym typeface="Symbol" charset="0"/>
              </a:rPr>
              <a:t>Electro-Magnetic</a:t>
            </a:r>
          </a:p>
          <a:p>
            <a:pPr lvl="1" eaLnBrk="1" hangingPunct="1">
              <a:buFont typeface="Wingdings" charset="0"/>
              <a:buNone/>
            </a:pPr>
            <a:endParaRPr lang="en-US" sz="3400" dirty="0">
              <a:latin typeface="Arial Narrow" charset="0"/>
              <a:ea typeface="ＭＳ Ｐゴシック" charset="0"/>
              <a:sym typeface="Symbol" charset="0"/>
            </a:endParaRPr>
          </a:p>
          <a:p>
            <a:pPr lvl="1" eaLnBrk="1" hangingPunct="1"/>
            <a:endParaRPr lang="en-US" sz="3400" dirty="0">
              <a:latin typeface="Arial Narrow" charset="0"/>
              <a:ea typeface="ＭＳ Ｐゴシック" charset="0"/>
              <a:sym typeface="Symbol" charset="0"/>
            </a:endParaRPr>
          </a:p>
        </p:txBody>
      </p:sp>
      <p:sp>
        <p:nvSpPr>
          <p:cNvPr id="87047" name="AutoShape 4"/>
          <p:cNvSpPr>
            <a:spLocks/>
          </p:cNvSpPr>
          <p:nvPr/>
        </p:nvSpPr>
        <p:spPr bwMode="auto">
          <a:xfrm>
            <a:off x="528638" y="4343400"/>
            <a:ext cx="457200" cy="1600200"/>
          </a:xfrm>
          <a:prstGeom prst="leftBrace">
            <a:avLst>
              <a:gd name="adj1" fmla="val 29167"/>
              <a:gd name="adj2" fmla="val 50000"/>
            </a:avLst>
          </a:prstGeom>
          <a:noFill/>
          <a:ln w="50800">
            <a:solidFill>
              <a:srgbClr val="FF99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7048" name="AutoShape 5"/>
          <p:cNvSpPr>
            <a:spLocks/>
          </p:cNvSpPr>
          <p:nvPr/>
        </p:nvSpPr>
        <p:spPr bwMode="auto">
          <a:xfrm>
            <a:off x="1600200" y="5334000"/>
            <a:ext cx="381000" cy="1066800"/>
          </a:xfrm>
          <a:prstGeom prst="leftBrace">
            <a:avLst>
              <a:gd name="adj1" fmla="val 23333"/>
              <a:gd name="adj2" fmla="val 50000"/>
            </a:avLst>
          </a:prstGeom>
          <a:noFill/>
          <a:ln w="50800">
            <a:solidFill>
              <a:srgbClr val="FF99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7049" name="AutoShape 6"/>
          <p:cNvSpPr>
            <a:spLocks/>
          </p:cNvSpPr>
          <p:nvPr/>
        </p:nvSpPr>
        <p:spPr bwMode="auto">
          <a:xfrm flipH="1">
            <a:off x="6324600" y="5257800"/>
            <a:ext cx="381000" cy="1066800"/>
          </a:xfrm>
          <a:prstGeom prst="leftBrace">
            <a:avLst>
              <a:gd name="adj1" fmla="val 23333"/>
              <a:gd name="adj2" fmla="val 50000"/>
            </a:avLst>
          </a:prstGeom>
          <a:noFill/>
          <a:ln w="50800">
            <a:solidFill>
              <a:srgbClr val="FF99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7050" name="Line 7"/>
          <p:cNvSpPr>
            <a:spLocks noChangeShapeType="1"/>
          </p:cNvSpPr>
          <p:nvPr/>
        </p:nvSpPr>
        <p:spPr bwMode="auto">
          <a:xfrm>
            <a:off x="5943600" y="4419600"/>
            <a:ext cx="7620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87051" name="Rectangle 8"/>
          <p:cNvSpPr>
            <a:spLocks noChangeArrowheads="1"/>
          </p:cNvSpPr>
          <p:nvPr/>
        </p:nvSpPr>
        <p:spPr bwMode="auto">
          <a:xfrm>
            <a:off x="1905000" y="4114800"/>
            <a:ext cx="1524000" cy="1066800"/>
          </a:xfrm>
          <a:prstGeom prst="rect">
            <a:avLst/>
          </a:prstGeom>
          <a:noFill/>
          <a:ln w="38100" cap="rnd">
            <a:solidFill>
              <a:srgbClr val="FF9900"/>
            </a:solidFill>
            <a:prstDash val="sysDot"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7052" name="Rectangle 9"/>
          <p:cNvSpPr>
            <a:spLocks noChangeArrowheads="1"/>
          </p:cNvSpPr>
          <p:nvPr/>
        </p:nvSpPr>
        <p:spPr bwMode="auto">
          <a:xfrm>
            <a:off x="3048000" y="5181600"/>
            <a:ext cx="2971800" cy="1524000"/>
          </a:xfrm>
          <a:prstGeom prst="rect">
            <a:avLst/>
          </a:prstGeom>
          <a:noFill/>
          <a:ln w="38100" cap="rnd">
            <a:solidFill>
              <a:srgbClr val="FF9900"/>
            </a:solidFill>
            <a:prstDash val="sysDot"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0931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397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397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A648A00-1434-EF49-9810-E8EAF07C386C}" type="slidenum">
              <a:rPr lang="en-US" sz="1500">
                <a:solidFill>
                  <a:srgbClr val="0000FF"/>
                </a:solidFill>
              </a:rPr>
              <a:pPr eaLnBrk="1" hangingPunct="1"/>
              <a:t>26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397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362200"/>
            <a:ext cx="7239000" cy="1371600"/>
          </a:xfrm>
          <a:solidFill>
            <a:srgbClr val="CCFFCC"/>
          </a:solidFill>
        </p:spPr>
        <p:txBody>
          <a:bodyPr/>
          <a:lstStyle/>
          <a:p>
            <a:pPr eaLnBrk="1" hangingPunct="1"/>
            <a:r>
              <a:rPr lang="en-US" sz="4800">
                <a:latin typeface="Tahoma" charset="0"/>
                <a:ea typeface="ＭＳ Ｐゴシック" charset="0"/>
                <a:cs typeface="ＭＳ Ｐゴシック" charset="0"/>
              </a:rPr>
              <a:t>CMS at LHC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of Particles (</a:t>
            </a:r>
            <a:r>
              <a:rPr lang="en-US" dirty="0" smtClean="0">
                <a:solidFill>
                  <a:srgbClr val="FF0000"/>
                </a:solidFill>
              </a:rPr>
              <a:t>at t = 0.1 ns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5" y="838200"/>
            <a:ext cx="9601200" cy="576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316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Mystery of the Mass (since 1970)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buFont typeface="+mj-lt"/>
              <a:buAutoNum type="arabicParenR"/>
            </a:pPr>
            <a:r>
              <a:rPr lang="en-US" dirty="0" smtClean="0"/>
              <a:t>How to create mass from energy?</a:t>
            </a:r>
          </a:p>
          <a:p>
            <a:pPr marL="742950" indent="-742950">
              <a:buFont typeface="+mj-lt"/>
              <a:buAutoNum type="arabicParenR"/>
            </a:pPr>
            <a:endParaRPr lang="en-US" dirty="0" smtClean="0"/>
          </a:p>
          <a:p>
            <a:pPr marL="481012" lvl="1" indent="0">
              <a:buNone/>
            </a:pPr>
            <a:r>
              <a:rPr lang="en-US" dirty="0" smtClean="0"/>
              <a:t>	While maintaining the initial symmetry</a:t>
            </a:r>
          </a:p>
          <a:p>
            <a:pPr marL="481012" lvl="1" indent="0">
              <a:buNone/>
            </a:pPr>
            <a:r>
              <a:rPr lang="en-US" dirty="0" smtClean="0"/>
              <a:t>	Spontaneous Symmetry Breaking</a:t>
            </a:r>
          </a:p>
          <a:p>
            <a:pPr marL="742950" indent="-742950">
              <a:buFont typeface="+mj-lt"/>
              <a:buAutoNum type="arabicParenR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3366FF"/>
                </a:solidFill>
              </a:rPr>
              <a:t>Particle mass &lt;&lt; Plank Mass</a:t>
            </a:r>
          </a:p>
          <a:p>
            <a:pPr marL="0" indent="0">
              <a:buNone/>
            </a:pPr>
            <a:r>
              <a:rPr lang="en-US" dirty="0">
                <a:solidFill>
                  <a:srgbClr val="3333CC">
                    <a:lumMod val="60000"/>
                    <a:lumOff val="40000"/>
                  </a:srgbClr>
                </a:solidFill>
                <a:sym typeface="Wingdings"/>
              </a:rPr>
              <a:t>	</a:t>
            </a:r>
            <a:r>
              <a:rPr lang="en-US" sz="3600" dirty="0" smtClean="0">
                <a:solidFill>
                  <a:srgbClr val="3333CC">
                    <a:lumMod val="60000"/>
                    <a:lumOff val="40000"/>
                  </a:srgbClr>
                </a:solidFill>
                <a:sym typeface="Wingdings"/>
              </a:rPr>
              <a:t>MeV </a:t>
            </a:r>
            <a:r>
              <a:rPr lang="en-US" sz="3600" dirty="0">
                <a:solidFill>
                  <a:srgbClr val="3333CC">
                    <a:lumMod val="60000"/>
                    <a:lumOff val="40000"/>
                  </a:srgbClr>
                </a:solidFill>
                <a:sym typeface="Wingdings"/>
              </a:rPr>
              <a:t>– </a:t>
            </a:r>
            <a:r>
              <a:rPr lang="en-US" sz="3600" dirty="0" err="1">
                <a:solidFill>
                  <a:srgbClr val="3333CC">
                    <a:lumMod val="60000"/>
                    <a:lumOff val="40000"/>
                  </a:srgbClr>
                </a:solidFill>
                <a:sym typeface="Wingdings"/>
              </a:rPr>
              <a:t>GeV</a:t>
            </a:r>
            <a:r>
              <a:rPr lang="en-US" sz="3600" dirty="0">
                <a:solidFill>
                  <a:srgbClr val="3333CC">
                    <a:lumMod val="60000"/>
                    <a:lumOff val="40000"/>
                  </a:srgbClr>
                </a:solidFill>
                <a:sym typeface="Wingdings"/>
              </a:rPr>
              <a:t> </a:t>
            </a:r>
            <a:r>
              <a:rPr lang="en-US" sz="3600" dirty="0">
                <a:solidFill>
                  <a:srgbClr val="2D2DB9">
                    <a:lumMod val="75000"/>
                  </a:srgbClr>
                </a:solidFill>
                <a:sym typeface="Wingdings"/>
              </a:rPr>
              <a:t>	</a:t>
            </a:r>
            <a:r>
              <a:rPr lang="en-US" sz="3600" dirty="0" smtClean="0">
                <a:solidFill>
                  <a:srgbClr val="2D2DB9">
                    <a:lumMod val="75000"/>
                  </a:srgbClr>
                </a:solidFill>
                <a:sym typeface="Wingdings"/>
              </a:rPr>
              <a:t>	</a:t>
            </a:r>
            <a:r>
              <a:rPr lang="en-US" sz="3600" dirty="0" smtClean="0">
                <a:solidFill>
                  <a:srgbClr val="8585E0"/>
                </a:solidFill>
                <a:sym typeface="Wingdings"/>
              </a:rPr>
              <a:t>10</a:t>
            </a:r>
            <a:r>
              <a:rPr lang="en-US" sz="3600" baseline="30000" dirty="0" smtClean="0">
                <a:solidFill>
                  <a:srgbClr val="8585E0"/>
                </a:solidFill>
                <a:sym typeface="Wingdings"/>
              </a:rPr>
              <a:t>19</a:t>
            </a:r>
            <a:r>
              <a:rPr lang="en-US" sz="3600" dirty="0" smtClean="0">
                <a:solidFill>
                  <a:srgbClr val="8585E0"/>
                </a:solidFill>
                <a:sym typeface="Wingdings"/>
              </a:rPr>
              <a:t> </a:t>
            </a:r>
            <a:r>
              <a:rPr lang="en-US" sz="3600" dirty="0" err="1" smtClean="0">
                <a:solidFill>
                  <a:srgbClr val="8585E0"/>
                </a:solidFill>
                <a:sym typeface="Wingdings"/>
              </a:rPr>
              <a:t>GeV</a:t>
            </a:r>
            <a:endParaRPr lang="en-US" sz="3600" dirty="0" smtClean="0"/>
          </a:p>
          <a:p>
            <a:pPr marL="742950" indent="-742950">
              <a:buFont typeface="+mj-lt"/>
              <a:buAutoNum type="arabicParenR" startAt="3"/>
            </a:pPr>
            <a:r>
              <a:rPr lang="en-US" dirty="0" smtClean="0"/>
              <a:t>Why so many particles (Generations) with different masses?</a:t>
            </a:r>
          </a:p>
          <a:p>
            <a:pPr marL="1223962" lvl="1" indent="-742950">
              <a:buFont typeface="+mj-lt"/>
              <a:buAutoNum type="arabicParenR" startAt="3"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86000" y="1600200"/>
            <a:ext cx="3559914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62025" eaLnBrk="0" hangingPunct="0">
              <a:lnSpc>
                <a:spcPct val="90000"/>
              </a:lnSpc>
              <a:spcBef>
                <a:spcPct val="50000"/>
              </a:spcBef>
              <a:buSzPct val="80000"/>
            </a:pPr>
            <a:r>
              <a:rPr lang="en-US" sz="4200" b="1" kern="0" dirty="0">
                <a:solidFill>
                  <a:srgbClr val="3366FF"/>
                </a:solidFill>
                <a:latin typeface="Arial Narrow"/>
                <a:ea typeface="ＭＳ Ｐゴシック" charset="-128"/>
                <a:cs typeface="ＭＳ Ｐゴシック" charset="-128"/>
              </a:rPr>
              <a:t>Energy </a:t>
            </a:r>
            <a:r>
              <a:rPr lang="en-US" sz="4200" b="1" kern="0" dirty="0">
                <a:solidFill>
                  <a:srgbClr val="3366FF"/>
                </a:solidFill>
                <a:latin typeface="Arial Narrow"/>
                <a:ea typeface="ＭＳ Ｐゴシック" charset="-128"/>
                <a:cs typeface="ＭＳ Ｐゴシック" charset="-128"/>
                <a:sym typeface="Wingdings"/>
              </a:rPr>
              <a:t> Mass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2133600" y="1600200"/>
            <a:ext cx="3886200" cy="762000"/>
          </a:xfrm>
          <a:prstGeom prst="roundRect">
            <a:avLst/>
          </a:prstGeom>
          <a:noFill/>
          <a:ln w="50800" cap="flat" cmpd="sng" algn="ctr">
            <a:solidFill>
              <a:srgbClr val="00F9F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685800" y="3733800"/>
            <a:ext cx="6553200" cy="838200"/>
          </a:xfrm>
          <a:prstGeom prst="roundRect">
            <a:avLst/>
          </a:prstGeom>
          <a:noFill/>
          <a:ln w="50800" cap="flat" cmpd="sng" algn="ctr">
            <a:solidFill>
              <a:srgbClr val="00F9F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90940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782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778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E110890-9956-0046-B032-21643E7338EA}" type="slidenum">
              <a:rPr lang="en-US" sz="1500">
                <a:solidFill>
                  <a:srgbClr val="0000FF"/>
                </a:solidFill>
              </a:rPr>
              <a:pPr eaLnBrk="1" hangingPunct="1"/>
              <a:t>29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>
                <a:latin typeface="Tahoma" charset="0"/>
                <a:ea typeface="ＭＳ Ｐゴシック" charset="0"/>
                <a:cs typeface="ＭＳ Ｐゴシック" charset="0"/>
              </a:rPr>
              <a:t>Spontaneous Symmetry Breaking</a:t>
            </a:r>
            <a:br>
              <a:rPr lang="en-US" sz="3200" dirty="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3200" dirty="0">
                <a:latin typeface="Tahoma" charset="0"/>
                <a:ea typeface="ＭＳ Ｐゴシック" charset="0"/>
                <a:cs typeface="ＭＳ Ｐゴシック" charset="0"/>
              </a:rPr>
              <a:t>- Higgs Mechanism -</a:t>
            </a:r>
          </a:p>
        </p:txBody>
      </p:sp>
      <p:sp>
        <p:nvSpPr>
          <p:cNvPr id="77829" name="Line 3"/>
          <p:cNvSpPr>
            <a:spLocks noChangeShapeType="1"/>
          </p:cNvSpPr>
          <p:nvPr/>
        </p:nvSpPr>
        <p:spPr bwMode="auto">
          <a:xfrm flipV="1">
            <a:off x="1008063" y="4994275"/>
            <a:ext cx="7664450" cy="95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0" name="Line 4"/>
          <p:cNvSpPr>
            <a:spLocks noChangeShapeType="1"/>
          </p:cNvSpPr>
          <p:nvPr/>
        </p:nvSpPr>
        <p:spPr bwMode="auto">
          <a:xfrm flipV="1">
            <a:off x="4054475" y="4130675"/>
            <a:ext cx="1735138" cy="161131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628775" y="1962150"/>
            <a:ext cx="6419850" cy="4371975"/>
            <a:chOff x="1026" y="1236"/>
            <a:chExt cx="4044" cy="2754"/>
          </a:xfrm>
        </p:grpSpPr>
        <p:grpSp>
          <p:nvGrpSpPr>
            <p:cNvPr id="77845" name="Group 6"/>
            <p:cNvGrpSpPr>
              <a:grpSpLocks noChangeAspect="1"/>
            </p:cNvGrpSpPr>
            <p:nvPr/>
          </p:nvGrpSpPr>
          <p:grpSpPr bwMode="auto">
            <a:xfrm>
              <a:off x="1026" y="1904"/>
              <a:ext cx="4044" cy="1804"/>
              <a:chOff x="1683" y="1621"/>
              <a:chExt cx="2925" cy="1495"/>
            </a:xfrm>
          </p:grpSpPr>
          <p:sp>
            <p:nvSpPr>
              <p:cNvPr id="77848" name="Freeform 7"/>
              <p:cNvSpPr>
                <a:spLocks noChangeAspect="1"/>
              </p:cNvSpPr>
              <p:nvPr/>
            </p:nvSpPr>
            <p:spPr bwMode="auto">
              <a:xfrm>
                <a:off x="3147" y="1621"/>
                <a:ext cx="1461" cy="1489"/>
              </a:xfrm>
              <a:custGeom>
                <a:avLst/>
                <a:gdLst>
                  <a:gd name="T0" fmla="*/ 0 w 1461"/>
                  <a:gd name="T1" fmla="*/ 1045 h 1489"/>
                  <a:gd name="T2" fmla="*/ 196 w 1461"/>
                  <a:gd name="T3" fmla="*/ 1087 h 1489"/>
                  <a:gd name="T4" fmla="*/ 321 w 1461"/>
                  <a:gd name="T5" fmla="*/ 1271 h 1489"/>
                  <a:gd name="T6" fmla="*/ 481 w 1461"/>
                  <a:gd name="T7" fmla="*/ 1431 h 1489"/>
                  <a:gd name="T8" fmla="*/ 808 w 1461"/>
                  <a:gd name="T9" fmla="*/ 1479 h 1489"/>
                  <a:gd name="T10" fmla="*/ 1045 w 1461"/>
                  <a:gd name="T11" fmla="*/ 1372 h 1489"/>
                  <a:gd name="T12" fmla="*/ 1188 w 1461"/>
                  <a:gd name="T13" fmla="*/ 1176 h 1489"/>
                  <a:gd name="T14" fmla="*/ 1271 w 1461"/>
                  <a:gd name="T15" fmla="*/ 980 h 1489"/>
                  <a:gd name="T16" fmla="*/ 1378 w 1461"/>
                  <a:gd name="T17" fmla="*/ 618 h 1489"/>
                  <a:gd name="T18" fmla="*/ 1431 w 1461"/>
                  <a:gd name="T19" fmla="*/ 261 h 1489"/>
                  <a:gd name="T20" fmla="*/ 1461 w 1461"/>
                  <a:gd name="T21" fmla="*/ 0 h 14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61"/>
                  <a:gd name="T34" fmla="*/ 0 h 1489"/>
                  <a:gd name="T35" fmla="*/ 1461 w 1461"/>
                  <a:gd name="T36" fmla="*/ 1489 h 148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61" h="1489">
                    <a:moveTo>
                      <a:pt x="0" y="1045"/>
                    </a:moveTo>
                    <a:cubicBezTo>
                      <a:pt x="71" y="1047"/>
                      <a:pt x="143" y="1049"/>
                      <a:pt x="196" y="1087"/>
                    </a:cubicBezTo>
                    <a:cubicBezTo>
                      <a:pt x="249" y="1125"/>
                      <a:pt x="273" y="1214"/>
                      <a:pt x="321" y="1271"/>
                    </a:cubicBezTo>
                    <a:cubicBezTo>
                      <a:pt x="369" y="1328"/>
                      <a:pt x="400" y="1396"/>
                      <a:pt x="481" y="1431"/>
                    </a:cubicBezTo>
                    <a:cubicBezTo>
                      <a:pt x="562" y="1466"/>
                      <a:pt x="714" y="1489"/>
                      <a:pt x="808" y="1479"/>
                    </a:cubicBezTo>
                    <a:cubicBezTo>
                      <a:pt x="902" y="1469"/>
                      <a:pt x="982" y="1422"/>
                      <a:pt x="1045" y="1372"/>
                    </a:cubicBezTo>
                    <a:cubicBezTo>
                      <a:pt x="1108" y="1322"/>
                      <a:pt x="1150" y="1241"/>
                      <a:pt x="1188" y="1176"/>
                    </a:cubicBezTo>
                    <a:cubicBezTo>
                      <a:pt x="1226" y="1111"/>
                      <a:pt x="1239" y="1073"/>
                      <a:pt x="1271" y="980"/>
                    </a:cubicBezTo>
                    <a:cubicBezTo>
                      <a:pt x="1303" y="887"/>
                      <a:pt x="1351" y="738"/>
                      <a:pt x="1378" y="618"/>
                    </a:cubicBezTo>
                    <a:cubicBezTo>
                      <a:pt x="1405" y="498"/>
                      <a:pt x="1417" y="364"/>
                      <a:pt x="1431" y="261"/>
                    </a:cubicBezTo>
                    <a:cubicBezTo>
                      <a:pt x="1445" y="158"/>
                      <a:pt x="1453" y="79"/>
                      <a:pt x="1461" y="0"/>
                    </a:cubicBezTo>
                  </a:path>
                </a:pathLst>
              </a:custGeom>
              <a:noFill/>
              <a:ln w="5715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49" name="Freeform 8"/>
              <p:cNvSpPr>
                <a:spLocks noChangeAspect="1"/>
              </p:cNvSpPr>
              <p:nvPr/>
            </p:nvSpPr>
            <p:spPr bwMode="auto">
              <a:xfrm flipH="1">
                <a:off x="1683" y="1627"/>
                <a:ext cx="1461" cy="1489"/>
              </a:xfrm>
              <a:custGeom>
                <a:avLst/>
                <a:gdLst>
                  <a:gd name="T0" fmla="*/ 0 w 1461"/>
                  <a:gd name="T1" fmla="*/ 1045 h 1489"/>
                  <a:gd name="T2" fmla="*/ 196 w 1461"/>
                  <a:gd name="T3" fmla="*/ 1087 h 1489"/>
                  <a:gd name="T4" fmla="*/ 321 w 1461"/>
                  <a:gd name="T5" fmla="*/ 1271 h 1489"/>
                  <a:gd name="T6" fmla="*/ 481 w 1461"/>
                  <a:gd name="T7" fmla="*/ 1431 h 1489"/>
                  <a:gd name="T8" fmla="*/ 808 w 1461"/>
                  <a:gd name="T9" fmla="*/ 1479 h 1489"/>
                  <a:gd name="T10" fmla="*/ 1045 w 1461"/>
                  <a:gd name="T11" fmla="*/ 1372 h 1489"/>
                  <a:gd name="T12" fmla="*/ 1188 w 1461"/>
                  <a:gd name="T13" fmla="*/ 1176 h 1489"/>
                  <a:gd name="T14" fmla="*/ 1271 w 1461"/>
                  <a:gd name="T15" fmla="*/ 980 h 1489"/>
                  <a:gd name="T16" fmla="*/ 1378 w 1461"/>
                  <a:gd name="T17" fmla="*/ 618 h 1489"/>
                  <a:gd name="T18" fmla="*/ 1431 w 1461"/>
                  <a:gd name="T19" fmla="*/ 261 h 1489"/>
                  <a:gd name="T20" fmla="*/ 1461 w 1461"/>
                  <a:gd name="T21" fmla="*/ 0 h 14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61"/>
                  <a:gd name="T34" fmla="*/ 0 h 1489"/>
                  <a:gd name="T35" fmla="*/ 1461 w 1461"/>
                  <a:gd name="T36" fmla="*/ 1489 h 148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61" h="1489">
                    <a:moveTo>
                      <a:pt x="0" y="1045"/>
                    </a:moveTo>
                    <a:cubicBezTo>
                      <a:pt x="71" y="1047"/>
                      <a:pt x="143" y="1049"/>
                      <a:pt x="196" y="1087"/>
                    </a:cubicBezTo>
                    <a:cubicBezTo>
                      <a:pt x="249" y="1125"/>
                      <a:pt x="273" y="1214"/>
                      <a:pt x="321" y="1271"/>
                    </a:cubicBezTo>
                    <a:cubicBezTo>
                      <a:pt x="369" y="1328"/>
                      <a:pt x="400" y="1396"/>
                      <a:pt x="481" y="1431"/>
                    </a:cubicBezTo>
                    <a:cubicBezTo>
                      <a:pt x="562" y="1466"/>
                      <a:pt x="714" y="1489"/>
                      <a:pt x="808" y="1479"/>
                    </a:cubicBezTo>
                    <a:cubicBezTo>
                      <a:pt x="902" y="1469"/>
                      <a:pt x="982" y="1422"/>
                      <a:pt x="1045" y="1372"/>
                    </a:cubicBezTo>
                    <a:cubicBezTo>
                      <a:pt x="1108" y="1322"/>
                      <a:pt x="1150" y="1241"/>
                      <a:pt x="1188" y="1176"/>
                    </a:cubicBezTo>
                    <a:cubicBezTo>
                      <a:pt x="1226" y="1111"/>
                      <a:pt x="1239" y="1073"/>
                      <a:pt x="1271" y="980"/>
                    </a:cubicBezTo>
                    <a:cubicBezTo>
                      <a:pt x="1303" y="887"/>
                      <a:pt x="1351" y="738"/>
                      <a:pt x="1378" y="618"/>
                    </a:cubicBezTo>
                    <a:cubicBezTo>
                      <a:pt x="1405" y="498"/>
                      <a:pt x="1417" y="364"/>
                      <a:pt x="1431" y="261"/>
                    </a:cubicBezTo>
                    <a:cubicBezTo>
                      <a:pt x="1445" y="158"/>
                      <a:pt x="1453" y="79"/>
                      <a:pt x="1461" y="0"/>
                    </a:cubicBezTo>
                  </a:path>
                </a:pathLst>
              </a:custGeom>
              <a:noFill/>
              <a:ln w="5715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7846" name="Oval 9"/>
            <p:cNvSpPr>
              <a:spLocks noChangeArrowheads="1"/>
            </p:cNvSpPr>
            <p:nvPr/>
          </p:nvSpPr>
          <p:spPr bwMode="auto">
            <a:xfrm>
              <a:off x="1919" y="3402"/>
              <a:ext cx="2239" cy="588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77847" name="Oval 10"/>
            <p:cNvSpPr>
              <a:spLocks noChangeArrowheads="1"/>
            </p:cNvSpPr>
            <p:nvPr/>
          </p:nvSpPr>
          <p:spPr bwMode="auto">
            <a:xfrm>
              <a:off x="1041" y="1236"/>
              <a:ext cx="4018" cy="1313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77832" name="Text Box 11"/>
          <p:cNvSpPr txBox="1">
            <a:spLocks noChangeArrowheads="1"/>
          </p:cNvSpPr>
          <p:nvPr/>
        </p:nvSpPr>
        <p:spPr bwMode="auto">
          <a:xfrm>
            <a:off x="5726113" y="40243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hlink"/>
                </a:solidFill>
              </a:rPr>
              <a:t>y</a:t>
            </a:r>
          </a:p>
        </p:txBody>
      </p:sp>
      <p:sp>
        <p:nvSpPr>
          <p:cNvPr id="77833" name="Text Box 12"/>
          <p:cNvSpPr txBox="1">
            <a:spLocks noChangeArrowheads="1"/>
          </p:cNvSpPr>
          <p:nvPr/>
        </p:nvSpPr>
        <p:spPr bwMode="auto">
          <a:xfrm>
            <a:off x="8469313" y="49133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hlink"/>
                </a:solidFill>
              </a:rPr>
              <a:t>x</a:t>
            </a:r>
          </a:p>
        </p:txBody>
      </p:sp>
      <p:sp>
        <p:nvSpPr>
          <p:cNvPr id="77834" name="Text Box 13"/>
          <p:cNvSpPr txBox="1">
            <a:spLocks noChangeArrowheads="1"/>
          </p:cNvSpPr>
          <p:nvPr/>
        </p:nvSpPr>
        <p:spPr bwMode="auto">
          <a:xfrm>
            <a:off x="4864100" y="1350963"/>
            <a:ext cx="1217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hlink"/>
                </a:solidFill>
              </a:rPr>
              <a:t>Energy</a:t>
            </a:r>
          </a:p>
        </p:txBody>
      </p:sp>
      <p:sp>
        <p:nvSpPr>
          <p:cNvPr id="77835" name="Rectangle 14"/>
          <p:cNvSpPr>
            <a:spLocks noChangeArrowheads="1"/>
          </p:cNvSpPr>
          <p:nvPr/>
        </p:nvSpPr>
        <p:spPr bwMode="auto">
          <a:xfrm>
            <a:off x="4430713" y="1830388"/>
            <a:ext cx="847725" cy="292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7836" name="Rectangle 15"/>
          <p:cNvSpPr>
            <a:spLocks noChangeArrowheads="1"/>
          </p:cNvSpPr>
          <p:nvPr/>
        </p:nvSpPr>
        <p:spPr bwMode="auto">
          <a:xfrm>
            <a:off x="4562475" y="5340350"/>
            <a:ext cx="527050" cy="122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7837" name="Line 16"/>
          <p:cNvSpPr>
            <a:spLocks noChangeAspect="1" noChangeShapeType="1"/>
          </p:cNvSpPr>
          <p:nvPr/>
        </p:nvSpPr>
        <p:spPr bwMode="auto">
          <a:xfrm rot="-5400000" flipH="1" flipV="1">
            <a:off x="2274094" y="4166394"/>
            <a:ext cx="5145088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4833" name="Oval 17"/>
          <p:cNvSpPr>
            <a:spLocks noChangeArrowheads="1"/>
          </p:cNvSpPr>
          <p:nvPr/>
        </p:nvSpPr>
        <p:spPr bwMode="auto">
          <a:xfrm>
            <a:off x="4732338" y="4752975"/>
            <a:ext cx="246062" cy="254000"/>
          </a:xfrm>
          <a:prstGeom prst="ellipse">
            <a:avLst/>
          </a:prstGeom>
          <a:solidFill>
            <a:srgbClr val="FF00FF"/>
          </a:solidFill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74834" name="Text Box 18"/>
          <p:cNvSpPr txBox="1">
            <a:spLocks noChangeArrowheads="1"/>
          </p:cNvSpPr>
          <p:nvPr/>
        </p:nvSpPr>
        <p:spPr bwMode="auto">
          <a:xfrm>
            <a:off x="3567113" y="4205288"/>
            <a:ext cx="11731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/>
              <a:t>Vacuum</a:t>
            </a:r>
          </a:p>
          <a:p>
            <a:pPr algn="ctr" eaLnBrk="1" hangingPunct="1"/>
            <a:r>
              <a:rPr lang="en-US" sz="2000" b="1"/>
              <a:t>Energy</a:t>
            </a:r>
          </a:p>
        </p:txBody>
      </p:sp>
      <p:sp>
        <p:nvSpPr>
          <p:cNvPr id="674835" name="Text Box 19"/>
          <p:cNvSpPr txBox="1">
            <a:spLocks noChangeArrowheads="1"/>
          </p:cNvSpPr>
          <p:nvPr/>
        </p:nvSpPr>
        <p:spPr bwMode="auto">
          <a:xfrm>
            <a:off x="6594475" y="5824538"/>
            <a:ext cx="947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Mass</a:t>
            </a:r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1633538" y="1343025"/>
            <a:ext cx="6397625" cy="3683000"/>
            <a:chOff x="1029" y="846"/>
            <a:chExt cx="4030" cy="2320"/>
          </a:xfrm>
        </p:grpSpPr>
        <p:sp>
          <p:nvSpPr>
            <p:cNvPr id="77842" name="Oval 21"/>
            <p:cNvSpPr>
              <a:spLocks noChangeArrowheads="1"/>
            </p:cNvSpPr>
            <p:nvPr/>
          </p:nvSpPr>
          <p:spPr bwMode="auto">
            <a:xfrm>
              <a:off x="1041" y="846"/>
              <a:ext cx="4018" cy="1313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77843" name="Freeform 22"/>
            <p:cNvSpPr>
              <a:spLocks/>
            </p:cNvSpPr>
            <p:nvPr/>
          </p:nvSpPr>
          <p:spPr bwMode="auto">
            <a:xfrm>
              <a:off x="3040" y="1538"/>
              <a:ext cx="2019" cy="1627"/>
            </a:xfrm>
            <a:custGeom>
              <a:avLst/>
              <a:gdLst>
                <a:gd name="T0" fmla="*/ 0 w 2019"/>
                <a:gd name="T1" fmla="*/ 1627 h 1627"/>
                <a:gd name="T2" fmla="*/ 386 w 2019"/>
                <a:gd name="T3" fmla="*/ 1597 h 1627"/>
                <a:gd name="T4" fmla="*/ 891 w 2019"/>
                <a:gd name="T5" fmla="*/ 1461 h 1627"/>
                <a:gd name="T6" fmla="*/ 1259 w 2019"/>
                <a:gd name="T7" fmla="*/ 1235 h 1627"/>
                <a:gd name="T8" fmla="*/ 1509 w 2019"/>
                <a:gd name="T9" fmla="*/ 998 h 1627"/>
                <a:gd name="T10" fmla="*/ 1764 w 2019"/>
                <a:gd name="T11" fmla="*/ 612 h 1627"/>
                <a:gd name="T12" fmla="*/ 1912 w 2019"/>
                <a:gd name="T13" fmla="*/ 303 h 1627"/>
                <a:gd name="T14" fmla="*/ 2019 w 2019"/>
                <a:gd name="T15" fmla="*/ 0 h 16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19"/>
                <a:gd name="T25" fmla="*/ 0 h 1627"/>
                <a:gd name="T26" fmla="*/ 2019 w 2019"/>
                <a:gd name="T27" fmla="*/ 1627 h 16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19" h="1627">
                  <a:moveTo>
                    <a:pt x="0" y="1627"/>
                  </a:moveTo>
                  <a:cubicBezTo>
                    <a:pt x="119" y="1626"/>
                    <a:pt x="238" y="1625"/>
                    <a:pt x="386" y="1597"/>
                  </a:cubicBezTo>
                  <a:cubicBezTo>
                    <a:pt x="534" y="1569"/>
                    <a:pt x="746" y="1521"/>
                    <a:pt x="891" y="1461"/>
                  </a:cubicBezTo>
                  <a:cubicBezTo>
                    <a:pt x="1036" y="1401"/>
                    <a:pt x="1156" y="1312"/>
                    <a:pt x="1259" y="1235"/>
                  </a:cubicBezTo>
                  <a:cubicBezTo>
                    <a:pt x="1362" y="1158"/>
                    <a:pt x="1425" y="1102"/>
                    <a:pt x="1509" y="998"/>
                  </a:cubicBezTo>
                  <a:cubicBezTo>
                    <a:pt x="1593" y="894"/>
                    <a:pt x="1697" y="728"/>
                    <a:pt x="1764" y="612"/>
                  </a:cubicBezTo>
                  <a:cubicBezTo>
                    <a:pt x="1831" y="496"/>
                    <a:pt x="1870" y="405"/>
                    <a:pt x="1912" y="303"/>
                  </a:cubicBezTo>
                  <a:cubicBezTo>
                    <a:pt x="1954" y="201"/>
                    <a:pt x="1986" y="100"/>
                    <a:pt x="2019" y="0"/>
                  </a:cubicBezTo>
                </a:path>
              </a:pathLst>
            </a:custGeom>
            <a:noFill/>
            <a:ln w="508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44" name="Freeform 23"/>
            <p:cNvSpPr>
              <a:spLocks/>
            </p:cNvSpPr>
            <p:nvPr/>
          </p:nvSpPr>
          <p:spPr bwMode="auto">
            <a:xfrm flipH="1">
              <a:off x="1029" y="1539"/>
              <a:ext cx="2019" cy="1627"/>
            </a:xfrm>
            <a:custGeom>
              <a:avLst/>
              <a:gdLst>
                <a:gd name="T0" fmla="*/ 0 w 2019"/>
                <a:gd name="T1" fmla="*/ 1627 h 1627"/>
                <a:gd name="T2" fmla="*/ 386 w 2019"/>
                <a:gd name="T3" fmla="*/ 1597 h 1627"/>
                <a:gd name="T4" fmla="*/ 891 w 2019"/>
                <a:gd name="T5" fmla="*/ 1461 h 1627"/>
                <a:gd name="T6" fmla="*/ 1259 w 2019"/>
                <a:gd name="T7" fmla="*/ 1235 h 1627"/>
                <a:gd name="T8" fmla="*/ 1509 w 2019"/>
                <a:gd name="T9" fmla="*/ 998 h 1627"/>
                <a:gd name="T10" fmla="*/ 1764 w 2019"/>
                <a:gd name="T11" fmla="*/ 612 h 1627"/>
                <a:gd name="T12" fmla="*/ 1912 w 2019"/>
                <a:gd name="T13" fmla="*/ 303 h 1627"/>
                <a:gd name="T14" fmla="*/ 2019 w 2019"/>
                <a:gd name="T15" fmla="*/ 0 h 16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19"/>
                <a:gd name="T25" fmla="*/ 0 h 1627"/>
                <a:gd name="T26" fmla="*/ 2019 w 2019"/>
                <a:gd name="T27" fmla="*/ 1627 h 16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19" h="1627">
                  <a:moveTo>
                    <a:pt x="0" y="1627"/>
                  </a:moveTo>
                  <a:cubicBezTo>
                    <a:pt x="119" y="1626"/>
                    <a:pt x="238" y="1625"/>
                    <a:pt x="386" y="1597"/>
                  </a:cubicBezTo>
                  <a:cubicBezTo>
                    <a:pt x="534" y="1569"/>
                    <a:pt x="746" y="1521"/>
                    <a:pt x="891" y="1461"/>
                  </a:cubicBezTo>
                  <a:cubicBezTo>
                    <a:pt x="1036" y="1401"/>
                    <a:pt x="1156" y="1312"/>
                    <a:pt x="1259" y="1235"/>
                  </a:cubicBezTo>
                  <a:cubicBezTo>
                    <a:pt x="1362" y="1158"/>
                    <a:pt x="1425" y="1102"/>
                    <a:pt x="1509" y="998"/>
                  </a:cubicBezTo>
                  <a:cubicBezTo>
                    <a:pt x="1593" y="894"/>
                    <a:pt x="1697" y="728"/>
                    <a:pt x="1764" y="612"/>
                  </a:cubicBezTo>
                  <a:cubicBezTo>
                    <a:pt x="1831" y="496"/>
                    <a:pt x="1870" y="405"/>
                    <a:pt x="1912" y="303"/>
                  </a:cubicBezTo>
                  <a:cubicBezTo>
                    <a:pt x="1954" y="201"/>
                    <a:pt x="1986" y="100"/>
                    <a:pt x="2019" y="0"/>
                  </a:cubicBezTo>
                </a:path>
              </a:pathLst>
            </a:custGeom>
            <a:noFill/>
            <a:ln w="508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595365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87831E-7 -2.84722E-6 C 0.01108 0.00087 0.02216 0.00174 0.03009 0.00456 C 0.03803 0.00738 0.04117 0.0089 0.04762 0.01671 C 0.05407 0.02452 0.06167 0.04058 0.06845 0.05187 C 0.07523 0.06315 0.08102 0.07531 0.08813 0.08399 C 0.09524 0.09267 0.10284 0.09896 0.11144 0.10373 C 0.12004 0.10851 0.13128 0.1109 0.13939 0.11285 C 0.14749 0.1148 0.15427 0.11545 0.16022 0.11589 C 0.16617 0.11632 0.17064 0.1161 0.17527 0.11589 " pathEditMode="relative" ptsTypes="aaaaaaaaA">
                                      <p:cBhvr>
                                        <p:cTn id="15" dur="2000" fill="hold"/>
                                        <p:tgtEl>
                                          <p:spTgt spid="6748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" presetClass="exit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674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74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4833" grpId="0" animBg="1"/>
      <p:bldP spid="674834" grpId="0"/>
      <p:bldP spid="6748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5C5FAF7-BFD1-1F40-ACDE-6F79D8D82417}" type="slidenum">
              <a:rPr lang="en-US" sz="1500">
                <a:solidFill>
                  <a:srgbClr val="0000FF"/>
                </a:solidFill>
              </a:rPr>
              <a:pPr eaLnBrk="1" hangingPunct="1"/>
              <a:t>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2532" name="Rectangle 2"/>
          <p:cNvSpPr>
            <a:spLocks noChangeArrowheads="1"/>
          </p:cNvSpPr>
          <p:nvPr/>
        </p:nvSpPr>
        <p:spPr bwMode="auto">
          <a:xfrm>
            <a:off x="0" y="0"/>
            <a:ext cx="101346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 b="1"/>
          </a:p>
        </p:txBody>
      </p:sp>
      <p:pic>
        <p:nvPicPr>
          <p:cNvPr id="22533" name="Picture 3" descr="ea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7938"/>
            <a:ext cx="6629400" cy="698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6964" name="Text Box 4"/>
          <p:cNvSpPr txBox="1">
            <a:spLocks noChangeArrowheads="1"/>
          </p:cNvSpPr>
          <p:nvPr/>
        </p:nvSpPr>
        <p:spPr bwMode="auto">
          <a:xfrm>
            <a:off x="6019800" y="6629400"/>
            <a:ext cx="37480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3200" b="1">
                <a:solidFill>
                  <a:srgbClr val="60C99C"/>
                </a:solidFill>
              </a:rPr>
              <a:t>Why are we here? </a:t>
            </a:r>
            <a:endParaRPr lang="ja-JP" altLang="en-US" sz="3200" b="1">
              <a:solidFill>
                <a:srgbClr val="60C99C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16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696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782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778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D3EF77-5207-6E4D-B527-29617800BA91}" type="slidenum">
              <a:rPr lang="en-US" sz="1500">
                <a:solidFill>
                  <a:srgbClr val="0000FF"/>
                </a:solidFill>
              </a:rPr>
              <a:pPr eaLnBrk="1" hangingPunct="1"/>
              <a:t>30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Spontaneous Symmetry Breaking</a:t>
            </a:r>
            <a:b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- Higgs Mechanism -</a:t>
            </a:r>
          </a:p>
        </p:txBody>
      </p:sp>
      <p:sp>
        <p:nvSpPr>
          <p:cNvPr id="77829" name="Line 3"/>
          <p:cNvSpPr>
            <a:spLocks noChangeShapeType="1"/>
          </p:cNvSpPr>
          <p:nvPr/>
        </p:nvSpPr>
        <p:spPr bwMode="auto">
          <a:xfrm flipV="1">
            <a:off x="1008063" y="4994275"/>
            <a:ext cx="7664450" cy="95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0" name="Line 4"/>
          <p:cNvSpPr>
            <a:spLocks noChangeShapeType="1"/>
          </p:cNvSpPr>
          <p:nvPr/>
        </p:nvSpPr>
        <p:spPr bwMode="auto">
          <a:xfrm flipV="1">
            <a:off x="4054475" y="4130675"/>
            <a:ext cx="1735138" cy="161131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628775" y="1962150"/>
            <a:ext cx="6419850" cy="4371975"/>
            <a:chOff x="1026" y="1236"/>
            <a:chExt cx="4044" cy="2754"/>
          </a:xfrm>
        </p:grpSpPr>
        <p:grpSp>
          <p:nvGrpSpPr>
            <p:cNvPr id="77845" name="Group 6"/>
            <p:cNvGrpSpPr>
              <a:grpSpLocks noChangeAspect="1"/>
            </p:cNvGrpSpPr>
            <p:nvPr/>
          </p:nvGrpSpPr>
          <p:grpSpPr bwMode="auto">
            <a:xfrm>
              <a:off x="1026" y="1904"/>
              <a:ext cx="4044" cy="1804"/>
              <a:chOff x="1683" y="1621"/>
              <a:chExt cx="2925" cy="1495"/>
            </a:xfrm>
          </p:grpSpPr>
          <p:sp>
            <p:nvSpPr>
              <p:cNvPr id="77848" name="Freeform 7"/>
              <p:cNvSpPr>
                <a:spLocks noChangeAspect="1"/>
              </p:cNvSpPr>
              <p:nvPr/>
            </p:nvSpPr>
            <p:spPr bwMode="auto">
              <a:xfrm>
                <a:off x="3147" y="1621"/>
                <a:ext cx="1461" cy="1489"/>
              </a:xfrm>
              <a:custGeom>
                <a:avLst/>
                <a:gdLst>
                  <a:gd name="T0" fmla="*/ 0 w 1461"/>
                  <a:gd name="T1" fmla="*/ 1045 h 1489"/>
                  <a:gd name="T2" fmla="*/ 196 w 1461"/>
                  <a:gd name="T3" fmla="*/ 1087 h 1489"/>
                  <a:gd name="T4" fmla="*/ 321 w 1461"/>
                  <a:gd name="T5" fmla="*/ 1271 h 1489"/>
                  <a:gd name="T6" fmla="*/ 481 w 1461"/>
                  <a:gd name="T7" fmla="*/ 1431 h 1489"/>
                  <a:gd name="T8" fmla="*/ 808 w 1461"/>
                  <a:gd name="T9" fmla="*/ 1479 h 1489"/>
                  <a:gd name="T10" fmla="*/ 1045 w 1461"/>
                  <a:gd name="T11" fmla="*/ 1372 h 1489"/>
                  <a:gd name="T12" fmla="*/ 1188 w 1461"/>
                  <a:gd name="T13" fmla="*/ 1176 h 1489"/>
                  <a:gd name="T14" fmla="*/ 1271 w 1461"/>
                  <a:gd name="T15" fmla="*/ 980 h 1489"/>
                  <a:gd name="T16" fmla="*/ 1378 w 1461"/>
                  <a:gd name="T17" fmla="*/ 618 h 1489"/>
                  <a:gd name="T18" fmla="*/ 1431 w 1461"/>
                  <a:gd name="T19" fmla="*/ 261 h 1489"/>
                  <a:gd name="T20" fmla="*/ 1461 w 1461"/>
                  <a:gd name="T21" fmla="*/ 0 h 14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61"/>
                  <a:gd name="T34" fmla="*/ 0 h 1489"/>
                  <a:gd name="T35" fmla="*/ 1461 w 1461"/>
                  <a:gd name="T36" fmla="*/ 1489 h 148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61" h="1489">
                    <a:moveTo>
                      <a:pt x="0" y="1045"/>
                    </a:moveTo>
                    <a:cubicBezTo>
                      <a:pt x="71" y="1047"/>
                      <a:pt x="143" y="1049"/>
                      <a:pt x="196" y="1087"/>
                    </a:cubicBezTo>
                    <a:cubicBezTo>
                      <a:pt x="249" y="1125"/>
                      <a:pt x="273" y="1214"/>
                      <a:pt x="321" y="1271"/>
                    </a:cubicBezTo>
                    <a:cubicBezTo>
                      <a:pt x="369" y="1328"/>
                      <a:pt x="400" y="1396"/>
                      <a:pt x="481" y="1431"/>
                    </a:cubicBezTo>
                    <a:cubicBezTo>
                      <a:pt x="562" y="1466"/>
                      <a:pt x="714" y="1489"/>
                      <a:pt x="808" y="1479"/>
                    </a:cubicBezTo>
                    <a:cubicBezTo>
                      <a:pt x="902" y="1469"/>
                      <a:pt x="982" y="1422"/>
                      <a:pt x="1045" y="1372"/>
                    </a:cubicBezTo>
                    <a:cubicBezTo>
                      <a:pt x="1108" y="1322"/>
                      <a:pt x="1150" y="1241"/>
                      <a:pt x="1188" y="1176"/>
                    </a:cubicBezTo>
                    <a:cubicBezTo>
                      <a:pt x="1226" y="1111"/>
                      <a:pt x="1239" y="1073"/>
                      <a:pt x="1271" y="980"/>
                    </a:cubicBezTo>
                    <a:cubicBezTo>
                      <a:pt x="1303" y="887"/>
                      <a:pt x="1351" y="738"/>
                      <a:pt x="1378" y="618"/>
                    </a:cubicBezTo>
                    <a:cubicBezTo>
                      <a:pt x="1405" y="498"/>
                      <a:pt x="1417" y="364"/>
                      <a:pt x="1431" y="261"/>
                    </a:cubicBezTo>
                    <a:cubicBezTo>
                      <a:pt x="1445" y="158"/>
                      <a:pt x="1453" y="79"/>
                      <a:pt x="1461" y="0"/>
                    </a:cubicBezTo>
                  </a:path>
                </a:pathLst>
              </a:custGeom>
              <a:noFill/>
              <a:ln w="5715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49" name="Freeform 8"/>
              <p:cNvSpPr>
                <a:spLocks noChangeAspect="1"/>
              </p:cNvSpPr>
              <p:nvPr/>
            </p:nvSpPr>
            <p:spPr bwMode="auto">
              <a:xfrm flipH="1">
                <a:off x="1683" y="1627"/>
                <a:ext cx="1461" cy="1489"/>
              </a:xfrm>
              <a:custGeom>
                <a:avLst/>
                <a:gdLst>
                  <a:gd name="T0" fmla="*/ 0 w 1461"/>
                  <a:gd name="T1" fmla="*/ 1045 h 1489"/>
                  <a:gd name="T2" fmla="*/ 196 w 1461"/>
                  <a:gd name="T3" fmla="*/ 1087 h 1489"/>
                  <a:gd name="T4" fmla="*/ 321 w 1461"/>
                  <a:gd name="T5" fmla="*/ 1271 h 1489"/>
                  <a:gd name="T6" fmla="*/ 481 w 1461"/>
                  <a:gd name="T7" fmla="*/ 1431 h 1489"/>
                  <a:gd name="T8" fmla="*/ 808 w 1461"/>
                  <a:gd name="T9" fmla="*/ 1479 h 1489"/>
                  <a:gd name="T10" fmla="*/ 1045 w 1461"/>
                  <a:gd name="T11" fmla="*/ 1372 h 1489"/>
                  <a:gd name="T12" fmla="*/ 1188 w 1461"/>
                  <a:gd name="T13" fmla="*/ 1176 h 1489"/>
                  <a:gd name="T14" fmla="*/ 1271 w 1461"/>
                  <a:gd name="T15" fmla="*/ 980 h 1489"/>
                  <a:gd name="T16" fmla="*/ 1378 w 1461"/>
                  <a:gd name="T17" fmla="*/ 618 h 1489"/>
                  <a:gd name="T18" fmla="*/ 1431 w 1461"/>
                  <a:gd name="T19" fmla="*/ 261 h 1489"/>
                  <a:gd name="T20" fmla="*/ 1461 w 1461"/>
                  <a:gd name="T21" fmla="*/ 0 h 14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61"/>
                  <a:gd name="T34" fmla="*/ 0 h 1489"/>
                  <a:gd name="T35" fmla="*/ 1461 w 1461"/>
                  <a:gd name="T36" fmla="*/ 1489 h 148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61" h="1489">
                    <a:moveTo>
                      <a:pt x="0" y="1045"/>
                    </a:moveTo>
                    <a:cubicBezTo>
                      <a:pt x="71" y="1047"/>
                      <a:pt x="143" y="1049"/>
                      <a:pt x="196" y="1087"/>
                    </a:cubicBezTo>
                    <a:cubicBezTo>
                      <a:pt x="249" y="1125"/>
                      <a:pt x="273" y="1214"/>
                      <a:pt x="321" y="1271"/>
                    </a:cubicBezTo>
                    <a:cubicBezTo>
                      <a:pt x="369" y="1328"/>
                      <a:pt x="400" y="1396"/>
                      <a:pt x="481" y="1431"/>
                    </a:cubicBezTo>
                    <a:cubicBezTo>
                      <a:pt x="562" y="1466"/>
                      <a:pt x="714" y="1489"/>
                      <a:pt x="808" y="1479"/>
                    </a:cubicBezTo>
                    <a:cubicBezTo>
                      <a:pt x="902" y="1469"/>
                      <a:pt x="982" y="1422"/>
                      <a:pt x="1045" y="1372"/>
                    </a:cubicBezTo>
                    <a:cubicBezTo>
                      <a:pt x="1108" y="1322"/>
                      <a:pt x="1150" y="1241"/>
                      <a:pt x="1188" y="1176"/>
                    </a:cubicBezTo>
                    <a:cubicBezTo>
                      <a:pt x="1226" y="1111"/>
                      <a:pt x="1239" y="1073"/>
                      <a:pt x="1271" y="980"/>
                    </a:cubicBezTo>
                    <a:cubicBezTo>
                      <a:pt x="1303" y="887"/>
                      <a:pt x="1351" y="738"/>
                      <a:pt x="1378" y="618"/>
                    </a:cubicBezTo>
                    <a:cubicBezTo>
                      <a:pt x="1405" y="498"/>
                      <a:pt x="1417" y="364"/>
                      <a:pt x="1431" y="261"/>
                    </a:cubicBezTo>
                    <a:cubicBezTo>
                      <a:pt x="1445" y="158"/>
                      <a:pt x="1453" y="79"/>
                      <a:pt x="1461" y="0"/>
                    </a:cubicBezTo>
                  </a:path>
                </a:pathLst>
              </a:custGeom>
              <a:noFill/>
              <a:ln w="5715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7846" name="Oval 9"/>
            <p:cNvSpPr>
              <a:spLocks noChangeArrowheads="1"/>
            </p:cNvSpPr>
            <p:nvPr/>
          </p:nvSpPr>
          <p:spPr bwMode="auto">
            <a:xfrm>
              <a:off x="1919" y="3402"/>
              <a:ext cx="2239" cy="588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77847" name="Oval 10"/>
            <p:cNvSpPr>
              <a:spLocks noChangeArrowheads="1"/>
            </p:cNvSpPr>
            <p:nvPr/>
          </p:nvSpPr>
          <p:spPr bwMode="auto">
            <a:xfrm>
              <a:off x="1041" y="1236"/>
              <a:ext cx="4018" cy="1313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77832" name="Text Box 11"/>
          <p:cNvSpPr txBox="1">
            <a:spLocks noChangeArrowheads="1"/>
          </p:cNvSpPr>
          <p:nvPr/>
        </p:nvSpPr>
        <p:spPr bwMode="auto">
          <a:xfrm>
            <a:off x="5726113" y="40243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hlink"/>
                </a:solidFill>
              </a:rPr>
              <a:t>y</a:t>
            </a:r>
          </a:p>
        </p:txBody>
      </p:sp>
      <p:sp>
        <p:nvSpPr>
          <p:cNvPr id="77833" name="Text Box 12"/>
          <p:cNvSpPr txBox="1">
            <a:spLocks noChangeArrowheads="1"/>
          </p:cNvSpPr>
          <p:nvPr/>
        </p:nvSpPr>
        <p:spPr bwMode="auto">
          <a:xfrm>
            <a:off x="8469313" y="49133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hlink"/>
                </a:solidFill>
              </a:rPr>
              <a:t>x</a:t>
            </a:r>
          </a:p>
        </p:txBody>
      </p:sp>
      <p:sp>
        <p:nvSpPr>
          <p:cNvPr id="77834" name="Text Box 13"/>
          <p:cNvSpPr txBox="1">
            <a:spLocks noChangeArrowheads="1"/>
          </p:cNvSpPr>
          <p:nvPr/>
        </p:nvSpPr>
        <p:spPr bwMode="auto">
          <a:xfrm>
            <a:off x="4864100" y="1350963"/>
            <a:ext cx="1217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hlink"/>
                </a:solidFill>
              </a:rPr>
              <a:t>Energy</a:t>
            </a:r>
          </a:p>
        </p:txBody>
      </p:sp>
      <p:sp>
        <p:nvSpPr>
          <p:cNvPr id="77835" name="Rectangle 14"/>
          <p:cNvSpPr>
            <a:spLocks noChangeArrowheads="1"/>
          </p:cNvSpPr>
          <p:nvPr/>
        </p:nvSpPr>
        <p:spPr bwMode="auto">
          <a:xfrm>
            <a:off x="4430713" y="1830388"/>
            <a:ext cx="847725" cy="292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7836" name="Rectangle 15"/>
          <p:cNvSpPr>
            <a:spLocks noChangeArrowheads="1"/>
          </p:cNvSpPr>
          <p:nvPr/>
        </p:nvSpPr>
        <p:spPr bwMode="auto">
          <a:xfrm>
            <a:off x="4562475" y="5340350"/>
            <a:ext cx="527050" cy="122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7837" name="Line 16"/>
          <p:cNvSpPr>
            <a:spLocks noChangeAspect="1" noChangeShapeType="1"/>
          </p:cNvSpPr>
          <p:nvPr/>
        </p:nvSpPr>
        <p:spPr bwMode="auto">
          <a:xfrm rot="-5400000" flipH="1" flipV="1">
            <a:off x="2274094" y="4166394"/>
            <a:ext cx="5145088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4833" name="Oval 17"/>
          <p:cNvSpPr>
            <a:spLocks noChangeArrowheads="1"/>
          </p:cNvSpPr>
          <p:nvPr/>
        </p:nvSpPr>
        <p:spPr bwMode="auto">
          <a:xfrm>
            <a:off x="4732338" y="4752975"/>
            <a:ext cx="246062" cy="254000"/>
          </a:xfrm>
          <a:prstGeom prst="ellipse">
            <a:avLst/>
          </a:prstGeom>
          <a:solidFill>
            <a:srgbClr val="FF00FF"/>
          </a:solidFill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74834" name="Text Box 18"/>
          <p:cNvSpPr txBox="1">
            <a:spLocks noChangeArrowheads="1"/>
          </p:cNvSpPr>
          <p:nvPr/>
        </p:nvSpPr>
        <p:spPr bwMode="auto">
          <a:xfrm>
            <a:off x="3567113" y="4205288"/>
            <a:ext cx="11731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/>
              <a:t>Vacuum</a:t>
            </a:r>
          </a:p>
          <a:p>
            <a:pPr algn="ctr" eaLnBrk="1" hangingPunct="1"/>
            <a:r>
              <a:rPr lang="en-US" sz="2000" b="1"/>
              <a:t>Energy</a:t>
            </a:r>
          </a:p>
        </p:txBody>
      </p:sp>
      <p:sp>
        <p:nvSpPr>
          <p:cNvPr id="674835" name="Text Box 19"/>
          <p:cNvSpPr txBox="1">
            <a:spLocks noChangeArrowheads="1"/>
          </p:cNvSpPr>
          <p:nvPr/>
        </p:nvSpPr>
        <p:spPr bwMode="auto">
          <a:xfrm>
            <a:off x="6594475" y="5824538"/>
            <a:ext cx="947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Mass</a:t>
            </a:r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1633538" y="1343025"/>
            <a:ext cx="6397625" cy="3683000"/>
            <a:chOff x="1029" y="846"/>
            <a:chExt cx="4030" cy="2320"/>
          </a:xfrm>
        </p:grpSpPr>
        <p:sp>
          <p:nvSpPr>
            <p:cNvPr id="77842" name="Oval 21"/>
            <p:cNvSpPr>
              <a:spLocks noChangeArrowheads="1"/>
            </p:cNvSpPr>
            <p:nvPr/>
          </p:nvSpPr>
          <p:spPr bwMode="auto">
            <a:xfrm>
              <a:off x="1041" y="846"/>
              <a:ext cx="4018" cy="1313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77843" name="Freeform 22"/>
            <p:cNvSpPr>
              <a:spLocks/>
            </p:cNvSpPr>
            <p:nvPr/>
          </p:nvSpPr>
          <p:spPr bwMode="auto">
            <a:xfrm>
              <a:off x="3040" y="1538"/>
              <a:ext cx="2019" cy="1627"/>
            </a:xfrm>
            <a:custGeom>
              <a:avLst/>
              <a:gdLst>
                <a:gd name="T0" fmla="*/ 0 w 2019"/>
                <a:gd name="T1" fmla="*/ 1627 h 1627"/>
                <a:gd name="T2" fmla="*/ 386 w 2019"/>
                <a:gd name="T3" fmla="*/ 1597 h 1627"/>
                <a:gd name="T4" fmla="*/ 891 w 2019"/>
                <a:gd name="T5" fmla="*/ 1461 h 1627"/>
                <a:gd name="T6" fmla="*/ 1259 w 2019"/>
                <a:gd name="T7" fmla="*/ 1235 h 1627"/>
                <a:gd name="T8" fmla="*/ 1509 w 2019"/>
                <a:gd name="T9" fmla="*/ 998 h 1627"/>
                <a:gd name="T10" fmla="*/ 1764 w 2019"/>
                <a:gd name="T11" fmla="*/ 612 h 1627"/>
                <a:gd name="T12" fmla="*/ 1912 w 2019"/>
                <a:gd name="T13" fmla="*/ 303 h 1627"/>
                <a:gd name="T14" fmla="*/ 2019 w 2019"/>
                <a:gd name="T15" fmla="*/ 0 h 16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19"/>
                <a:gd name="T25" fmla="*/ 0 h 1627"/>
                <a:gd name="T26" fmla="*/ 2019 w 2019"/>
                <a:gd name="T27" fmla="*/ 1627 h 16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19" h="1627">
                  <a:moveTo>
                    <a:pt x="0" y="1627"/>
                  </a:moveTo>
                  <a:cubicBezTo>
                    <a:pt x="119" y="1626"/>
                    <a:pt x="238" y="1625"/>
                    <a:pt x="386" y="1597"/>
                  </a:cubicBezTo>
                  <a:cubicBezTo>
                    <a:pt x="534" y="1569"/>
                    <a:pt x="746" y="1521"/>
                    <a:pt x="891" y="1461"/>
                  </a:cubicBezTo>
                  <a:cubicBezTo>
                    <a:pt x="1036" y="1401"/>
                    <a:pt x="1156" y="1312"/>
                    <a:pt x="1259" y="1235"/>
                  </a:cubicBezTo>
                  <a:cubicBezTo>
                    <a:pt x="1362" y="1158"/>
                    <a:pt x="1425" y="1102"/>
                    <a:pt x="1509" y="998"/>
                  </a:cubicBezTo>
                  <a:cubicBezTo>
                    <a:pt x="1593" y="894"/>
                    <a:pt x="1697" y="728"/>
                    <a:pt x="1764" y="612"/>
                  </a:cubicBezTo>
                  <a:cubicBezTo>
                    <a:pt x="1831" y="496"/>
                    <a:pt x="1870" y="405"/>
                    <a:pt x="1912" y="303"/>
                  </a:cubicBezTo>
                  <a:cubicBezTo>
                    <a:pt x="1954" y="201"/>
                    <a:pt x="1986" y="100"/>
                    <a:pt x="2019" y="0"/>
                  </a:cubicBezTo>
                </a:path>
              </a:pathLst>
            </a:custGeom>
            <a:noFill/>
            <a:ln w="508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44" name="Freeform 23"/>
            <p:cNvSpPr>
              <a:spLocks/>
            </p:cNvSpPr>
            <p:nvPr/>
          </p:nvSpPr>
          <p:spPr bwMode="auto">
            <a:xfrm flipH="1">
              <a:off x="1029" y="1539"/>
              <a:ext cx="2019" cy="1627"/>
            </a:xfrm>
            <a:custGeom>
              <a:avLst/>
              <a:gdLst>
                <a:gd name="T0" fmla="*/ 0 w 2019"/>
                <a:gd name="T1" fmla="*/ 1627 h 1627"/>
                <a:gd name="T2" fmla="*/ 386 w 2019"/>
                <a:gd name="T3" fmla="*/ 1597 h 1627"/>
                <a:gd name="T4" fmla="*/ 891 w 2019"/>
                <a:gd name="T5" fmla="*/ 1461 h 1627"/>
                <a:gd name="T6" fmla="*/ 1259 w 2019"/>
                <a:gd name="T7" fmla="*/ 1235 h 1627"/>
                <a:gd name="T8" fmla="*/ 1509 w 2019"/>
                <a:gd name="T9" fmla="*/ 998 h 1627"/>
                <a:gd name="T10" fmla="*/ 1764 w 2019"/>
                <a:gd name="T11" fmla="*/ 612 h 1627"/>
                <a:gd name="T12" fmla="*/ 1912 w 2019"/>
                <a:gd name="T13" fmla="*/ 303 h 1627"/>
                <a:gd name="T14" fmla="*/ 2019 w 2019"/>
                <a:gd name="T15" fmla="*/ 0 h 16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19"/>
                <a:gd name="T25" fmla="*/ 0 h 1627"/>
                <a:gd name="T26" fmla="*/ 2019 w 2019"/>
                <a:gd name="T27" fmla="*/ 1627 h 16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19" h="1627">
                  <a:moveTo>
                    <a:pt x="0" y="1627"/>
                  </a:moveTo>
                  <a:cubicBezTo>
                    <a:pt x="119" y="1626"/>
                    <a:pt x="238" y="1625"/>
                    <a:pt x="386" y="1597"/>
                  </a:cubicBezTo>
                  <a:cubicBezTo>
                    <a:pt x="534" y="1569"/>
                    <a:pt x="746" y="1521"/>
                    <a:pt x="891" y="1461"/>
                  </a:cubicBezTo>
                  <a:cubicBezTo>
                    <a:pt x="1036" y="1401"/>
                    <a:pt x="1156" y="1312"/>
                    <a:pt x="1259" y="1235"/>
                  </a:cubicBezTo>
                  <a:cubicBezTo>
                    <a:pt x="1362" y="1158"/>
                    <a:pt x="1425" y="1102"/>
                    <a:pt x="1509" y="998"/>
                  </a:cubicBezTo>
                  <a:cubicBezTo>
                    <a:pt x="1593" y="894"/>
                    <a:pt x="1697" y="728"/>
                    <a:pt x="1764" y="612"/>
                  </a:cubicBezTo>
                  <a:cubicBezTo>
                    <a:pt x="1831" y="496"/>
                    <a:pt x="1870" y="405"/>
                    <a:pt x="1912" y="303"/>
                  </a:cubicBezTo>
                  <a:cubicBezTo>
                    <a:pt x="1954" y="201"/>
                    <a:pt x="1986" y="100"/>
                    <a:pt x="2019" y="0"/>
                  </a:cubicBezTo>
                </a:path>
              </a:pathLst>
            </a:custGeom>
            <a:noFill/>
            <a:ln w="508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78419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87831E-7 -2.84722E-6 C 0.01108 0.00087 0.02216 0.00174 0.03009 0.00456 C 0.03803 0.00738 0.04117 0.0089 0.04762 0.01671 C 0.05407 0.02452 0.06167 0.04058 0.06845 0.05187 C 0.07523 0.06315 0.08102 0.07531 0.08813 0.08399 C 0.09524 0.09267 0.10284 0.09896 0.11144 0.10373 C 0.12004 0.10851 0.13128 0.1109 0.13939 0.11285 C 0.14749 0.1148 0.15427 0.11545 0.16022 0.11589 C 0.16617 0.11632 0.17064 0.1161 0.17527 0.11589 " pathEditMode="relative" ptsTypes="aaaaaaaaA">
                                      <p:cBhvr>
                                        <p:cTn id="15" dur="2000" fill="hold"/>
                                        <p:tgtEl>
                                          <p:spTgt spid="6748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" presetClass="exit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674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74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4833" grpId="0" animBg="1"/>
      <p:bldP spid="674834" grpId="0"/>
      <p:bldP spid="67483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987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798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3BBDF6C-2A1F-B443-B1F1-9DC3F3ECAFC3}" type="slidenum">
              <a:rPr lang="en-US" sz="1500">
                <a:solidFill>
                  <a:srgbClr val="0000FF"/>
                </a:solidFill>
              </a:rPr>
              <a:pPr eaLnBrk="1" hangingPunct="1"/>
              <a:t>31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98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Spontaneous Symmetry Breaking</a:t>
            </a:r>
            <a:b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- Higgs Mechanism -</a:t>
            </a:r>
          </a:p>
        </p:txBody>
      </p:sp>
      <p:sp>
        <p:nvSpPr>
          <p:cNvPr id="79877" name="Line 3"/>
          <p:cNvSpPr>
            <a:spLocks noChangeShapeType="1"/>
          </p:cNvSpPr>
          <p:nvPr/>
        </p:nvSpPr>
        <p:spPr bwMode="auto">
          <a:xfrm flipV="1">
            <a:off x="1008063" y="4994275"/>
            <a:ext cx="7664450" cy="95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8" name="Line 4"/>
          <p:cNvSpPr>
            <a:spLocks noChangeShapeType="1"/>
          </p:cNvSpPr>
          <p:nvPr/>
        </p:nvSpPr>
        <p:spPr bwMode="auto">
          <a:xfrm flipV="1">
            <a:off x="4054475" y="4130675"/>
            <a:ext cx="1735138" cy="161131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9879" name="Group 5"/>
          <p:cNvGrpSpPr>
            <a:grpSpLocks/>
          </p:cNvGrpSpPr>
          <p:nvPr/>
        </p:nvGrpSpPr>
        <p:grpSpPr bwMode="auto">
          <a:xfrm>
            <a:off x="1628775" y="1962150"/>
            <a:ext cx="6419850" cy="4371975"/>
            <a:chOff x="1026" y="1236"/>
            <a:chExt cx="4044" cy="2754"/>
          </a:xfrm>
        </p:grpSpPr>
        <p:grpSp>
          <p:nvGrpSpPr>
            <p:cNvPr id="79889" name="Group 6"/>
            <p:cNvGrpSpPr>
              <a:grpSpLocks noChangeAspect="1"/>
            </p:cNvGrpSpPr>
            <p:nvPr/>
          </p:nvGrpSpPr>
          <p:grpSpPr bwMode="auto">
            <a:xfrm>
              <a:off x="1026" y="1904"/>
              <a:ext cx="4044" cy="1804"/>
              <a:chOff x="1683" y="1621"/>
              <a:chExt cx="2925" cy="1495"/>
            </a:xfrm>
          </p:grpSpPr>
          <p:sp>
            <p:nvSpPr>
              <p:cNvPr id="79892" name="Freeform 7"/>
              <p:cNvSpPr>
                <a:spLocks noChangeAspect="1"/>
              </p:cNvSpPr>
              <p:nvPr/>
            </p:nvSpPr>
            <p:spPr bwMode="auto">
              <a:xfrm>
                <a:off x="3147" y="1621"/>
                <a:ext cx="1461" cy="1489"/>
              </a:xfrm>
              <a:custGeom>
                <a:avLst/>
                <a:gdLst>
                  <a:gd name="T0" fmla="*/ 0 w 1461"/>
                  <a:gd name="T1" fmla="*/ 1045 h 1489"/>
                  <a:gd name="T2" fmla="*/ 196 w 1461"/>
                  <a:gd name="T3" fmla="*/ 1087 h 1489"/>
                  <a:gd name="T4" fmla="*/ 321 w 1461"/>
                  <a:gd name="T5" fmla="*/ 1271 h 1489"/>
                  <a:gd name="T6" fmla="*/ 481 w 1461"/>
                  <a:gd name="T7" fmla="*/ 1431 h 1489"/>
                  <a:gd name="T8" fmla="*/ 808 w 1461"/>
                  <a:gd name="T9" fmla="*/ 1479 h 1489"/>
                  <a:gd name="T10" fmla="*/ 1045 w 1461"/>
                  <a:gd name="T11" fmla="*/ 1372 h 1489"/>
                  <a:gd name="T12" fmla="*/ 1188 w 1461"/>
                  <a:gd name="T13" fmla="*/ 1176 h 1489"/>
                  <a:gd name="T14" fmla="*/ 1271 w 1461"/>
                  <a:gd name="T15" fmla="*/ 980 h 1489"/>
                  <a:gd name="T16" fmla="*/ 1378 w 1461"/>
                  <a:gd name="T17" fmla="*/ 618 h 1489"/>
                  <a:gd name="T18" fmla="*/ 1431 w 1461"/>
                  <a:gd name="T19" fmla="*/ 261 h 1489"/>
                  <a:gd name="T20" fmla="*/ 1461 w 1461"/>
                  <a:gd name="T21" fmla="*/ 0 h 14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61"/>
                  <a:gd name="T34" fmla="*/ 0 h 1489"/>
                  <a:gd name="T35" fmla="*/ 1461 w 1461"/>
                  <a:gd name="T36" fmla="*/ 1489 h 148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61" h="1489">
                    <a:moveTo>
                      <a:pt x="0" y="1045"/>
                    </a:moveTo>
                    <a:cubicBezTo>
                      <a:pt x="71" y="1047"/>
                      <a:pt x="143" y="1049"/>
                      <a:pt x="196" y="1087"/>
                    </a:cubicBezTo>
                    <a:cubicBezTo>
                      <a:pt x="249" y="1125"/>
                      <a:pt x="273" y="1214"/>
                      <a:pt x="321" y="1271"/>
                    </a:cubicBezTo>
                    <a:cubicBezTo>
                      <a:pt x="369" y="1328"/>
                      <a:pt x="400" y="1396"/>
                      <a:pt x="481" y="1431"/>
                    </a:cubicBezTo>
                    <a:cubicBezTo>
                      <a:pt x="562" y="1466"/>
                      <a:pt x="714" y="1489"/>
                      <a:pt x="808" y="1479"/>
                    </a:cubicBezTo>
                    <a:cubicBezTo>
                      <a:pt x="902" y="1469"/>
                      <a:pt x="982" y="1422"/>
                      <a:pt x="1045" y="1372"/>
                    </a:cubicBezTo>
                    <a:cubicBezTo>
                      <a:pt x="1108" y="1322"/>
                      <a:pt x="1150" y="1241"/>
                      <a:pt x="1188" y="1176"/>
                    </a:cubicBezTo>
                    <a:cubicBezTo>
                      <a:pt x="1226" y="1111"/>
                      <a:pt x="1239" y="1073"/>
                      <a:pt x="1271" y="980"/>
                    </a:cubicBezTo>
                    <a:cubicBezTo>
                      <a:pt x="1303" y="887"/>
                      <a:pt x="1351" y="738"/>
                      <a:pt x="1378" y="618"/>
                    </a:cubicBezTo>
                    <a:cubicBezTo>
                      <a:pt x="1405" y="498"/>
                      <a:pt x="1417" y="364"/>
                      <a:pt x="1431" y="261"/>
                    </a:cubicBezTo>
                    <a:cubicBezTo>
                      <a:pt x="1445" y="158"/>
                      <a:pt x="1453" y="79"/>
                      <a:pt x="1461" y="0"/>
                    </a:cubicBezTo>
                  </a:path>
                </a:pathLst>
              </a:custGeom>
              <a:noFill/>
              <a:ln w="5715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893" name="Freeform 8"/>
              <p:cNvSpPr>
                <a:spLocks noChangeAspect="1"/>
              </p:cNvSpPr>
              <p:nvPr/>
            </p:nvSpPr>
            <p:spPr bwMode="auto">
              <a:xfrm flipH="1">
                <a:off x="1683" y="1627"/>
                <a:ext cx="1461" cy="1489"/>
              </a:xfrm>
              <a:custGeom>
                <a:avLst/>
                <a:gdLst>
                  <a:gd name="T0" fmla="*/ 0 w 1461"/>
                  <a:gd name="T1" fmla="*/ 1045 h 1489"/>
                  <a:gd name="T2" fmla="*/ 196 w 1461"/>
                  <a:gd name="T3" fmla="*/ 1087 h 1489"/>
                  <a:gd name="T4" fmla="*/ 321 w 1461"/>
                  <a:gd name="T5" fmla="*/ 1271 h 1489"/>
                  <a:gd name="T6" fmla="*/ 481 w 1461"/>
                  <a:gd name="T7" fmla="*/ 1431 h 1489"/>
                  <a:gd name="T8" fmla="*/ 808 w 1461"/>
                  <a:gd name="T9" fmla="*/ 1479 h 1489"/>
                  <a:gd name="T10" fmla="*/ 1045 w 1461"/>
                  <a:gd name="T11" fmla="*/ 1372 h 1489"/>
                  <a:gd name="T12" fmla="*/ 1188 w 1461"/>
                  <a:gd name="T13" fmla="*/ 1176 h 1489"/>
                  <a:gd name="T14" fmla="*/ 1271 w 1461"/>
                  <a:gd name="T15" fmla="*/ 980 h 1489"/>
                  <a:gd name="T16" fmla="*/ 1378 w 1461"/>
                  <a:gd name="T17" fmla="*/ 618 h 1489"/>
                  <a:gd name="T18" fmla="*/ 1431 w 1461"/>
                  <a:gd name="T19" fmla="*/ 261 h 1489"/>
                  <a:gd name="T20" fmla="*/ 1461 w 1461"/>
                  <a:gd name="T21" fmla="*/ 0 h 14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61"/>
                  <a:gd name="T34" fmla="*/ 0 h 1489"/>
                  <a:gd name="T35" fmla="*/ 1461 w 1461"/>
                  <a:gd name="T36" fmla="*/ 1489 h 148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61" h="1489">
                    <a:moveTo>
                      <a:pt x="0" y="1045"/>
                    </a:moveTo>
                    <a:cubicBezTo>
                      <a:pt x="71" y="1047"/>
                      <a:pt x="143" y="1049"/>
                      <a:pt x="196" y="1087"/>
                    </a:cubicBezTo>
                    <a:cubicBezTo>
                      <a:pt x="249" y="1125"/>
                      <a:pt x="273" y="1214"/>
                      <a:pt x="321" y="1271"/>
                    </a:cubicBezTo>
                    <a:cubicBezTo>
                      <a:pt x="369" y="1328"/>
                      <a:pt x="400" y="1396"/>
                      <a:pt x="481" y="1431"/>
                    </a:cubicBezTo>
                    <a:cubicBezTo>
                      <a:pt x="562" y="1466"/>
                      <a:pt x="714" y="1489"/>
                      <a:pt x="808" y="1479"/>
                    </a:cubicBezTo>
                    <a:cubicBezTo>
                      <a:pt x="902" y="1469"/>
                      <a:pt x="982" y="1422"/>
                      <a:pt x="1045" y="1372"/>
                    </a:cubicBezTo>
                    <a:cubicBezTo>
                      <a:pt x="1108" y="1322"/>
                      <a:pt x="1150" y="1241"/>
                      <a:pt x="1188" y="1176"/>
                    </a:cubicBezTo>
                    <a:cubicBezTo>
                      <a:pt x="1226" y="1111"/>
                      <a:pt x="1239" y="1073"/>
                      <a:pt x="1271" y="980"/>
                    </a:cubicBezTo>
                    <a:cubicBezTo>
                      <a:pt x="1303" y="887"/>
                      <a:pt x="1351" y="738"/>
                      <a:pt x="1378" y="618"/>
                    </a:cubicBezTo>
                    <a:cubicBezTo>
                      <a:pt x="1405" y="498"/>
                      <a:pt x="1417" y="364"/>
                      <a:pt x="1431" y="261"/>
                    </a:cubicBezTo>
                    <a:cubicBezTo>
                      <a:pt x="1445" y="158"/>
                      <a:pt x="1453" y="79"/>
                      <a:pt x="1461" y="0"/>
                    </a:cubicBezTo>
                  </a:path>
                </a:pathLst>
              </a:custGeom>
              <a:noFill/>
              <a:ln w="5715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9890" name="Oval 9"/>
            <p:cNvSpPr>
              <a:spLocks noChangeArrowheads="1"/>
            </p:cNvSpPr>
            <p:nvPr/>
          </p:nvSpPr>
          <p:spPr bwMode="auto">
            <a:xfrm>
              <a:off x="1919" y="3402"/>
              <a:ext cx="2239" cy="588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79891" name="Oval 10"/>
            <p:cNvSpPr>
              <a:spLocks noChangeArrowheads="1"/>
            </p:cNvSpPr>
            <p:nvPr/>
          </p:nvSpPr>
          <p:spPr bwMode="auto">
            <a:xfrm>
              <a:off x="1041" y="1236"/>
              <a:ext cx="4018" cy="1313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79880" name="Text Box 11"/>
          <p:cNvSpPr txBox="1">
            <a:spLocks noChangeArrowheads="1"/>
          </p:cNvSpPr>
          <p:nvPr/>
        </p:nvSpPr>
        <p:spPr bwMode="auto">
          <a:xfrm>
            <a:off x="5726113" y="40243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hlink"/>
                </a:solidFill>
              </a:rPr>
              <a:t>y</a:t>
            </a:r>
          </a:p>
        </p:txBody>
      </p:sp>
      <p:sp>
        <p:nvSpPr>
          <p:cNvPr id="79881" name="Text Box 12"/>
          <p:cNvSpPr txBox="1">
            <a:spLocks noChangeArrowheads="1"/>
          </p:cNvSpPr>
          <p:nvPr/>
        </p:nvSpPr>
        <p:spPr bwMode="auto">
          <a:xfrm>
            <a:off x="8469313" y="49133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hlink"/>
                </a:solidFill>
              </a:rPr>
              <a:t>x</a:t>
            </a:r>
          </a:p>
        </p:txBody>
      </p:sp>
      <p:sp>
        <p:nvSpPr>
          <p:cNvPr id="79882" name="Text Box 13"/>
          <p:cNvSpPr txBox="1">
            <a:spLocks noChangeArrowheads="1"/>
          </p:cNvSpPr>
          <p:nvPr/>
        </p:nvSpPr>
        <p:spPr bwMode="auto">
          <a:xfrm>
            <a:off x="4864100" y="1350963"/>
            <a:ext cx="1217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hlink"/>
                </a:solidFill>
              </a:rPr>
              <a:t>Energy</a:t>
            </a:r>
          </a:p>
        </p:txBody>
      </p:sp>
      <p:sp>
        <p:nvSpPr>
          <p:cNvPr id="79883" name="Rectangle 14"/>
          <p:cNvSpPr>
            <a:spLocks noChangeArrowheads="1"/>
          </p:cNvSpPr>
          <p:nvPr/>
        </p:nvSpPr>
        <p:spPr bwMode="auto">
          <a:xfrm>
            <a:off x="4430713" y="1830388"/>
            <a:ext cx="847725" cy="292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9884" name="Rectangle 15"/>
          <p:cNvSpPr>
            <a:spLocks noChangeArrowheads="1"/>
          </p:cNvSpPr>
          <p:nvPr/>
        </p:nvSpPr>
        <p:spPr bwMode="auto">
          <a:xfrm>
            <a:off x="4562475" y="5340350"/>
            <a:ext cx="527050" cy="122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9885" name="Line 16"/>
          <p:cNvSpPr>
            <a:spLocks noChangeAspect="1" noChangeShapeType="1"/>
          </p:cNvSpPr>
          <p:nvPr/>
        </p:nvSpPr>
        <p:spPr bwMode="auto">
          <a:xfrm rot="-5400000" flipH="1" flipV="1">
            <a:off x="2274094" y="4166394"/>
            <a:ext cx="5145088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881" name="Oval 17"/>
          <p:cNvSpPr>
            <a:spLocks noChangeArrowheads="1"/>
          </p:cNvSpPr>
          <p:nvPr/>
        </p:nvSpPr>
        <p:spPr bwMode="auto">
          <a:xfrm>
            <a:off x="4732338" y="4752975"/>
            <a:ext cx="246062" cy="254000"/>
          </a:xfrm>
          <a:prstGeom prst="ellipse">
            <a:avLst/>
          </a:prstGeom>
          <a:solidFill>
            <a:srgbClr val="FF00FF"/>
          </a:solidFill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76882" name="Text Box 18"/>
          <p:cNvSpPr txBox="1">
            <a:spLocks noChangeArrowheads="1"/>
          </p:cNvSpPr>
          <p:nvPr/>
        </p:nvSpPr>
        <p:spPr bwMode="auto">
          <a:xfrm>
            <a:off x="3567113" y="4205288"/>
            <a:ext cx="11731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/>
              <a:t>Vacuum</a:t>
            </a:r>
          </a:p>
          <a:p>
            <a:pPr algn="ctr" eaLnBrk="1" hangingPunct="1"/>
            <a:r>
              <a:rPr lang="en-US" sz="2000" b="1"/>
              <a:t>Energy</a:t>
            </a:r>
          </a:p>
        </p:txBody>
      </p:sp>
      <p:sp>
        <p:nvSpPr>
          <p:cNvPr id="676883" name="Text Box 19"/>
          <p:cNvSpPr txBox="1">
            <a:spLocks noChangeArrowheads="1"/>
          </p:cNvSpPr>
          <p:nvPr/>
        </p:nvSpPr>
        <p:spPr bwMode="auto">
          <a:xfrm>
            <a:off x="6037263" y="6348413"/>
            <a:ext cx="947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Mass</a:t>
            </a:r>
          </a:p>
        </p:txBody>
      </p:sp>
    </p:spTree>
    <p:extLst>
      <p:ext uri="{BB962C8B-B14F-4D97-AF65-F5344CB8AC3E}">
        <p14:creationId xmlns:p14="http://schemas.microsoft.com/office/powerpoint/2010/main" val="11477776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768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005E-6 -1.04167E-6 C 0.00992 -0.00087 0.02001 -0.00152 0.02893 0.0076 C 0.03786 0.01671 0.04795 0.03451 0.0534 0.05491 C 0.05886 0.07531 0.05737 0.11003 0.06151 0.12956 C 0.06564 0.14909 0.07258 0.16233 0.07771 0.17209 C 0.08284 0.18186 0.0878 0.18533 0.09276 0.18902 " pathEditMode="relative" ptsTypes="aaaaaA">
                                      <p:cBhvr>
                                        <p:cTn id="11" dur="2000" fill="hold"/>
                                        <p:tgtEl>
                                          <p:spTgt spid="6768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76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81" grpId="0" animBg="1"/>
      <p:bldP spid="676882" grpId="0"/>
      <p:bldP spid="67688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601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8601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F4C0C5-DD56-CF43-8A51-8C06F6691B7C}" type="slidenum">
              <a:rPr lang="en-US" sz="1500">
                <a:solidFill>
                  <a:srgbClr val="0000FF"/>
                </a:solidFill>
              </a:rPr>
              <a:pPr eaLnBrk="1" hangingPunct="1"/>
              <a:t>32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60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The Five Largest Mysteries in Nature </a:t>
            </a:r>
          </a:p>
        </p:txBody>
      </p:sp>
      <p:sp>
        <p:nvSpPr>
          <p:cNvPr id="4045827" name="Text Box 3"/>
          <p:cNvSpPr txBox="1">
            <a:spLocks noChangeArrowheads="1"/>
          </p:cNvSpPr>
          <p:nvPr/>
        </p:nvSpPr>
        <p:spPr bwMode="auto">
          <a:xfrm>
            <a:off x="1011238" y="1501775"/>
            <a:ext cx="1274762" cy="396875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6600"/>
                </a:solidFill>
                <a:latin typeface="+mn-lt"/>
                <a:ea typeface="+mn-ea"/>
                <a:cs typeface="Arial" charset="0"/>
              </a:rPr>
              <a:t>1B years</a:t>
            </a:r>
          </a:p>
        </p:txBody>
      </p:sp>
      <p:sp>
        <p:nvSpPr>
          <p:cNvPr id="4045828" name="Text Box 4"/>
          <p:cNvSpPr txBox="1">
            <a:spLocks noChangeArrowheads="1"/>
          </p:cNvSpPr>
          <p:nvPr/>
        </p:nvSpPr>
        <p:spPr bwMode="auto">
          <a:xfrm>
            <a:off x="3148013" y="1031875"/>
            <a:ext cx="1800225" cy="396875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0000FF"/>
                </a:solidFill>
                <a:latin typeface="+mn-lt"/>
                <a:ea typeface="+mn-ea"/>
                <a:cs typeface="Arial" charset="0"/>
              </a:rPr>
              <a:t>Big Bang!</a:t>
            </a:r>
          </a:p>
        </p:txBody>
      </p:sp>
      <p:sp>
        <p:nvSpPr>
          <p:cNvPr id="4045829" name="Text Box 5"/>
          <p:cNvSpPr txBox="1">
            <a:spLocks noChangeArrowheads="1"/>
          </p:cNvSpPr>
          <p:nvPr/>
        </p:nvSpPr>
        <p:spPr bwMode="auto">
          <a:xfrm>
            <a:off x="3276600" y="4648200"/>
            <a:ext cx="2819400" cy="396875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0000FF"/>
                </a:solidFill>
                <a:latin typeface="+mn-lt"/>
                <a:ea typeface="+mn-ea"/>
                <a:cs typeface="Arial" charset="0"/>
              </a:rPr>
              <a:t>Solar System formed</a:t>
            </a:r>
          </a:p>
        </p:txBody>
      </p:sp>
      <p:sp>
        <p:nvSpPr>
          <p:cNvPr id="4045830" name="Line 6"/>
          <p:cNvSpPr>
            <a:spLocks noChangeAspect="1" noChangeShapeType="1"/>
          </p:cNvSpPr>
          <p:nvPr/>
        </p:nvSpPr>
        <p:spPr bwMode="auto">
          <a:xfrm>
            <a:off x="2295525" y="1250950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4045831" name="Text Box 7"/>
          <p:cNvSpPr txBox="1">
            <a:spLocks noChangeArrowheads="1"/>
          </p:cNvSpPr>
          <p:nvPr/>
        </p:nvSpPr>
        <p:spPr bwMode="auto">
          <a:xfrm>
            <a:off x="3276600" y="4953000"/>
            <a:ext cx="2819400" cy="396875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CC00FF"/>
                </a:solidFill>
                <a:latin typeface="+mn-lt"/>
                <a:ea typeface="+mn-ea"/>
                <a:cs typeface="Arial" charset="0"/>
              </a:rPr>
              <a:t>First life on the Earth</a:t>
            </a:r>
          </a:p>
        </p:txBody>
      </p:sp>
      <p:sp>
        <p:nvSpPr>
          <p:cNvPr id="4045832" name="Line 8"/>
          <p:cNvSpPr>
            <a:spLocks noChangeAspect="1" noChangeShapeType="1"/>
          </p:cNvSpPr>
          <p:nvPr/>
        </p:nvSpPr>
        <p:spPr bwMode="auto">
          <a:xfrm>
            <a:off x="1752600" y="5105400"/>
            <a:ext cx="16002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4045833" name="Text Box 9"/>
          <p:cNvSpPr txBox="1">
            <a:spLocks noChangeArrowheads="1"/>
          </p:cNvSpPr>
          <p:nvPr/>
        </p:nvSpPr>
        <p:spPr bwMode="auto">
          <a:xfrm>
            <a:off x="3136900" y="6207125"/>
            <a:ext cx="2390775" cy="396875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CC00FF"/>
                </a:solidFill>
                <a:latin typeface="+mn-lt"/>
                <a:ea typeface="+mn-ea"/>
                <a:cs typeface="Arial" charset="0"/>
              </a:rPr>
              <a:t>Homo sapiens</a:t>
            </a:r>
          </a:p>
        </p:txBody>
      </p:sp>
      <p:sp>
        <p:nvSpPr>
          <p:cNvPr id="4045834" name="Line 10"/>
          <p:cNvSpPr>
            <a:spLocks noChangeShapeType="1"/>
          </p:cNvSpPr>
          <p:nvPr/>
        </p:nvSpPr>
        <p:spPr bwMode="auto">
          <a:xfrm>
            <a:off x="1852613" y="6353175"/>
            <a:ext cx="1423987" cy="47625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4045835" name="Line 11"/>
          <p:cNvSpPr>
            <a:spLocks noChangeShapeType="1"/>
          </p:cNvSpPr>
          <p:nvPr/>
        </p:nvSpPr>
        <p:spPr bwMode="auto">
          <a:xfrm>
            <a:off x="1879600" y="6464300"/>
            <a:ext cx="1397000" cy="24130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4045836" name="Text Box 12"/>
          <p:cNvSpPr txBox="1">
            <a:spLocks noChangeArrowheads="1"/>
          </p:cNvSpPr>
          <p:nvPr/>
        </p:nvSpPr>
        <p:spPr bwMode="auto">
          <a:xfrm>
            <a:off x="3305175" y="6597650"/>
            <a:ext cx="2028825" cy="400050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i="1" dirty="0">
                <a:latin typeface="+mn-lt"/>
                <a:ea typeface="+mn-ea"/>
                <a:cs typeface="Arial" charset="0"/>
              </a:rPr>
              <a:t>We were born.</a:t>
            </a:r>
          </a:p>
        </p:txBody>
      </p:sp>
      <p:sp>
        <p:nvSpPr>
          <p:cNvPr id="4045837" name="Line 13"/>
          <p:cNvSpPr>
            <a:spLocks noChangeAspect="1" noChangeShapeType="1"/>
          </p:cNvSpPr>
          <p:nvPr/>
        </p:nvSpPr>
        <p:spPr bwMode="auto">
          <a:xfrm>
            <a:off x="1752600" y="4800600"/>
            <a:ext cx="16002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4045838" name="Text Box 14"/>
          <p:cNvSpPr txBox="1">
            <a:spLocks noChangeArrowheads="1"/>
          </p:cNvSpPr>
          <p:nvPr/>
        </p:nvSpPr>
        <p:spPr bwMode="auto">
          <a:xfrm>
            <a:off x="2930525" y="1444625"/>
            <a:ext cx="3124200" cy="396875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0000FF"/>
                </a:solidFill>
                <a:latin typeface="+mn-lt"/>
                <a:ea typeface="+mn-ea"/>
                <a:cs typeface="Arial" charset="0"/>
              </a:rPr>
              <a:t>First Galaxy formed</a:t>
            </a:r>
          </a:p>
        </p:txBody>
      </p:sp>
      <p:sp>
        <p:nvSpPr>
          <p:cNvPr id="4045839" name="Line 15"/>
          <p:cNvSpPr>
            <a:spLocks noChangeAspect="1" noChangeShapeType="1"/>
          </p:cNvSpPr>
          <p:nvPr/>
        </p:nvSpPr>
        <p:spPr bwMode="auto">
          <a:xfrm>
            <a:off x="2209800" y="1647825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86034" name="Text Box 29"/>
          <p:cNvSpPr txBox="1">
            <a:spLocks noChangeArrowheads="1"/>
          </p:cNvSpPr>
          <p:nvPr/>
        </p:nvSpPr>
        <p:spPr bwMode="auto">
          <a:xfrm>
            <a:off x="1011238" y="1131888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0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sp>
        <p:nvSpPr>
          <p:cNvPr id="4045840" name="Text Box 16"/>
          <p:cNvSpPr txBox="1">
            <a:spLocks noChangeArrowheads="1"/>
          </p:cNvSpPr>
          <p:nvPr/>
        </p:nvSpPr>
        <p:spPr bwMode="auto">
          <a:xfrm>
            <a:off x="782638" y="854075"/>
            <a:ext cx="919162" cy="396875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6600"/>
                </a:solidFill>
                <a:latin typeface="+mn-lt"/>
                <a:ea typeface="+mn-ea"/>
                <a:cs typeface="Arial" charset="0"/>
              </a:rPr>
              <a:t>Time </a:t>
            </a:r>
          </a:p>
        </p:txBody>
      </p:sp>
      <p:sp>
        <p:nvSpPr>
          <p:cNvPr id="4045841" name="Line 17"/>
          <p:cNvSpPr>
            <a:spLocks noChangeAspect="1" noChangeShapeType="1"/>
          </p:cNvSpPr>
          <p:nvPr/>
        </p:nvSpPr>
        <p:spPr bwMode="auto">
          <a:xfrm flipH="1">
            <a:off x="782638" y="1076325"/>
            <a:ext cx="0" cy="5781675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4045842" name="Line 18"/>
          <p:cNvSpPr>
            <a:spLocks noChangeShapeType="1"/>
          </p:cNvSpPr>
          <p:nvPr/>
        </p:nvSpPr>
        <p:spPr bwMode="auto">
          <a:xfrm>
            <a:off x="782638" y="1296988"/>
            <a:ext cx="212725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4045843" name="Line 19"/>
          <p:cNvSpPr>
            <a:spLocks noChangeShapeType="1"/>
          </p:cNvSpPr>
          <p:nvPr/>
        </p:nvSpPr>
        <p:spPr bwMode="auto">
          <a:xfrm>
            <a:off x="787400" y="1658938"/>
            <a:ext cx="212725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4045844" name="Line 20"/>
          <p:cNvSpPr>
            <a:spLocks noChangeShapeType="1"/>
          </p:cNvSpPr>
          <p:nvPr/>
        </p:nvSpPr>
        <p:spPr bwMode="auto">
          <a:xfrm>
            <a:off x="787400" y="2041525"/>
            <a:ext cx="212725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4045845" name="Line 21"/>
          <p:cNvSpPr>
            <a:spLocks noChangeShapeType="1"/>
          </p:cNvSpPr>
          <p:nvPr/>
        </p:nvSpPr>
        <p:spPr bwMode="auto">
          <a:xfrm>
            <a:off x="796925" y="2405063"/>
            <a:ext cx="212725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4045846" name="Line 22"/>
          <p:cNvSpPr>
            <a:spLocks noChangeShapeType="1"/>
          </p:cNvSpPr>
          <p:nvPr/>
        </p:nvSpPr>
        <p:spPr bwMode="auto">
          <a:xfrm>
            <a:off x="806450" y="2784475"/>
            <a:ext cx="211138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4045847" name="Line 23"/>
          <p:cNvSpPr>
            <a:spLocks noChangeShapeType="1"/>
          </p:cNvSpPr>
          <p:nvPr/>
        </p:nvSpPr>
        <p:spPr bwMode="auto">
          <a:xfrm>
            <a:off x="795338" y="3152775"/>
            <a:ext cx="211137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4045848" name="Line 24"/>
          <p:cNvSpPr>
            <a:spLocks noChangeShapeType="1"/>
          </p:cNvSpPr>
          <p:nvPr/>
        </p:nvSpPr>
        <p:spPr bwMode="auto">
          <a:xfrm>
            <a:off x="803275" y="3525838"/>
            <a:ext cx="212725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4045849" name="Line 25"/>
          <p:cNvSpPr>
            <a:spLocks noChangeShapeType="1"/>
          </p:cNvSpPr>
          <p:nvPr/>
        </p:nvSpPr>
        <p:spPr bwMode="auto">
          <a:xfrm>
            <a:off x="806450" y="3902075"/>
            <a:ext cx="211138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4045850" name="Line 26"/>
          <p:cNvSpPr>
            <a:spLocks noChangeShapeType="1"/>
          </p:cNvSpPr>
          <p:nvPr/>
        </p:nvSpPr>
        <p:spPr bwMode="auto">
          <a:xfrm>
            <a:off x="795338" y="4265613"/>
            <a:ext cx="211137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4045851" name="Line 27"/>
          <p:cNvSpPr>
            <a:spLocks noChangeShapeType="1"/>
          </p:cNvSpPr>
          <p:nvPr/>
        </p:nvSpPr>
        <p:spPr bwMode="auto">
          <a:xfrm>
            <a:off x="782638" y="4621213"/>
            <a:ext cx="212725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4045852" name="Line 28"/>
          <p:cNvSpPr>
            <a:spLocks noChangeShapeType="1"/>
          </p:cNvSpPr>
          <p:nvPr/>
        </p:nvSpPr>
        <p:spPr bwMode="auto">
          <a:xfrm>
            <a:off x="782638" y="5008563"/>
            <a:ext cx="212725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86048" name="Text Box 30"/>
          <p:cNvSpPr txBox="1">
            <a:spLocks noChangeArrowheads="1"/>
          </p:cNvSpPr>
          <p:nvPr/>
        </p:nvSpPr>
        <p:spPr bwMode="auto">
          <a:xfrm>
            <a:off x="925513" y="1849438"/>
            <a:ext cx="706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2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sp>
        <p:nvSpPr>
          <p:cNvPr id="86049" name="Text Box 31"/>
          <p:cNvSpPr txBox="1">
            <a:spLocks noChangeArrowheads="1"/>
          </p:cNvSpPr>
          <p:nvPr/>
        </p:nvSpPr>
        <p:spPr bwMode="auto">
          <a:xfrm>
            <a:off x="925513" y="2182813"/>
            <a:ext cx="798512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sp>
        <p:nvSpPr>
          <p:cNvPr id="86050" name="Text Box 32"/>
          <p:cNvSpPr txBox="1">
            <a:spLocks noChangeArrowheads="1"/>
          </p:cNvSpPr>
          <p:nvPr/>
        </p:nvSpPr>
        <p:spPr bwMode="auto">
          <a:xfrm>
            <a:off x="1182688" y="2346325"/>
            <a:ext cx="798512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sp>
        <p:nvSpPr>
          <p:cNvPr id="4045857" name="Line 33"/>
          <p:cNvSpPr>
            <a:spLocks noChangeShapeType="1"/>
          </p:cNvSpPr>
          <p:nvPr/>
        </p:nvSpPr>
        <p:spPr bwMode="auto">
          <a:xfrm>
            <a:off x="771525" y="5397500"/>
            <a:ext cx="211138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4045858" name="Line 34"/>
          <p:cNvSpPr>
            <a:spLocks noChangeShapeType="1"/>
          </p:cNvSpPr>
          <p:nvPr/>
        </p:nvSpPr>
        <p:spPr bwMode="auto">
          <a:xfrm>
            <a:off x="779463" y="5770563"/>
            <a:ext cx="212725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4045859" name="Line 35"/>
          <p:cNvSpPr>
            <a:spLocks noChangeShapeType="1"/>
          </p:cNvSpPr>
          <p:nvPr/>
        </p:nvSpPr>
        <p:spPr bwMode="auto">
          <a:xfrm>
            <a:off x="782638" y="6146800"/>
            <a:ext cx="211137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4045860" name="Line 36"/>
          <p:cNvSpPr>
            <a:spLocks noChangeShapeType="1"/>
          </p:cNvSpPr>
          <p:nvPr/>
        </p:nvSpPr>
        <p:spPr bwMode="auto">
          <a:xfrm>
            <a:off x="771525" y="6508750"/>
            <a:ext cx="211138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86055" name="Text Box 37"/>
          <p:cNvSpPr txBox="1">
            <a:spLocks noChangeArrowheads="1"/>
          </p:cNvSpPr>
          <p:nvPr/>
        </p:nvSpPr>
        <p:spPr bwMode="auto">
          <a:xfrm>
            <a:off x="912813" y="2181225"/>
            <a:ext cx="708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3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sp>
        <p:nvSpPr>
          <p:cNvPr id="86056" name="Text Box 38"/>
          <p:cNvSpPr txBox="1">
            <a:spLocks noChangeArrowheads="1"/>
          </p:cNvSpPr>
          <p:nvPr/>
        </p:nvSpPr>
        <p:spPr bwMode="auto">
          <a:xfrm>
            <a:off x="912813" y="2568575"/>
            <a:ext cx="708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4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sp>
        <p:nvSpPr>
          <p:cNvPr id="86057" name="Text Box 39"/>
          <p:cNvSpPr txBox="1">
            <a:spLocks noChangeArrowheads="1"/>
          </p:cNvSpPr>
          <p:nvPr/>
        </p:nvSpPr>
        <p:spPr bwMode="auto">
          <a:xfrm>
            <a:off x="912813" y="2960688"/>
            <a:ext cx="708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5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sp>
        <p:nvSpPr>
          <p:cNvPr id="86058" name="Text Box 40"/>
          <p:cNvSpPr txBox="1">
            <a:spLocks noChangeArrowheads="1"/>
          </p:cNvSpPr>
          <p:nvPr/>
        </p:nvSpPr>
        <p:spPr bwMode="auto">
          <a:xfrm>
            <a:off x="912813" y="3344863"/>
            <a:ext cx="708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6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sp>
        <p:nvSpPr>
          <p:cNvPr id="86059" name="Text Box 41"/>
          <p:cNvSpPr txBox="1">
            <a:spLocks noChangeArrowheads="1"/>
          </p:cNvSpPr>
          <p:nvPr/>
        </p:nvSpPr>
        <p:spPr bwMode="auto">
          <a:xfrm>
            <a:off x="912813" y="3732213"/>
            <a:ext cx="708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7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sp>
        <p:nvSpPr>
          <p:cNvPr id="86060" name="Text Box 42"/>
          <p:cNvSpPr txBox="1">
            <a:spLocks noChangeArrowheads="1"/>
          </p:cNvSpPr>
          <p:nvPr/>
        </p:nvSpPr>
        <p:spPr bwMode="auto">
          <a:xfrm>
            <a:off x="912813" y="4065588"/>
            <a:ext cx="708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8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sp>
        <p:nvSpPr>
          <p:cNvPr id="86061" name="Text Box 43"/>
          <p:cNvSpPr txBox="1">
            <a:spLocks noChangeArrowheads="1"/>
          </p:cNvSpPr>
          <p:nvPr/>
        </p:nvSpPr>
        <p:spPr bwMode="auto">
          <a:xfrm>
            <a:off x="912813" y="4452938"/>
            <a:ext cx="708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9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sp>
        <p:nvSpPr>
          <p:cNvPr id="86062" name="Text Box 44"/>
          <p:cNvSpPr txBox="1">
            <a:spLocks noChangeArrowheads="1"/>
          </p:cNvSpPr>
          <p:nvPr/>
        </p:nvSpPr>
        <p:spPr bwMode="auto">
          <a:xfrm>
            <a:off x="912813" y="4840288"/>
            <a:ext cx="708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10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sp>
        <p:nvSpPr>
          <p:cNvPr id="86063" name="Text Box 45"/>
          <p:cNvSpPr txBox="1">
            <a:spLocks noChangeArrowheads="1"/>
          </p:cNvSpPr>
          <p:nvPr/>
        </p:nvSpPr>
        <p:spPr bwMode="auto">
          <a:xfrm>
            <a:off x="912813" y="5230813"/>
            <a:ext cx="708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11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sp>
        <p:nvSpPr>
          <p:cNvPr id="86064" name="Text Box 46"/>
          <p:cNvSpPr txBox="1">
            <a:spLocks noChangeArrowheads="1"/>
          </p:cNvSpPr>
          <p:nvPr/>
        </p:nvSpPr>
        <p:spPr bwMode="auto">
          <a:xfrm>
            <a:off x="912813" y="5559425"/>
            <a:ext cx="708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12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sp>
        <p:nvSpPr>
          <p:cNvPr id="86065" name="Text Box 47"/>
          <p:cNvSpPr txBox="1">
            <a:spLocks noChangeArrowheads="1"/>
          </p:cNvSpPr>
          <p:nvPr/>
        </p:nvSpPr>
        <p:spPr bwMode="auto">
          <a:xfrm>
            <a:off x="912813" y="5948363"/>
            <a:ext cx="708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13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sp>
        <p:nvSpPr>
          <p:cNvPr id="86066" name="Text Box 48"/>
          <p:cNvSpPr txBox="1">
            <a:spLocks noChangeArrowheads="1"/>
          </p:cNvSpPr>
          <p:nvPr/>
        </p:nvSpPr>
        <p:spPr bwMode="auto">
          <a:xfrm>
            <a:off x="912813" y="6338888"/>
            <a:ext cx="708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14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sp>
        <p:nvSpPr>
          <p:cNvPr id="86067" name="Text Box 49"/>
          <p:cNvSpPr txBox="1">
            <a:spLocks noChangeArrowheads="1"/>
          </p:cNvSpPr>
          <p:nvPr/>
        </p:nvSpPr>
        <p:spPr bwMode="auto">
          <a:xfrm>
            <a:off x="3165475" y="5880100"/>
            <a:ext cx="2362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CC00FF"/>
                </a:solidFill>
                <a:latin typeface="Arial Narrow" charset="0"/>
              </a:rPr>
              <a:t>Plants, Fish…</a:t>
            </a:r>
          </a:p>
        </p:txBody>
      </p:sp>
      <p:sp>
        <p:nvSpPr>
          <p:cNvPr id="4045874" name="Line 50"/>
          <p:cNvSpPr>
            <a:spLocks noChangeShapeType="1"/>
          </p:cNvSpPr>
          <p:nvPr/>
        </p:nvSpPr>
        <p:spPr bwMode="auto">
          <a:xfrm flipV="1">
            <a:off x="1870075" y="6096000"/>
            <a:ext cx="1482725" cy="163513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grpSp>
        <p:nvGrpSpPr>
          <p:cNvPr id="86069" name="Group 59"/>
          <p:cNvGrpSpPr>
            <a:grpSpLocks/>
          </p:cNvGrpSpPr>
          <p:nvPr/>
        </p:nvGrpSpPr>
        <p:grpSpPr bwMode="auto">
          <a:xfrm>
            <a:off x="7086600" y="990600"/>
            <a:ext cx="2235200" cy="5734050"/>
            <a:chOff x="6705600" y="990600"/>
            <a:chExt cx="2616200" cy="5734110"/>
          </a:xfrm>
        </p:grpSpPr>
        <p:sp>
          <p:nvSpPr>
            <p:cNvPr id="4045875" name="Text Box 51"/>
            <p:cNvSpPr txBox="1">
              <a:spLocks noChangeAspect="1" noChangeArrowheads="1"/>
            </p:cNvSpPr>
            <p:nvPr/>
          </p:nvSpPr>
          <p:spPr bwMode="auto">
            <a:xfrm>
              <a:off x="6781783" y="5029242"/>
              <a:ext cx="2311472" cy="400054"/>
            </a:xfrm>
            <a:prstGeom prst="rect">
              <a:avLst/>
            </a:prstGeom>
            <a:noFill/>
            <a:ln w="31750">
              <a:solidFill>
                <a:srgbClr val="FF0000"/>
              </a:solidFill>
              <a:miter lim="800000"/>
              <a:headEnd/>
              <a:tailEnd type="none" w="lg" len="med"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altLang="ja-JP" sz="2000" b="1" i="1">
                  <a:solidFill>
                    <a:srgbClr val="FF0000"/>
                  </a:solidFill>
                  <a:latin typeface="+mn-lt"/>
                  <a:ea typeface="ＭＳ Ｐゴシック" pitchFamily="34" charset="-128"/>
                  <a:cs typeface="Times New Roman" pitchFamily="18" charset="0"/>
                </a:rPr>
                <a:t>Origin of Life</a:t>
              </a:r>
            </a:p>
          </p:txBody>
        </p:sp>
        <p:sp>
          <p:nvSpPr>
            <p:cNvPr id="4045876" name="Text Box 52"/>
            <p:cNvSpPr txBox="1">
              <a:spLocks noChangeAspect="1" noChangeArrowheads="1"/>
            </p:cNvSpPr>
            <p:nvPr/>
          </p:nvSpPr>
          <p:spPr bwMode="auto">
            <a:xfrm>
              <a:off x="6781783" y="6324656"/>
              <a:ext cx="2382080" cy="400054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0000"/>
              </a:solidFill>
              <a:miter lim="800000"/>
              <a:headEnd/>
              <a:tailEnd type="none" w="lg" len="med"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altLang="ja-JP" sz="2000" b="1" i="1" dirty="0">
                  <a:solidFill>
                    <a:srgbClr val="FF0000"/>
                  </a:solidFill>
                  <a:latin typeface="+mn-lt"/>
                  <a:ea typeface="ＭＳ Ｐゴシック" pitchFamily="34" charset="-128"/>
                  <a:cs typeface="Times New Roman" pitchFamily="18" charset="0"/>
                </a:rPr>
                <a:t>Human Brain</a:t>
              </a:r>
            </a:p>
          </p:txBody>
        </p:sp>
        <p:sp>
          <p:nvSpPr>
            <p:cNvPr id="4045877" name="Text Box 53"/>
            <p:cNvSpPr txBox="1">
              <a:spLocks noChangeAspect="1" noChangeArrowheads="1"/>
            </p:cNvSpPr>
            <p:nvPr/>
          </p:nvSpPr>
          <p:spPr bwMode="auto">
            <a:xfrm>
              <a:off x="6705600" y="990600"/>
              <a:ext cx="2616200" cy="400054"/>
            </a:xfrm>
            <a:prstGeom prst="rect">
              <a:avLst/>
            </a:prstGeom>
            <a:solidFill>
              <a:srgbClr val="FFCCFF"/>
            </a:solidFill>
            <a:ln w="31750">
              <a:solidFill>
                <a:srgbClr val="FF0000"/>
              </a:solidFill>
              <a:miter lim="800000"/>
              <a:headEnd/>
              <a:tailEnd type="none" w="lg" len="med"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altLang="ja-JP" sz="2000" b="1" i="1" dirty="0">
                  <a:solidFill>
                    <a:srgbClr val="FF0000"/>
                  </a:solidFill>
                  <a:latin typeface="+mn-lt"/>
                  <a:ea typeface="ＭＳ Ｐゴシック" pitchFamily="34" charset="-128"/>
                  <a:cs typeface="Times New Roman" pitchFamily="18" charset="0"/>
                </a:rPr>
                <a:t>Origin of Universe</a:t>
              </a:r>
            </a:p>
          </p:txBody>
        </p:sp>
        <p:sp>
          <p:nvSpPr>
            <p:cNvPr id="58" name="Text Box 53"/>
            <p:cNvSpPr txBox="1">
              <a:spLocks noChangeAspect="1" noChangeArrowheads="1"/>
            </p:cNvSpPr>
            <p:nvPr/>
          </p:nvSpPr>
          <p:spPr bwMode="auto">
            <a:xfrm>
              <a:off x="6705600" y="1600206"/>
              <a:ext cx="2616200" cy="400054"/>
            </a:xfrm>
            <a:prstGeom prst="rect">
              <a:avLst/>
            </a:prstGeom>
            <a:solidFill>
              <a:srgbClr val="FFCCFF"/>
            </a:solidFill>
            <a:ln w="31750">
              <a:solidFill>
                <a:srgbClr val="FF0000"/>
              </a:solidFill>
              <a:miter lim="800000"/>
              <a:headEnd/>
              <a:tailEnd type="none" w="lg" len="med"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altLang="ja-JP" sz="2000" b="1" i="1" dirty="0">
                  <a:solidFill>
                    <a:srgbClr val="FF0000"/>
                  </a:solidFill>
                  <a:latin typeface="+mn-lt"/>
                  <a:ea typeface="ＭＳ Ｐゴシック" pitchFamily="34" charset="-128"/>
                  <a:cs typeface="Times New Roman" pitchFamily="18" charset="0"/>
                </a:rPr>
                <a:t>Origin of Particles</a:t>
              </a:r>
            </a:p>
          </p:txBody>
        </p:sp>
        <p:sp>
          <p:nvSpPr>
            <p:cNvPr id="59" name="Text Box 53"/>
            <p:cNvSpPr txBox="1">
              <a:spLocks noChangeAspect="1" noChangeArrowheads="1"/>
            </p:cNvSpPr>
            <p:nvPr/>
          </p:nvSpPr>
          <p:spPr bwMode="auto">
            <a:xfrm>
              <a:off x="6705600" y="2205051"/>
              <a:ext cx="2616200" cy="400054"/>
            </a:xfrm>
            <a:prstGeom prst="rect">
              <a:avLst/>
            </a:prstGeom>
            <a:noFill/>
            <a:ln w="31750">
              <a:solidFill>
                <a:srgbClr val="FF0000"/>
              </a:solidFill>
              <a:miter lim="800000"/>
              <a:headEnd/>
              <a:tailEnd type="none" w="lg" len="med"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altLang="ja-JP" sz="2000" b="1" i="1" dirty="0">
                  <a:solidFill>
                    <a:srgbClr val="FF0000"/>
                  </a:solidFill>
                  <a:latin typeface="+mn-lt"/>
                  <a:ea typeface="ＭＳ Ｐゴシック" pitchFamily="34" charset="-128"/>
                  <a:cs typeface="Times New Roman" pitchFamily="18" charset="0"/>
                </a:rPr>
                <a:t>Origin of Structure</a:t>
              </a:r>
            </a:p>
          </p:txBody>
        </p:sp>
      </p:grpSp>
      <p:sp>
        <p:nvSpPr>
          <p:cNvPr id="61" name="Line 8"/>
          <p:cNvSpPr>
            <a:spLocks noChangeShapeType="1"/>
          </p:cNvSpPr>
          <p:nvPr/>
        </p:nvSpPr>
        <p:spPr bwMode="auto">
          <a:xfrm>
            <a:off x="1752600" y="5532438"/>
            <a:ext cx="1600200" cy="46037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62" name="Text Box 49"/>
          <p:cNvSpPr txBox="1">
            <a:spLocks noChangeArrowheads="1"/>
          </p:cNvSpPr>
          <p:nvPr/>
        </p:nvSpPr>
        <p:spPr bwMode="auto">
          <a:xfrm>
            <a:off x="3352800" y="5394325"/>
            <a:ext cx="2057400" cy="396875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CC00FF"/>
                </a:solidFill>
                <a:latin typeface="+mn-lt"/>
                <a:ea typeface="+mn-ea"/>
                <a:cs typeface="Arial" charset="0"/>
              </a:rPr>
              <a:t>Eukaryotic Cell 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510213" y="1295400"/>
            <a:ext cx="1503362" cy="461963"/>
          </a:xfrm>
          <a:prstGeom prst="rect">
            <a:avLst/>
          </a:prstGeom>
          <a:solidFill>
            <a:srgbClr val="FFFFCC"/>
          </a:solidFill>
          <a:ln w="28575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B050"/>
                </a:solidFill>
                <a:latin typeface="+mn-lt"/>
                <a:ea typeface="+mn-ea"/>
                <a:cs typeface="Arial" charset="0"/>
              </a:rPr>
              <a:t>LHC (CMS)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806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8806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94B6F84-055F-654B-A51D-0DC45B7CE2CC}" type="slidenum">
              <a:rPr lang="en-US" sz="1500">
                <a:solidFill>
                  <a:srgbClr val="0000FF"/>
                </a:solidFill>
              </a:rPr>
              <a:pPr eaLnBrk="1" hangingPunct="1"/>
              <a:t>33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8806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"/>
            <a:ext cx="9713913" cy="7315200"/>
          </a:xfrm>
        </p:spPr>
      </p:pic>
      <p:sp>
        <p:nvSpPr>
          <p:cNvPr id="88069" name="Rectangle 3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598488"/>
          </a:xfrm>
        </p:spPr>
        <p:txBody>
          <a:bodyPr lIns="96627" tIns="48314" rIns="96627" bIns="48314"/>
          <a:lstStyle/>
          <a:p>
            <a:pPr defTabSz="914400" eaLnBrk="1" hangingPunct="1"/>
            <a:r>
              <a:rPr lang="en-US" sz="36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CERN and LHC in Geneva</a:t>
            </a:r>
          </a:p>
        </p:txBody>
      </p:sp>
      <p:sp>
        <p:nvSpPr>
          <p:cNvPr id="88070" name="Text Box 4"/>
          <p:cNvSpPr txBox="1">
            <a:spLocks noChangeArrowheads="1"/>
          </p:cNvSpPr>
          <p:nvPr/>
        </p:nvSpPr>
        <p:spPr bwMode="auto">
          <a:xfrm>
            <a:off x="5592763" y="4713288"/>
            <a:ext cx="368776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rgbClr val="FFFF00"/>
                </a:solidFill>
              </a:rPr>
              <a:t>27km Circumference</a:t>
            </a:r>
          </a:p>
          <a:p>
            <a:pPr algn="ctr" eaLnBrk="1" hangingPunct="1"/>
            <a:r>
              <a:rPr lang="en-US" sz="2800" b="1">
                <a:solidFill>
                  <a:srgbClr val="FFFF00"/>
                </a:solidFill>
              </a:rPr>
              <a:t>7+7=14 TeV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011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9011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478081-95AB-184F-BFF7-EBC45741E61E}" type="slidenum">
              <a:rPr lang="en-US" sz="1500">
                <a:solidFill>
                  <a:srgbClr val="0000FF"/>
                </a:solidFill>
              </a:rPr>
              <a:pPr eaLnBrk="1" hangingPunct="1"/>
              <a:t>34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90116" name="Picture 2" descr="magn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7"/>
          <a:stretch>
            <a:fillRect/>
          </a:stretch>
        </p:blipFill>
        <p:spPr bwMode="auto">
          <a:xfrm>
            <a:off x="0" y="-20638"/>
            <a:ext cx="9601200" cy="733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Rectangle 3"/>
          <p:cNvSpPr>
            <a:spLocks noChangeArrowheads="1"/>
          </p:cNvSpPr>
          <p:nvPr/>
        </p:nvSpPr>
        <p:spPr bwMode="auto">
          <a:xfrm>
            <a:off x="228600" y="152400"/>
            <a:ext cx="54864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27" tIns="48314" rIns="96627" bIns="48314" anchor="ctr"/>
          <a:lstStyle/>
          <a:p>
            <a:pPr algn="ctr">
              <a:lnSpc>
                <a:spcPct val="80000"/>
              </a:lnSpc>
            </a:pPr>
            <a:r>
              <a:rPr lang="en-US" sz="2800" b="1">
                <a:solidFill>
                  <a:srgbClr val="FFFF00"/>
                </a:solidFill>
                <a:latin typeface="Tahoma" charset="0"/>
              </a:rPr>
              <a:t>LHC Tunnel with Magnets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05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532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4281084-33FD-0144-93CA-10163E17840A}" type="slidenum">
              <a:rPr lang="en-US" sz="1500">
                <a:solidFill>
                  <a:srgbClr val="0000FF"/>
                </a:solidFill>
              </a:rPr>
              <a:pPr eaLnBrk="1" hangingPunct="1"/>
              <a:t>35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5325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1038" b="1425"/>
          <a:stretch>
            <a:fillRect/>
          </a:stretch>
        </p:blipFill>
        <p:spPr>
          <a:xfrm>
            <a:off x="0" y="228600"/>
            <a:ext cx="9601200" cy="7086600"/>
          </a:xfrm>
        </p:spPr>
      </p:pic>
      <p:sp>
        <p:nvSpPr>
          <p:cNvPr id="5325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6567488"/>
            <a:ext cx="3025775" cy="555625"/>
          </a:xfrm>
        </p:spPr>
        <p:txBody>
          <a:bodyPr lIns="96627" tIns="48314" rIns="96627" bIns="48314"/>
          <a:lstStyle/>
          <a:p>
            <a:pPr defTabSz="914400" eaLnBrk="1" hangingPunct="1"/>
            <a:r>
              <a:rPr lang="en-US" sz="32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CMS</a:t>
            </a:r>
          </a:p>
        </p:txBody>
      </p:sp>
    </p:spTree>
    <p:extLst>
      <p:ext uri="{BB962C8B-B14F-4D97-AF65-F5344CB8AC3E}">
        <p14:creationId xmlns:p14="http://schemas.microsoft.com/office/powerpoint/2010/main" val="35524670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  <a:cs typeface="Arial" charset="0"/>
              </a:rPr>
              <a:t>1/18/2012</a:t>
            </a:r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5529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  <a:cs typeface="Arial" charset="0"/>
              </a:rPr>
              <a:t>Katsushi Arisaka</a:t>
            </a:r>
          </a:p>
        </p:txBody>
      </p:sp>
      <p:sp>
        <p:nvSpPr>
          <p:cNvPr id="552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B45A88-FE44-4548-8575-8CA9A45C15F1}" type="slidenum">
              <a:rPr lang="en-US" sz="1500">
                <a:solidFill>
                  <a:srgbClr val="0000FF"/>
                </a:solidFill>
                <a:cs typeface="Arial" charset="0"/>
              </a:rPr>
              <a:pPr eaLnBrk="1" hangingPunct="1"/>
              <a:t>36</a:t>
            </a:fld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pic>
        <p:nvPicPr>
          <p:cNvPr id="5530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"/>
          <a:stretch>
            <a:fillRect/>
          </a:stretch>
        </p:blipFill>
        <p:spPr>
          <a:xfrm>
            <a:off x="0" y="22225"/>
            <a:ext cx="9601200" cy="7302500"/>
          </a:xfrm>
        </p:spPr>
      </p:pic>
      <p:sp>
        <p:nvSpPr>
          <p:cNvPr id="55301" name="Rectangle 3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598488"/>
          </a:xfrm>
        </p:spPr>
        <p:txBody>
          <a:bodyPr lIns="96582" tIns="48291" rIns="96582" bIns="48291"/>
          <a:lstStyle/>
          <a:p>
            <a:r>
              <a:rPr lang="en-US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CMS Barrel Yoke</a:t>
            </a:r>
          </a:p>
        </p:txBody>
      </p:sp>
    </p:spTree>
    <p:extLst>
      <p:ext uri="{BB962C8B-B14F-4D97-AF65-F5344CB8AC3E}">
        <p14:creationId xmlns:p14="http://schemas.microsoft.com/office/powerpoint/2010/main" val="21245772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216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9216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E34437-3787-454C-B2CF-36AD13E996BF}" type="slidenum">
              <a:rPr lang="en-US" sz="1500">
                <a:solidFill>
                  <a:srgbClr val="0000FF"/>
                </a:solidFill>
              </a:rPr>
              <a:pPr eaLnBrk="1" hangingPunct="1"/>
              <a:t>37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21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Installing muon Detectors</a:t>
            </a:r>
          </a:p>
        </p:txBody>
      </p:sp>
      <p:pic>
        <p:nvPicPr>
          <p:cNvPr id="9216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963"/>
            <a:ext cx="9601200" cy="739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421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42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DF6F932-1537-7D4F-B10F-80E66E839DDC}" type="slidenum">
              <a:rPr lang="en-US" sz="1500">
                <a:solidFill>
                  <a:srgbClr val="0000FF"/>
                </a:solidFill>
              </a:rPr>
              <a:pPr eaLnBrk="1" hangingPunct="1"/>
              <a:t>38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42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421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4214" name="Picture 4" descr="0702022_01-A4-at-144-d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98"/>
          <a:stretch>
            <a:fillRect/>
          </a:stretch>
        </p:blipFill>
        <p:spPr bwMode="auto">
          <a:xfrm>
            <a:off x="0" y="7938"/>
            <a:ext cx="9601200" cy="730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ChangeArrowheads="1"/>
          </p:cNvSpPr>
          <p:nvPr/>
        </p:nvSpPr>
        <p:spPr bwMode="auto">
          <a:xfrm>
            <a:off x="0" y="0"/>
            <a:ext cx="9609138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625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138" y="304800"/>
            <a:ext cx="10345738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1/18/2012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ED30CA-6850-C342-A950-BBFBB46C20F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1/18/2012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7270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C4BE2B69-6EF5-D541-9B7E-FAC40C8A6E2B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4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16742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7638" y="2286000"/>
            <a:ext cx="16109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  <a:latin typeface="+mn-lt"/>
              </a:rPr>
              <a:t>14B years ago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6744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00599" y="6096000"/>
            <a:ext cx="1426066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600" b="1" dirty="0" smtClean="0">
                <a:solidFill>
                  <a:srgbClr val="32946A"/>
                </a:solidFill>
                <a:latin typeface="+mn-lt"/>
              </a:rPr>
              <a:t>Simple</a:t>
            </a:r>
            <a:endParaRPr lang="en-US" sz="3600" b="1" dirty="0">
              <a:solidFill>
                <a:srgbClr val="32946A"/>
              </a:solidFill>
              <a:latin typeface="+mn-lt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473715" y="6059488"/>
            <a:ext cx="5001940" cy="646331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600" b="1" dirty="0" smtClean="0">
                <a:solidFill>
                  <a:srgbClr val="32946A"/>
                </a:solidFill>
                <a:latin typeface="+mn-lt"/>
              </a:rPr>
              <a:t>Coherent Complex System</a:t>
            </a:r>
            <a:endParaRPr lang="en-US" sz="3600" b="1" dirty="0">
              <a:solidFill>
                <a:srgbClr val="32946A"/>
              </a:solidFill>
              <a:latin typeface="+mn-lt"/>
            </a:endParaRPr>
          </a:p>
        </p:txBody>
      </p:sp>
      <p:sp>
        <p:nvSpPr>
          <p:cNvPr id="116747" name="AutoShape 4"/>
          <p:cNvSpPr>
            <a:spLocks noChangeArrowheads="1"/>
          </p:cNvSpPr>
          <p:nvPr/>
        </p:nvSpPr>
        <p:spPr bwMode="auto">
          <a:xfrm rot="-5400000">
            <a:off x="2914650" y="5391150"/>
            <a:ext cx="571500" cy="2133600"/>
          </a:xfrm>
          <a:prstGeom prst="downArrow">
            <a:avLst>
              <a:gd name="adj1" fmla="val 28657"/>
              <a:gd name="adj2" fmla="val 47721"/>
            </a:avLst>
          </a:prstGeom>
          <a:solidFill>
            <a:schemeClr val="bg1"/>
          </a:solidFill>
          <a:ln w="50800">
            <a:solidFill>
              <a:srgbClr val="60C99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6600FF"/>
              </a:solidFill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09600" y="787400"/>
            <a:ext cx="565126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200" b="1" i="1" dirty="0" smtClean="0">
                <a:solidFill>
                  <a:srgbClr val="00B0F0"/>
                </a:solidFill>
                <a:latin typeface="+mn-lt"/>
              </a:rPr>
              <a:t>Spontaneous Symmetry Breaking</a:t>
            </a:r>
            <a:endParaRPr lang="en-US" sz="3200" b="1" i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430213" y="3492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</p:spTree>
    <p:extLst>
      <p:ext uri="{BB962C8B-B14F-4D97-AF65-F5344CB8AC3E}">
        <p14:creationId xmlns:p14="http://schemas.microsoft.com/office/powerpoint/2010/main" val="3347618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endParaRPr lang="en-US" sz="2100"/>
          </a:p>
        </p:txBody>
      </p:sp>
      <p:sp>
        <p:nvSpPr>
          <p:cNvPr id="9523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95235" name="Picture 2" descr="http://www.physics.ucla.edu/~hauser/080915_newsweek_c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5"/>
          <a:stretch>
            <a:fillRect/>
          </a:stretch>
        </p:blipFill>
        <p:spPr bwMode="auto">
          <a:xfrm>
            <a:off x="231775" y="0"/>
            <a:ext cx="576897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Rectangle 3"/>
          <p:cNvSpPr>
            <a:spLocks noChangeArrowheads="1"/>
          </p:cNvSpPr>
          <p:nvPr/>
        </p:nvSpPr>
        <p:spPr bwMode="auto">
          <a:xfrm>
            <a:off x="6721475" y="6746875"/>
            <a:ext cx="25400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/>
          <a:p>
            <a:r>
              <a:rPr lang="en-US" sz="2000" b="1">
                <a:solidFill>
                  <a:srgbClr val="FFC000"/>
                </a:solidFill>
              </a:rPr>
              <a:t>Sept 15, 2008 Issue</a:t>
            </a:r>
            <a:endParaRPr lang="en-US" sz="2000" b="1"/>
          </a:p>
        </p:txBody>
      </p:sp>
      <p:sp>
        <p:nvSpPr>
          <p:cNvPr id="95237" name="Rectangle 3"/>
          <p:cNvSpPr>
            <a:spLocks noChangeArrowheads="1"/>
          </p:cNvSpPr>
          <p:nvPr/>
        </p:nvSpPr>
        <p:spPr bwMode="auto">
          <a:xfrm>
            <a:off x="6629400" y="3576638"/>
            <a:ext cx="29718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/>
          <a:p>
            <a:r>
              <a:rPr lang="en-US" b="1">
                <a:solidFill>
                  <a:srgbClr val="FF6600"/>
                </a:solidFill>
              </a:rPr>
              <a:t>Particle detectors</a:t>
            </a:r>
          </a:p>
          <a:p>
            <a:r>
              <a:rPr lang="en-US" b="1">
                <a:solidFill>
                  <a:srgbClr val="FF6600"/>
                </a:solidFill>
              </a:rPr>
              <a:t>constructed</a:t>
            </a:r>
          </a:p>
          <a:p>
            <a:r>
              <a:rPr lang="en-US" b="1">
                <a:solidFill>
                  <a:srgbClr val="FF6600"/>
                </a:solidFill>
              </a:rPr>
              <a:t>at Westwood,</a:t>
            </a:r>
          </a:p>
          <a:p>
            <a:r>
              <a:rPr lang="en-US" b="1">
                <a:solidFill>
                  <a:srgbClr val="FF6600"/>
                </a:solidFill>
              </a:rPr>
              <a:t>now at LHC, CERN</a:t>
            </a:r>
          </a:p>
          <a:p>
            <a:endParaRPr lang="en-US" b="1">
              <a:solidFill>
                <a:srgbClr val="FF66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943600" y="4191000"/>
            <a:ext cx="609600" cy="0"/>
          </a:xfrm>
          <a:prstGeom prst="straightConnector1">
            <a:avLst/>
          </a:prstGeom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1/18/2012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ED30CA-6850-C342-A950-BBFBB46C20FB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3644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93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9331" name="Picture 3" descr="iSpy-20-32-34.290-07.11.20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Rectangle 3"/>
          <p:cNvSpPr>
            <a:spLocks noChangeArrowheads="1"/>
          </p:cNvSpPr>
          <p:nvPr/>
        </p:nvSpPr>
        <p:spPr bwMode="auto">
          <a:xfrm>
            <a:off x="46038" y="6781800"/>
            <a:ext cx="9402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/>
          <a:p>
            <a:r>
              <a:rPr lang="en-US" b="1">
                <a:solidFill>
                  <a:srgbClr val="FF6600"/>
                </a:solidFill>
              </a:rPr>
              <a:t>First Event at LHC – Recreation of the Big Bang!   (Nov 7, 2009)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1/18/2012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ED30CA-6850-C342-A950-BBFBB46C20FB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34F927A-3335-DC44-AB8B-27B26F347DCD}" type="slidenum">
              <a:rPr lang="en-US" sz="1500">
                <a:solidFill>
                  <a:srgbClr val="0000FF"/>
                </a:solidFill>
              </a:rPr>
              <a:pPr eaLnBrk="1" hangingPunct="1"/>
              <a:t>42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89092" name="Picture 6" descr="LHC new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7" descr="LHC new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8" t="36032"/>
          <a:stretch>
            <a:fillRect/>
          </a:stretch>
        </p:blipFill>
        <p:spPr bwMode="auto">
          <a:xfrm>
            <a:off x="0" y="1879600"/>
            <a:ext cx="960120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Rectangle 8"/>
          <p:cNvSpPr>
            <a:spLocks noChangeArrowheads="1"/>
          </p:cNvSpPr>
          <p:nvPr/>
        </p:nvSpPr>
        <p:spPr bwMode="auto">
          <a:xfrm>
            <a:off x="6705600" y="1905000"/>
            <a:ext cx="2895600" cy="1524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3256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Higgs Results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38200"/>
            <a:ext cx="83591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050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Higgs Results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62000"/>
            <a:ext cx="6802936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421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035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03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9FF0927-203D-0F49-BCC9-1691053F6764}" type="slidenum">
              <a:rPr lang="en-US" sz="1500">
                <a:solidFill>
                  <a:srgbClr val="0000FF"/>
                </a:solidFill>
              </a:rPr>
              <a:pPr eaLnBrk="1" hangingPunct="1"/>
              <a:t>45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035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362200"/>
            <a:ext cx="7239000" cy="1371600"/>
          </a:xfrm>
          <a:solidFill>
            <a:srgbClr val="CCFFCC"/>
          </a:solidFill>
        </p:spPr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Dark Matter </a:t>
            </a:r>
            <a:br>
              <a:rPr lang="en-US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and Dark Energy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240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10240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D3D8723-C5E8-0C49-97EB-81E4ADEFE7CF}" type="slidenum">
              <a:rPr lang="en-US" sz="1500">
                <a:solidFill>
                  <a:srgbClr val="0000FF"/>
                </a:solidFill>
              </a:rPr>
              <a:pPr eaLnBrk="1" hangingPunct="1"/>
              <a:t>46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24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3200">
                <a:latin typeface="Tahom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3200">
                <a:latin typeface="Tahoma" charset="0"/>
                <a:ea typeface="ＭＳ Ｐゴシック" charset="0"/>
                <a:cs typeface="ＭＳ Ｐゴシック" charset="0"/>
              </a:rPr>
              <a:t>Fossils</a:t>
            </a:r>
            <a:r>
              <a:rPr lang="ja-JP" altLang="en-US" sz="3200">
                <a:latin typeface="Tahoma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3600">
                <a:latin typeface="Tahoma" charset="0"/>
                <a:ea typeface="ＭＳ Ｐゴシック" charset="0"/>
                <a:cs typeface="ＭＳ Ｐゴシック" charset="0"/>
              </a:rPr>
              <a:t> from the Earliest Universe</a:t>
            </a:r>
            <a:endParaRPr lang="en-US" sz="36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02405" name="Group 3"/>
          <p:cNvGrpSpPr>
            <a:grpSpLocks/>
          </p:cNvGrpSpPr>
          <p:nvPr/>
        </p:nvGrpSpPr>
        <p:grpSpPr bwMode="auto">
          <a:xfrm>
            <a:off x="0" y="914400"/>
            <a:ext cx="2362200" cy="6064250"/>
            <a:chOff x="0" y="576"/>
            <a:chExt cx="1488" cy="3820"/>
          </a:xfrm>
        </p:grpSpPr>
        <p:sp>
          <p:nvSpPr>
            <p:cNvPr id="102465" name="Line 4"/>
            <p:cNvSpPr>
              <a:spLocks noChangeAspect="1" noChangeShapeType="1"/>
            </p:cNvSpPr>
            <p:nvPr/>
          </p:nvSpPr>
          <p:spPr bwMode="auto">
            <a:xfrm flipH="1">
              <a:off x="474" y="845"/>
              <a:ext cx="2" cy="3498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66" name="Line 5"/>
            <p:cNvSpPr>
              <a:spLocks noChangeAspect="1" noChangeShapeType="1"/>
            </p:cNvSpPr>
            <p:nvPr/>
          </p:nvSpPr>
          <p:spPr bwMode="auto">
            <a:xfrm>
              <a:off x="472" y="93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67" name="Line 6"/>
            <p:cNvSpPr>
              <a:spLocks noChangeAspect="1" noChangeShapeType="1"/>
            </p:cNvSpPr>
            <p:nvPr/>
          </p:nvSpPr>
          <p:spPr bwMode="auto">
            <a:xfrm>
              <a:off x="474" y="119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68" name="Line 7"/>
            <p:cNvSpPr>
              <a:spLocks noChangeAspect="1" noChangeShapeType="1"/>
            </p:cNvSpPr>
            <p:nvPr/>
          </p:nvSpPr>
          <p:spPr bwMode="auto">
            <a:xfrm>
              <a:off x="474" y="1466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69" name="Line 8"/>
            <p:cNvSpPr>
              <a:spLocks noChangeAspect="1" noChangeShapeType="1"/>
            </p:cNvSpPr>
            <p:nvPr/>
          </p:nvSpPr>
          <p:spPr bwMode="auto">
            <a:xfrm>
              <a:off x="478" y="1727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70" name="Line 9"/>
            <p:cNvSpPr>
              <a:spLocks noChangeAspect="1" noChangeShapeType="1"/>
            </p:cNvSpPr>
            <p:nvPr/>
          </p:nvSpPr>
          <p:spPr bwMode="auto">
            <a:xfrm>
              <a:off x="481" y="200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71" name="Line 10"/>
            <p:cNvSpPr>
              <a:spLocks noChangeAspect="1" noChangeShapeType="1"/>
            </p:cNvSpPr>
            <p:nvPr/>
          </p:nvSpPr>
          <p:spPr bwMode="auto">
            <a:xfrm>
              <a:off x="476" y="2263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72" name="Line 11"/>
            <p:cNvSpPr>
              <a:spLocks noChangeAspect="1" noChangeShapeType="1"/>
            </p:cNvSpPr>
            <p:nvPr/>
          </p:nvSpPr>
          <p:spPr bwMode="auto">
            <a:xfrm>
              <a:off x="481" y="2532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73" name="Line 12"/>
            <p:cNvSpPr>
              <a:spLocks noChangeAspect="1" noChangeShapeType="1"/>
            </p:cNvSpPr>
            <p:nvPr/>
          </p:nvSpPr>
          <p:spPr bwMode="auto">
            <a:xfrm>
              <a:off x="481" y="2802"/>
              <a:ext cx="81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74" name="Line 13"/>
            <p:cNvSpPr>
              <a:spLocks noChangeAspect="1" noChangeShapeType="1"/>
            </p:cNvSpPr>
            <p:nvPr/>
          </p:nvSpPr>
          <p:spPr bwMode="auto">
            <a:xfrm>
              <a:off x="476" y="3064"/>
              <a:ext cx="8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75" name="Line 14"/>
            <p:cNvSpPr>
              <a:spLocks noChangeAspect="1" noChangeShapeType="1"/>
            </p:cNvSpPr>
            <p:nvPr/>
          </p:nvSpPr>
          <p:spPr bwMode="auto">
            <a:xfrm>
              <a:off x="483" y="332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76" name="Line 15"/>
            <p:cNvSpPr>
              <a:spLocks noChangeAspect="1" noChangeShapeType="1"/>
            </p:cNvSpPr>
            <p:nvPr/>
          </p:nvSpPr>
          <p:spPr bwMode="auto">
            <a:xfrm>
              <a:off x="479" y="3594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77" name="Line 16"/>
            <p:cNvSpPr>
              <a:spLocks noChangeAspect="1" noChangeShapeType="1"/>
            </p:cNvSpPr>
            <p:nvPr/>
          </p:nvSpPr>
          <p:spPr bwMode="auto">
            <a:xfrm>
              <a:off x="476" y="3710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78" name="Line 17"/>
            <p:cNvSpPr>
              <a:spLocks noChangeAspect="1" noChangeShapeType="1"/>
            </p:cNvSpPr>
            <p:nvPr/>
          </p:nvSpPr>
          <p:spPr bwMode="auto">
            <a:xfrm>
              <a:off x="490" y="3884"/>
              <a:ext cx="83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79" name="Line 18"/>
            <p:cNvSpPr>
              <a:spLocks noChangeAspect="1" noChangeShapeType="1"/>
            </p:cNvSpPr>
            <p:nvPr/>
          </p:nvSpPr>
          <p:spPr bwMode="auto">
            <a:xfrm>
              <a:off x="479" y="4064"/>
              <a:ext cx="8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80" name="Line 19"/>
            <p:cNvSpPr>
              <a:spLocks noChangeAspect="1" noChangeShapeType="1"/>
            </p:cNvSpPr>
            <p:nvPr/>
          </p:nvSpPr>
          <p:spPr bwMode="auto">
            <a:xfrm>
              <a:off x="483" y="4235"/>
              <a:ext cx="82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81" name="Text Box 20"/>
            <p:cNvSpPr txBox="1">
              <a:spLocks noChangeAspect="1" noChangeArrowheads="1"/>
            </p:cNvSpPr>
            <p:nvPr/>
          </p:nvSpPr>
          <p:spPr bwMode="auto">
            <a:xfrm>
              <a:off x="554" y="853"/>
              <a:ext cx="69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-45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sec</a:t>
              </a:r>
            </a:p>
          </p:txBody>
        </p:sp>
        <p:sp>
          <p:nvSpPr>
            <p:cNvPr id="102482" name="Text Box 21"/>
            <p:cNvSpPr txBox="1">
              <a:spLocks noChangeAspect="1" noChangeArrowheads="1"/>
            </p:cNvSpPr>
            <p:nvPr/>
          </p:nvSpPr>
          <p:spPr bwMode="auto">
            <a:xfrm>
              <a:off x="577" y="1114"/>
              <a:ext cx="46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-40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2483" name="Text Box 22"/>
            <p:cNvSpPr txBox="1">
              <a:spLocks noChangeAspect="1" noChangeArrowheads="1"/>
            </p:cNvSpPr>
            <p:nvPr/>
          </p:nvSpPr>
          <p:spPr bwMode="auto">
            <a:xfrm>
              <a:off x="562" y="1385"/>
              <a:ext cx="5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-35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2484" name="Text Box 23"/>
            <p:cNvSpPr txBox="1">
              <a:spLocks noChangeAspect="1" noChangeArrowheads="1"/>
            </p:cNvSpPr>
            <p:nvPr/>
          </p:nvSpPr>
          <p:spPr bwMode="auto">
            <a:xfrm>
              <a:off x="554" y="1648"/>
              <a:ext cx="4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-30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2485" name="Text Box 24"/>
            <p:cNvSpPr txBox="1">
              <a:spLocks noChangeAspect="1" noChangeArrowheads="1"/>
            </p:cNvSpPr>
            <p:nvPr/>
          </p:nvSpPr>
          <p:spPr bwMode="auto">
            <a:xfrm>
              <a:off x="554" y="1913"/>
              <a:ext cx="55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-25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2486" name="Text Box 25"/>
            <p:cNvSpPr txBox="1">
              <a:spLocks noChangeAspect="1" noChangeArrowheads="1"/>
            </p:cNvSpPr>
            <p:nvPr/>
          </p:nvSpPr>
          <p:spPr bwMode="auto">
            <a:xfrm>
              <a:off x="581" y="2187"/>
              <a:ext cx="52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-20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2487" name="Text Box 26"/>
            <p:cNvSpPr txBox="1">
              <a:spLocks noChangeAspect="1" noChangeArrowheads="1"/>
            </p:cNvSpPr>
            <p:nvPr/>
          </p:nvSpPr>
          <p:spPr bwMode="auto">
            <a:xfrm>
              <a:off x="575" y="2456"/>
              <a:ext cx="4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-15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2488" name="Text Box 27"/>
            <p:cNvSpPr txBox="1">
              <a:spLocks noChangeAspect="1" noChangeArrowheads="1"/>
            </p:cNvSpPr>
            <p:nvPr/>
          </p:nvSpPr>
          <p:spPr bwMode="auto">
            <a:xfrm>
              <a:off x="570" y="2725"/>
              <a:ext cx="53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-10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2489" name="Text Box 28"/>
            <p:cNvSpPr txBox="1">
              <a:spLocks noChangeAspect="1" noChangeArrowheads="1"/>
            </p:cNvSpPr>
            <p:nvPr/>
          </p:nvSpPr>
          <p:spPr bwMode="auto">
            <a:xfrm>
              <a:off x="569" y="2992"/>
              <a:ext cx="5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2490" name="Text Box 29"/>
            <p:cNvSpPr txBox="1">
              <a:spLocks noChangeAspect="1" noChangeArrowheads="1"/>
            </p:cNvSpPr>
            <p:nvPr/>
          </p:nvSpPr>
          <p:spPr bwMode="auto">
            <a:xfrm>
              <a:off x="546" y="3516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5 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sec</a:t>
              </a:r>
              <a:endParaRPr lang="en-US" altLang="ja-JP" sz="1800" b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2491" name="Text Box 30"/>
            <p:cNvSpPr txBox="1">
              <a:spLocks noChangeAspect="1" noChangeArrowheads="1"/>
            </p:cNvSpPr>
            <p:nvPr/>
          </p:nvSpPr>
          <p:spPr bwMode="auto">
            <a:xfrm>
              <a:off x="586" y="3239"/>
              <a:ext cx="4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2492" name="Text Box 31"/>
            <p:cNvSpPr txBox="1">
              <a:spLocks noChangeAspect="1" noChangeArrowheads="1"/>
            </p:cNvSpPr>
            <p:nvPr/>
          </p:nvSpPr>
          <p:spPr bwMode="auto">
            <a:xfrm>
              <a:off x="558" y="3647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 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year</a:t>
              </a:r>
              <a:endParaRPr lang="en-US" altLang="ja-JP" sz="1800" b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2493" name="Text Box 32"/>
            <p:cNvSpPr txBox="1">
              <a:spLocks noChangeAspect="1" noChangeArrowheads="1"/>
            </p:cNvSpPr>
            <p:nvPr/>
          </p:nvSpPr>
          <p:spPr bwMode="auto">
            <a:xfrm>
              <a:off x="571" y="3807"/>
              <a:ext cx="4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3</a:t>
              </a:r>
            </a:p>
          </p:txBody>
        </p:sp>
        <p:sp>
          <p:nvSpPr>
            <p:cNvPr id="102494" name="Text Box 33"/>
            <p:cNvSpPr txBox="1">
              <a:spLocks noChangeAspect="1" noChangeArrowheads="1"/>
            </p:cNvSpPr>
            <p:nvPr/>
          </p:nvSpPr>
          <p:spPr bwMode="auto">
            <a:xfrm>
              <a:off x="553" y="3989"/>
              <a:ext cx="4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6</a:t>
              </a:r>
            </a:p>
          </p:txBody>
        </p:sp>
        <p:sp>
          <p:nvSpPr>
            <p:cNvPr id="102495" name="Text Box 34"/>
            <p:cNvSpPr txBox="1">
              <a:spLocks noChangeAspect="1" noChangeArrowheads="1"/>
            </p:cNvSpPr>
            <p:nvPr/>
          </p:nvSpPr>
          <p:spPr bwMode="auto">
            <a:xfrm>
              <a:off x="577" y="4165"/>
              <a:ext cx="91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9 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y</a:t>
              </a:r>
              <a:r>
                <a:rPr lang="en-US" sz="1800" b="1" i="1">
                  <a:solidFill>
                    <a:srgbClr val="FF0000"/>
                  </a:solidFill>
                  <a:cs typeface="Times New Roman" charset="0"/>
                </a:rPr>
                <a:t>ear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2496" name="Text Box 35"/>
            <p:cNvSpPr txBox="1">
              <a:spLocks noChangeAspect="1" noChangeArrowheads="1"/>
            </p:cNvSpPr>
            <p:nvPr/>
          </p:nvSpPr>
          <p:spPr bwMode="auto">
            <a:xfrm>
              <a:off x="0" y="576"/>
              <a:ext cx="52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Time </a:t>
              </a:r>
            </a:p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(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sec</a:t>
              </a:r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)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</p:grpSp>
      <p:grpSp>
        <p:nvGrpSpPr>
          <p:cNvPr id="102406" name="Group 36"/>
          <p:cNvGrpSpPr>
            <a:grpSpLocks/>
          </p:cNvGrpSpPr>
          <p:nvPr/>
        </p:nvGrpSpPr>
        <p:grpSpPr bwMode="auto">
          <a:xfrm>
            <a:off x="1581150" y="914400"/>
            <a:ext cx="2076450" cy="6169025"/>
            <a:chOff x="838" y="576"/>
            <a:chExt cx="1308" cy="3886"/>
          </a:xfrm>
        </p:grpSpPr>
        <p:sp>
          <p:nvSpPr>
            <p:cNvPr id="102425" name="Text Box 37"/>
            <p:cNvSpPr txBox="1">
              <a:spLocks noChangeAspect="1" noChangeArrowheads="1"/>
            </p:cNvSpPr>
            <p:nvPr/>
          </p:nvSpPr>
          <p:spPr bwMode="auto">
            <a:xfrm>
              <a:off x="838" y="576"/>
              <a:ext cx="67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Temp.</a:t>
              </a:r>
            </a:p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    (</a:t>
              </a:r>
              <a:r>
                <a:rPr lang="en-US" altLang="ja-JP" sz="1800" b="1" i="1" baseline="30000">
                  <a:solidFill>
                    <a:srgbClr val="00FFFF"/>
                  </a:solidFill>
                  <a:cs typeface="Times New Roman" charset="0"/>
                </a:rPr>
                <a:t>o</a:t>
              </a:r>
              <a:r>
                <a:rPr lang="en-US" altLang="ja-JP" sz="1800" b="1" i="1">
                  <a:solidFill>
                    <a:srgbClr val="00FFFF"/>
                  </a:solidFill>
                  <a:cs typeface="Times New Roman" charset="0"/>
                </a:rPr>
                <a:t>K</a:t>
              </a:r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)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02426" name="Line 38"/>
            <p:cNvSpPr>
              <a:spLocks noChangeAspect="1" noChangeShapeType="1"/>
            </p:cNvSpPr>
            <p:nvPr/>
          </p:nvSpPr>
          <p:spPr bwMode="auto">
            <a:xfrm flipH="1">
              <a:off x="1219" y="832"/>
              <a:ext cx="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27" name="Line 39"/>
            <p:cNvSpPr>
              <a:spLocks noChangeAspect="1" noChangeShapeType="1"/>
            </p:cNvSpPr>
            <p:nvPr/>
          </p:nvSpPr>
          <p:spPr bwMode="auto">
            <a:xfrm>
              <a:off x="1344" y="11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28" name="Line 40"/>
            <p:cNvSpPr>
              <a:spLocks noChangeAspect="1" noChangeShapeType="1"/>
            </p:cNvSpPr>
            <p:nvPr/>
          </p:nvSpPr>
          <p:spPr bwMode="auto">
            <a:xfrm>
              <a:off x="1341" y="838"/>
              <a:ext cx="4" cy="3518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29" name="Line 41"/>
            <p:cNvSpPr>
              <a:spLocks noChangeAspect="1" noChangeShapeType="1"/>
            </p:cNvSpPr>
            <p:nvPr/>
          </p:nvSpPr>
          <p:spPr bwMode="auto">
            <a:xfrm>
              <a:off x="1355" y="1437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30" name="Line 42"/>
            <p:cNvSpPr>
              <a:spLocks noChangeAspect="1" noChangeShapeType="1"/>
            </p:cNvSpPr>
            <p:nvPr/>
          </p:nvSpPr>
          <p:spPr bwMode="auto">
            <a:xfrm>
              <a:off x="1356" y="1748"/>
              <a:ext cx="82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31" name="Line 43"/>
            <p:cNvSpPr>
              <a:spLocks noChangeAspect="1" noChangeShapeType="1"/>
            </p:cNvSpPr>
            <p:nvPr/>
          </p:nvSpPr>
          <p:spPr bwMode="auto">
            <a:xfrm>
              <a:off x="1349" y="2062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32" name="Line 44"/>
            <p:cNvSpPr>
              <a:spLocks noChangeAspect="1" noChangeShapeType="1"/>
            </p:cNvSpPr>
            <p:nvPr/>
          </p:nvSpPr>
          <p:spPr bwMode="auto">
            <a:xfrm>
              <a:off x="1354" y="2379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33" name="Line 45"/>
            <p:cNvSpPr>
              <a:spLocks noChangeAspect="1" noChangeShapeType="1"/>
            </p:cNvSpPr>
            <p:nvPr/>
          </p:nvSpPr>
          <p:spPr bwMode="auto">
            <a:xfrm>
              <a:off x="1349" y="2700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34" name="Line 46"/>
            <p:cNvSpPr>
              <a:spLocks noChangeAspect="1" noChangeShapeType="1"/>
            </p:cNvSpPr>
            <p:nvPr/>
          </p:nvSpPr>
          <p:spPr bwMode="auto">
            <a:xfrm>
              <a:off x="1355" y="3005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35" name="Line 47"/>
            <p:cNvSpPr>
              <a:spLocks noChangeAspect="1" noChangeShapeType="1"/>
            </p:cNvSpPr>
            <p:nvPr/>
          </p:nvSpPr>
          <p:spPr bwMode="auto">
            <a:xfrm>
              <a:off x="1355" y="3314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36" name="Line 48"/>
            <p:cNvSpPr>
              <a:spLocks noChangeAspect="1" noChangeShapeType="1"/>
            </p:cNvSpPr>
            <p:nvPr/>
          </p:nvSpPr>
          <p:spPr bwMode="auto">
            <a:xfrm>
              <a:off x="1349" y="362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37" name="Line 49"/>
            <p:cNvSpPr>
              <a:spLocks noChangeAspect="1" noChangeShapeType="1"/>
            </p:cNvSpPr>
            <p:nvPr/>
          </p:nvSpPr>
          <p:spPr bwMode="auto">
            <a:xfrm>
              <a:off x="1351" y="3957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38" name="Line 50"/>
            <p:cNvSpPr>
              <a:spLocks noChangeAspect="1" noChangeShapeType="1"/>
            </p:cNvSpPr>
            <p:nvPr/>
          </p:nvSpPr>
          <p:spPr bwMode="auto">
            <a:xfrm>
              <a:off x="1355" y="4255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39" name="Line 51"/>
            <p:cNvSpPr>
              <a:spLocks noChangeAspect="1" noChangeShapeType="1"/>
            </p:cNvSpPr>
            <p:nvPr/>
          </p:nvSpPr>
          <p:spPr bwMode="auto">
            <a:xfrm>
              <a:off x="1270" y="1177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40" name="Line 52"/>
            <p:cNvSpPr>
              <a:spLocks noChangeAspect="1" noChangeShapeType="1"/>
            </p:cNvSpPr>
            <p:nvPr/>
          </p:nvSpPr>
          <p:spPr bwMode="auto">
            <a:xfrm>
              <a:off x="1263" y="170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41" name="Line 53"/>
            <p:cNvSpPr>
              <a:spLocks noChangeAspect="1" noChangeShapeType="1"/>
            </p:cNvSpPr>
            <p:nvPr/>
          </p:nvSpPr>
          <p:spPr bwMode="auto">
            <a:xfrm>
              <a:off x="1267" y="22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42" name="Line 54"/>
            <p:cNvSpPr>
              <a:spLocks noChangeAspect="1" noChangeShapeType="1"/>
            </p:cNvSpPr>
            <p:nvPr/>
          </p:nvSpPr>
          <p:spPr bwMode="auto">
            <a:xfrm>
              <a:off x="1263" y="2744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43" name="Line 55"/>
            <p:cNvSpPr>
              <a:spLocks noChangeAspect="1" noChangeShapeType="1"/>
            </p:cNvSpPr>
            <p:nvPr/>
          </p:nvSpPr>
          <p:spPr bwMode="auto">
            <a:xfrm>
              <a:off x="1258" y="3265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44" name="Line 56"/>
            <p:cNvSpPr>
              <a:spLocks noChangeAspect="1" noChangeShapeType="1"/>
            </p:cNvSpPr>
            <p:nvPr/>
          </p:nvSpPr>
          <p:spPr bwMode="auto">
            <a:xfrm>
              <a:off x="1260" y="3792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45" name="Line 57"/>
            <p:cNvSpPr>
              <a:spLocks noChangeAspect="1" noChangeShapeType="1"/>
            </p:cNvSpPr>
            <p:nvPr/>
          </p:nvSpPr>
          <p:spPr bwMode="auto">
            <a:xfrm>
              <a:off x="1263" y="4321"/>
              <a:ext cx="81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46" name="Text Box 58"/>
            <p:cNvSpPr txBox="1">
              <a:spLocks noChangeAspect="1" noChangeArrowheads="1"/>
            </p:cNvSpPr>
            <p:nvPr/>
          </p:nvSpPr>
          <p:spPr bwMode="auto">
            <a:xfrm>
              <a:off x="1403" y="1048"/>
              <a:ext cx="74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18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102447" name="Text Box 59"/>
            <p:cNvSpPr txBox="1">
              <a:spLocks noChangeAspect="1" noChangeArrowheads="1"/>
            </p:cNvSpPr>
            <p:nvPr/>
          </p:nvSpPr>
          <p:spPr bwMode="auto">
            <a:xfrm>
              <a:off x="1432" y="1352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15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102448" name="Text Box 60"/>
            <p:cNvSpPr txBox="1">
              <a:spLocks noChangeAspect="1" noChangeArrowheads="1"/>
            </p:cNvSpPr>
            <p:nvPr/>
          </p:nvSpPr>
          <p:spPr bwMode="auto">
            <a:xfrm>
              <a:off x="1431" y="1667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12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102449" name="Text Box 61"/>
            <p:cNvSpPr txBox="1">
              <a:spLocks noChangeAspect="1" noChangeArrowheads="1"/>
            </p:cNvSpPr>
            <p:nvPr/>
          </p:nvSpPr>
          <p:spPr bwMode="auto">
            <a:xfrm>
              <a:off x="1432" y="1976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9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102450" name="Text Box 62"/>
            <p:cNvSpPr txBox="1">
              <a:spLocks noChangeAspect="1" noChangeArrowheads="1"/>
            </p:cNvSpPr>
            <p:nvPr/>
          </p:nvSpPr>
          <p:spPr bwMode="auto">
            <a:xfrm>
              <a:off x="1431" y="2296"/>
              <a:ext cx="6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PeV</a:t>
              </a:r>
            </a:p>
          </p:txBody>
        </p:sp>
        <p:sp>
          <p:nvSpPr>
            <p:cNvPr id="102451" name="Text Box 63"/>
            <p:cNvSpPr txBox="1">
              <a:spLocks noChangeAspect="1" noChangeArrowheads="1"/>
            </p:cNvSpPr>
            <p:nvPr/>
          </p:nvSpPr>
          <p:spPr bwMode="auto">
            <a:xfrm>
              <a:off x="1443" y="2615"/>
              <a:ext cx="57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TeV</a:t>
              </a:r>
            </a:p>
          </p:txBody>
        </p:sp>
        <p:sp>
          <p:nvSpPr>
            <p:cNvPr id="102452" name="Text Box 64"/>
            <p:cNvSpPr txBox="1">
              <a:spLocks noChangeAspect="1" noChangeArrowheads="1"/>
            </p:cNvSpPr>
            <p:nvPr/>
          </p:nvSpPr>
          <p:spPr bwMode="auto">
            <a:xfrm>
              <a:off x="1437" y="2927"/>
              <a:ext cx="6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GeV</a:t>
              </a:r>
            </a:p>
          </p:txBody>
        </p:sp>
        <p:sp>
          <p:nvSpPr>
            <p:cNvPr id="102453" name="Text Box 65"/>
            <p:cNvSpPr txBox="1">
              <a:spLocks noChangeAspect="1" noChangeArrowheads="1"/>
            </p:cNvSpPr>
            <p:nvPr/>
          </p:nvSpPr>
          <p:spPr bwMode="auto">
            <a:xfrm>
              <a:off x="1443" y="3238"/>
              <a:ext cx="58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MeV</a:t>
              </a:r>
            </a:p>
          </p:txBody>
        </p:sp>
        <p:sp>
          <p:nvSpPr>
            <p:cNvPr id="102454" name="Text Box 66"/>
            <p:cNvSpPr txBox="1">
              <a:spLocks noChangeAspect="1" noChangeArrowheads="1"/>
            </p:cNvSpPr>
            <p:nvPr/>
          </p:nvSpPr>
          <p:spPr bwMode="auto">
            <a:xfrm>
              <a:off x="1432" y="3550"/>
              <a:ext cx="60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KeV</a:t>
              </a:r>
            </a:p>
          </p:txBody>
        </p:sp>
        <p:sp>
          <p:nvSpPr>
            <p:cNvPr id="102455" name="Text Box 67"/>
            <p:cNvSpPr txBox="1">
              <a:spLocks noChangeAspect="1" noChangeArrowheads="1"/>
            </p:cNvSpPr>
            <p:nvPr/>
          </p:nvSpPr>
          <p:spPr bwMode="auto">
            <a:xfrm>
              <a:off x="1443" y="3896"/>
              <a:ext cx="5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eV</a:t>
              </a:r>
            </a:p>
          </p:txBody>
        </p:sp>
        <p:sp>
          <p:nvSpPr>
            <p:cNvPr id="102456" name="Text Box 68"/>
            <p:cNvSpPr txBox="1">
              <a:spLocks noChangeAspect="1" noChangeArrowheads="1"/>
            </p:cNvSpPr>
            <p:nvPr/>
          </p:nvSpPr>
          <p:spPr bwMode="auto">
            <a:xfrm>
              <a:off x="936" y="1110"/>
              <a:ext cx="46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30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02457" name="Text Box 69"/>
            <p:cNvSpPr txBox="1">
              <a:spLocks noChangeAspect="1" noChangeArrowheads="1"/>
            </p:cNvSpPr>
            <p:nvPr/>
          </p:nvSpPr>
          <p:spPr bwMode="auto">
            <a:xfrm>
              <a:off x="945" y="1610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25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02458" name="Text Box 70"/>
            <p:cNvSpPr txBox="1">
              <a:spLocks noChangeAspect="1" noChangeArrowheads="1"/>
            </p:cNvSpPr>
            <p:nvPr/>
          </p:nvSpPr>
          <p:spPr bwMode="auto">
            <a:xfrm>
              <a:off x="945" y="2151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20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02459" name="Text Box 71"/>
            <p:cNvSpPr txBox="1">
              <a:spLocks noChangeAspect="1" noChangeArrowheads="1"/>
            </p:cNvSpPr>
            <p:nvPr/>
          </p:nvSpPr>
          <p:spPr bwMode="auto">
            <a:xfrm>
              <a:off x="955" y="2670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15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02460" name="Text Box 72"/>
            <p:cNvSpPr txBox="1">
              <a:spLocks noChangeAspect="1" noChangeArrowheads="1"/>
            </p:cNvSpPr>
            <p:nvPr/>
          </p:nvSpPr>
          <p:spPr bwMode="auto">
            <a:xfrm>
              <a:off x="942" y="3188"/>
              <a:ext cx="3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10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02461" name="Text Box 73"/>
            <p:cNvSpPr txBox="1">
              <a:spLocks noChangeAspect="1" noChangeArrowheads="1"/>
            </p:cNvSpPr>
            <p:nvPr/>
          </p:nvSpPr>
          <p:spPr bwMode="auto">
            <a:xfrm>
              <a:off x="969" y="3707"/>
              <a:ext cx="38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5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02462" name="Text Box 74"/>
            <p:cNvSpPr txBox="1">
              <a:spLocks noChangeAspect="1" noChangeArrowheads="1"/>
            </p:cNvSpPr>
            <p:nvPr/>
          </p:nvSpPr>
          <p:spPr bwMode="auto">
            <a:xfrm>
              <a:off x="1075" y="4231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02463" name="Text Box 75"/>
            <p:cNvSpPr txBox="1">
              <a:spLocks noChangeAspect="1" noChangeArrowheads="1"/>
            </p:cNvSpPr>
            <p:nvPr/>
          </p:nvSpPr>
          <p:spPr bwMode="auto">
            <a:xfrm>
              <a:off x="1389" y="577"/>
              <a:ext cx="64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Energy (G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eV</a:t>
              </a:r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)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102464" name="Text Box 76"/>
            <p:cNvSpPr txBox="1">
              <a:spLocks noChangeAspect="1" noChangeArrowheads="1"/>
            </p:cNvSpPr>
            <p:nvPr/>
          </p:nvSpPr>
          <p:spPr bwMode="auto">
            <a:xfrm>
              <a:off x="1426" y="4164"/>
              <a:ext cx="5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-3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eV</a:t>
              </a:r>
            </a:p>
          </p:txBody>
        </p:sp>
      </p:grpSp>
      <p:grpSp>
        <p:nvGrpSpPr>
          <p:cNvPr id="4" name="Group 77"/>
          <p:cNvGrpSpPr>
            <a:grpSpLocks/>
          </p:cNvGrpSpPr>
          <p:nvPr/>
        </p:nvGrpSpPr>
        <p:grpSpPr bwMode="auto">
          <a:xfrm>
            <a:off x="6096000" y="1849438"/>
            <a:ext cx="3124200" cy="4484687"/>
            <a:chOff x="3840" y="1165"/>
            <a:chExt cx="1968" cy="2825"/>
          </a:xfrm>
        </p:grpSpPr>
        <p:sp>
          <p:nvSpPr>
            <p:cNvPr id="102420" name="Text Box 78"/>
            <p:cNvSpPr txBox="1">
              <a:spLocks noChangeAspect="1" noChangeArrowheads="1"/>
            </p:cNvSpPr>
            <p:nvPr/>
          </p:nvSpPr>
          <p:spPr bwMode="auto">
            <a:xfrm>
              <a:off x="3840" y="1165"/>
              <a:ext cx="193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b="1" i="1">
                  <a:solidFill>
                    <a:srgbClr val="000000"/>
                  </a:solidFill>
                  <a:cs typeface="Times New Roman" charset="0"/>
                </a:rPr>
                <a:t>Gravitational Wave</a:t>
              </a:r>
            </a:p>
          </p:txBody>
        </p:sp>
        <p:sp>
          <p:nvSpPr>
            <p:cNvPr id="102421" name="Text Box 79"/>
            <p:cNvSpPr txBox="1">
              <a:spLocks noChangeAspect="1" noChangeArrowheads="1"/>
            </p:cNvSpPr>
            <p:nvPr/>
          </p:nvSpPr>
          <p:spPr bwMode="auto">
            <a:xfrm>
              <a:off x="3856" y="3702"/>
              <a:ext cx="8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b="1" i="1">
                  <a:solidFill>
                    <a:srgbClr val="FF0000"/>
                  </a:solidFill>
                  <a:cs typeface="Times New Roman" charset="0"/>
                </a:rPr>
                <a:t>CMB</a:t>
              </a:r>
            </a:p>
          </p:txBody>
        </p:sp>
        <p:sp>
          <p:nvSpPr>
            <p:cNvPr id="102422" name="Text Box 80"/>
            <p:cNvSpPr txBox="1">
              <a:spLocks noChangeAspect="1" noChangeArrowheads="1"/>
            </p:cNvSpPr>
            <p:nvPr/>
          </p:nvSpPr>
          <p:spPr bwMode="auto">
            <a:xfrm>
              <a:off x="3840" y="2695"/>
              <a:ext cx="1880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b="1" i="1">
                  <a:solidFill>
                    <a:srgbClr val="000000"/>
                  </a:solidFill>
                  <a:cs typeface="Times New Roman" charset="0"/>
                </a:rPr>
                <a:t>Neutralino</a:t>
              </a:r>
            </a:p>
            <a:p>
              <a:r>
                <a:rPr lang="en-US" altLang="ja-JP" b="1" i="1">
                  <a:solidFill>
                    <a:srgbClr val="6600FF"/>
                  </a:solidFill>
                  <a:cs typeface="Times New Roman" charset="0"/>
                </a:rPr>
                <a:t>(Cold Dark Matter)</a:t>
              </a:r>
            </a:p>
          </p:txBody>
        </p:sp>
        <p:sp>
          <p:nvSpPr>
            <p:cNvPr id="102423" name="Text Box 81"/>
            <p:cNvSpPr txBox="1">
              <a:spLocks noChangeAspect="1" noChangeArrowheads="1"/>
            </p:cNvSpPr>
            <p:nvPr/>
          </p:nvSpPr>
          <p:spPr bwMode="auto">
            <a:xfrm>
              <a:off x="3859" y="3225"/>
              <a:ext cx="1949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b="1" i="1">
                  <a:solidFill>
                    <a:srgbClr val="000000"/>
                  </a:solidFill>
                  <a:cs typeface="Times New Roman" charset="0"/>
                </a:rPr>
                <a:t>Relic Neutrino</a:t>
              </a:r>
            </a:p>
            <a:p>
              <a:r>
                <a:rPr lang="en-US" altLang="ja-JP" b="1" i="1">
                  <a:solidFill>
                    <a:srgbClr val="6600FF"/>
                  </a:solidFill>
                  <a:cs typeface="Times New Roman" charset="0"/>
                </a:rPr>
                <a:t>(Hot Dark Matter)</a:t>
              </a:r>
            </a:p>
          </p:txBody>
        </p:sp>
        <p:sp>
          <p:nvSpPr>
            <p:cNvPr id="102424" name="Text Box 82"/>
            <p:cNvSpPr txBox="1">
              <a:spLocks noChangeAspect="1" noChangeArrowheads="1"/>
            </p:cNvSpPr>
            <p:nvPr/>
          </p:nvSpPr>
          <p:spPr bwMode="auto">
            <a:xfrm>
              <a:off x="3840" y="1485"/>
              <a:ext cx="169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b="1" i="1">
                  <a:solidFill>
                    <a:srgbClr val="000000"/>
                  </a:solidFill>
                  <a:cs typeface="Times New Roman" charset="0"/>
                </a:rPr>
                <a:t>GUT Particle</a:t>
              </a:r>
            </a:p>
          </p:txBody>
        </p:sp>
      </p:grpSp>
      <p:grpSp>
        <p:nvGrpSpPr>
          <p:cNvPr id="102408" name="Group 83"/>
          <p:cNvGrpSpPr>
            <a:grpSpLocks/>
          </p:cNvGrpSpPr>
          <p:nvPr/>
        </p:nvGrpSpPr>
        <p:grpSpPr bwMode="auto">
          <a:xfrm>
            <a:off x="3113088" y="1444625"/>
            <a:ext cx="1687512" cy="5457825"/>
            <a:chOff x="1793" y="910"/>
            <a:chExt cx="1063" cy="3438"/>
          </a:xfrm>
        </p:grpSpPr>
        <p:sp>
          <p:nvSpPr>
            <p:cNvPr id="102412" name="Line 84"/>
            <p:cNvSpPr>
              <a:spLocks noChangeAspect="1" noChangeShapeType="1"/>
            </p:cNvSpPr>
            <p:nvPr/>
          </p:nvSpPr>
          <p:spPr bwMode="auto">
            <a:xfrm>
              <a:off x="1968" y="4275"/>
              <a:ext cx="368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13" name="Line 85"/>
            <p:cNvSpPr>
              <a:spLocks noChangeAspect="1" noChangeShapeType="1"/>
            </p:cNvSpPr>
            <p:nvPr/>
          </p:nvSpPr>
          <p:spPr bwMode="auto">
            <a:xfrm>
              <a:off x="1824" y="1008"/>
              <a:ext cx="432" cy="3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14" name="Text Box 86"/>
            <p:cNvSpPr txBox="1">
              <a:spLocks noChangeAspect="1" noChangeArrowheads="1"/>
            </p:cNvSpPr>
            <p:nvPr/>
          </p:nvSpPr>
          <p:spPr bwMode="auto">
            <a:xfrm>
              <a:off x="2256" y="910"/>
              <a:ext cx="6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Planck</a:t>
              </a:r>
            </a:p>
          </p:txBody>
        </p:sp>
        <p:sp>
          <p:nvSpPr>
            <p:cNvPr id="102415" name="Line 87"/>
            <p:cNvSpPr>
              <a:spLocks noChangeAspect="1" noChangeShapeType="1"/>
            </p:cNvSpPr>
            <p:nvPr/>
          </p:nvSpPr>
          <p:spPr bwMode="auto">
            <a:xfrm>
              <a:off x="1872" y="2827"/>
              <a:ext cx="384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16" name="Text Box 88"/>
            <p:cNvSpPr txBox="1">
              <a:spLocks noChangeAspect="1" noChangeArrowheads="1"/>
            </p:cNvSpPr>
            <p:nvPr/>
          </p:nvSpPr>
          <p:spPr bwMode="auto">
            <a:xfrm>
              <a:off x="2304" y="2688"/>
              <a:ext cx="4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EW</a:t>
              </a:r>
            </a:p>
          </p:txBody>
        </p:sp>
        <p:sp>
          <p:nvSpPr>
            <p:cNvPr id="102417" name="Text Box 89"/>
            <p:cNvSpPr txBox="1">
              <a:spLocks noChangeAspect="1" noChangeArrowheads="1"/>
            </p:cNvSpPr>
            <p:nvPr/>
          </p:nvSpPr>
          <p:spPr bwMode="auto">
            <a:xfrm>
              <a:off x="2332" y="4117"/>
              <a:ext cx="5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Now</a:t>
              </a:r>
            </a:p>
          </p:txBody>
        </p:sp>
        <p:sp>
          <p:nvSpPr>
            <p:cNvPr id="102418" name="Line 90"/>
            <p:cNvSpPr>
              <a:spLocks noChangeAspect="1" noChangeShapeType="1"/>
            </p:cNvSpPr>
            <p:nvPr/>
          </p:nvSpPr>
          <p:spPr bwMode="auto">
            <a:xfrm>
              <a:off x="1793" y="1371"/>
              <a:ext cx="463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19" name="Text Box 91"/>
            <p:cNvSpPr txBox="1">
              <a:spLocks noChangeAspect="1" noChangeArrowheads="1"/>
            </p:cNvSpPr>
            <p:nvPr/>
          </p:nvSpPr>
          <p:spPr bwMode="auto">
            <a:xfrm>
              <a:off x="2269" y="1248"/>
              <a:ext cx="5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GUT</a:t>
              </a:r>
            </a:p>
          </p:txBody>
        </p:sp>
      </p:grpSp>
      <p:sp>
        <p:nvSpPr>
          <p:cNvPr id="102409" name="Text Box 92"/>
          <p:cNvSpPr txBox="1">
            <a:spLocks noChangeArrowheads="1"/>
          </p:cNvSpPr>
          <p:nvPr/>
        </p:nvSpPr>
        <p:spPr bwMode="auto">
          <a:xfrm>
            <a:off x="4724400" y="1219200"/>
            <a:ext cx="2247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0000"/>
                </a:solidFill>
              </a:rPr>
              <a:t>The Big Bang!</a:t>
            </a:r>
          </a:p>
        </p:txBody>
      </p:sp>
      <p:sp>
        <p:nvSpPr>
          <p:cNvPr id="102410" name="Line 93"/>
          <p:cNvSpPr>
            <a:spLocks noChangeShapeType="1"/>
          </p:cNvSpPr>
          <p:nvPr/>
        </p:nvSpPr>
        <p:spPr bwMode="auto">
          <a:xfrm>
            <a:off x="5105400" y="1752600"/>
            <a:ext cx="0" cy="495300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11" name="Text Box 94"/>
          <p:cNvSpPr txBox="1">
            <a:spLocks noChangeArrowheads="1"/>
          </p:cNvSpPr>
          <p:nvPr/>
        </p:nvSpPr>
        <p:spPr bwMode="auto">
          <a:xfrm>
            <a:off x="5213350" y="3384550"/>
            <a:ext cx="3702050" cy="508000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0000"/>
                </a:solidFill>
              </a:rPr>
              <a:t>Decoupling of </a:t>
            </a:r>
            <a:r>
              <a:rPr lang="ja-JP" altLang="en-US" b="1">
                <a:solidFill>
                  <a:srgbClr val="FF0000"/>
                </a:solidFill>
              </a:rPr>
              <a:t>“</a:t>
            </a:r>
            <a:r>
              <a:rPr lang="en-US" altLang="ja-JP" b="1">
                <a:solidFill>
                  <a:srgbClr val="FF0000"/>
                </a:solidFill>
              </a:rPr>
              <a:t>Fossils</a:t>
            </a:r>
            <a:r>
              <a:rPr lang="ja-JP" altLang="en-US" b="1">
                <a:solidFill>
                  <a:srgbClr val="FF0000"/>
                </a:solidFill>
              </a:rPr>
              <a:t>”</a:t>
            </a:r>
            <a:endParaRPr 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4450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10445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278AEC8-1360-E64F-B446-E3E2B2C09E91}" type="slidenum">
              <a:rPr lang="en-US" sz="1500">
                <a:solidFill>
                  <a:srgbClr val="0000FF"/>
                </a:solidFill>
              </a:rPr>
              <a:pPr eaLnBrk="1" hangingPunct="1"/>
              <a:t>47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44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Cosmic Microwave Background (CMB)</a:t>
            </a:r>
            <a:b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 Matter-Radiation Decoupling</a:t>
            </a:r>
          </a:p>
        </p:txBody>
      </p:sp>
      <p:grpSp>
        <p:nvGrpSpPr>
          <p:cNvPr id="104453" name="Group 3"/>
          <p:cNvGrpSpPr>
            <a:grpSpLocks/>
          </p:cNvGrpSpPr>
          <p:nvPr/>
        </p:nvGrpSpPr>
        <p:grpSpPr bwMode="auto">
          <a:xfrm>
            <a:off x="0" y="914400"/>
            <a:ext cx="2362200" cy="6064250"/>
            <a:chOff x="0" y="576"/>
            <a:chExt cx="1488" cy="3820"/>
          </a:xfrm>
        </p:grpSpPr>
        <p:sp>
          <p:nvSpPr>
            <p:cNvPr id="104513" name="Line 4"/>
            <p:cNvSpPr>
              <a:spLocks noChangeAspect="1" noChangeShapeType="1"/>
            </p:cNvSpPr>
            <p:nvPr/>
          </p:nvSpPr>
          <p:spPr bwMode="auto">
            <a:xfrm flipH="1">
              <a:off x="474" y="845"/>
              <a:ext cx="2" cy="3498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14" name="Line 5"/>
            <p:cNvSpPr>
              <a:spLocks noChangeAspect="1" noChangeShapeType="1"/>
            </p:cNvSpPr>
            <p:nvPr/>
          </p:nvSpPr>
          <p:spPr bwMode="auto">
            <a:xfrm>
              <a:off x="472" y="93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15" name="Line 6"/>
            <p:cNvSpPr>
              <a:spLocks noChangeAspect="1" noChangeShapeType="1"/>
            </p:cNvSpPr>
            <p:nvPr/>
          </p:nvSpPr>
          <p:spPr bwMode="auto">
            <a:xfrm>
              <a:off x="474" y="119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16" name="Line 7"/>
            <p:cNvSpPr>
              <a:spLocks noChangeAspect="1" noChangeShapeType="1"/>
            </p:cNvSpPr>
            <p:nvPr/>
          </p:nvSpPr>
          <p:spPr bwMode="auto">
            <a:xfrm>
              <a:off x="474" y="1466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17" name="Line 8"/>
            <p:cNvSpPr>
              <a:spLocks noChangeAspect="1" noChangeShapeType="1"/>
            </p:cNvSpPr>
            <p:nvPr/>
          </p:nvSpPr>
          <p:spPr bwMode="auto">
            <a:xfrm>
              <a:off x="478" y="1727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18" name="Line 9"/>
            <p:cNvSpPr>
              <a:spLocks noChangeAspect="1" noChangeShapeType="1"/>
            </p:cNvSpPr>
            <p:nvPr/>
          </p:nvSpPr>
          <p:spPr bwMode="auto">
            <a:xfrm>
              <a:off x="481" y="200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19" name="Line 10"/>
            <p:cNvSpPr>
              <a:spLocks noChangeAspect="1" noChangeShapeType="1"/>
            </p:cNvSpPr>
            <p:nvPr/>
          </p:nvSpPr>
          <p:spPr bwMode="auto">
            <a:xfrm>
              <a:off x="476" y="2263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20" name="Line 11"/>
            <p:cNvSpPr>
              <a:spLocks noChangeAspect="1" noChangeShapeType="1"/>
            </p:cNvSpPr>
            <p:nvPr/>
          </p:nvSpPr>
          <p:spPr bwMode="auto">
            <a:xfrm>
              <a:off x="481" y="2532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21" name="Line 12"/>
            <p:cNvSpPr>
              <a:spLocks noChangeAspect="1" noChangeShapeType="1"/>
            </p:cNvSpPr>
            <p:nvPr/>
          </p:nvSpPr>
          <p:spPr bwMode="auto">
            <a:xfrm>
              <a:off x="481" y="2802"/>
              <a:ext cx="81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22" name="Line 13"/>
            <p:cNvSpPr>
              <a:spLocks noChangeAspect="1" noChangeShapeType="1"/>
            </p:cNvSpPr>
            <p:nvPr/>
          </p:nvSpPr>
          <p:spPr bwMode="auto">
            <a:xfrm>
              <a:off x="476" y="3064"/>
              <a:ext cx="8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23" name="Line 14"/>
            <p:cNvSpPr>
              <a:spLocks noChangeAspect="1" noChangeShapeType="1"/>
            </p:cNvSpPr>
            <p:nvPr/>
          </p:nvSpPr>
          <p:spPr bwMode="auto">
            <a:xfrm>
              <a:off x="483" y="332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24" name="Line 15"/>
            <p:cNvSpPr>
              <a:spLocks noChangeAspect="1" noChangeShapeType="1"/>
            </p:cNvSpPr>
            <p:nvPr/>
          </p:nvSpPr>
          <p:spPr bwMode="auto">
            <a:xfrm>
              <a:off x="479" y="3594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25" name="Line 16"/>
            <p:cNvSpPr>
              <a:spLocks noChangeAspect="1" noChangeShapeType="1"/>
            </p:cNvSpPr>
            <p:nvPr/>
          </p:nvSpPr>
          <p:spPr bwMode="auto">
            <a:xfrm>
              <a:off x="476" y="3710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26" name="Line 17"/>
            <p:cNvSpPr>
              <a:spLocks noChangeAspect="1" noChangeShapeType="1"/>
            </p:cNvSpPr>
            <p:nvPr/>
          </p:nvSpPr>
          <p:spPr bwMode="auto">
            <a:xfrm>
              <a:off x="490" y="3884"/>
              <a:ext cx="83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27" name="Line 18"/>
            <p:cNvSpPr>
              <a:spLocks noChangeAspect="1" noChangeShapeType="1"/>
            </p:cNvSpPr>
            <p:nvPr/>
          </p:nvSpPr>
          <p:spPr bwMode="auto">
            <a:xfrm>
              <a:off x="479" y="4064"/>
              <a:ext cx="8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28" name="Line 19"/>
            <p:cNvSpPr>
              <a:spLocks noChangeAspect="1" noChangeShapeType="1"/>
            </p:cNvSpPr>
            <p:nvPr/>
          </p:nvSpPr>
          <p:spPr bwMode="auto">
            <a:xfrm>
              <a:off x="483" y="4235"/>
              <a:ext cx="82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29" name="Text Box 20"/>
            <p:cNvSpPr txBox="1">
              <a:spLocks noChangeAspect="1" noChangeArrowheads="1"/>
            </p:cNvSpPr>
            <p:nvPr/>
          </p:nvSpPr>
          <p:spPr bwMode="auto">
            <a:xfrm>
              <a:off x="554" y="853"/>
              <a:ext cx="69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-45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sec</a:t>
              </a:r>
            </a:p>
          </p:txBody>
        </p:sp>
        <p:sp>
          <p:nvSpPr>
            <p:cNvPr id="104530" name="Text Box 21"/>
            <p:cNvSpPr txBox="1">
              <a:spLocks noChangeAspect="1" noChangeArrowheads="1"/>
            </p:cNvSpPr>
            <p:nvPr/>
          </p:nvSpPr>
          <p:spPr bwMode="auto">
            <a:xfrm>
              <a:off x="577" y="1114"/>
              <a:ext cx="46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-40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4531" name="Text Box 22"/>
            <p:cNvSpPr txBox="1">
              <a:spLocks noChangeAspect="1" noChangeArrowheads="1"/>
            </p:cNvSpPr>
            <p:nvPr/>
          </p:nvSpPr>
          <p:spPr bwMode="auto">
            <a:xfrm>
              <a:off x="562" y="1385"/>
              <a:ext cx="5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-35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4532" name="Text Box 23"/>
            <p:cNvSpPr txBox="1">
              <a:spLocks noChangeAspect="1" noChangeArrowheads="1"/>
            </p:cNvSpPr>
            <p:nvPr/>
          </p:nvSpPr>
          <p:spPr bwMode="auto">
            <a:xfrm>
              <a:off x="554" y="1648"/>
              <a:ext cx="4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-30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4533" name="Text Box 24"/>
            <p:cNvSpPr txBox="1">
              <a:spLocks noChangeAspect="1" noChangeArrowheads="1"/>
            </p:cNvSpPr>
            <p:nvPr/>
          </p:nvSpPr>
          <p:spPr bwMode="auto">
            <a:xfrm>
              <a:off x="554" y="1913"/>
              <a:ext cx="55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-25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4534" name="Text Box 25"/>
            <p:cNvSpPr txBox="1">
              <a:spLocks noChangeAspect="1" noChangeArrowheads="1"/>
            </p:cNvSpPr>
            <p:nvPr/>
          </p:nvSpPr>
          <p:spPr bwMode="auto">
            <a:xfrm>
              <a:off x="581" y="2187"/>
              <a:ext cx="52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-20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4535" name="Text Box 26"/>
            <p:cNvSpPr txBox="1">
              <a:spLocks noChangeAspect="1" noChangeArrowheads="1"/>
            </p:cNvSpPr>
            <p:nvPr/>
          </p:nvSpPr>
          <p:spPr bwMode="auto">
            <a:xfrm>
              <a:off x="575" y="2456"/>
              <a:ext cx="4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-15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4536" name="Text Box 27"/>
            <p:cNvSpPr txBox="1">
              <a:spLocks noChangeAspect="1" noChangeArrowheads="1"/>
            </p:cNvSpPr>
            <p:nvPr/>
          </p:nvSpPr>
          <p:spPr bwMode="auto">
            <a:xfrm>
              <a:off x="570" y="2725"/>
              <a:ext cx="53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-10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4537" name="Text Box 28"/>
            <p:cNvSpPr txBox="1">
              <a:spLocks noChangeAspect="1" noChangeArrowheads="1"/>
            </p:cNvSpPr>
            <p:nvPr/>
          </p:nvSpPr>
          <p:spPr bwMode="auto">
            <a:xfrm>
              <a:off x="569" y="2992"/>
              <a:ext cx="5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4538" name="Text Box 29"/>
            <p:cNvSpPr txBox="1">
              <a:spLocks noChangeAspect="1" noChangeArrowheads="1"/>
            </p:cNvSpPr>
            <p:nvPr/>
          </p:nvSpPr>
          <p:spPr bwMode="auto">
            <a:xfrm>
              <a:off x="546" y="3516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5 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sec</a:t>
              </a:r>
              <a:endParaRPr lang="en-US" altLang="ja-JP" sz="1800" b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4539" name="Text Box 30"/>
            <p:cNvSpPr txBox="1">
              <a:spLocks noChangeAspect="1" noChangeArrowheads="1"/>
            </p:cNvSpPr>
            <p:nvPr/>
          </p:nvSpPr>
          <p:spPr bwMode="auto">
            <a:xfrm>
              <a:off x="586" y="3239"/>
              <a:ext cx="4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4540" name="Text Box 31"/>
            <p:cNvSpPr txBox="1">
              <a:spLocks noChangeAspect="1" noChangeArrowheads="1"/>
            </p:cNvSpPr>
            <p:nvPr/>
          </p:nvSpPr>
          <p:spPr bwMode="auto">
            <a:xfrm>
              <a:off x="558" y="3647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 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year</a:t>
              </a:r>
              <a:endParaRPr lang="en-US" altLang="ja-JP" sz="1800" b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4541" name="Text Box 32"/>
            <p:cNvSpPr txBox="1">
              <a:spLocks noChangeAspect="1" noChangeArrowheads="1"/>
            </p:cNvSpPr>
            <p:nvPr/>
          </p:nvSpPr>
          <p:spPr bwMode="auto">
            <a:xfrm>
              <a:off x="571" y="3807"/>
              <a:ext cx="4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3</a:t>
              </a:r>
            </a:p>
          </p:txBody>
        </p:sp>
        <p:sp>
          <p:nvSpPr>
            <p:cNvPr id="104542" name="Text Box 33"/>
            <p:cNvSpPr txBox="1">
              <a:spLocks noChangeAspect="1" noChangeArrowheads="1"/>
            </p:cNvSpPr>
            <p:nvPr/>
          </p:nvSpPr>
          <p:spPr bwMode="auto">
            <a:xfrm>
              <a:off x="553" y="3989"/>
              <a:ext cx="4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6</a:t>
              </a:r>
            </a:p>
          </p:txBody>
        </p:sp>
        <p:sp>
          <p:nvSpPr>
            <p:cNvPr id="104543" name="Text Box 34"/>
            <p:cNvSpPr txBox="1">
              <a:spLocks noChangeAspect="1" noChangeArrowheads="1"/>
            </p:cNvSpPr>
            <p:nvPr/>
          </p:nvSpPr>
          <p:spPr bwMode="auto">
            <a:xfrm>
              <a:off x="577" y="4165"/>
              <a:ext cx="91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9 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y</a:t>
              </a:r>
              <a:r>
                <a:rPr lang="en-US" sz="1800" b="1" i="1">
                  <a:solidFill>
                    <a:srgbClr val="FF0000"/>
                  </a:solidFill>
                  <a:cs typeface="Times New Roman" charset="0"/>
                </a:rPr>
                <a:t>ear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04544" name="Text Box 35"/>
            <p:cNvSpPr txBox="1">
              <a:spLocks noChangeAspect="1" noChangeArrowheads="1"/>
            </p:cNvSpPr>
            <p:nvPr/>
          </p:nvSpPr>
          <p:spPr bwMode="auto">
            <a:xfrm>
              <a:off x="0" y="576"/>
              <a:ext cx="52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Time </a:t>
              </a:r>
            </a:p>
            <a:p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(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sec</a:t>
              </a:r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)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</p:grpSp>
      <p:grpSp>
        <p:nvGrpSpPr>
          <p:cNvPr id="104454" name="Group 36"/>
          <p:cNvGrpSpPr>
            <a:grpSpLocks/>
          </p:cNvGrpSpPr>
          <p:nvPr/>
        </p:nvGrpSpPr>
        <p:grpSpPr bwMode="auto">
          <a:xfrm>
            <a:off x="1581150" y="914400"/>
            <a:ext cx="2076450" cy="6169025"/>
            <a:chOff x="838" y="576"/>
            <a:chExt cx="1308" cy="3886"/>
          </a:xfrm>
        </p:grpSpPr>
        <p:sp>
          <p:nvSpPr>
            <p:cNvPr id="104473" name="Text Box 37"/>
            <p:cNvSpPr txBox="1">
              <a:spLocks noChangeAspect="1" noChangeArrowheads="1"/>
            </p:cNvSpPr>
            <p:nvPr/>
          </p:nvSpPr>
          <p:spPr bwMode="auto">
            <a:xfrm>
              <a:off x="838" y="576"/>
              <a:ext cx="67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Temp.</a:t>
              </a:r>
            </a:p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    (</a:t>
              </a:r>
              <a:r>
                <a:rPr lang="en-US" altLang="ja-JP" sz="1800" b="1" i="1" baseline="30000">
                  <a:solidFill>
                    <a:srgbClr val="00FFFF"/>
                  </a:solidFill>
                  <a:cs typeface="Times New Roman" charset="0"/>
                </a:rPr>
                <a:t>o</a:t>
              </a:r>
              <a:r>
                <a:rPr lang="en-US" altLang="ja-JP" sz="1800" b="1" i="1">
                  <a:solidFill>
                    <a:srgbClr val="00FFFF"/>
                  </a:solidFill>
                  <a:cs typeface="Times New Roman" charset="0"/>
                </a:rPr>
                <a:t>K</a:t>
              </a:r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)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04474" name="Line 38"/>
            <p:cNvSpPr>
              <a:spLocks noChangeAspect="1" noChangeShapeType="1"/>
            </p:cNvSpPr>
            <p:nvPr/>
          </p:nvSpPr>
          <p:spPr bwMode="auto">
            <a:xfrm flipH="1">
              <a:off x="1219" y="832"/>
              <a:ext cx="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75" name="Line 39"/>
            <p:cNvSpPr>
              <a:spLocks noChangeAspect="1" noChangeShapeType="1"/>
            </p:cNvSpPr>
            <p:nvPr/>
          </p:nvSpPr>
          <p:spPr bwMode="auto">
            <a:xfrm>
              <a:off x="1344" y="11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76" name="Line 40"/>
            <p:cNvSpPr>
              <a:spLocks noChangeAspect="1" noChangeShapeType="1"/>
            </p:cNvSpPr>
            <p:nvPr/>
          </p:nvSpPr>
          <p:spPr bwMode="auto">
            <a:xfrm>
              <a:off x="1341" y="838"/>
              <a:ext cx="4" cy="3518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77" name="Line 41"/>
            <p:cNvSpPr>
              <a:spLocks noChangeAspect="1" noChangeShapeType="1"/>
            </p:cNvSpPr>
            <p:nvPr/>
          </p:nvSpPr>
          <p:spPr bwMode="auto">
            <a:xfrm>
              <a:off x="1355" y="1437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78" name="Line 42"/>
            <p:cNvSpPr>
              <a:spLocks noChangeAspect="1" noChangeShapeType="1"/>
            </p:cNvSpPr>
            <p:nvPr/>
          </p:nvSpPr>
          <p:spPr bwMode="auto">
            <a:xfrm>
              <a:off x="1356" y="1748"/>
              <a:ext cx="82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79" name="Line 43"/>
            <p:cNvSpPr>
              <a:spLocks noChangeAspect="1" noChangeShapeType="1"/>
            </p:cNvSpPr>
            <p:nvPr/>
          </p:nvSpPr>
          <p:spPr bwMode="auto">
            <a:xfrm>
              <a:off x="1349" y="2062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80" name="Line 44"/>
            <p:cNvSpPr>
              <a:spLocks noChangeAspect="1" noChangeShapeType="1"/>
            </p:cNvSpPr>
            <p:nvPr/>
          </p:nvSpPr>
          <p:spPr bwMode="auto">
            <a:xfrm>
              <a:off x="1354" y="2379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81" name="Line 45"/>
            <p:cNvSpPr>
              <a:spLocks noChangeAspect="1" noChangeShapeType="1"/>
            </p:cNvSpPr>
            <p:nvPr/>
          </p:nvSpPr>
          <p:spPr bwMode="auto">
            <a:xfrm>
              <a:off x="1349" y="2700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82" name="Line 46"/>
            <p:cNvSpPr>
              <a:spLocks noChangeAspect="1" noChangeShapeType="1"/>
            </p:cNvSpPr>
            <p:nvPr/>
          </p:nvSpPr>
          <p:spPr bwMode="auto">
            <a:xfrm>
              <a:off x="1355" y="3005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83" name="Line 47"/>
            <p:cNvSpPr>
              <a:spLocks noChangeAspect="1" noChangeShapeType="1"/>
            </p:cNvSpPr>
            <p:nvPr/>
          </p:nvSpPr>
          <p:spPr bwMode="auto">
            <a:xfrm>
              <a:off x="1355" y="3314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84" name="Line 48"/>
            <p:cNvSpPr>
              <a:spLocks noChangeAspect="1" noChangeShapeType="1"/>
            </p:cNvSpPr>
            <p:nvPr/>
          </p:nvSpPr>
          <p:spPr bwMode="auto">
            <a:xfrm>
              <a:off x="1349" y="362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85" name="Line 49"/>
            <p:cNvSpPr>
              <a:spLocks noChangeAspect="1" noChangeShapeType="1"/>
            </p:cNvSpPr>
            <p:nvPr/>
          </p:nvSpPr>
          <p:spPr bwMode="auto">
            <a:xfrm>
              <a:off x="1351" y="3957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86" name="Line 50"/>
            <p:cNvSpPr>
              <a:spLocks noChangeAspect="1" noChangeShapeType="1"/>
            </p:cNvSpPr>
            <p:nvPr/>
          </p:nvSpPr>
          <p:spPr bwMode="auto">
            <a:xfrm>
              <a:off x="1355" y="4255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87" name="Line 51"/>
            <p:cNvSpPr>
              <a:spLocks noChangeAspect="1" noChangeShapeType="1"/>
            </p:cNvSpPr>
            <p:nvPr/>
          </p:nvSpPr>
          <p:spPr bwMode="auto">
            <a:xfrm>
              <a:off x="1270" y="1177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88" name="Line 52"/>
            <p:cNvSpPr>
              <a:spLocks noChangeAspect="1" noChangeShapeType="1"/>
            </p:cNvSpPr>
            <p:nvPr/>
          </p:nvSpPr>
          <p:spPr bwMode="auto">
            <a:xfrm>
              <a:off x="1263" y="170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89" name="Line 53"/>
            <p:cNvSpPr>
              <a:spLocks noChangeAspect="1" noChangeShapeType="1"/>
            </p:cNvSpPr>
            <p:nvPr/>
          </p:nvSpPr>
          <p:spPr bwMode="auto">
            <a:xfrm>
              <a:off x="1267" y="22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90" name="Line 54"/>
            <p:cNvSpPr>
              <a:spLocks noChangeAspect="1" noChangeShapeType="1"/>
            </p:cNvSpPr>
            <p:nvPr/>
          </p:nvSpPr>
          <p:spPr bwMode="auto">
            <a:xfrm>
              <a:off x="1263" y="2744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91" name="Line 55"/>
            <p:cNvSpPr>
              <a:spLocks noChangeAspect="1" noChangeShapeType="1"/>
            </p:cNvSpPr>
            <p:nvPr/>
          </p:nvSpPr>
          <p:spPr bwMode="auto">
            <a:xfrm>
              <a:off x="1258" y="3265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92" name="Line 56"/>
            <p:cNvSpPr>
              <a:spLocks noChangeAspect="1" noChangeShapeType="1"/>
            </p:cNvSpPr>
            <p:nvPr/>
          </p:nvSpPr>
          <p:spPr bwMode="auto">
            <a:xfrm>
              <a:off x="1260" y="3792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93" name="Line 57"/>
            <p:cNvSpPr>
              <a:spLocks noChangeAspect="1" noChangeShapeType="1"/>
            </p:cNvSpPr>
            <p:nvPr/>
          </p:nvSpPr>
          <p:spPr bwMode="auto">
            <a:xfrm>
              <a:off x="1263" y="4321"/>
              <a:ext cx="81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94" name="Text Box 58"/>
            <p:cNvSpPr txBox="1">
              <a:spLocks noChangeAspect="1" noChangeArrowheads="1"/>
            </p:cNvSpPr>
            <p:nvPr/>
          </p:nvSpPr>
          <p:spPr bwMode="auto">
            <a:xfrm>
              <a:off x="1403" y="1048"/>
              <a:ext cx="74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18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104495" name="Text Box 59"/>
            <p:cNvSpPr txBox="1">
              <a:spLocks noChangeAspect="1" noChangeArrowheads="1"/>
            </p:cNvSpPr>
            <p:nvPr/>
          </p:nvSpPr>
          <p:spPr bwMode="auto">
            <a:xfrm>
              <a:off x="1432" y="1352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15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104496" name="Text Box 60"/>
            <p:cNvSpPr txBox="1">
              <a:spLocks noChangeAspect="1" noChangeArrowheads="1"/>
            </p:cNvSpPr>
            <p:nvPr/>
          </p:nvSpPr>
          <p:spPr bwMode="auto">
            <a:xfrm>
              <a:off x="1431" y="1667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12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104497" name="Text Box 61"/>
            <p:cNvSpPr txBox="1">
              <a:spLocks noChangeAspect="1" noChangeArrowheads="1"/>
            </p:cNvSpPr>
            <p:nvPr/>
          </p:nvSpPr>
          <p:spPr bwMode="auto">
            <a:xfrm>
              <a:off x="1432" y="1976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9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104498" name="Text Box 62"/>
            <p:cNvSpPr txBox="1">
              <a:spLocks noChangeAspect="1" noChangeArrowheads="1"/>
            </p:cNvSpPr>
            <p:nvPr/>
          </p:nvSpPr>
          <p:spPr bwMode="auto">
            <a:xfrm>
              <a:off x="1431" y="2296"/>
              <a:ext cx="6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PeV</a:t>
              </a:r>
            </a:p>
          </p:txBody>
        </p:sp>
        <p:sp>
          <p:nvSpPr>
            <p:cNvPr id="104499" name="Text Box 63"/>
            <p:cNvSpPr txBox="1">
              <a:spLocks noChangeAspect="1" noChangeArrowheads="1"/>
            </p:cNvSpPr>
            <p:nvPr/>
          </p:nvSpPr>
          <p:spPr bwMode="auto">
            <a:xfrm>
              <a:off x="1443" y="2615"/>
              <a:ext cx="57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TeV</a:t>
              </a:r>
            </a:p>
          </p:txBody>
        </p:sp>
        <p:sp>
          <p:nvSpPr>
            <p:cNvPr id="104500" name="Text Box 64"/>
            <p:cNvSpPr txBox="1">
              <a:spLocks noChangeAspect="1" noChangeArrowheads="1"/>
            </p:cNvSpPr>
            <p:nvPr/>
          </p:nvSpPr>
          <p:spPr bwMode="auto">
            <a:xfrm>
              <a:off x="1437" y="2927"/>
              <a:ext cx="6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GeV</a:t>
              </a:r>
            </a:p>
          </p:txBody>
        </p:sp>
        <p:sp>
          <p:nvSpPr>
            <p:cNvPr id="104501" name="Text Box 65"/>
            <p:cNvSpPr txBox="1">
              <a:spLocks noChangeAspect="1" noChangeArrowheads="1"/>
            </p:cNvSpPr>
            <p:nvPr/>
          </p:nvSpPr>
          <p:spPr bwMode="auto">
            <a:xfrm>
              <a:off x="1443" y="3238"/>
              <a:ext cx="58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MeV</a:t>
              </a:r>
            </a:p>
          </p:txBody>
        </p:sp>
        <p:sp>
          <p:nvSpPr>
            <p:cNvPr id="104502" name="Text Box 66"/>
            <p:cNvSpPr txBox="1">
              <a:spLocks noChangeAspect="1" noChangeArrowheads="1"/>
            </p:cNvSpPr>
            <p:nvPr/>
          </p:nvSpPr>
          <p:spPr bwMode="auto">
            <a:xfrm>
              <a:off x="1432" y="3550"/>
              <a:ext cx="60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KeV</a:t>
              </a:r>
            </a:p>
          </p:txBody>
        </p:sp>
        <p:sp>
          <p:nvSpPr>
            <p:cNvPr id="104503" name="Text Box 67"/>
            <p:cNvSpPr txBox="1">
              <a:spLocks noChangeAspect="1" noChangeArrowheads="1"/>
            </p:cNvSpPr>
            <p:nvPr/>
          </p:nvSpPr>
          <p:spPr bwMode="auto">
            <a:xfrm>
              <a:off x="1443" y="3896"/>
              <a:ext cx="5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eV</a:t>
              </a:r>
            </a:p>
          </p:txBody>
        </p:sp>
        <p:sp>
          <p:nvSpPr>
            <p:cNvPr id="104504" name="Text Box 68"/>
            <p:cNvSpPr txBox="1">
              <a:spLocks noChangeAspect="1" noChangeArrowheads="1"/>
            </p:cNvSpPr>
            <p:nvPr/>
          </p:nvSpPr>
          <p:spPr bwMode="auto">
            <a:xfrm>
              <a:off x="936" y="1110"/>
              <a:ext cx="46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30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04505" name="Text Box 69"/>
            <p:cNvSpPr txBox="1">
              <a:spLocks noChangeAspect="1" noChangeArrowheads="1"/>
            </p:cNvSpPr>
            <p:nvPr/>
          </p:nvSpPr>
          <p:spPr bwMode="auto">
            <a:xfrm>
              <a:off x="945" y="1610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25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04506" name="Text Box 70"/>
            <p:cNvSpPr txBox="1">
              <a:spLocks noChangeAspect="1" noChangeArrowheads="1"/>
            </p:cNvSpPr>
            <p:nvPr/>
          </p:nvSpPr>
          <p:spPr bwMode="auto">
            <a:xfrm>
              <a:off x="945" y="2151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20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04507" name="Text Box 71"/>
            <p:cNvSpPr txBox="1">
              <a:spLocks noChangeAspect="1" noChangeArrowheads="1"/>
            </p:cNvSpPr>
            <p:nvPr/>
          </p:nvSpPr>
          <p:spPr bwMode="auto">
            <a:xfrm>
              <a:off x="955" y="2670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15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04508" name="Text Box 72"/>
            <p:cNvSpPr txBox="1">
              <a:spLocks noChangeAspect="1" noChangeArrowheads="1"/>
            </p:cNvSpPr>
            <p:nvPr/>
          </p:nvSpPr>
          <p:spPr bwMode="auto">
            <a:xfrm>
              <a:off x="942" y="3188"/>
              <a:ext cx="3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10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04509" name="Text Box 73"/>
            <p:cNvSpPr txBox="1">
              <a:spLocks noChangeAspect="1" noChangeArrowheads="1"/>
            </p:cNvSpPr>
            <p:nvPr/>
          </p:nvSpPr>
          <p:spPr bwMode="auto">
            <a:xfrm>
              <a:off x="969" y="3707"/>
              <a:ext cx="38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5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04510" name="Text Box 74"/>
            <p:cNvSpPr txBox="1">
              <a:spLocks noChangeAspect="1" noChangeArrowheads="1"/>
            </p:cNvSpPr>
            <p:nvPr/>
          </p:nvSpPr>
          <p:spPr bwMode="auto">
            <a:xfrm>
              <a:off x="1075" y="4231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04511" name="Text Box 75"/>
            <p:cNvSpPr txBox="1">
              <a:spLocks noChangeAspect="1" noChangeArrowheads="1"/>
            </p:cNvSpPr>
            <p:nvPr/>
          </p:nvSpPr>
          <p:spPr bwMode="auto">
            <a:xfrm>
              <a:off x="1389" y="577"/>
              <a:ext cx="64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Energy (G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eV</a:t>
              </a:r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)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104512" name="Text Box 76"/>
            <p:cNvSpPr txBox="1">
              <a:spLocks noChangeAspect="1" noChangeArrowheads="1"/>
            </p:cNvSpPr>
            <p:nvPr/>
          </p:nvSpPr>
          <p:spPr bwMode="auto">
            <a:xfrm>
              <a:off x="1426" y="4164"/>
              <a:ext cx="5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-3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eV</a:t>
              </a:r>
            </a:p>
          </p:txBody>
        </p:sp>
      </p:grpSp>
      <p:grpSp>
        <p:nvGrpSpPr>
          <p:cNvPr id="104455" name="Group 77"/>
          <p:cNvGrpSpPr>
            <a:grpSpLocks/>
          </p:cNvGrpSpPr>
          <p:nvPr/>
        </p:nvGrpSpPr>
        <p:grpSpPr bwMode="auto">
          <a:xfrm>
            <a:off x="3113088" y="1444625"/>
            <a:ext cx="1687512" cy="5457825"/>
            <a:chOff x="1793" y="910"/>
            <a:chExt cx="1063" cy="3438"/>
          </a:xfrm>
        </p:grpSpPr>
        <p:sp>
          <p:nvSpPr>
            <p:cNvPr id="104465" name="Line 78"/>
            <p:cNvSpPr>
              <a:spLocks noChangeAspect="1" noChangeShapeType="1"/>
            </p:cNvSpPr>
            <p:nvPr/>
          </p:nvSpPr>
          <p:spPr bwMode="auto">
            <a:xfrm>
              <a:off x="1968" y="4275"/>
              <a:ext cx="368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66" name="Line 79"/>
            <p:cNvSpPr>
              <a:spLocks noChangeAspect="1" noChangeShapeType="1"/>
            </p:cNvSpPr>
            <p:nvPr/>
          </p:nvSpPr>
          <p:spPr bwMode="auto">
            <a:xfrm>
              <a:off x="1824" y="1008"/>
              <a:ext cx="432" cy="3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67" name="Text Box 80"/>
            <p:cNvSpPr txBox="1">
              <a:spLocks noChangeAspect="1" noChangeArrowheads="1"/>
            </p:cNvSpPr>
            <p:nvPr/>
          </p:nvSpPr>
          <p:spPr bwMode="auto">
            <a:xfrm>
              <a:off x="2256" y="910"/>
              <a:ext cx="6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Planck</a:t>
              </a:r>
            </a:p>
          </p:txBody>
        </p:sp>
        <p:sp>
          <p:nvSpPr>
            <p:cNvPr id="104468" name="Line 81"/>
            <p:cNvSpPr>
              <a:spLocks noChangeAspect="1" noChangeShapeType="1"/>
            </p:cNvSpPr>
            <p:nvPr/>
          </p:nvSpPr>
          <p:spPr bwMode="auto">
            <a:xfrm>
              <a:off x="1872" y="2827"/>
              <a:ext cx="384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69" name="Text Box 82"/>
            <p:cNvSpPr txBox="1">
              <a:spLocks noChangeAspect="1" noChangeArrowheads="1"/>
            </p:cNvSpPr>
            <p:nvPr/>
          </p:nvSpPr>
          <p:spPr bwMode="auto">
            <a:xfrm>
              <a:off x="2304" y="2688"/>
              <a:ext cx="4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EW</a:t>
              </a:r>
            </a:p>
          </p:txBody>
        </p:sp>
        <p:sp>
          <p:nvSpPr>
            <p:cNvPr id="104470" name="Text Box 83"/>
            <p:cNvSpPr txBox="1">
              <a:spLocks noChangeAspect="1" noChangeArrowheads="1"/>
            </p:cNvSpPr>
            <p:nvPr/>
          </p:nvSpPr>
          <p:spPr bwMode="auto">
            <a:xfrm>
              <a:off x="2332" y="4117"/>
              <a:ext cx="5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Now</a:t>
              </a:r>
            </a:p>
          </p:txBody>
        </p:sp>
        <p:sp>
          <p:nvSpPr>
            <p:cNvPr id="104471" name="Line 84"/>
            <p:cNvSpPr>
              <a:spLocks noChangeAspect="1" noChangeShapeType="1"/>
            </p:cNvSpPr>
            <p:nvPr/>
          </p:nvSpPr>
          <p:spPr bwMode="auto">
            <a:xfrm>
              <a:off x="1793" y="1371"/>
              <a:ext cx="463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72" name="Text Box 85"/>
            <p:cNvSpPr txBox="1">
              <a:spLocks noChangeAspect="1" noChangeArrowheads="1"/>
            </p:cNvSpPr>
            <p:nvPr/>
          </p:nvSpPr>
          <p:spPr bwMode="auto">
            <a:xfrm>
              <a:off x="2269" y="1248"/>
              <a:ext cx="5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GUT</a:t>
              </a:r>
            </a:p>
          </p:txBody>
        </p:sp>
      </p:grpSp>
      <p:grpSp>
        <p:nvGrpSpPr>
          <p:cNvPr id="104456" name="Group 86"/>
          <p:cNvGrpSpPr>
            <a:grpSpLocks/>
          </p:cNvGrpSpPr>
          <p:nvPr/>
        </p:nvGrpSpPr>
        <p:grpSpPr bwMode="auto">
          <a:xfrm>
            <a:off x="4572000" y="6019800"/>
            <a:ext cx="4724400" cy="822325"/>
            <a:chOff x="2880" y="3792"/>
            <a:chExt cx="2976" cy="518"/>
          </a:xfrm>
        </p:grpSpPr>
        <p:sp>
          <p:nvSpPr>
            <p:cNvPr id="104463" name="Line 87"/>
            <p:cNvSpPr>
              <a:spLocks noChangeAspect="1" noChangeShapeType="1"/>
            </p:cNvSpPr>
            <p:nvPr/>
          </p:nvSpPr>
          <p:spPr bwMode="auto">
            <a:xfrm>
              <a:off x="2880" y="4080"/>
              <a:ext cx="499" cy="0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med" len="lg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64" name="Text Box 88"/>
            <p:cNvSpPr txBox="1">
              <a:spLocks noChangeArrowheads="1"/>
            </p:cNvSpPr>
            <p:nvPr/>
          </p:nvSpPr>
          <p:spPr bwMode="auto">
            <a:xfrm>
              <a:off x="3360" y="3792"/>
              <a:ext cx="2496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 i="1">
                  <a:solidFill>
                    <a:srgbClr val="FF00FF"/>
                  </a:solidFill>
                </a:rPr>
                <a:t>Matter-Radiation</a:t>
              </a:r>
            </a:p>
            <a:p>
              <a:pPr eaLnBrk="1" hangingPunct="1"/>
              <a:r>
                <a:rPr lang="en-US" b="1" i="1">
                  <a:solidFill>
                    <a:srgbClr val="FF00FF"/>
                  </a:solidFill>
                </a:rPr>
                <a:t>Decoupling  </a:t>
              </a:r>
              <a:r>
                <a:rPr lang="en-US" b="1" i="1">
                  <a:solidFill>
                    <a:srgbClr val="FF00FF"/>
                  </a:solidFill>
                  <a:sym typeface="Symbol" charset="0"/>
                </a:rPr>
                <a:t> </a:t>
              </a:r>
              <a:r>
                <a:rPr lang="en-US" b="1" i="1">
                  <a:solidFill>
                    <a:srgbClr val="FF0000"/>
                  </a:solidFill>
                  <a:sym typeface="Symbol" charset="0"/>
                </a:rPr>
                <a:t>CMB</a:t>
              </a:r>
            </a:p>
          </p:txBody>
        </p:sp>
      </p:grpSp>
      <p:grpSp>
        <p:nvGrpSpPr>
          <p:cNvPr id="104457" name="Group 89"/>
          <p:cNvGrpSpPr>
            <a:grpSpLocks/>
          </p:cNvGrpSpPr>
          <p:nvPr/>
        </p:nvGrpSpPr>
        <p:grpSpPr bwMode="auto">
          <a:xfrm>
            <a:off x="5329238" y="3925888"/>
            <a:ext cx="3913187" cy="1905000"/>
            <a:chOff x="3247" y="2261"/>
            <a:chExt cx="2465" cy="1200"/>
          </a:xfrm>
        </p:grpSpPr>
        <p:sp>
          <p:nvSpPr>
            <p:cNvPr id="104458" name="Rectangle 90"/>
            <p:cNvSpPr>
              <a:spLocks noChangeArrowheads="1"/>
            </p:cNvSpPr>
            <p:nvPr/>
          </p:nvSpPr>
          <p:spPr bwMode="auto">
            <a:xfrm>
              <a:off x="3247" y="2261"/>
              <a:ext cx="2369" cy="1200"/>
            </a:xfrm>
            <a:prstGeom prst="rect">
              <a:avLst/>
            </a:prstGeom>
            <a:solidFill>
              <a:srgbClr val="FFFFF3">
                <a:alpha val="50195"/>
              </a:srgbClr>
            </a:solidFill>
            <a:ln w="31750">
              <a:solidFill>
                <a:srgbClr val="FFFF00"/>
              </a:solidFill>
              <a:miter lim="800000"/>
              <a:headEnd/>
              <a:tailEnd type="none" w="lg" len="med"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04459" name="Text Box 91"/>
            <p:cNvSpPr txBox="1">
              <a:spLocks noChangeAspect="1" noChangeArrowheads="1"/>
            </p:cNvSpPr>
            <p:nvPr/>
          </p:nvSpPr>
          <p:spPr bwMode="auto">
            <a:xfrm>
              <a:off x="3301" y="2261"/>
              <a:ext cx="226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6600"/>
                  </a:solidFill>
                </a:rPr>
                <a:t>Time = 300,000 </a:t>
              </a:r>
              <a:r>
                <a:rPr lang="en-US" b="1" i="1">
                  <a:solidFill>
                    <a:srgbClr val="FF6600"/>
                  </a:solidFill>
                </a:rPr>
                <a:t>years</a:t>
              </a:r>
            </a:p>
          </p:txBody>
        </p:sp>
        <p:sp>
          <p:nvSpPr>
            <p:cNvPr id="104460" name="Text Box 92"/>
            <p:cNvSpPr txBox="1">
              <a:spLocks noChangeAspect="1" noChangeArrowheads="1"/>
            </p:cNvSpPr>
            <p:nvPr/>
          </p:nvSpPr>
          <p:spPr bwMode="auto">
            <a:xfrm>
              <a:off x="3312" y="2544"/>
              <a:ext cx="24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FFFF"/>
                  </a:solidFill>
                </a:rPr>
                <a:t>Temperature = 3,000 </a:t>
              </a:r>
              <a:r>
                <a:rPr lang="en-US" b="1" i="1" baseline="30000">
                  <a:solidFill>
                    <a:srgbClr val="00FFFF"/>
                  </a:solidFill>
                </a:rPr>
                <a:t>o</a:t>
              </a:r>
              <a:r>
                <a:rPr lang="en-US" b="1" i="1">
                  <a:solidFill>
                    <a:srgbClr val="00FFFF"/>
                  </a:solidFill>
                </a:rPr>
                <a:t>K</a:t>
              </a:r>
            </a:p>
          </p:txBody>
        </p:sp>
        <p:sp>
          <p:nvSpPr>
            <p:cNvPr id="104461" name="Text Box 93"/>
            <p:cNvSpPr txBox="1">
              <a:spLocks noChangeAspect="1" noChangeArrowheads="1"/>
            </p:cNvSpPr>
            <p:nvPr/>
          </p:nvSpPr>
          <p:spPr bwMode="auto">
            <a:xfrm>
              <a:off x="3313" y="2829"/>
              <a:ext cx="214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chemeClr val="accent2"/>
                  </a:solidFill>
                </a:rPr>
                <a:t>Energy = 0.3 </a:t>
              </a:r>
              <a:r>
                <a:rPr lang="en-US" b="1" i="1">
                  <a:solidFill>
                    <a:schemeClr val="accent2"/>
                  </a:solidFill>
                </a:rPr>
                <a:t>eV</a:t>
              </a:r>
              <a:endParaRPr lang="en-US" i="1">
                <a:solidFill>
                  <a:schemeClr val="accent2"/>
                </a:solidFill>
              </a:endParaRPr>
            </a:p>
          </p:txBody>
        </p:sp>
        <p:sp>
          <p:nvSpPr>
            <p:cNvPr id="104462" name="Text Box 94"/>
            <p:cNvSpPr txBox="1">
              <a:spLocks noChangeAspect="1" noChangeArrowheads="1"/>
            </p:cNvSpPr>
            <p:nvPr/>
          </p:nvSpPr>
          <p:spPr bwMode="auto">
            <a:xfrm>
              <a:off x="3313" y="3136"/>
              <a:ext cx="214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 i="1">
                  <a:solidFill>
                    <a:srgbClr val="008000"/>
                  </a:solidFill>
                </a:rPr>
                <a:t>Z</a:t>
              </a:r>
              <a:r>
                <a:rPr lang="en-US" b="1">
                  <a:solidFill>
                    <a:srgbClr val="008000"/>
                  </a:solidFill>
                </a:rPr>
                <a:t> = 1,100</a:t>
              </a:r>
              <a:endParaRPr lang="en-US" i="1">
                <a:solidFill>
                  <a:srgbClr val="008000"/>
                </a:solidFill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649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1064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7BAC2C7-6871-BB42-92E0-6033C5A4B949}" type="slidenum">
              <a:rPr lang="en-US" sz="1500">
                <a:solidFill>
                  <a:srgbClr val="0000FF"/>
                </a:solidFill>
              </a:rPr>
              <a:pPr eaLnBrk="1" hangingPunct="1"/>
              <a:t>48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6500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grpSp>
        <p:nvGrpSpPr>
          <p:cNvPr id="106501" name="Group 3"/>
          <p:cNvGrpSpPr>
            <a:grpSpLocks/>
          </p:cNvGrpSpPr>
          <p:nvPr/>
        </p:nvGrpSpPr>
        <p:grpSpPr bwMode="auto">
          <a:xfrm>
            <a:off x="2011363" y="161925"/>
            <a:ext cx="6310312" cy="6097588"/>
            <a:chOff x="1267" y="432"/>
            <a:chExt cx="3975" cy="3841"/>
          </a:xfrm>
        </p:grpSpPr>
        <p:pic>
          <p:nvPicPr>
            <p:cNvPr id="106502" name="Picture 4" descr="BG0PFG02"/>
            <p:cNvPicPr>
              <a:picLocks noChangeAspect="1" noChangeArrowheads="1"/>
            </p:cNvPicPr>
            <p:nvPr/>
          </p:nvPicPr>
          <p:blipFill>
            <a:blip r:embed="rId3">
              <a:lum bright="-10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3" y="616"/>
              <a:ext cx="3402" cy="3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503" name="Rectangle 5"/>
            <p:cNvSpPr>
              <a:spLocks noChangeArrowheads="1"/>
            </p:cNvSpPr>
            <p:nvPr/>
          </p:nvSpPr>
          <p:spPr bwMode="auto">
            <a:xfrm>
              <a:off x="1267" y="432"/>
              <a:ext cx="3975" cy="74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00FFFF"/>
                </a:solidFill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854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1085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2487CAE-07A4-A64F-B912-48F5D9D3E077}" type="slidenum">
              <a:rPr lang="en-US" sz="1500">
                <a:solidFill>
                  <a:srgbClr val="0000FF"/>
                </a:solidFill>
              </a:rPr>
              <a:pPr eaLnBrk="1" hangingPunct="1"/>
              <a:t>49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Cosmic Microwave Background</a:t>
            </a:r>
            <a:b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latin typeface="Tahoma" charset="0"/>
                <a:ea typeface="ＭＳ Ｐゴシック" charset="0"/>
                <a:cs typeface="ＭＳ Ｐゴシック" charset="0"/>
              </a:rPr>
              <a:t>(Discovered in 1964)</a:t>
            </a:r>
          </a:p>
        </p:txBody>
      </p:sp>
      <p:sp>
        <p:nvSpPr>
          <p:cNvPr id="108549" name="Oval 3"/>
          <p:cNvSpPr>
            <a:spLocks noChangeAspect="1" noChangeArrowheads="1"/>
          </p:cNvSpPr>
          <p:nvPr/>
        </p:nvSpPr>
        <p:spPr bwMode="auto">
          <a:xfrm>
            <a:off x="2251075" y="1357313"/>
            <a:ext cx="5097463" cy="5097462"/>
          </a:xfrm>
          <a:prstGeom prst="ellips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000" b="1"/>
          </a:p>
        </p:txBody>
      </p:sp>
      <p:sp>
        <p:nvSpPr>
          <p:cNvPr id="108550" name="Oval 4"/>
          <p:cNvSpPr>
            <a:spLocks noChangeArrowheads="1"/>
          </p:cNvSpPr>
          <p:nvPr/>
        </p:nvSpPr>
        <p:spPr bwMode="auto">
          <a:xfrm>
            <a:off x="4733925" y="3829050"/>
            <a:ext cx="130175" cy="131763"/>
          </a:xfrm>
          <a:prstGeom prst="ellipse">
            <a:avLst/>
          </a:prstGeom>
          <a:noFill/>
          <a:ln w="508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108551" name="Text Box 5"/>
          <p:cNvSpPr txBox="1">
            <a:spLocks noChangeArrowheads="1"/>
          </p:cNvSpPr>
          <p:nvPr/>
        </p:nvSpPr>
        <p:spPr bwMode="auto">
          <a:xfrm>
            <a:off x="4108450" y="3357563"/>
            <a:ext cx="1384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009900"/>
                </a:solidFill>
              </a:rPr>
              <a:t>Sun/Earth</a:t>
            </a:r>
          </a:p>
        </p:txBody>
      </p:sp>
      <p:sp>
        <p:nvSpPr>
          <p:cNvPr id="108552" name="AutoShape 6"/>
          <p:cNvSpPr>
            <a:spLocks noChangeArrowheads="1"/>
          </p:cNvSpPr>
          <p:nvPr/>
        </p:nvSpPr>
        <p:spPr bwMode="auto">
          <a:xfrm>
            <a:off x="6505575" y="3740150"/>
            <a:ext cx="836613" cy="328613"/>
          </a:xfrm>
          <a:prstGeom prst="rightArrow">
            <a:avLst>
              <a:gd name="adj1" fmla="val 50000"/>
              <a:gd name="adj2" fmla="val 63647"/>
            </a:avLst>
          </a:prstGeom>
          <a:noFill/>
          <a:ln w="4445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8553" name="AutoShape 7"/>
          <p:cNvSpPr>
            <a:spLocks noChangeAspect="1" noChangeArrowheads="1"/>
          </p:cNvSpPr>
          <p:nvPr/>
        </p:nvSpPr>
        <p:spPr bwMode="auto">
          <a:xfrm rot="-5400000">
            <a:off x="4381501" y="1617662"/>
            <a:ext cx="836612" cy="328613"/>
          </a:xfrm>
          <a:prstGeom prst="rightArrow">
            <a:avLst>
              <a:gd name="adj1" fmla="val 50000"/>
              <a:gd name="adj2" fmla="val 63647"/>
            </a:avLst>
          </a:prstGeom>
          <a:noFill/>
          <a:ln w="4445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8554" name="AutoShape 8"/>
          <p:cNvSpPr>
            <a:spLocks noChangeAspect="1" noChangeArrowheads="1"/>
          </p:cNvSpPr>
          <p:nvPr/>
        </p:nvSpPr>
        <p:spPr bwMode="auto">
          <a:xfrm rot="5400000" flipV="1">
            <a:off x="4381501" y="5897562"/>
            <a:ext cx="836612" cy="328613"/>
          </a:xfrm>
          <a:prstGeom prst="rightArrow">
            <a:avLst>
              <a:gd name="adj1" fmla="val 50000"/>
              <a:gd name="adj2" fmla="val 63647"/>
            </a:avLst>
          </a:prstGeom>
          <a:noFill/>
          <a:ln w="4445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8555" name="AutoShape 9"/>
          <p:cNvSpPr>
            <a:spLocks noChangeArrowheads="1"/>
          </p:cNvSpPr>
          <p:nvPr/>
        </p:nvSpPr>
        <p:spPr bwMode="auto">
          <a:xfrm flipH="1">
            <a:off x="2284413" y="3740150"/>
            <a:ext cx="836612" cy="328613"/>
          </a:xfrm>
          <a:prstGeom prst="rightArrow">
            <a:avLst>
              <a:gd name="adj1" fmla="val 50000"/>
              <a:gd name="adj2" fmla="val 63647"/>
            </a:avLst>
          </a:prstGeom>
          <a:noFill/>
          <a:ln w="4445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8556" name="AutoShape 10"/>
          <p:cNvSpPr>
            <a:spLocks noChangeAspect="1" noChangeArrowheads="1"/>
          </p:cNvSpPr>
          <p:nvPr/>
        </p:nvSpPr>
        <p:spPr bwMode="auto">
          <a:xfrm rot="2700000">
            <a:off x="5892801" y="5211762"/>
            <a:ext cx="836612" cy="328613"/>
          </a:xfrm>
          <a:prstGeom prst="rightArrow">
            <a:avLst>
              <a:gd name="adj1" fmla="val 50000"/>
              <a:gd name="adj2" fmla="val 63647"/>
            </a:avLst>
          </a:prstGeom>
          <a:noFill/>
          <a:ln w="4445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8557" name="AutoShape 11"/>
          <p:cNvSpPr>
            <a:spLocks noChangeAspect="1" noChangeArrowheads="1"/>
          </p:cNvSpPr>
          <p:nvPr/>
        </p:nvSpPr>
        <p:spPr bwMode="auto">
          <a:xfrm rot="8100000">
            <a:off x="2895600" y="5241925"/>
            <a:ext cx="836613" cy="328613"/>
          </a:xfrm>
          <a:prstGeom prst="rightArrow">
            <a:avLst>
              <a:gd name="adj1" fmla="val 50000"/>
              <a:gd name="adj2" fmla="val 63647"/>
            </a:avLst>
          </a:prstGeom>
          <a:noFill/>
          <a:ln w="4445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8558" name="AutoShape 12"/>
          <p:cNvSpPr>
            <a:spLocks noChangeAspect="1" noChangeArrowheads="1"/>
          </p:cNvSpPr>
          <p:nvPr/>
        </p:nvSpPr>
        <p:spPr bwMode="auto">
          <a:xfrm rot="-8100000">
            <a:off x="2895600" y="2292350"/>
            <a:ext cx="836613" cy="328613"/>
          </a:xfrm>
          <a:prstGeom prst="rightArrow">
            <a:avLst>
              <a:gd name="adj1" fmla="val 50000"/>
              <a:gd name="adj2" fmla="val 63647"/>
            </a:avLst>
          </a:prstGeom>
          <a:noFill/>
          <a:ln w="4445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8559" name="AutoShape 13"/>
          <p:cNvSpPr>
            <a:spLocks noChangeAspect="1" noChangeArrowheads="1"/>
          </p:cNvSpPr>
          <p:nvPr/>
        </p:nvSpPr>
        <p:spPr bwMode="auto">
          <a:xfrm rot="-2700000">
            <a:off x="5929313" y="2341563"/>
            <a:ext cx="836612" cy="328612"/>
          </a:xfrm>
          <a:prstGeom prst="rightArrow">
            <a:avLst>
              <a:gd name="adj1" fmla="val 50000"/>
              <a:gd name="adj2" fmla="val 63647"/>
            </a:avLst>
          </a:prstGeom>
          <a:noFill/>
          <a:ln w="4445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8560" name="AutoShape 14"/>
          <p:cNvSpPr>
            <a:spLocks noChangeArrowheads="1"/>
          </p:cNvSpPr>
          <p:nvPr/>
        </p:nvSpPr>
        <p:spPr bwMode="auto">
          <a:xfrm rot="-5400000">
            <a:off x="4598988" y="2779713"/>
            <a:ext cx="403225" cy="250825"/>
          </a:xfrm>
          <a:prstGeom prst="rightArrow">
            <a:avLst>
              <a:gd name="adj1" fmla="val 50000"/>
              <a:gd name="adj2" fmla="val 40190"/>
            </a:avLst>
          </a:prstGeom>
          <a:noFill/>
          <a:ln w="4445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8561" name="AutoShape 15"/>
          <p:cNvSpPr>
            <a:spLocks noChangeArrowheads="1"/>
          </p:cNvSpPr>
          <p:nvPr/>
        </p:nvSpPr>
        <p:spPr bwMode="auto">
          <a:xfrm>
            <a:off x="5543550" y="3779838"/>
            <a:ext cx="403225" cy="250825"/>
          </a:xfrm>
          <a:prstGeom prst="rightArrow">
            <a:avLst>
              <a:gd name="adj1" fmla="val 50000"/>
              <a:gd name="adj2" fmla="val 40190"/>
            </a:avLst>
          </a:prstGeom>
          <a:noFill/>
          <a:ln w="4445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8562" name="AutoShape 16"/>
          <p:cNvSpPr>
            <a:spLocks noChangeArrowheads="1"/>
          </p:cNvSpPr>
          <p:nvPr/>
        </p:nvSpPr>
        <p:spPr bwMode="auto">
          <a:xfrm flipH="1">
            <a:off x="3735388" y="3779838"/>
            <a:ext cx="403225" cy="250825"/>
          </a:xfrm>
          <a:prstGeom prst="rightArrow">
            <a:avLst>
              <a:gd name="adj1" fmla="val 50000"/>
              <a:gd name="adj2" fmla="val 40190"/>
            </a:avLst>
          </a:prstGeom>
          <a:noFill/>
          <a:ln w="4445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8563" name="AutoShape 17"/>
          <p:cNvSpPr>
            <a:spLocks noChangeArrowheads="1"/>
          </p:cNvSpPr>
          <p:nvPr/>
        </p:nvSpPr>
        <p:spPr bwMode="auto">
          <a:xfrm rot="-5400000" flipH="1" flipV="1">
            <a:off x="4598988" y="4562475"/>
            <a:ext cx="403225" cy="250825"/>
          </a:xfrm>
          <a:prstGeom prst="rightArrow">
            <a:avLst>
              <a:gd name="adj1" fmla="val 50000"/>
              <a:gd name="adj2" fmla="val 40190"/>
            </a:avLst>
          </a:prstGeom>
          <a:noFill/>
          <a:ln w="4445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8564" name="Text Box 18"/>
          <p:cNvSpPr txBox="1">
            <a:spLocks noChangeArrowheads="1"/>
          </p:cNvSpPr>
          <p:nvPr/>
        </p:nvSpPr>
        <p:spPr bwMode="auto">
          <a:xfrm>
            <a:off x="271463" y="1120775"/>
            <a:ext cx="28082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6600"/>
                </a:solidFill>
              </a:rPr>
              <a:t>T=300,000 years</a:t>
            </a:r>
          </a:p>
          <a:p>
            <a:pPr algn="ctr" eaLnBrk="1" hangingPunct="1"/>
            <a:r>
              <a:rPr lang="en-US" b="1">
                <a:solidFill>
                  <a:srgbClr val="FF6600"/>
                </a:solidFill>
              </a:rPr>
              <a:t>after the Big Bang</a:t>
            </a:r>
          </a:p>
        </p:txBody>
      </p:sp>
      <p:sp>
        <p:nvSpPr>
          <p:cNvPr id="108565" name="Text Box 19"/>
          <p:cNvSpPr txBox="1">
            <a:spLocks noChangeArrowheads="1"/>
          </p:cNvSpPr>
          <p:nvPr/>
        </p:nvSpPr>
        <p:spPr bwMode="auto">
          <a:xfrm>
            <a:off x="6242050" y="1104900"/>
            <a:ext cx="2032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FF99"/>
                </a:solidFill>
              </a:rPr>
              <a:t>Temperature</a:t>
            </a:r>
          </a:p>
          <a:p>
            <a:pPr algn="ctr" eaLnBrk="1" hangingPunct="1"/>
            <a:r>
              <a:rPr lang="en-US" b="1">
                <a:solidFill>
                  <a:srgbClr val="00FF99"/>
                </a:solidFill>
              </a:rPr>
              <a:t>=3,000</a:t>
            </a:r>
            <a:r>
              <a:rPr lang="en-US" b="1" baseline="30000">
                <a:solidFill>
                  <a:srgbClr val="00FF99"/>
                </a:solidFill>
              </a:rPr>
              <a:t>o</a:t>
            </a:r>
            <a:r>
              <a:rPr lang="en-US" b="1">
                <a:solidFill>
                  <a:srgbClr val="00FF99"/>
                </a:solidFill>
              </a:rPr>
              <a:t>K</a:t>
            </a:r>
          </a:p>
        </p:txBody>
      </p:sp>
      <p:grpSp>
        <p:nvGrpSpPr>
          <p:cNvPr id="108566" name="Group 20"/>
          <p:cNvGrpSpPr>
            <a:grpSpLocks/>
          </p:cNvGrpSpPr>
          <p:nvPr/>
        </p:nvGrpSpPr>
        <p:grpSpPr bwMode="auto">
          <a:xfrm>
            <a:off x="4456113" y="5183188"/>
            <a:ext cx="3243262" cy="1079500"/>
            <a:chOff x="2807" y="3265"/>
            <a:chExt cx="2043" cy="680"/>
          </a:xfrm>
        </p:grpSpPr>
        <p:sp>
          <p:nvSpPr>
            <p:cNvPr id="108570" name="Text Box 21"/>
            <p:cNvSpPr txBox="1">
              <a:spLocks noChangeArrowheads="1"/>
            </p:cNvSpPr>
            <p:nvPr/>
          </p:nvSpPr>
          <p:spPr bwMode="auto">
            <a:xfrm>
              <a:off x="2807" y="3265"/>
              <a:ext cx="104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/>
                <a:t>Transparent</a:t>
              </a:r>
            </a:p>
          </p:txBody>
        </p:sp>
        <p:sp>
          <p:nvSpPr>
            <p:cNvPr id="108571" name="Text Box 22"/>
            <p:cNvSpPr txBox="1">
              <a:spLocks noChangeArrowheads="1"/>
            </p:cNvSpPr>
            <p:nvPr/>
          </p:nvSpPr>
          <p:spPr bwMode="auto">
            <a:xfrm>
              <a:off x="4138" y="3695"/>
              <a:ext cx="71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/>
                <a:t>Opaque</a:t>
              </a:r>
            </a:p>
          </p:txBody>
        </p:sp>
      </p:grpSp>
      <p:sp>
        <p:nvSpPr>
          <p:cNvPr id="108567" name="Text Box 23"/>
          <p:cNvSpPr txBox="1">
            <a:spLocks noChangeArrowheads="1"/>
          </p:cNvSpPr>
          <p:nvPr/>
        </p:nvSpPr>
        <p:spPr bwMode="auto">
          <a:xfrm>
            <a:off x="7396163" y="2703513"/>
            <a:ext cx="1277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8000"/>
                </a:solidFill>
              </a:rPr>
              <a:t>z=1,100</a:t>
            </a:r>
          </a:p>
        </p:txBody>
      </p:sp>
      <p:sp>
        <p:nvSpPr>
          <p:cNvPr id="699416" name="Text Box 24"/>
          <p:cNvSpPr txBox="1">
            <a:spLocks noChangeArrowheads="1"/>
          </p:cNvSpPr>
          <p:nvPr/>
        </p:nvSpPr>
        <p:spPr bwMode="auto">
          <a:xfrm>
            <a:off x="152400" y="5470525"/>
            <a:ext cx="2373313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66"/>
                </a:solidFill>
              </a:rPr>
              <a:t>Today:</a:t>
            </a:r>
          </a:p>
          <a:p>
            <a:pPr eaLnBrk="1" hangingPunct="1"/>
            <a:r>
              <a:rPr lang="en-US" sz="2800" b="1">
                <a:solidFill>
                  <a:srgbClr val="FF0066"/>
                </a:solidFill>
              </a:rPr>
              <a:t>3000</a:t>
            </a:r>
            <a:r>
              <a:rPr lang="en-US" sz="2800" b="1" baseline="30000">
                <a:solidFill>
                  <a:srgbClr val="FF0066"/>
                </a:solidFill>
              </a:rPr>
              <a:t>o</a:t>
            </a:r>
            <a:r>
              <a:rPr lang="en-US" sz="2800" b="1">
                <a:solidFill>
                  <a:srgbClr val="FF0066"/>
                </a:solidFill>
              </a:rPr>
              <a:t>K/1,100</a:t>
            </a:r>
          </a:p>
          <a:p>
            <a:pPr eaLnBrk="1" hangingPunct="1"/>
            <a:r>
              <a:rPr lang="en-US" sz="2800" b="1">
                <a:solidFill>
                  <a:srgbClr val="FF0066"/>
                </a:solidFill>
              </a:rPr>
              <a:t>=2.7</a:t>
            </a:r>
            <a:r>
              <a:rPr lang="en-US" sz="2800" b="1" baseline="30000">
                <a:solidFill>
                  <a:srgbClr val="FF0066"/>
                </a:solidFill>
              </a:rPr>
              <a:t>o</a:t>
            </a:r>
            <a:r>
              <a:rPr lang="en-US" sz="2800" b="1">
                <a:solidFill>
                  <a:srgbClr val="FF0066"/>
                </a:solidFill>
              </a:rPr>
              <a:t>K</a:t>
            </a:r>
          </a:p>
        </p:txBody>
      </p:sp>
      <p:sp>
        <p:nvSpPr>
          <p:cNvPr id="108569" name="Line 25"/>
          <p:cNvSpPr>
            <a:spLocks noChangeShapeType="1"/>
          </p:cNvSpPr>
          <p:nvPr/>
        </p:nvSpPr>
        <p:spPr bwMode="auto">
          <a:xfrm>
            <a:off x="1924050" y="2008188"/>
            <a:ext cx="555625" cy="735012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9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94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29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B60ACC-C395-434C-A387-9568E99E4FE5}" type="slidenum">
              <a:rPr lang="en-US" sz="1500">
                <a:solidFill>
                  <a:srgbClr val="0000FF"/>
                </a:solidFill>
              </a:rPr>
              <a:pPr eaLnBrk="1" hangingPunct="1"/>
              <a:t>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6628" name="Text Box 2"/>
          <p:cNvSpPr txBox="1">
            <a:spLocks noChangeArrowheads="1"/>
          </p:cNvSpPr>
          <p:nvPr/>
        </p:nvSpPr>
        <p:spPr bwMode="auto">
          <a:xfrm>
            <a:off x="430213" y="3492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26629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003925"/>
            <a:ext cx="1239838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Origin of</a:t>
            </a:r>
          </a:p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Particles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24000" y="6003925"/>
            <a:ext cx="1304925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Origin of</a:t>
            </a:r>
          </a:p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Structure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648200" y="6003925"/>
            <a:ext cx="1306513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Origin of </a:t>
            </a:r>
          </a:p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Life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705600" y="6003925"/>
            <a:ext cx="2054225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Origin of </a:t>
            </a:r>
          </a:p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Consciousness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7638" y="2286000"/>
            <a:ext cx="16109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  <a:latin typeface="+mn-lt"/>
              </a:rPr>
              <a:t>14B years ago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609600" y="787400"/>
            <a:ext cx="565126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200" b="1" i="1" dirty="0" smtClean="0">
                <a:solidFill>
                  <a:srgbClr val="00B0F0"/>
                </a:solidFill>
                <a:latin typeface="+mn-lt"/>
              </a:rPr>
              <a:t>Spontaneous Symmetry Breaking</a:t>
            </a:r>
            <a:endParaRPr lang="en-US" sz="3200" b="1" i="1" dirty="0">
              <a:solidFill>
                <a:srgbClr val="00B0F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54508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059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11059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16B7354-41F6-224C-93FA-E737F34FCBB7}" type="slidenum">
              <a:rPr lang="en-US" sz="1500">
                <a:solidFill>
                  <a:srgbClr val="0000FF"/>
                </a:solidFill>
              </a:rPr>
              <a:pPr eaLnBrk="1" hangingPunct="1"/>
              <a:t>50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0596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11059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763"/>
            <a:ext cx="8915400" cy="731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8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4267200" cy="685800"/>
          </a:xfrm>
        </p:spPr>
        <p:txBody>
          <a:bodyPr/>
          <a:lstStyle/>
          <a:p>
            <a:pPr eaLnBrk="1" hangingPunct="1"/>
            <a:r>
              <a:rPr lang="en-US" sz="3600">
                <a:solidFill>
                  <a:srgbClr val="00CCFF"/>
                </a:solidFill>
                <a:latin typeface="Tahoma" charset="0"/>
                <a:ea typeface="ＭＳ Ｐゴシック" charset="0"/>
                <a:cs typeface="ＭＳ Ｐゴシック" charset="0"/>
              </a:rPr>
              <a:t>WMAP</a:t>
            </a:r>
            <a:r>
              <a:rPr lang="en-US" altLang="ja-JP" sz="3600">
                <a:solidFill>
                  <a:srgbClr val="00CCFF"/>
                </a:solidFill>
                <a:latin typeface="Tahoma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sz="3600">
                <a:solidFill>
                  <a:srgbClr val="00CCFF"/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endParaRPr lang="ja-JP" altLang="en-US" sz="2000">
              <a:solidFill>
                <a:srgbClr val="00CCFF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0599" name="Picture 5" descr="sphere_movie_1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9530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67600" y="152400"/>
            <a:ext cx="1897063" cy="461963"/>
          </a:xfrm>
          <a:prstGeom prst="rect">
            <a:avLst/>
          </a:prstGeom>
          <a:noFill/>
          <a:ln w="38100" cmpd="sng">
            <a:solidFill>
              <a:srgbClr val="00CC99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Ned Wright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264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1126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6A6D67D-5C72-0842-B9C6-EEAFFFC48743}" type="slidenum">
              <a:rPr lang="en-US" sz="1500">
                <a:solidFill>
                  <a:srgbClr val="0000FF"/>
                </a:solidFill>
              </a:rPr>
              <a:pPr eaLnBrk="1" hangingPunct="1"/>
              <a:t>51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26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WMAP Power Spectrum</a:t>
            </a:r>
          </a:p>
        </p:txBody>
      </p:sp>
      <p:grpSp>
        <p:nvGrpSpPr>
          <p:cNvPr id="112645" name="Group 3"/>
          <p:cNvGrpSpPr>
            <a:grpSpLocks/>
          </p:cNvGrpSpPr>
          <p:nvPr/>
        </p:nvGrpSpPr>
        <p:grpSpPr bwMode="auto">
          <a:xfrm>
            <a:off x="198438" y="882650"/>
            <a:ext cx="9077325" cy="6099175"/>
            <a:chOff x="125" y="604"/>
            <a:chExt cx="5718" cy="4057"/>
          </a:xfrm>
        </p:grpSpPr>
        <p:pic>
          <p:nvPicPr>
            <p:cNvPr id="112647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" y="604"/>
              <a:ext cx="5718" cy="3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 cap="rnd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4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" y="4109"/>
              <a:ext cx="4960" cy="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 cap="rnd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646" name="Rectangle 6"/>
          <p:cNvSpPr>
            <a:spLocks noChangeArrowheads="1"/>
          </p:cNvSpPr>
          <p:nvPr/>
        </p:nvSpPr>
        <p:spPr bwMode="auto">
          <a:xfrm>
            <a:off x="1593850" y="1751013"/>
            <a:ext cx="291623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0000CC"/>
                </a:solidFill>
              </a:rPr>
              <a:t>Universe is Flat.</a:t>
            </a:r>
          </a:p>
          <a:p>
            <a:pPr lvl="1" algn="ctr"/>
            <a:r>
              <a:rPr lang="en-US" sz="2800" b="1">
                <a:solidFill>
                  <a:srgbClr val="FF00FF"/>
                </a:solidFill>
                <a:sym typeface="Symbol" charset="0"/>
              </a:rPr>
              <a:t> </a:t>
            </a:r>
            <a:r>
              <a:rPr lang="en-US" sz="2800" b="1">
                <a:solidFill>
                  <a:srgbClr val="FF00FF"/>
                </a:solidFill>
              </a:rPr>
              <a:t>Inflation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4690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11469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0879FA1-F87E-DC46-9553-F343C3DE2551}" type="slidenum">
              <a:rPr lang="en-US" sz="1500">
                <a:solidFill>
                  <a:srgbClr val="0000FF"/>
                </a:solidFill>
              </a:rPr>
              <a:pPr eaLnBrk="1" hangingPunct="1"/>
              <a:t>52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46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Geometry of the Universe</a:t>
            </a:r>
          </a:p>
        </p:txBody>
      </p:sp>
      <p:pic>
        <p:nvPicPr>
          <p:cNvPr id="114693" name="Picture 3" descr="3geomt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1009650"/>
            <a:ext cx="5781675" cy="588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7588" name="Text Box 4"/>
          <p:cNvSpPr txBox="1">
            <a:spLocks noChangeArrowheads="1"/>
          </p:cNvSpPr>
          <p:nvPr/>
        </p:nvSpPr>
        <p:spPr bwMode="auto">
          <a:xfrm>
            <a:off x="234950" y="1392238"/>
            <a:ext cx="3148013" cy="516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6661" tIns="48331" rIns="96661" bIns="48331">
            <a:spAutoFit/>
          </a:bodyPr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37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Open 	</a:t>
            </a:r>
            <a:r>
              <a:rPr lang="en-US" sz="3700" b="1" smtClean="0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Symbol" charset="0"/>
              </a:rPr>
              <a:t>&lt;1</a:t>
            </a:r>
          </a:p>
          <a:p>
            <a:pPr>
              <a:defRPr/>
            </a:pPr>
            <a:endParaRPr lang="en-US" sz="3700" b="1" smtClean="0">
              <a:solidFill>
                <a:srgbClr val="FF00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defRPr/>
            </a:pPr>
            <a:endParaRPr lang="en-US" sz="3700" b="1" smtClean="0">
              <a:solidFill>
                <a:srgbClr val="FF00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defRPr/>
            </a:pPr>
            <a:r>
              <a:rPr lang="en-US" sz="37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Flat 	</a:t>
            </a:r>
            <a:r>
              <a:rPr lang="en-US" sz="3700" b="1" smtClean="0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Symbol" charset="0"/>
              </a:rPr>
              <a:t>=1</a:t>
            </a:r>
          </a:p>
          <a:p>
            <a:pPr>
              <a:defRPr/>
            </a:pPr>
            <a:r>
              <a:rPr lang="en-US" sz="3700" b="1" smtClean="0">
                <a:effectLst>
                  <a:outerShdw blurRad="38100" dist="38100" dir="2700000" algn="tl">
                    <a:srgbClr val="DDDDDD"/>
                  </a:outerShdw>
                </a:effectLst>
                <a:sym typeface="Symbol" charset="0"/>
              </a:rPr>
              <a:t>(predicted by</a:t>
            </a:r>
          </a:p>
          <a:p>
            <a:pPr>
              <a:defRPr/>
            </a:pPr>
            <a:r>
              <a:rPr lang="en-US" sz="3700" b="1" smtClean="0">
                <a:effectLst>
                  <a:outerShdw blurRad="38100" dist="38100" dir="2700000" algn="tl">
                    <a:srgbClr val="DDDDDD"/>
                  </a:outerShdw>
                </a:effectLst>
                <a:sym typeface="Symbol" charset="0"/>
              </a:rPr>
              <a:t> Inflation)</a:t>
            </a:r>
            <a:endParaRPr lang="en-US" sz="3700" b="1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defRPr/>
            </a:pPr>
            <a:endParaRPr lang="en-US" sz="3700" b="1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defRPr/>
            </a:pPr>
            <a:endParaRPr lang="en-US" sz="3700" b="1" smtClean="0">
              <a:solidFill>
                <a:srgbClr val="FF00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defRPr/>
            </a:pPr>
            <a:r>
              <a:rPr lang="en-US" sz="37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Closed 	</a:t>
            </a:r>
            <a:r>
              <a:rPr lang="en-US" sz="3700" b="1" smtClean="0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Symbol" charset="0"/>
              </a:rPr>
              <a:t>&gt;1</a:t>
            </a:r>
          </a:p>
        </p:txBody>
      </p:sp>
      <p:sp>
        <p:nvSpPr>
          <p:cNvPr id="707589" name="Rectangle 5"/>
          <p:cNvSpPr>
            <a:spLocks noChangeArrowheads="1"/>
          </p:cNvSpPr>
          <p:nvPr/>
        </p:nvSpPr>
        <p:spPr bwMode="auto">
          <a:xfrm>
            <a:off x="198438" y="3013075"/>
            <a:ext cx="9282112" cy="2087563"/>
          </a:xfrm>
          <a:prstGeom prst="rect">
            <a:avLst/>
          </a:prstGeom>
          <a:noFill/>
          <a:ln w="508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0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58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673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1167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2206361-E8E0-8D46-A936-9DB9C41A0EC9}" type="slidenum">
              <a:rPr lang="en-US" sz="1500">
                <a:solidFill>
                  <a:srgbClr val="0000FF"/>
                </a:solidFill>
              </a:rPr>
              <a:pPr eaLnBrk="1" hangingPunct="1"/>
              <a:t>53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67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The Accelerating Universe</a:t>
            </a:r>
            <a:r>
              <a:rPr lang="ja-JP" altLang="en-US" sz="360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 sz="2800">
                <a:latin typeface="Tahoma" charset="0"/>
                <a:ea typeface="ＭＳ Ｐゴシック" charset="0"/>
                <a:cs typeface="ＭＳ Ｐゴシック" charset="0"/>
              </a:rPr>
              <a:t>（</a:t>
            </a:r>
            <a:r>
              <a:rPr lang="en-US" altLang="ja-JP" sz="2800">
                <a:latin typeface="Tahoma" charset="0"/>
                <a:ea typeface="ＭＳ Ｐゴシック" charset="0"/>
                <a:cs typeface="ＭＳ Ｐゴシック" charset="0"/>
              </a:rPr>
              <a:t>1998</a:t>
            </a:r>
            <a:r>
              <a:rPr lang="ja-JP" altLang="en-US" sz="2800">
                <a:latin typeface="Tahoma" charset="0"/>
                <a:ea typeface="ＭＳ Ｐゴシック" charset="0"/>
                <a:cs typeface="ＭＳ Ｐゴシック" charset="0"/>
              </a:rPr>
              <a:t>）</a:t>
            </a:r>
          </a:p>
        </p:txBody>
      </p:sp>
      <p:pic>
        <p:nvPicPr>
          <p:cNvPr id="116741" name="Picture 3"/>
          <p:cNvPicPr>
            <a:picLocks noChangeAspect="1" noChangeArrowheads="1"/>
          </p:cNvPicPr>
          <p:nvPr/>
        </p:nvPicPr>
        <p:blipFill>
          <a:blip r:embed="rId3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900113"/>
            <a:ext cx="937895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0116" name="Rectangle 4"/>
          <p:cNvSpPr>
            <a:spLocks noChangeArrowheads="1"/>
          </p:cNvSpPr>
          <p:nvPr/>
        </p:nvSpPr>
        <p:spPr bwMode="auto">
          <a:xfrm>
            <a:off x="2012950" y="2392363"/>
            <a:ext cx="15938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None/>
            </a:pPr>
            <a:r>
              <a:rPr lang="en-US" sz="3200" b="1">
                <a:solidFill>
                  <a:srgbClr val="FF0000"/>
                </a:solidFill>
                <a:sym typeface="Symbol" charset="0"/>
              </a:rPr>
              <a:t></a:t>
            </a:r>
            <a:r>
              <a:rPr lang="en-US" sz="3200" b="1" baseline="-25000">
                <a:solidFill>
                  <a:srgbClr val="FF0000"/>
                </a:solidFill>
                <a:sym typeface="Symbol" charset="0"/>
              </a:rPr>
              <a:t></a:t>
            </a:r>
            <a:r>
              <a:rPr lang="en-US" sz="3200" b="1">
                <a:solidFill>
                  <a:srgbClr val="FF0000"/>
                </a:solidFill>
                <a:sym typeface="Symbol" charset="0"/>
              </a:rPr>
              <a:t>= 0.7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3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011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68834"/>
            <a:ext cx="4446253" cy="6089166"/>
          </a:xfrm>
          <a:prstGeom prst="rect">
            <a:avLst/>
          </a:prstGeom>
        </p:spPr>
      </p:pic>
      <p:sp>
        <p:nvSpPr>
          <p:cNvPr id="118785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8786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11878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CEFD74-FE7F-9D4C-AF2D-89D17D470AAB}" type="slidenum">
              <a:rPr lang="en-US" sz="1500">
                <a:solidFill>
                  <a:srgbClr val="0000FF"/>
                </a:solidFill>
              </a:rPr>
              <a:pPr eaLnBrk="1" hangingPunct="1"/>
              <a:t>54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87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Density of Our Universe</a:t>
            </a:r>
          </a:p>
        </p:txBody>
      </p:sp>
      <p:sp>
        <p:nvSpPr>
          <p:cNvPr id="118790" name="Text Box 4"/>
          <p:cNvSpPr txBox="1">
            <a:spLocks noChangeArrowheads="1"/>
          </p:cNvSpPr>
          <p:nvPr/>
        </p:nvSpPr>
        <p:spPr bwMode="auto">
          <a:xfrm>
            <a:off x="4475163" y="1008063"/>
            <a:ext cx="8096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6600FF"/>
                </a:solidFill>
                <a:sym typeface="Symbol" charset="0"/>
              </a:rPr>
              <a:t></a:t>
            </a:r>
            <a:r>
              <a:rPr lang="en-US" sz="4000" b="1" baseline="-25000">
                <a:solidFill>
                  <a:srgbClr val="6600FF"/>
                </a:solidFill>
                <a:sym typeface="Symbol" charset="0"/>
              </a:rPr>
              <a:t></a:t>
            </a:r>
          </a:p>
        </p:txBody>
      </p:sp>
      <p:sp>
        <p:nvSpPr>
          <p:cNvPr id="118791" name="Text Box 5"/>
          <p:cNvSpPr txBox="1">
            <a:spLocks noChangeArrowheads="1"/>
          </p:cNvSpPr>
          <p:nvPr/>
        </p:nvSpPr>
        <p:spPr bwMode="auto">
          <a:xfrm>
            <a:off x="7824788" y="6332538"/>
            <a:ext cx="16033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6600FF"/>
                </a:solidFill>
                <a:sym typeface="Symbol" charset="0"/>
              </a:rPr>
              <a:t></a:t>
            </a:r>
            <a:r>
              <a:rPr lang="en-US" sz="4000" b="1" baseline="-25000">
                <a:solidFill>
                  <a:srgbClr val="6600FF"/>
                </a:solidFill>
                <a:sym typeface="Symbol" charset="0"/>
              </a:rPr>
              <a:t>Matter</a:t>
            </a:r>
          </a:p>
        </p:txBody>
      </p:sp>
      <p:sp>
        <p:nvSpPr>
          <p:cNvPr id="118792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063625"/>
            <a:ext cx="4492625" cy="5445125"/>
          </a:xfrm>
        </p:spPr>
        <p:txBody>
          <a:bodyPr/>
          <a:lstStyle/>
          <a:p>
            <a:r>
              <a:rPr lang="en-US" sz="3600" dirty="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</a:t>
            </a:r>
            <a:r>
              <a:rPr lang="en-US" sz="3600" baseline="-25000" dirty="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Total</a:t>
            </a:r>
            <a:r>
              <a:rPr lang="en-US" sz="3600" dirty="0">
                <a:latin typeface="Arial Narrow" charset="0"/>
                <a:ea typeface="ＭＳ Ｐゴシック" charset="0"/>
                <a:cs typeface="ＭＳ Ｐゴシック" charset="0"/>
              </a:rPr>
              <a:t>=</a:t>
            </a:r>
            <a:r>
              <a:rPr lang="en-US" sz="3600" dirty="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</a:t>
            </a:r>
            <a:r>
              <a:rPr lang="en-US" sz="3600" baseline="-25000" dirty="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</a:t>
            </a:r>
            <a:r>
              <a:rPr lang="en-US" sz="3600" dirty="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+</a:t>
            </a:r>
            <a:r>
              <a:rPr lang="en-US" sz="3600" baseline="-25000" dirty="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Matter	  	     </a:t>
            </a:r>
            <a:r>
              <a:rPr lang="en-US" sz="3600" dirty="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=1.0</a:t>
            </a:r>
          </a:p>
          <a:p>
            <a:pPr lvl="2"/>
            <a:endParaRPr lang="en-US" sz="2700" dirty="0">
              <a:solidFill>
                <a:srgbClr val="0000CC"/>
              </a:solidFill>
              <a:latin typeface="Arial Narrow" charset="0"/>
              <a:ea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3600" dirty="0">
                <a:latin typeface="Arial Narrow" charset="0"/>
                <a:ea typeface="ＭＳ Ｐゴシック" charset="0"/>
                <a:cs typeface="ＭＳ Ｐゴシック" charset="0"/>
              </a:rPr>
              <a:t>Universe is Flat.</a:t>
            </a:r>
          </a:p>
          <a:p>
            <a:pPr lvl="1">
              <a:lnSpc>
                <a:spcPct val="80000"/>
              </a:lnSpc>
              <a:buFont typeface="Wingdings" charset="0"/>
              <a:buNone/>
            </a:pPr>
            <a:r>
              <a:rPr lang="en-US" sz="3600" dirty="0">
                <a:solidFill>
                  <a:srgbClr val="FF00FF"/>
                </a:solidFill>
                <a:latin typeface="Arial Narrow" charset="0"/>
                <a:ea typeface="ＭＳ Ｐゴシック" charset="0"/>
                <a:sym typeface="Symbol" charset="0"/>
              </a:rPr>
              <a:t> </a:t>
            </a:r>
            <a:r>
              <a:rPr lang="en-US" sz="3600" dirty="0">
                <a:solidFill>
                  <a:srgbClr val="FF00FF"/>
                </a:solidFill>
                <a:latin typeface="Arial Narrow" charset="0"/>
                <a:ea typeface="ＭＳ Ｐゴシック" charset="0"/>
              </a:rPr>
              <a:t>Inflation</a:t>
            </a:r>
          </a:p>
          <a:p>
            <a:pPr lvl="1">
              <a:lnSpc>
                <a:spcPct val="80000"/>
              </a:lnSpc>
            </a:pPr>
            <a:endParaRPr lang="en-US" sz="3600" dirty="0">
              <a:solidFill>
                <a:srgbClr val="FF00FF"/>
              </a:solidFill>
              <a:latin typeface="Arial Narrow" charset="0"/>
              <a:ea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3600" dirty="0" smtClean="0">
                <a:latin typeface="Arial Narrow" charset="0"/>
                <a:ea typeface="ＭＳ Ｐゴシック" charset="0"/>
                <a:cs typeface="ＭＳ Ｐゴシック" charset="0"/>
              </a:rPr>
              <a:t>73% </a:t>
            </a:r>
            <a:r>
              <a:rPr lang="en-US" sz="3600" dirty="0">
                <a:latin typeface="Arial Narrow" charset="0"/>
                <a:ea typeface="ＭＳ Ｐゴシック" charset="0"/>
                <a:cs typeface="ＭＳ Ｐゴシック" charset="0"/>
              </a:rPr>
              <a:t>is Dark Energy.</a:t>
            </a:r>
          </a:p>
          <a:p>
            <a:pPr lvl="1">
              <a:lnSpc>
                <a:spcPct val="80000"/>
              </a:lnSpc>
              <a:buFont typeface="Wingdings" charset="0"/>
              <a:buNone/>
            </a:pPr>
            <a:r>
              <a:rPr lang="en-US" sz="3600" dirty="0">
                <a:solidFill>
                  <a:srgbClr val="FF00FF"/>
                </a:solidFill>
                <a:latin typeface="Arial Narrow" charset="0"/>
                <a:ea typeface="ＭＳ Ｐゴシック" charset="0"/>
                <a:sym typeface="Symbol" charset="0"/>
              </a:rPr>
              <a:t> </a:t>
            </a:r>
            <a:r>
              <a:rPr lang="en-US" sz="3600" dirty="0">
                <a:solidFill>
                  <a:srgbClr val="FF00FF"/>
                </a:solidFill>
                <a:latin typeface="Arial Narrow" charset="0"/>
                <a:ea typeface="ＭＳ Ｐゴシック" charset="0"/>
              </a:rPr>
              <a:t>Accelerating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477000" y="3657600"/>
            <a:ext cx="2819400" cy="543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99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  <a:spcBef>
                <a:spcPct val="10000"/>
              </a:spcBef>
              <a:buFont typeface="Wingdings" charset="0"/>
              <a:buNone/>
            </a:pPr>
            <a:r>
              <a:rPr lang="en-US" sz="3200" b="1" dirty="0" smtClean="0">
                <a:solidFill>
                  <a:srgbClr val="000000"/>
                </a:solidFill>
                <a:latin typeface="+mn-lt"/>
                <a:sym typeface="Symbol" charset="0"/>
              </a:rPr>
              <a:t></a:t>
            </a:r>
            <a:r>
              <a:rPr lang="en-US" sz="3200" b="1" baseline="-25000" dirty="0" smtClean="0">
                <a:solidFill>
                  <a:srgbClr val="000000"/>
                </a:solidFill>
                <a:latin typeface="+mn-lt"/>
                <a:sym typeface="Symbol" charset="0"/>
              </a:rPr>
              <a:t>M</a:t>
            </a:r>
            <a:r>
              <a:rPr lang="en-US" sz="3200" b="1" dirty="0" smtClean="0">
                <a:solidFill>
                  <a:srgbClr val="000000"/>
                </a:solidFill>
                <a:latin typeface="+mn-lt"/>
                <a:sym typeface="Symbol" charset="0"/>
              </a:rPr>
              <a:t>= 27%</a:t>
            </a:r>
          </a:p>
        </p:txBody>
      </p:sp>
    </p:spTree>
    <p:extLst>
      <p:ext uri="{BB962C8B-B14F-4D97-AF65-F5344CB8AC3E}">
        <p14:creationId xmlns:p14="http://schemas.microsoft.com/office/powerpoint/2010/main" val="26775946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ED415-2278-0D4D-ADAC-85FFCAC37AD9}" type="slidenum">
              <a:rPr lang="en-US"/>
              <a:pPr/>
              <a:t>55</a:t>
            </a:fld>
            <a:endParaRPr lang="en-US"/>
          </a:p>
        </p:txBody>
      </p:sp>
      <p:sp>
        <p:nvSpPr>
          <p:cNvPr id="3672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Abundance vs. Density</a:t>
            </a:r>
          </a:p>
        </p:txBody>
      </p:sp>
      <p:pic>
        <p:nvPicPr>
          <p:cNvPr id="3672067" name="Picture 3" descr="bigbang_eta1_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8001000" cy="622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72068" name="Text Box 4"/>
          <p:cNvSpPr txBox="1">
            <a:spLocks noChangeArrowheads="1"/>
          </p:cNvSpPr>
          <p:nvPr/>
        </p:nvSpPr>
        <p:spPr bwMode="auto">
          <a:xfrm>
            <a:off x="3429000" y="1905000"/>
            <a:ext cx="3651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99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FF3300"/>
                </a:solidFill>
              </a:rPr>
              <a:t>D</a:t>
            </a:r>
          </a:p>
        </p:txBody>
      </p:sp>
      <p:sp>
        <p:nvSpPr>
          <p:cNvPr id="3672070" name="Rectangle 6"/>
          <p:cNvSpPr>
            <a:spLocks noChangeArrowheads="1"/>
          </p:cNvSpPr>
          <p:nvPr/>
        </p:nvSpPr>
        <p:spPr bwMode="auto">
          <a:xfrm>
            <a:off x="3048000" y="3733800"/>
            <a:ext cx="2819400" cy="543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99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  <a:spcBef>
                <a:spcPct val="10000"/>
              </a:spcBef>
              <a:buFont typeface="Wingdings" charset="0"/>
              <a:buNone/>
            </a:pPr>
            <a:r>
              <a:rPr lang="en-US" sz="3200" b="1" dirty="0" smtClean="0">
                <a:solidFill>
                  <a:srgbClr val="000000"/>
                </a:solidFill>
                <a:latin typeface="+mn-lt"/>
                <a:sym typeface="Symbol" charset="0"/>
              </a:rPr>
              <a:t></a:t>
            </a:r>
            <a:r>
              <a:rPr lang="en-US" sz="3200" b="1" baseline="-25000" dirty="0" smtClean="0">
                <a:solidFill>
                  <a:srgbClr val="000000"/>
                </a:solidFill>
                <a:latin typeface="+mn-lt"/>
                <a:sym typeface="Symbol" charset="0"/>
              </a:rPr>
              <a:t>Baryon</a:t>
            </a:r>
            <a:r>
              <a:rPr lang="en-US" sz="3200" b="1" dirty="0" smtClean="0">
                <a:solidFill>
                  <a:srgbClr val="000000"/>
                </a:solidFill>
                <a:latin typeface="+mn-lt"/>
                <a:sym typeface="Symbol" charset="0"/>
              </a:rPr>
              <a:t>= 4.6%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1/18/2012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9740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1/18/2012</a:t>
            </a:r>
            <a:endParaRPr lang="en-US"/>
          </a:p>
        </p:txBody>
      </p:sp>
      <p:sp>
        <p:nvSpPr>
          <p:cNvPr id="4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4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DE06F0-E455-8C45-A385-05772809A47C}" type="slidenum">
              <a:rPr lang="en-US"/>
              <a:pPr>
                <a:defRPr/>
              </a:pPr>
              <a:t>56</a:t>
            </a:fld>
            <a:endParaRPr lang="en-US" dirty="0"/>
          </a:p>
        </p:txBody>
      </p:sp>
      <p:sp>
        <p:nvSpPr>
          <p:cNvPr id="32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/>
              <a:t>Cosmic Pyramid </a:t>
            </a:r>
            <a:r>
              <a:rPr lang="ja-JP" altLang="en-US" dirty="0" smtClean="0"/>
              <a:t>　</a:t>
            </a:r>
            <a:endParaRPr lang="ja-JP" altLang="en-US" sz="2800" dirty="0" smtClean="0"/>
          </a:p>
        </p:txBody>
      </p:sp>
      <p:grpSp>
        <p:nvGrpSpPr>
          <p:cNvPr id="245765" name="Group 3"/>
          <p:cNvGrpSpPr>
            <a:grpSpLocks/>
          </p:cNvGrpSpPr>
          <p:nvPr/>
        </p:nvGrpSpPr>
        <p:grpSpPr bwMode="auto">
          <a:xfrm>
            <a:off x="752475" y="925513"/>
            <a:ext cx="7032625" cy="6389687"/>
            <a:chOff x="474" y="583"/>
            <a:chExt cx="4430" cy="4025"/>
          </a:xfrm>
        </p:grpSpPr>
        <p:grpSp>
          <p:nvGrpSpPr>
            <p:cNvPr id="245781" name="Group 4"/>
            <p:cNvGrpSpPr>
              <a:grpSpLocks/>
            </p:cNvGrpSpPr>
            <p:nvPr/>
          </p:nvGrpSpPr>
          <p:grpSpPr bwMode="auto">
            <a:xfrm>
              <a:off x="474" y="583"/>
              <a:ext cx="4430" cy="4025"/>
              <a:chOff x="681" y="583"/>
              <a:chExt cx="4430" cy="4025"/>
            </a:xfrm>
          </p:grpSpPr>
          <p:grpSp>
            <p:nvGrpSpPr>
              <p:cNvPr id="245786" name="Group 5"/>
              <p:cNvGrpSpPr>
                <a:grpSpLocks/>
              </p:cNvGrpSpPr>
              <p:nvPr/>
            </p:nvGrpSpPr>
            <p:grpSpPr bwMode="auto">
              <a:xfrm>
                <a:off x="681" y="583"/>
                <a:ext cx="4430" cy="4025"/>
                <a:chOff x="1023" y="583"/>
                <a:chExt cx="4430" cy="4025"/>
              </a:xfrm>
            </p:grpSpPr>
            <p:pic>
              <p:nvPicPr>
                <p:cNvPr id="3268614" name="Picture 6"/>
                <p:cNvPicPr>
                  <a:picLocks noChangeAspect="1" noChangeArrowheads="1"/>
                </p:cNvPicPr>
                <p:nvPr/>
              </p:nvPicPr>
              <p:blipFill>
                <a:blip r:embed="rId3">
                  <a:lum contrast="28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01" y="583"/>
                  <a:ext cx="4152" cy="40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0800">
                      <a:solidFill>
                        <a:srgbClr val="FFCC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268615" name="Rectangle 7"/>
                <p:cNvSpPr>
                  <a:spLocks noChangeArrowheads="1"/>
                </p:cNvSpPr>
                <p:nvPr/>
              </p:nvSpPr>
              <p:spPr bwMode="auto">
                <a:xfrm>
                  <a:off x="1023" y="1633"/>
                  <a:ext cx="1694" cy="13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50800">
                      <a:solidFill>
                        <a:schemeClr val="folHlink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n-US" sz="4000" b="1">
                    <a:solidFill>
                      <a:srgbClr val="A50021"/>
                    </a:solidFill>
                    <a:latin typeface="Tahoma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3268616" name="Line 8"/>
              <p:cNvSpPr>
                <a:spLocks noChangeShapeType="1"/>
              </p:cNvSpPr>
              <p:nvPr/>
            </p:nvSpPr>
            <p:spPr bwMode="auto">
              <a:xfrm>
                <a:off x="3654" y="825"/>
                <a:ext cx="1281" cy="3671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17" name="Rectangle 9"/>
              <p:cNvSpPr>
                <a:spLocks noChangeArrowheads="1"/>
              </p:cNvSpPr>
              <p:nvPr/>
            </p:nvSpPr>
            <p:spPr bwMode="auto">
              <a:xfrm>
                <a:off x="2261" y="4543"/>
                <a:ext cx="2209" cy="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50800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18" name="Line 10"/>
              <p:cNvSpPr>
                <a:spLocks noChangeShapeType="1"/>
              </p:cNvSpPr>
              <p:nvPr/>
            </p:nvSpPr>
            <p:spPr bwMode="auto">
              <a:xfrm flipH="1" flipV="1">
                <a:off x="1845" y="4147"/>
                <a:ext cx="368" cy="326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19" name="Rectangle 11"/>
              <p:cNvSpPr>
                <a:spLocks noChangeArrowheads="1"/>
              </p:cNvSpPr>
              <p:nvPr/>
            </p:nvSpPr>
            <p:spPr bwMode="auto">
              <a:xfrm>
                <a:off x="1247" y="3834"/>
                <a:ext cx="1427" cy="774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20" name="Line 12"/>
              <p:cNvSpPr>
                <a:spLocks noChangeShapeType="1"/>
              </p:cNvSpPr>
              <p:nvPr/>
            </p:nvSpPr>
            <p:spPr bwMode="auto">
              <a:xfrm flipH="1">
                <a:off x="2229" y="816"/>
                <a:ext cx="1418" cy="3672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21" name="Line 13"/>
              <p:cNvSpPr>
                <a:spLocks noChangeShapeType="1"/>
              </p:cNvSpPr>
              <p:nvPr/>
            </p:nvSpPr>
            <p:spPr bwMode="auto">
              <a:xfrm flipH="1">
                <a:off x="1869" y="844"/>
                <a:ext cx="1753" cy="3258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22" name="Line 14"/>
              <p:cNvSpPr>
                <a:spLocks noChangeShapeType="1"/>
              </p:cNvSpPr>
              <p:nvPr/>
            </p:nvSpPr>
            <p:spPr bwMode="auto">
              <a:xfrm flipH="1">
                <a:off x="2239" y="4472"/>
                <a:ext cx="2673" cy="17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23" name="Line 15"/>
              <p:cNvSpPr>
                <a:spLocks noChangeShapeType="1"/>
              </p:cNvSpPr>
              <p:nvPr/>
            </p:nvSpPr>
            <p:spPr bwMode="auto">
              <a:xfrm flipH="1" flipV="1">
                <a:off x="2765" y="3133"/>
                <a:ext cx="1701" cy="25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24" name="Line 16"/>
              <p:cNvSpPr>
                <a:spLocks noChangeShapeType="1"/>
              </p:cNvSpPr>
              <p:nvPr/>
            </p:nvSpPr>
            <p:spPr bwMode="auto">
              <a:xfrm flipH="1" flipV="1">
                <a:off x="3127" y="2189"/>
                <a:ext cx="986" cy="7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25" name="Line 17"/>
              <p:cNvSpPr>
                <a:spLocks noChangeShapeType="1"/>
              </p:cNvSpPr>
              <p:nvPr/>
            </p:nvSpPr>
            <p:spPr bwMode="auto">
              <a:xfrm flipH="1" flipV="1">
                <a:off x="1865" y="4099"/>
                <a:ext cx="367" cy="394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26" name="Line 18"/>
              <p:cNvSpPr>
                <a:spLocks noChangeShapeType="1"/>
              </p:cNvSpPr>
              <p:nvPr/>
            </p:nvSpPr>
            <p:spPr bwMode="auto">
              <a:xfrm flipH="1" flipV="1">
                <a:off x="2554" y="2880"/>
                <a:ext cx="185" cy="240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27" name="Line 19"/>
              <p:cNvSpPr>
                <a:spLocks noChangeShapeType="1"/>
              </p:cNvSpPr>
              <p:nvPr/>
            </p:nvSpPr>
            <p:spPr bwMode="auto">
              <a:xfrm flipH="1" flipV="1">
                <a:off x="2993" y="1975"/>
                <a:ext cx="125" cy="212"/>
              </a:xfrm>
              <a:prstGeom prst="line">
                <a:avLst/>
              </a:prstGeom>
              <a:noFill/>
              <a:ln w="5080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</p:grpSp>
        <p:grpSp>
          <p:nvGrpSpPr>
            <p:cNvPr id="245782" name="Group 20"/>
            <p:cNvGrpSpPr>
              <a:grpSpLocks/>
            </p:cNvGrpSpPr>
            <p:nvPr/>
          </p:nvGrpSpPr>
          <p:grpSpPr bwMode="auto">
            <a:xfrm>
              <a:off x="2789" y="1702"/>
              <a:ext cx="1239" cy="2464"/>
              <a:chOff x="2789" y="1702"/>
              <a:chExt cx="1239" cy="2464"/>
            </a:xfrm>
          </p:grpSpPr>
          <p:sp>
            <p:nvSpPr>
              <p:cNvPr id="3268629" name="Rectangle 21"/>
              <p:cNvSpPr>
                <a:spLocks noChangeArrowheads="1"/>
              </p:cNvSpPr>
              <p:nvPr/>
            </p:nvSpPr>
            <p:spPr bwMode="auto">
              <a:xfrm>
                <a:off x="3147" y="1702"/>
                <a:ext cx="567" cy="353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30" name="Rectangle 22"/>
              <p:cNvSpPr>
                <a:spLocks noChangeArrowheads="1"/>
              </p:cNvSpPr>
              <p:nvPr/>
            </p:nvSpPr>
            <p:spPr bwMode="auto">
              <a:xfrm>
                <a:off x="3011" y="2254"/>
                <a:ext cx="774" cy="680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  <p:sp>
            <p:nvSpPr>
              <p:cNvPr id="3268631" name="Rectangle 23"/>
              <p:cNvSpPr>
                <a:spLocks noChangeArrowheads="1"/>
              </p:cNvSpPr>
              <p:nvPr/>
            </p:nvSpPr>
            <p:spPr bwMode="auto">
              <a:xfrm>
                <a:off x="2789" y="3331"/>
                <a:ext cx="1239" cy="835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solidFill>
                    <a:srgbClr val="A50021"/>
                  </a:solidFill>
                  <a:latin typeface="Tahoma" charset="0"/>
                  <a:cs typeface="ＭＳ Ｐゴシック" charset="0"/>
                </a:endParaRPr>
              </a:p>
            </p:txBody>
          </p:sp>
        </p:grpSp>
      </p:grpSp>
      <p:sp>
        <p:nvSpPr>
          <p:cNvPr id="3268632" name="Text Box 24"/>
          <p:cNvSpPr txBox="1">
            <a:spLocks noChangeArrowheads="1"/>
          </p:cNvSpPr>
          <p:nvPr/>
        </p:nvSpPr>
        <p:spPr bwMode="auto">
          <a:xfrm>
            <a:off x="4343400" y="3810000"/>
            <a:ext cx="21907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2800" b="1" dirty="0">
                <a:solidFill>
                  <a:srgbClr val="FF0066"/>
                </a:solidFill>
                <a:cs typeface="ＭＳ Ｐゴシック" charset="0"/>
              </a:rPr>
              <a:t>Dark</a:t>
            </a:r>
          </a:p>
          <a:p>
            <a:pPr algn="ctr">
              <a:defRPr/>
            </a:pPr>
            <a:r>
              <a:rPr lang="en-US" altLang="ja-JP" sz="2800" b="1" dirty="0">
                <a:solidFill>
                  <a:srgbClr val="FF0066"/>
                </a:solidFill>
                <a:cs typeface="ＭＳ Ｐゴシック" charset="0"/>
              </a:rPr>
              <a:t>Matter</a:t>
            </a:r>
          </a:p>
        </p:txBody>
      </p:sp>
      <p:sp>
        <p:nvSpPr>
          <p:cNvPr id="3268633" name="Text Box 25"/>
          <p:cNvSpPr txBox="1">
            <a:spLocks noChangeArrowheads="1"/>
          </p:cNvSpPr>
          <p:nvPr/>
        </p:nvSpPr>
        <p:spPr bwMode="auto">
          <a:xfrm>
            <a:off x="3889375" y="5888038"/>
            <a:ext cx="30368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2800" b="1">
                <a:solidFill>
                  <a:srgbClr val="FF00FF"/>
                </a:solidFill>
                <a:cs typeface="ＭＳ Ｐゴシック" charset="0"/>
              </a:rPr>
              <a:t>Dark Energy</a:t>
            </a:r>
          </a:p>
        </p:txBody>
      </p:sp>
      <p:sp>
        <p:nvSpPr>
          <p:cNvPr id="3268634" name="Text Box 26"/>
          <p:cNvSpPr txBox="1">
            <a:spLocks noChangeArrowheads="1"/>
          </p:cNvSpPr>
          <p:nvPr/>
        </p:nvSpPr>
        <p:spPr bwMode="auto">
          <a:xfrm>
            <a:off x="4340225" y="2652713"/>
            <a:ext cx="21907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 dirty="0">
                <a:solidFill>
                  <a:srgbClr val="0066FF"/>
                </a:solidFill>
                <a:cs typeface="ＭＳ Ｐゴシック" charset="0"/>
              </a:rPr>
              <a:t>Gas,</a:t>
            </a:r>
          </a:p>
          <a:p>
            <a:pPr algn="ctr">
              <a:defRPr/>
            </a:pPr>
            <a:r>
              <a:rPr lang="en-US" altLang="ja-JP" b="1" dirty="0">
                <a:solidFill>
                  <a:srgbClr val="0066FF"/>
                </a:solidFill>
                <a:cs typeface="ＭＳ Ｐゴシック" charset="0"/>
              </a:rPr>
              <a:t>Dust</a:t>
            </a:r>
          </a:p>
        </p:txBody>
      </p:sp>
      <p:sp>
        <p:nvSpPr>
          <p:cNvPr id="3268635" name="Text Box 27"/>
          <p:cNvSpPr txBox="1">
            <a:spLocks noChangeArrowheads="1"/>
          </p:cNvSpPr>
          <p:nvPr/>
        </p:nvSpPr>
        <p:spPr bwMode="auto">
          <a:xfrm>
            <a:off x="2981325" y="1847850"/>
            <a:ext cx="141287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>
                <a:solidFill>
                  <a:srgbClr val="FF6600"/>
                </a:solidFill>
                <a:cs typeface="ＭＳ Ｐゴシック" charset="0"/>
              </a:rPr>
              <a:t>Star</a:t>
            </a:r>
          </a:p>
        </p:txBody>
      </p:sp>
      <p:sp>
        <p:nvSpPr>
          <p:cNvPr id="3268636" name="Text Box 28"/>
          <p:cNvSpPr txBox="1">
            <a:spLocks noChangeArrowheads="1"/>
          </p:cNvSpPr>
          <p:nvPr/>
        </p:nvSpPr>
        <p:spPr bwMode="auto">
          <a:xfrm>
            <a:off x="2922588" y="1335088"/>
            <a:ext cx="139858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>
                <a:solidFill>
                  <a:srgbClr val="A50021"/>
                </a:solidFill>
                <a:cs typeface="ＭＳ Ｐゴシック" charset="0"/>
              </a:rPr>
              <a:t>Metal</a:t>
            </a:r>
          </a:p>
        </p:txBody>
      </p:sp>
      <p:sp>
        <p:nvSpPr>
          <p:cNvPr id="3268637" name="Text Box 29"/>
          <p:cNvSpPr txBox="1">
            <a:spLocks noChangeArrowheads="1"/>
          </p:cNvSpPr>
          <p:nvPr/>
        </p:nvSpPr>
        <p:spPr bwMode="auto">
          <a:xfrm>
            <a:off x="6705600" y="1260475"/>
            <a:ext cx="15081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>
                <a:solidFill>
                  <a:srgbClr val="A50021"/>
                </a:solidFill>
                <a:cs typeface="ＭＳ Ｐゴシック" charset="0"/>
              </a:rPr>
              <a:t>0.01%</a:t>
            </a:r>
          </a:p>
        </p:txBody>
      </p:sp>
      <p:sp>
        <p:nvSpPr>
          <p:cNvPr id="3268638" name="Text Box 30"/>
          <p:cNvSpPr txBox="1">
            <a:spLocks noChangeArrowheads="1"/>
          </p:cNvSpPr>
          <p:nvPr/>
        </p:nvSpPr>
        <p:spPr bwMode="auto">
          <a:xfrm>
            <a:off x="6750050" y="1849438"/>
            <a:ext cx="15081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>
                <a:solidFill>
                  <a:srgbClr val="FF0000"/>
                </a:solidFill>
                <a:cs typeface="ＭＳ Ｐゴシック" charset="0"/>
              </a:rPr>
              <a:t>0.5%</a:t>
            </a:r>
          </a:p>
        </p:txBody>
      </p:sp>
      <p:sp>
        <p:nvSpPr>
          <p:cNvPr id="3268639" name="Text Box 31"/>
          <p:cNvSpPr txBox="1">
            <a:spLocks noChangeArrowheads="1"/>
          </p:cNvSpPr>
          <p:nvPr/>
        </p:nvSpPr>
        <p:spPr bwMode="auto">
          <a:xfrm>
            <a:off x="6786563" y="1846263"/>
            <a:ext cx="15081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 dirty="0" smtClean="0">
                <a:solidFill>
                  <a:srgbClr val="FF6600"/>
                </a:solidFill>
                <a:cs typeface="ＭＳ Ｐゴシック" charset="0"/>
              </a:rPr>
              <a:t>0.4%</a:t>
            </a:r>
            <a:endParaRPr lang="en-US" altLang="ja-JP" b="1" dirty="0">
              <a:solidFill>
                <a:srgbClr val="FF6600"/>
              </a:solidFill>
              <a:cs typeface="ＭＳ Ｐゴシック" charset="0"/>
            </a:endParaRPr>
          </a:p>
        </p:txBody>
      </p:sp>
      <p:sp>
        <p:nvSpPr>
          <p:cNvPr id="3268640" name="Text Box 32"/>
          <p:cNvSpPr txBox="1">
            <a:spLocks noChangeArrowheads="1"/>
          </p:cNvSpPr>
          <p:nvPr/>
        </p:nvSpPr>
        <p:spPr bwMode="auto">
          <a:xfrm>
            <a:off x="6854825" y="2878138"/>
            <a:ext cx="15081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 dirty="0" smtClean="0">
                <a:solidFill>
                  <a:srgbClr val="0066FF"/>
                </a:solidFill>
                <a:cs typeface="ＭＳ Ｐゴシック" charset="0"/>
              </a:rPr>
              <a:t>4.2%</a:t>
            </a:r>
            <a:endParaRPr lang="en-US" altLang="ja-JP" b="1" dirty="0">
              <a:solidFill>
                <a:srgbClr val="0066FF"/>
              </a:solidFill>
              <a:cs typeface="ＭＳ Ｐゴシック" charset="0"/>
            </a:endParaRPr>
          </a:p>
        </p:txBody>
      </p:sp>
      <p:sp>
        <p:nvSpPr>
          <p:cNvPr id="3268641" name="Text Box 33"/>
          <p:cNvSpPr txBox="1">
            <a:spLocks noChangeArrowheads="1"/>
          </p:cNvSpPr>
          <p:nvPr/>
        </p:nvSpPr>
        <p:spPr bwMode="auto">
          <a:xfrm>
            <a:off x="6858000" y="3733800"/>
            <a:ext cx="1508125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endParaRPr lang="en-US" altLang="ja-JP" b="1" dirty="0">
              <a:solidFill>
                <a:srgbClr val="FF0066"/>
              </a:solidFill>
              <a:cs typeface="ＭＳ Ｐゴシック" charset="0"/>
            </a:endParaRPr>
          </a:p>
          <a:p>
            <a:pPr algn="ctr">
              <a:defRPr/>
            </a:pPr>
            <a:r>
              <a:rPr lang="en-US" altLang="ja-JP" b="1" dirty="0" smtClean="0">
                <a:solidFill>
                  <a:srgbClr val="FF0066"/>
                </a:solidFill>
                <a:cs typeface="ＭＳ Ｐゴシック" charset="0"/>
              </a:rPr>
              <a:t>23%</a:t>
            </a:r>
            <a:endParaRPr lang="en-US" altLang="ja-JP" b="1" dirty="0">
              <a:solidFill>
                <a:srgbClr val="FF0066"/>
              </a:solidFill>
              <a:cs typeface="ＭＳ Ｐゴシック" charset="0"/>
            </a:endParaRPr>
          </a:p>
        </p:txBody>
      </p:sp>
      <p:sp>
        <p:nvSpPr>
          <p:cNvPr id="3268642" name="Rectangle 34"/>
          <p:cNvSpPr>
            <a:spLocks noChangeArrowheads="1"/>
          </p:cNvSpPr>
          <p:nvPr/>
        </p:nvSpPr>
        <p:spPr bwMode="auto">
          <a:xfrm>
            <a:off x="7150100" y="5405438"/>
            <a:ext cx="450850" cy="5461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4000" b="1">
              <a:solidFill>
                <a:srgbClr val="A50021"/>
              </a:solidFill>
              <a:latin typeface="Tahoma" charset="0"/>
              <a:cs typeface="ＭＳ Ｐゴシック" charset="0"/>
            </a:endParaRPr>
          </a:p>
        </p:txBody>
      </p:sp>
      <p:sp>
        <p:nvSpPr>
          <p:cNvPr id="3268643" name="Text Box 35"/>
          <p:cNvSpPr txBox="1">
            <a:spLocks noChangeArrowheads="1"/>
          </p:cNvSpPr>
          <p:nvPr/>
        </p:nvSpPr>
        <p:spPr bwMode="auto">
          <a:xfrm>
            <a:off x="7131050" y="5969000"/>
            <a:ext cx="1112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 dirty="0" smtClean="0">
                <a:solidFill>
                  <a:srgbClr val="EE00A4"/>
                </a:solidFill>
                <a:cs typeface="ＭＳ Ｐゴシック" charset="0"/>
              </a:rPr>
              <a:t>73%</a:t>
            </a:r>
            <a:endParaRPr lang="en-US" altLang="ja-JP" b="1" dirty="0">
              <a:solidFill>
                <a:srgbClr val="EE00A4"/>
              </a:solidFill>
              <a:cs typeface="ＭＳ Ｐゴシック" charset="0"/>
            </a:endParaRPr>
          </a:p>
        </p:txBody>
      </p:sp>
      <p:sp>
        <p:nvSpPr>
          <p:cNvPr id="3268644" name="Text Box 36"/>
          <p:cNvSpPr txBox="1">
            <a:spLocks noChangeArrowheads="1"/>
          </p:cNvSpPr>
          <p:nvPr/>
        </p:nvSpPr>
        <p:spPr bwMode="auto">
          <a:xfrm>
            <a:off x="709613" y="1936750"/>
            <a:ext cx="21907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2800" b="1">
                <a:solidFill>
                  <a:srgbClr val="808080"/>
                </a:solidFill>
                <a:cs typeface="ＭＳ Ｐゴシック" charset="0"/>
              </a:rPr>
              <a:t>Baryonic Matter</a:t>
            </a:r>
          </a:p>
        </p:txBody>
      </p:sp>
      <p:sp>
        <p:nvSpPr>
          <p:cNvPr id="3268645" name="AutoShape 37"/>
          <p:cNvSpPr>
            <a:spLocks/>
          </p:cNvSpPr>
          <p:nvPr/>
        </p:nvSpPr>
        <p:spPr bwMode="auto">
          <a:xfrm>
            <a:off x="2781300" y="1419225"/>
            <a:ext cx="354013" cy="1843088"/>
          </a:xfrm>
          <a:prstGeom prst="leftBrace">
            <a:avLst>
              <a:gd name="adj1" fmla="val 43386"/>
              <a:gd name="adj2" fmla="val 50000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4000" b="1">
              <a:solidFill>
                <a:srgbClr val="A50021"/>
              </a:solidFill>
              <a:latin typeface="Tahoma" charset="0"/>
              <a:cs typeface="ＭＳ Ｐゴシック" charset="0"/>
            </a:endParaRPr>
          </a:p>
        </p:txBody>
      </p:sp>
      <p:sp>
        <p:nvSpPr>
          <p:cNvPr id="3268646" name="Rectangle 38"/>
          <p:cNvSpPr>
            <a:spLocks noChangeArrowheads="1"/>
          </p:cNvSpPr>
          <p:nvPr/>
        </p:nvSpPr>
        <p:spPr bwMode="auto">
          <a:xfrm>
            <a:off x="3090863" y="1739900"/>
            <a:ext cx="1112837" cy="198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4000" b="1">
              <a:solidFill>
                <a:srgbClr val="A50021"/>
              </a:solidFill>
              <a:latin typeface="Tahoma" charset="0"/>
              <a:cs typeface="ＭＳ Ｐゴシック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4724400" y="3810000"/>
            <a:ext cx="3581400" cy="990600"/>
          </a:xfrm>
          <a:prstGeom prst="roundRect">
            <a:avLst>
              <a:gd name="adj" fmla="val 21717"/>
            </a:avLst>
          </a:prstGeom>
          <a:noFill/>
          <a:ln w="5080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8947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017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</a:t>
            </a:r>
          </a:p>
        </p:txBody>
      </p:sp>
      <p:sp>
        <p:nvSpPr>
          <p:cNvPr id="12288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EA98A7E-947B-5544-B169-15CEA38A063E}" type="slidenum">
              <a:rPr lang="en-US" sz="1500">
                <a:solidFill>
                  <a:srgbClr val="0000FF"/>
                </a:solidFill>
              </a:rPr>
              <a:pPr eaLnBrk="1" hangingPunct="1"/>
              <a:t>57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28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Part II</a:t>
            </a:r>
          </a:p>
        </p:txBody>
      </p:sp>
      <p:sp>
        <p:nvSpPr>
          <p:cNvPr id="1228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8013" y="2743200"/>
            <a:ext cx="8148637" cy="914400"/>
          </a:xfrm>
          <a:solidFill>
            <a:srgbClr val="FFFFCC"/>
          </a:solidFill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r>
              <a:rPr lang="en-US" sz="5600">
                <a:solidFill>
                  <a:srgbClr val="CC33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Search for Dark Matter</a:t>
            </a:r>
          </a:p>
        </p:txBody>
      </p:sp>
    </p:spTree>
    <p:extLst>
      <p:ext uri="{BB962C8B-B14F-4D97-AF65-F5344CB8AC3E}">
        <p14:creationId xmlns:p14="http://schemas.microsoft.com/office/powerpoint/2010/main" val="5303832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222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1249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D7B0F0D-0AC1-7546-B646-BF6F98E145C9}" type="slidenum">
              <a:rPr lang="en-US" sz="1500">
                <a:solidFill>
                  <a:srgbClr val="0000FF"/>
                </a:solidFill>
              </a:rPr>
              <a:pPr eaLnBrk="1" hangingPunct="1"/>
              <a:t>58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249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422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85800" y="6477000"/>
            <a:ext cx="41814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00FF"/>
                </a:solidFill>
              </a:rPr>
              <a:t>Dark Matter is required!</a:t>
            </a:r>
            <a:endParaRPr lang="ja-JP" altLang="en-US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808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325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7263">
              <a:defRPr/>
            </a:pPr>
            <a:r>
              <a:rPr lang="en-US"/>
              <a:t>Katsushi Arisaka</a:t>
            </a:r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097B4D-0CD3-6A48-BF67-CC9D057558F1}" type="slidenum">
              <a:rPr lang="en-US" sz="1500">
                <a:solidFill>
                  <a:srgbClr val="0000FF"/>
                </a:solidFill>
              </a:rPr>
              <a:pPr eaLnBrk="1" hangingPunct="1"/>
              <a:t>59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26980" name="Picture 3" descr="23_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45673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1" name="Rectangle 3"/>
          <p:cNvSpPr>
            <a:spLocks noChangeArrowheads="1"/>
          </p:cNvSpPr>
          <p:nvPr/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68" tIns="48235" rIns="96468" bIns="48235" anchor="ctr"/>
          <a:lstStyle/>
          <a:p>
            <a:pPr>
              <a:lnSpc>
                <a:spcPct val="80000"/>
              </a:lnSpc>
            </a:pPr>
            <a:r>
              <a:rPr lang="en-US" altLang="ja-JP" sz="4000" b="1">
                <a:solidFill>
                  <a:srgbClr val="A50021"/>
                </a:solidFill>
                <a:latin typeface="Tahoma" charset="0"/>
              </a:rPr>
              <a:t>Rotational Velocity of Galaxies </a:t>
            </a:r>
            <a:endParaRPr lang="ja-JP" altLang="en-US" sz="4000" b="1">
              <a:solidFill>
                <a:srgbClr val="A50021"/>
              </a:solidFill>
              <a:latin typeface="Tahoma" charset="0"/>
            </a:endParaRPr>
          </a:p>
        </p:txBody>
      </p:sp>
      <p:sp>
        <p:nvSpPr>
          <p:cNvPr id="126982" name="TextBox 8"/>
          <p:cNvSpPr txBox="1">
            <a:spLocks noChangeArrowheads="1"/>
          </p:cNvSpPr>
          <p:nvPr/>
        </p:nvSpPr>
        <p:spPr bwMode="auto">
          <a:xfrm>
            <a:off x="3829050" y="3962400"/>
            <a:ext cx="2411413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6" tIns="45638" rIns="91276" bIns="456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70C0"/>
                </a:solidFill>
                <a:latin typeface="Arial Narrow" charset="0"/>
              </a:rPr>
              <a:t>Without Dark Matter</a:t>
            </a:r>
          </a:p>
          <a:p>
            <a:pPr eaLnBrk="1" hangingPunct="1"/>
            <a:endParaRPr lang="en-US" sz="2000" b="1">
              <a:solidFill>
                <a:srgbClr val="0070C0"/>
              </a:solidFill>
              <a:latin typeface="Arial Narrow" charset="0"/>
            </a:endParaRPr>
          </a:p>
        </p:txBody>
      </p:sp>
      <p:sp>
        <p:nvSpPr>
          <p:cNvPr id="126983" name="TextBox 9"/>
          <p:cNvSpPr txBox="1">
            <a:spLocks noChangeArrowheads="1"/>
          </p:cNvSpPr>
          <p:nvPr/>
        </p:nvSpPr>
        <p:spPr bwMode="auto">
          <a:xfrm>
            <a:off x="4743450" y="1905000"/>
            <a:ext cx="310515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6" tIns="45638" rIns="91276" bIns="456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b="1">
                <a:solidFill>
                  <a:srgbClr val="C00000"/>
                </a:solidFill>
                <a:latin typeface="Arial Narrow" charset="0"/>
              </a:rPr>
              <a:t>With uniformly distributed Dark Matter</a:t>
            </a:r>
          </a:p>
        </p:txBody>
      </p:sp>
      <p:sp>
        <p:nvSpPr>
          <p:cNvPr id="126984" name="TextBox 10"/>
          <p:cNvSpPr txBox="1">
            <a:spLocks noChangeArrowheads="1"/>
          </p:cNvSpPr>
          <p:nvPr/>
        </p:nvSpPr>
        <p:spPr bwMode="auto">
          <a:xfrm>
            <a:off x="2805113" y="2571750"/>
            <a:ext cx="577850" cy="404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6" tIns="45638" rIns="91276" bIns="456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b="1">
                <a:solidFill>
                  <a:srgbClr val="C00000"/>
                </a:solidFill>
                <a:latin typeface="Arial Narrow" charset="0"/>
              </a:rPr>
              <a:t>Sun</a:t>
            </a:r>
          </a:p>
        </p:txBody>
      </p:sp>
    </p:spTree>
    <p:extLst>
      <p:ext uri="{BB962C8B-B14F-4D97-AF65-F5344CB8AC3E}">
        <p14:creationId xmlns:p14="http://schemas.microsoft.com/office/powerpoint/2010/main" val="415514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7D80A4AA-34B0-1F4D-897F-2428288F1CDC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6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20838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0" name="Rectangle 10"/>
          <p:cNvSpPr>
            <a:spLocks noChangeArrowheads="1"/>
          </p:cNvSpPr>
          <p:nvPr/>
        </p:nvSpPr>
        <p:spPr bwMode="auto">
          <a:xfrm>
            <a:off x="28956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800" b="1">
              <a:latin typeface="+mn-lt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4160" y="6096000"/>
            <a:ext cx="1804701" cy="523220"/>
          </a:xfrm>
          <a:prstGeom prst="rect">
            <a:avLst/>
          </a:prstGeom>
          <a:noFill/>
          <a:ln w="28575" cap="flat" cmpd="sng" algn="ctr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  <a:latin typeface="+mn-lt"/>
              </a:rPr>
              <a:t>Accelerator</a:t>
            </a:r>
            <a:endParaRPr lang="en-US" sz="2800" b="1" dirty="0">
              <a:solidFill>
                <a:srgbClr val="FF6600"/>
              </a:solidFill>
              <a:latin typeface="+mn-lt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4724400" y="6096000"/>
            <a:ext cx="3352800" cy="523220"/>
            <a:chOff x="4724400" y="6122184"/>
            <a:chExt cx="3352800" cy="523737"/>
          </a:xfrm>
        </p:grpSpPr>
        <p:cxnSp>
          <p:nvCxnSpPr>
            <p:cNvPr id="120847" name="Straight Arrow Connector 15"/>
            <p:cNvCxnSpPr>
              <a:cxnSpLocks noChangeShapeType="1"/>
            </p:cNvCxnSpPr>
            <p:nvPr/>
          </p:nvCxnSpPr>
          <p:spPr bwMode="auto">
            <a:xfrm>
              <a:off x="4724400" y="6400800"/>
              <a:ext cx="3352800" cy="1588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5391875" y="6122184"/>
              <a:ext cx="1821006" cy="523737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US" altLang="ja-JP" sz="2800" b="1" dirty="0" smtClean="0">
                  <a:solidFill>
                    <a:srgbClr val="FF0000"/>
                  </a:solidFill>
                  <a:latin typeface="+mn-lt"/>
                </a:rPr>
                <a:t>Microscope</a:t>
              </a:r>
              <a:endParaRPr lang="en-US" sz="2800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120843" name="Group 18"/>
          <p:cNvGrpSpPr>
            <a:grpSpLocks/>
          </p:cNvGrpSpPr>
          <p:nvPr/>
        </p:nvGrpSpPr>
        <p:grpSpPr bwMode="auto">
          <a:xfrm>
            <a:off x="1905000" y="6106180"/>
            <a:ext cx="2743200" cy="523220"/>
            <a:chOff x="1676400" y="6120824"/>
            <a:chExt cx="2743200" cy="523737"/>
          </a:xfrm>
        </p:grpSpPr>
        <p:cxnSp>
          <p:nvCxnSpPr>
            <p:cNvPr id="120845" name="Straight Arrow Connector 16"/>
            <p:cNvCxnSpPr>
              <a:cxnSpLocks noChangeShapeType="1"/>
            </p:cNvCxnSpPr>
            <p:nvPr/>
          </p:nvCxnSpPr>
          <p:spPr bwMode="auto">
            <a:xfrm>
              <a:off x="1676400" y="6400800"/>
              <a:ext cx="2743200" cy="1588"/>
            </a:xfrm>
            <a:prstGeom prst="straightConnector1">
              <a:avLst/>
            </a:prstGeom>
            <a:noFill/>
            <a:ln w="57150">
              <a:solidFill>
                <a:srgbClr val="FF00FF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2116115" y="6120824"/>
              <a:ext cx="1603424" cy="523737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solidFill>
                <a:srgbClr val="FF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US" altLang="ja-JP" sz="2800" b="1" dirty="0" smtClean="0">
                  <a:solidFill>
                    <a:srgbClr val="FF00FF"/>
                  </a:solidFill>
                  <a:latin typeface="+mn-lt"/>
                </a:rPr>
                <a:t>Telescope</a:t>
              </a:r>
              <a:endParaRPr lang="en-US" sz="2800" b="1" dirty="0">
                <a:solidFill>
                  <a:srgbClr val="FF00FF"/>
                </a:solidFill>
                <a:latin typeface="+mn-lt"/>
              </a:endParaRPr>
            </a:p>
          </p:txBody>
        </p:sp>
      </p:grp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37638" y="2286000"/>
            <a:ext cx="16109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  <a:latin typeface="+mn-lt"/>
              </a:rPr>
              <a:t>14B years ago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609600" y="787400"/>
            <a:ext cx="565126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200" b="1" i="1" dirty="0" smtClean="0">
                <a:solidFill>
                  <a:srgbClr val="00B0F0"/>
                </a:solidFill>
                <a:latin typeface="+mn-lt"/>
              </a:rPr>
              <a:t>Spontaneous Symmetry Breaking</a:t>
            </a:r>
            <a:endParaRPr lang="en-US" sz="3200" b="1" i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430213" y="3492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1/18/2012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96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427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3E7A60-6542-9942-94CC-FEFAD6DE9644}" type="slidenum">
              <a:rPr lang="en-US" sz="1500">
                <a:solidFill>
                  <a:srgbClr val="0000FF"/>
                </a:solidFill>
              </a:rPr>
              <a:pPr eaLnBrk="1" hangingPunct="1"/>
              <a:t>60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9028" name="Rectangle 2"/>
          <p:cNvSpPr>
            <a:spLocks noChangeArrowheads="1"/>
          </p:cNvSpPr>
          <p:nvPr/>
        </p:nvSpPr>
        <p:spPr bwMode="auto">
          <a:xfrm>
            <a:off x="0" y="0"/>
            <a:ext cx="9609138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29" name="Text Box 3"/>
          <p:cNvSpPr txBox="1">
            <a:spLocks noChangeArrowheads="1"/>
          </p:cNvSpPr>
          <p:nvPr/>
        </p:nvSpPr>
        <p:spPr bwMode="auto">
          <a:xfrm>
            <a:off x="1520825" y="193675"/>
            <a:ext cx="70135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>
                <a:solidFill>
                  <a:srgbClr val="FF0000"/>
                </a:solidFill>
                <a:latin typeface="Tahoma" charset="0"/>
              </a:rPr>
              <a:t>Formation of Structure in the Universe</a:t>
            </a:r>
          </a:p>
        </p:txBody>
      </p:sp>
      <p:grpSp>
        <p:nvGrpSpPr>
          <p:cNvPr id="129030" name="Group 4"/>
          <p:cNvGrpSpPr>
            <a:grpSpLocks/>
          </p:cNvGrpSpPr>
          <p:nvPr/>
        </p:nvGrpSpPr>
        <p:grpSpPr bwMode="auto">
          <a:xfrm>
            <a:off x="76200" y="990600"/>
            <a:ext cx="9525000" cy="6324600"/>
            <a:chOff x="288" y="1056"/>
            <a:chExt cx="4944" cy="3216"/>
          </a:xfrm>
        </p:grpSpPr>
        <p:pic>
          <p:nvPicPr>
            <p:cNvPr id="129032" name="Picture 5" descr="27_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" y="1100"/>
              <a:ext cx="4833" cy="3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9033" name="AutoShape 6"/>
            <p:cNvSpPr>
              <a:spLocks noChangeArrowheads="1"/>
            </p:cNvSpPr>
            <p:nvPr/>
          </p:nvSpPr>
          <p:spPr bwMode="auto">
            <a:xfrm>
              <a:off x="288" y="2448"/>
              <a:ext cx="4368" cy="1824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34" name="AutoShape 7"/>
            <p:cNvSpPr>
              <a:spLocks noChangeArrowheads="1"/>
            </p:cNvSpPr>
            <p:nvPr/>
          </p:nvSpPr>
          <p:spPr bwMode="auto">
            <a:xfrm flipH="1" flipV="1">
              <a:off x="1200" y="1056"/>
              <a:ext cx="4032" cy="960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289544" name="Text Box 8"/>
          <p:cNvSpPr txBox="1">
            <a:spLocks noChangeArrowheads="1"/>
          </p:cNvSpPr>
          <p:nvPr/>
        </p:nvSpPr>
        <p:spPr bwMode="auto">
          <a:xfrm>
            <a:off x="685800" y="6477000"/>
            <a:ext cx="41814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00FF"/>
                </a:solidFill>
              </a:rPr>
              <a:t>Dark Matter is required!</a:t>
            </a:r>
            <a:endParaRPr lang="ja-JP" altLang="en-US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996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89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954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3107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F6EF40-5608-C445-A9BA-4A03F0DCA520}" type="slidenum">
              <a:rPr lang="en-US" sz="1500">
                <a:solidFill>
                  <a:srgbClr val="0000FF"/>
                </a:solidFill>
              </a:rPr>
              <a:pPr eaLnBrk="1" hangingPunct="1"/>
              <a:t>61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31075" name="Picture 2" descr="27_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62000"/>
            <a:ext cx="55499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6" name="Rectangle 3"/>
          <p:cNvSpPr>
            <a:spLocks noChangeArrowheads="1"/>
          </p:cNvSpPr>
          <p:nvPr/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68" tIns="48235" rIns="96468" bIns="48235" anchor="ctr"/>
          <a:lstStyle/>
          <a:p>
            <a:pPr>
              <a:lnSpc>
                <a:spcPct val="80000"/>
              </a:lnSpc>
            </a:pPr>
            <a:r>
              <a:rPr lang="en-US" altLang="ja-JP" sz="4000" b="1">
                <a:solidFill>
                  <a:srgbClr val="A50021"/>
                </a:solidFill>
                <a:latin typeface="Tahoma" charset="0"/>
              </a:rPr>
              <a:t>Evolution of Large Structure</a:t>
            </a:r>
            <a:endParaRPr lang="ja-JP" altLang="en-US" sz="4000" b="1">
              <a:solidFill>
                <a:srgbClr val="A50021"/>
              </a:solidFill>
              <a:latin typeface="Tahoma" charset="0"/>
            </a:endParaRPr>
          </a:p>
        </p:txBody>
      </p:sp>
      <p:sp>
        <p:nvSpPr>
          <p:cNvPr id="131077" name="Rectangle 4"/>
          <p:cNvSpPr>
            <a:spLocks noChangeArrowheads="1"/>
          </p:cNvSpPr>
          <p:nvPr/>
        </p:nvSpPr>
        <p:spPr bwMode="auto">
          <a:xfrm>
            <a:off x="2971800" y="7102475"/>
            <a:ext cx="3733800" cy="1524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miter lim="800000"/>
            <a:headEnd/>
            <a:tailEnd/>
          </a:ln>
        </p:spPr>
        <p:txBody>
          <a:bodyPr wrap="none" lIns="91276" tIns="45638" rIns="91276" bIns="45638" anchor="ctr"/>
          <a:lstStyle/>
          <a:p>
            <a:endParaRPr lang="en-US">
              <a:latin typeface="Arial Narrow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176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3312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13312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6A9D941-71AF-AA49-80BE-2959E721A149}" type="slidenum">
              <a:rPr lang="en-US" sz="1500">
                <a:solidFill>
                  <a:srgbClr val="0000FF"/>
                </a:solidFill>
              </a:rPr>
              <a:pPr eaLnBrk="1" hangingPunct="1"/>
              <a:t>62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33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The Five Largest Mysteries in Nature </a:t>
            </a:r>
          </a:p>
        </p:txBody>
      </p:sp>
      <p:sp>
        <p:nvSpPr>
          <p:cNvPr id="4045827" name="Text Box 3"/>
          <p:cNvSpPr txBox="1">
            <a:spLocks noChangeArrowheads="1"/>
          </p:cNvSpPr>
          <p:nvPr/>
        </p:nvSpPr>
        <p:spPr bwMode="auto">
          <a:xfrm>
            <a:off x="1011238" y="1501775"/>
            <a:ext cx="1274762" cy="396875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6600"/>
                </a:solidFill>
                <a:latin typeface="+mn-lt"/>
                <a:ea typeface="+mn-ea"/>
                <a:cs typeface="Arial" charset="0"/>
              </a:rPr>
              <a:t>1B years</a:t>
            </a:r>
          </a:p>
        </p:txBody>
      </p:sp>
      <p:sp>
        <p:nvSpPr>
          <p:cNvPr id="4045828" name="Text Box 4"/>
          <p:cNvSpPr txBox="1">
            <a:spLocks noChangeArrowheads="1"/>
          </p:cNvSpPr>
          <p:nvPr/>
        </p:nvSpPr>
        <p:spPr bwMode="auto">
          <a:xfrm>
            <a:off x="3148013" y="1031875"/>
            <a:ext cx="1800225" cy="396875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0000FF"/>
                </a:solidFill>
                <a:latin typeface="+mn-lt"/>
                <a:ea typeface="+mn-ea"/>
                <a:cs typeface="Arial" charset="0"/>
              </a:rPr>
              <a:t>Big Bang!</a:t>
            </a:r>
          </a:p>
        </p:txBody>
      </p:sp>
      <p:sp>
        <p:nvSpPr>
          <p:cNvPr id="4045829" name="Text Box 5"/>
          <p:cNvSpPr txBox="1">
            <a:spLocks noChangeArrowheads="1"/>
          </p:cNvSpPr>
          <p:nvPr/>
        </p:nvSpPr>
        <p:spPr bwMode="auto">
          <a:xfrm>
            <a:off x="3276600" y="4648200"/>
            <a:ext cx="2819400" cy="396875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0000FF"/>
                </a:solidFill>
                <a:latin typeface="+mn-lt"/>
                <a:ea typeface="+mn-ea"/>
                <a:cs typeface="Arial" charset="0"/>
              </a:rPr>
              <a:t>Solar System formed</a:t>
            </a:r>
          </a:p>
        </p:txBody>
      </p:sp>
      <p:sp>
        <p:nvSpPr>
          <p:cNvPr id="4045830" name="Line 6"/>
          <p:cNvSpPr>
            <a:spLocks noChangeAspect="1" noChangeShapeType="1"/>
          </p:cNvSpPr>
          <p:nvPr/>
        </p:nvSpPr>
        <p:spPr bwMode="auto">
          <a:xfrm>
            <a:off x="2295525" y="1250950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4045831" name="Text Box 7"/>
          <p:cNvSpPr txBox="1">
            <a:spLocks noChangeArrowheads="1"/>
          </p:cNvSpPr>
          <p:nvPr/>
        </p:nvSpPr>
        <p:spPr bwMode="auto">
          <a:xfrm>
            <a:off x="3276600" y="4953000"/>
            <a:ext cx="2819400" cy="396875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CC00FF"/>
                </a:solidFill>
                <a:latin typeface="+mn-lt"/>
                <a:ea typeface="+mn-ea"/>
                <a:cs typeface="Arial" charset="0"/>
              </a:rPr>
              <a:t>First life on the Earth</a:t>
            </a:r>
          </a:p>
        </p:txBody>
      </p:sp>
      <p:sp>
        <p:nvSpPr>
          <p:cNvPr id="4045832" name="Line 8"/>
          <p:cNvSpPr>
            <a:spLocks noChangeAspect="1" noChangeShapeType="1"/>
          </p:cNvSpPr>
          <p:nvPr/>
        </p:nvSpPr>
        <p:spPr bwMode="auto">
          <a:xfrm>
            <a:off x="1752600" y="5105400"/>
            <a:ext cx="16002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4045833" name="Text Box 9"/>
          <p:cNvSpPr txBox="1">
            <a:spLocks noChangeArrowheads="1"/>
          </p:cNvSpPr>
          <p:nvPr/>
        </p:nvSpPr>
        <p:spPr bwMode="auto">
          <a:xfrm>
            <a:off x="3136900" y="6207125"/>
            <a:ext cx="2390775" cy="396875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CC00FF"/>
                </a:solidFill>
                <a:latin typeface="+mn-lt"/>
                <a:ea typeface="+mn-ea"/>
                <a:cs typeface="Arial" charset="0"/>
              </a:rPr>
              <a:t>Homo sapiens</a:t>
            </a:r>
          </a:p>
        </p:txBody>
      </p:sp>
      <p:sp>
        <p:nvSpPr>
          <p:cNvPr id="4045834" name="Line 10"/>
          <p:cNvSpPr>
            <a:spLocks noChangeShapeType="1"/>
          </p:cNvSpPr>
          <p:nvPr/>
        </p:nvSpPr>
        <p:spPr bwMode="auto">
          <a:xfrm>
            <a:off x="1852613" y="6353175"/>
            <a:ext cx="1423987" cy="47625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4045835" name="Line 11"/>
          <p:cNvSpPr>
            <a:spLocks noChangeShapeType="1"/>
          </p:cNvSpPr>
          <p:nvPr/>
        </p:nvSpPr>
        <p:spPr bwMode="auto">
          <a:xfrm>
            <a:off x="1879600" y="6464300"/>
            <a:ext cx="1397000" cy="24130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4045836" name="Text Box 12"/>
          <p:cNvSpPr txBox="1">
            <a:spLocks noChangeArrowheads="1"/>
          </p:cNvSpPr>
          <p:nvPr/>
        </p:nvSpPr>
        <p:spPr bwMode="auto">
          <a:xfrm>
            <a:off x="3305175" y="6597650"/>
            <a:ext cx="2028825" cy="400050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i="1" dirty="0">
                <a:latin typeface="+mn-lt"/>
                <a:ea typeface="+mn-ea"/>
                <a:cs typeface="Arial" charset="0"/>
              </a:rPr>
              <a:t>We were born.</a:t>
            </a:r>
          </a:p>
        </p:txBody>
      </p:sp>
      <p:sp>
        <p:nvSpPr>
          <p:cNvPr id="4045837" name="Line 13"/>
          <p:cNvSpPr>
            <a:spLocks noChangeAspect="1" noChangeShapeType="1"/>
          </p:cNvSpPr>
          <p:nvPr/>
        </p:nvSpPr>
        <p:spPr bwMode="auto">
          <a:xfrm>
            <a:off x="1752600" y="4800600"/>
            <a:ext cx="16002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4045838" name="Text Box 14"/>
          <p:cNvSpPr txBox="1">
            <a:spLocks noChangeArrowheads="1"/>
          </p:cNvSpPr>
          <p:nvPr/>
        </p:nvSpPr>
        <p:spPr bwMode="auto">
          <a:xfrm>
            <a:off x="2930525" y="1444625"/>
            <a:ext cx="3124200" cy="396875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0000FF"/>
                </a:solidFill>
                <a:latin typeface="+mn-lt"/>
                <a:ea typeface="+mn-ea"/>
                <a:cs typeface="Arial" charset="0"/>
              </a:rPr>
              <a:t>First Galaxy formed</a:t>
            </a:r>
          </a:p>
        </p:txBody>
      </p:sp>
      <p:sp>
        <p:nvSpPr>
          <p:cNvPr id="4045839" name="Line 15"/>
          <p:cNvSpPr>
            <a:spLocks noChangeAspect="1" noChangeShapeType="1"/>
          </p:cNvSpPr>
          <p:nvPr/>
        </p:nvSpPr>
        <p:spPr bwMode="auto">
          <a:xfrm>
            <a:off x="2209800" y="1647825"/>
            <a:ext cx="1143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133138" name="Text Box 29"/>
          <p:cNvSpPr txBox="1">
            <a:spLocks noChangeArrowheads="1"/>
          </p:cNvSpPr>
          <p:nvPr/>
        </p:nvSpPr>
        <p:spPr bwMode="auto">
          <a:xfrm>
            <a:off x="1011238" y="1131888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0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sp>
        <p:nvSpPr>
          <p:cNvPr id="4045840" name="Text Box 16"/>
          <p:cNvSpPr txBox="1">
            <a:spLocks noChangeArrowheads="1"/>
          </p:cNvSpPr>
          <p:nvPr/>
        </p:nvSpPr>
        <p:spPr bwMode="auto">
          <a:xfrm>
            <a:off x="782638" y="854075"/>
            <a:ext cx="919162" cy="396875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6600"/>
                </a:solidFill>
                <a:latin typeface="+mn-lt"/>
                <a:ea typeface="+mn-ea"/>
                <a:cs typeface="Arial" charset="0"/>
              </a:rPr>
              <a:t>Time </a:t>
            </a:r>
          </a:p>
        </p:txBody>
      </p:sp>
      <p:sp>
        <p:nvSpPr>
          <p:cNvPr id="4045841" name="Line 17"/>
          <p:cNvSpPr>
            <a:spLocks noChangeAspect="1" noChangeShapeType="1"/>
          </p:cNvSpPr>
          <p:nvPr/>
        </p:nvSpPr>
        <p:spPr bwMode="auto">
          <a:xfrm flipH="1">
            <a:off x="782638" y="1076325"/>
            <a:ext cx="0" cy="5781675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4045842" name="Line 18"/>
          <p:cNvSpPr>
            <a:spLocks noChangeShapeType="1"/>
          </p:cNvSpPr>
          <p:nvPr/>
        </p:nvSpPr>
        <p:spPr bwMode="auto">
          <a:xfrm>
            <a:off x="782638" y="1296988"/>
            <a:ext cx="212725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4045843" name="Line 19"/>
          <p:cNvSpPr>
            <a:spLocks noChangeShapeType="1"/>
          </p:cNvSpPr>
          <p:nvPr/>
        </p:nvSpPr>
        <p:spPr bwMode="auto">
          <a:xfrm>
            <a:off x="787400" y="1658938"/>
            <a:ext cx="212725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4045844" name="Line 20"/>
          <p:cNvSpPr>
            <a:spLocks noChangeShapeType="1"/>
          </p:cNvSpPr>
          <p:nvPr/>
        </p:nvSpPr>
        <p:spPr bwMode="auto">
          <a:xfrm>
            <a:off x="787400" y="2041525"/>
            <a:ext cx="212725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4045845" name="Line 21"/>
          <p:cNvSpPr>
            <a:spLocks noChangeShapeType="1"/>
          </p:cNvSpPr>
          <p:nvPr/>
        </p:nvSpPr>
        <p:spPr bwMode="auto">
          <a:xfrm>
            <a:off x="796925" y="2405063"/>
            <a:ext cx="212725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4045846" name="Line 22"/>
          <p:cNvSpPr>
            <a:spLocks noChangeShapeType="1"/>
          </p:cNvSpPr>
          <p:nvPr/>
        </p:nvSpPr>
        <p:spPr bwMode="auto">
          <a:xfrm>
            <a:off x="806450" y="2784475"/>
            <a:ext cx="211138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4045847" name="Line 23"/>
          <p:cNvSpPr>
            <a:spLocks noChangeShapeType="1"/>
          </p:cNvSpPr>
          <p:nvPr/>
        </p:nvSpPr>
        <p:spPr bwMode="auto">
          <a:xfrm>
            <a:off x="795338" y="3152775"/>
            <a:ext cx="211137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4045848" name="Line 24"/>
          <p:cNvSpPr>
            <a:spLocks noChangeShapeType="1"/>
          </p:cNvSpPr>
          <p:nvPr/>
        </p:nvSpPr>
        <p:spPr bwMode="auto">
          <a:xfrm>
            <a:off x="803275" y="3525838"/>
            <a:ext cx="212725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4045849" name="Line 25"/>
          <p:cNvSpPr>
            <a:spLocks noChangeShapeType="1"/>
          </p:cNvSpPr>
          <p:nvPr/>
        </p:nvSpPr>
        <p:spPr bwMode="auto">
          <a:xfrm>
            <a:off x="806450" y="3902075"/>
            <a:ext cx="211138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4045850" name="Line 26"/>
          <p:cNvSpPr>
            <a:spLocks noChangeShapeType="1"/>
          </p:cNvSpPr>
          <p:nvPr/>
        </p:nvSpPr>
        <p:spPr bwMode="auto">
          <a:xfrm>
            <a:off x="795338" y="4265613"/>
            <a:ext cx="211137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4045851" name="Line 27"/>
          <p:cNvSpPr>
            <a:spLocks noChangeShapeType="1"/>
          </p:cNvSpPr>
          <p:nvPr/>
        </p:nvSpPr>
        <p:spPr bwMode="auto">
          <a:xfrm>
            <a:off x="782638" y="4621213"/>
            <a:ext cx="212725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4045852" name="Line 28"/>
          <p:cNvSpPr>
            <a:spLocks noChangeShapeType="1"/>
          </p:cNvSpPr>
          <p:nvPr/>
        </p:nvSpPr>
        <p:spPr bwMode="auto">
          <a:xfrm>
            <a:off x="782638" y="5008563"/>
            <a:ext cx="212725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133152" name="Text Box 30"/>
          <p:cNvSpPr txBox="1">
            <a:spLocks noChangeArrowheads="1"/>
          </p:cNvSpPr>
          <p:nvPr/>
        </p:nvSpPr>
        <p:spPr bwMode="auto">
          <a:xfrm>
            <a:off x="925513" y="1849438"/>
            <a:ext cx="706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2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sp>
        <p:nvSpPr>
          <p:cNvPr id="133153" name="Text Box 31"/>
          <p:cNvSpPr txBox="1">
            <a:spLocks noChangeArrowheads="1"/>
          </p:cNvSpPr>
          <p:nvPr/>
        </p:nvSpPr>
        <p:spPr bwMode="auto">
          <a:xfrm>
            <a:off x="925513" y="2182813"/>
            <a:ext cx="798512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sp>
        <p:nvSpPr>
          <p:cNvPr id="133154" name="Text Box 32"/>
          <p:cNvSpPr txBox="1">
            <a:spLocks noChangeArrowheads="1"/>
          </p:cNvSpPr>
          <p:nvPr/>
        </p:nvSpPr>
        <p:spPr bwMode="auto">
          <a:xfrm>
            <a:off x="1182688" y="2346325"/>
            <a:ext cx="798512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sp>
        <p:nvSpPr>
          <p:cNvPr id="4045857" name="Line 33"/>
          <p:cNvSpPr>
            <a:spLocks noChangeShapeType="1"/>
          </p:cNvSpPr>
          <p:nvPr/>
        </p:nvSpPr>
        <p:spPr bwMode="auto">
          <a:xfrm>
            <a:off x="771525" y="5397500"/>
            <a:ext cx="211138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4045858" name="Line 34"/>
          <p:cNvSpPr>
            <a:spLocks noChangeShapeType="1"/>
          </p:cNvSpPr>
          <p:nvPr/>
        </p:nvSpPr>
        <p:spPr bwMode="auto">
          <a:xfrm>
            <a:off x="779463" y="5770563"/>
            <a:ext cx="212725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4045859" name="Line 35"/>
          <p:cNvSpPr>
            <a:spLocks noChangeShapeType="1"/>
          </p:cNvSpPr>
          <p:nvPr/>
        </p:nvSpPr>
        <p:spPr bwMode="auto">
          <a:xfrm>
            <a:off x="782638" y="6146800"/>
            <a:ext cx="211137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4045860" name="Line 36"/>
          <p:cNvSpPr>
            <a:spLocks noChangeShapeType="1"/>
          </p:cNvSpPr>
          <p:nvPr/>
        </p:nvSpPr>
        <p:spPr bwMode="auto">
          <a:xfrm>
            <a:off x="771525" y="6508750"/>
            <a:ext cx="211138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none" w="lg" len="med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133159" name="Text Box 37"/>
          <p:cNvSpPr txBox="1">
            <a:spLocks noChangeArrowheads="1"/>
          </p:cNvSpPr>
          <p:nvPr/>
        </p:nvSpPr>
        <p:spPr bwMode="auto">
          <a:xfrm>
            <a:off x="912813" y="2181225"/>
            <a:ext cx="708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3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sp>
        <p:nvSpPr>
          <p:cNvPr id="133160" name="Text Box 38"/>
          <p:cNvSpPr txBox="1">
            <a:spLocks noChangeArrowheads="1"/>
          </p:cNvSpPr>
          <p:nvPr/>
        </p:nvSpPr>
        <p:spPr bwMode="auto">
          <a:xfrm>
            <a:off x="912813" y="2568575"/>
            <a:ext cx="708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4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sp>
        <p:nvSpPr>
          <p:cNvPr id="133161" name="Text Box 39"/>
          <p:cNvSpPr txBox="1">
            <a:spLocks noChangeArrowheads="1"/>
          </p:cNvSpPr>
          <p:nvPr/>
        </p:nvSpPr>
        <p:spPr bwMode="auto">
          <a:xfrm>
            <a:off x="912813" y="2960688"/>
            <a:ext cx="708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5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sp>
        <p:nvSpPr>
          <p:cNvPr id="133162" name="Text Box 40"/>
          <p:cNvSpPr txBox="1">
            <a:spLocks noChangeArrowheads="1"/>
          </p:cNvSpPr>
          <p:nvPr/>
        </p:nvSpPr>
        <p:spPr bwMode="auto">
          <a:xfrm>
            <a:off x="912813" y="3344863"/>
            <a:ext cx="708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6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sp>
        <p:nvSpPr>
          <p:cNvPr id="133163" name="Text Box 41"/>
          <p:cNvSpPr txBox="1">
            <a:spLocks noChangeArrowheads="1"/>
          </p:cNvSpPr>
          <p:nvPr/>
        </p:nvSpPr>
        <p:spPr bwMode="auto">
          <a:xfrm>
            <a:off x="912813" y="3732213"/>
            <a:ext cx="708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7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sp>
        <p:nvSpPr>
          <p:cNvPr id="133164" name="Text Box 42"/>
          <p:cNvSpPr txBox="1">
            <a:spLocks noChangeArrowheads="1"/>
          </p:cNvSpPr>
          <p:nvPr/>
        </p:nvSpPr>
        <p:spPr bwMode="auto">
          <a:xfrm>
            <a:off x="912813" y="4065588"/>
            <a:ext cx="708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8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sp>
        <p:nvSpPr>
          <p:cNvPr id="133165" name="Text Box 43"/>
          <p:cNvSpPr txBox="1">
            <a:spLocks noChangeArrowheads="1"/>
          </p:cNvSpPr>
          <p:nvPr/>
        </p:nvSpPr>
        <p:spPr bwMode="auto">
          <a:xfrm>
            <a:off x="912813" y="4452938"/>
            <a:ext cx="708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9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sp>
        <p:nvSpPr>
          <p:cNvPr id="133166" name="Text Box 44"/>
          <p:cNvSpPr txBox="1">
            <a:spLocks noChangeArrowheads="1"/>
          </p:cNvSpPr>
          <p:nvPr/>
        </p:nvSpPr>
        <p:spPr bwMode="auto">
          <a:xfrm>
            <a:off x="912813" y="4840288"/>
            <a:ext cx="708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10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sp>
        <p:nvSpPr>
          <p:cNvPr id="133167" name="Text Box 45"/>
          <p:cNvSpPr txBox="1">
            <a:spLocks noChangeArrowheads="1"/>
          </p:cNvSpPr>
          <p:nvPr/>
        </p:nvSpPr>
        <p:spPr bwMode="auto">
          <a:xfrm>
            <a:off x="912813" y="5230813"/>
            <a:ext cx="708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11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sp>
        <p:nvSpPr>
          <p:cNvPr id="133168" name="Text Box 46"/>
          <p:cNvSpPr txBox="1">
            <a:spLocks noChangeArrowheads="1"/>
          </p:cNvSpPr>
          <p:nvPr/>
        </p:nvSpPr>
        <p:spPr bwMode="auto">
          <a:xfrm>
            <a:off x="912813" y="5559425"/>
            <a:ext cx="708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12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sp>
        <p:nvSpPr>
          <p:cNvPr id="133169" name="Text Box 47"/>
          <p:cNvSpPr txBox="1">
            <a:spLocks noChangeArrowheads="1"/>
          </p:cNvSpPr>
          <p:nvPr/>
        </p:nvSpPr>
        <p:spPr bwMode="auto">
          <a:xfrm>
            <a:off x="912813" y="5948363"/>
            <a:ext cx="708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13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sp>
        <p:nvSpPr>
          <p:cNvPr id="133170" name="Text Box 48"/>
          <p:cNvSpPr txBox="1">
            <a:spLocks noChangeArrowheads="1"/>
          </p:cNvSpPr>
          <p:nvPr/>
        </p:nvSpPr>
        <p:spPr bwMode="auto">
          <a:xfrm>
            <a:off x="912813" y="6338888"/>
            <a:ext cx="708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14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sp>
        <p:nvSpPr>
          <p:cNvPr id="133171" name="Text Box 49"/>
          <p:cNvSpPr txBox="1">
            <a:spLocks noChangeArrowheads="1"/>
          </p:cNvSpPr>
          <p:nvPr/>
        </p:nvSpPr>
        <p:spPr bwMode="auto">
          <a:xfrm>
            <a:off x="3165475" y="5880100"/>
            <a:ext cx="2362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CC00FF"/>
                </a:solidFill>
                <a:latin typeface="Arial Narrow" charset="0"/>
              </a:rPr>
              <a:t>Plants, Fish…</a:t>
            </a:r>
          </a:p>
        </p:txBody>
      </p:sp>
      <p:sp>
        <p:nvSpPr>
          <p:cNvPr id="4045874" name="Line 50"/>
          <p:cNvSpPr>
            <a:spLocks noChangeShapeType="1"/>
          </p:cNvSpPr>
          <p:nvPr/>
        </p:nvSpPr>
        <p:spPr bwMode="auto">
          <a:xfrm flipV="1">
            <a:off x="1870075" y="6096000"/>
            <a:ext cx="1482725" cy="163513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grpSp>
        <p:nvGrpSpPr>
          <p:cNvPr id="133173" name="Group 59"/>
          <p:cNvGrpSpPr>
            <a:grpSpLocks/>
          </p:cNvGrpSpPr>
          <p:nvPr/>
        </p:nvGrpSpPr>
        <p:grpSpPr bwMode="auto">
          <a:xfrm>
            <a:off x="7086600" y="990600"/>
            <a:ext cx="2235200" cy="5734050"/>
            <a:chOff x="6705600" y="990600"/>
            <a:chExt cx="2616200" cy="5734110"/>
          </a:xfrm>
        </p:grpSpPr>
        <p:sp>
          <p:nvSpPr>
            <p:cNvPr id="4045875" name="Text Box 51"/>
            <p:cNvSpPr txBox="1">
              <a:spLocks noChangeAspect="1" noChangeArrowheads="1"/>
            </p:cNvSpPr>
            <p:nvPr/>
          </p:nvSpPr>
          <p:spPr bwMode="auto">
            <a:xfrm>
              <a:off x="6781783" y="5029242"/>
              <a:ext cx="2311472" cy="400054"/>
            </a:xfrm>
            <a:prstGeom prst="rect">
              <a:avLst/>
            </a:prstGeom>
            <a:noFill/>
            <a:ln w="31750">
              <a:solidFill>
                <a:srgbClr val="FF0000"/>
              </a:solidFill>
              <a:miter lim="800000"/>
              <a:headEnd/>
              <a:tailEnd type="none" w="lg" len="med"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altLang="ja-JP" sz="2000" b="1" i="1">
                  <a:solidFill>
                    <a:srgbClr val="FF0000"/>
                  </a:solidFill>
                  <a:latin typeface="+mn-lt"/>
                  <a:ea typeface="ＭＳ Ｐゴシック" pitchFamily="34" charset="-128"/>
                  <a:cs typeface="Times New Roman" pitchFamily="18" charset="0"/>
                </a:rPr>
                <a:t>Origin of Life</a:t>
              </a:r>
            </a:p>
          </p:txBody>
        </p:sp>
        <p:sp>
          <p:nvSpPr>
            <p:cNvPr id="4045876" name="Text Box 52"/>
            <p:cNvSpPr txBox="1">
              <a:spLocks noChangeAspect="1" noChangeArrowheads="1"/>
            </p:cNvSpPr>
            <p:nvPr/>
          </p:nvSpPr>
          <p:spPr bwMode="auto">
            <a:xfrm>
              <a:off x="6781783" y="6324656"/>
              <a:ext cx="2382080" cy="400054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0000"/>
              </a:solidFill>
              <a:miter lim="800000"/>
              <a:headEnd/>
              <a:tailEnd type="none" w="lg" len="med"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altLang="ja-JP" sz="2000" b="1" i="1" dirty="0">
                  <a:solidFill>
                    <a:srgbClr val="FF0000"/>
                  </a:solidFill>
                  <a:latin typeface="+mn-lt"/>
                  <a:ea typeface="ＭＳ Ｐゴシック" pitchFamily="34" charset="-128"/>
                  <a:cs typeface="Times New Roman" pitchFamily="18" charset="0"/>
                </a:rPr>
                <a:t>Human Brain</a:t>
              </a:r>
            </a:p>
          </p:txBody>
        </p:sp>
        <p:sp>
          <p:nvSpPr>
            <p:cNvPr id="4045877" name="Text Box 53"/>
            <p:cNvSpPr txBox="1">
              <a:spLocks noChangeAspect="1" noChangeArrowheads="1"/>
            </p:cNvSpPr>
            <p:nvPr/>
          </p:nvSpPr>
          <p:spPr bwMode="auto">
            <a:xfrm>
              <a:off x="6705600" y="990600"/>
              <a:ext cx="2616200" cy="400054"/>
            </a:xfrm>
            <a:prstGeom prst="rect">
              <a:avLst/>
            </a:prstGeom>
            <a:noFill/>
            <a:ln w="31750">
              <a:solidFill>
                <a:srgbClr val="FF0000"/>
              </a:solidFill>
              <a:miter lim="800000"/>
              <a:headEnd/>
              <a:tailEnd type="none" w="lg" len="med"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altLang="ja-JP" sz="2000" b="1" i="1" dirty="0">
                  <a:solidFill>
                    <a:srgbClr val="FF0000"/>
                  </a:solidFill>
                  <a:latin typeface="+mn-lt"/>
                  <a:ea typeface="ＭＳ Ｐゴシック" pitchFamily="34" charset="-128"/>
                  <a:cs typeface="Times New Roman" pitchFamily="18" charset="0"/>
                </a:rPr>
                <a:t>Origin of Universe</a:t>
              </a:r>
            </a:p>
          </p:txBody>
        </p:sp>
        <p:sp>
          <p:nvSpPr>
            <p:cNvPr id="58" name="Text Box 53"/>
            <p:cNvSpPr txBox="1">
              <a:spLocks noChangeAspect="1" noChangeArrowheads="1"/>
            </p:cNvSpPr>
            <p:nvPr/>
          </p:nvSpPr>
          <p:spPr bwMode="auto">
            <a:xfrm>
              <a:off x="6705600" y="1600206"/>
              <a:ext cx="2616200" cy="400054"/>
            </a:xfrm>
            <a:prstGeom prst="rect">
              <a:avLst/>
            </a:prstGeom>
            <a:solidFill>
              <a:srgbClr val="FFFFFF"/>
            </a:solidFill>
            <a:ln w="31750">
              <a:solidFill>
                <a:srgbClr val="FF0000"/>
              </a:solidFill>
              <a:miter lim="800000"/>
              <a:headEnd/>
              <a:tailEnd type="none" w="lg" len="med"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altLang="ja-JP" sz="2000" b="1" i="1" dirty="0">
                  <a:solidFill>
                    <a:srgbClr val="FF0000"/>
                  </a:solidFill>
                  <a:latin typeface="+mn-lt"/>
                  <a:ea typeface="ＭＳ Ｐゴシック" pitchFamily="34" charset="-128"/>
                  <a:cs typeface="Times New Roman" pitchFamily="18" charset="0"/>
                </a:rPr>
                <a:t>Origin of Particles</a:t>
              </a:r>
            </a:p>
          </p:txBody>
        </p:sp>
        <p:sp>
          <p:nvSpPr>
            <p:cNvPr id="59" name="Text Box 53"/>
            <p:cNvSpPr txBox="1">
              <a:spLocks noChangeAspect="1" noChangeArrowheads="1"/>
            </p:cNvSpPr>
            <p:nvPr/>
          </p:nvSpPr>
          <p:spPr bwMode="auto">
            <a:xfrm>
              <a:off x="6705600" y="2205051"/>
              <a:ext cx="2616200" cy="400054"/>
            </a:xfrm>
            <a:prstGeom prst="rect">
              <a:avLst/>
            </a:prstGeom>
            <a:solidFill>
              <a:srgbClr val="FFCCFF"/>
            </a:solidFill>
            <a:ln w="31750">
              <a:solidFill>
                <a:srgbClr val="FF0000"/>
              </a:solidFill>
              <a:miter lim="800000"/>
              <a:headEnd/>
              <a:tailEnd type="none" w="lg" len="med"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altLang="ja-JP" sz="2000" b="1" i="1" dirty="0">
                  <a:solidFill>
                    <a:srgbClr val="FF0000"/>
                  </a:solidFill>
                  <a:latin typeface="+mn-lt"/>
                  <a:ea typeface="ＭＳ Ｐゴシック" pitchFamily="34" charset="-128"/>
                  <a:cs typeface="Times New Roman" pitchFamily="18" charset="0"/>
                </a:rPr>
                <a:t>Origin of Structure</a:t>
              </a:r>
            </a:p>
          </p:txBody>
        </p:sp>
      </p:grpSp>
      <p:sp>
        <p:nvSpPr>
          <p:cNvPr id="61" name="Line 8"/>
          <p:cNvSpPr>
            <a:spLocks noChangeShapeType="1"/>
          </p:cNvSpPr>
          <p:nvPr/>
        </p:nvSpPr>
        <p:spPr bwMode="auto">
          <a:xfrm>
            <a:off x="1752600" y="5532438"/>
            <a:ext cx="1600200" cy="46037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stealth" w="med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  <a:cs typeface="Arial" charset="0"/>
            </a:endParaRPr>
          </a:p>
        </p:txBody>
      </p:sp>
      <p:sp>
        <p:nvSpPr>
          <p:cNvPr id="62" name="Text Box 49"/>
          <p:cNvSpPr txBox="1">
            <a:spLocks noChangeArrowheads="1"/>
          </p:cNvSpPr>
          <p:nvPr/>
        </p:nvSpPr>
        <p:spPr bwMode="auto">
          <a:xfrm>
            <a:off x="3352800" y="5394325"/>
            <a:ext cx="2057400" cy="396875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CC00FF"/>
                </a:solidFill>
                <a:latin typeface="+mn-lt"/>
                <a:ea typeface="+mn-ea"/>
                <a:cs typeface="Arial" charset="0"/>
              </a:rPr>
              <a:t>Eukaryotic Cell </a:t>
            </a: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5334000" y="2205038"/>
            <a:ext cx="1582738" cy="461962"/>
          </a:xfrm>
          <a:prstGeom prst="rect">
            <a:avLst/>
          </a:prstGeom>
          <a:solidFill>
            <a:srgbClr val="FFFFCC"/>
          </a:solidFill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B050"/>
                </a:solidFill>
                <a:latin typeface="Arial Narrow" charset="0"/>
              </a:rPr>
              <a:t>Dark Matter</a:t>
            </a:r>
          </a:p>
        </p:txBody>
      </p:sp>
    </p:spTree>
    <p:extLst>
      <p:ext uri="{BB962C8B-B14F-4D97-AF65-F5344CB8AC3E}">
        <p14:creationId xmlns:p14="http://schemas.microsoft.com/office/powerpoint/2010/main" val="2060364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What is Dark Matter?</a:t>
            </a:r>
          </a:p>
        </p:txBody>
      </p:sp>
      <p:sp>
        <p:nvSpPr>
          <p:cNvPr id="13517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3517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351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2A9992B-3D09-1442-AD8D-AA926A44791F}" type="slidenum">
              <a:rPr lang="en-US" sz="1500">
                <a:solidFill>
                  <a:srgbClr val="0000FF"/>
                </a:solidFill>
              </a:rPr>
              <a:pPr eaLnBrk="1" hangingPunct="1"/>
              <a:t>63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3517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" b="1233"/>
          <a:stretch>
            <a:fillRect/>
          </a:stretch>
        </p:blipFill>
        <p:spPr bwMode="auto">
          <a:xfrm>
            <a:off x="914400" y="762000"/>
            <a:ext cx="73723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ounded Rectangle 7"/>
          <p:cNvSpPr>
            <a:spLocks noChangeArrowheads="1"/>
          </p:cNvSpPr>
          <p:nvPr/>
        </p:nvSpPr>
        <p:spPr bwMode="auto">
          <a:xfrm>
            <a:off x="4648200" y="3055938"/>
            <a:ext cx="1836738" cy="1219200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78" tIns="45689" rIns="91378" bIns="45689" anchor="ctr"/>
          <a:lstStyle/>
          <a:p>
            <a:pPr algn="ctr"/>
            <a:endParaRPr lang="en-US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886200" y="2819400"/>
            <a:ext cx="609600" cy="685800"/>
            <a:chOff x="4572000" y="1600200"/>
            <a:chExt cx="990600" cy="3352800"/>
          </a:xfrm>
        </p:grpSpPr>
        <p:cxnSp>
          <p:nvCxnSpPr>
            <p:cNvPr id="135179" name="Straight Connector 12"/>
            <p:cNvCxnSpPr>
              <a:cxnSpLocks noChangeShapeType="1"/>
            </p:cNvCxnSpPr>
            <p:nvPr/>
          </p:nvCxnSpPr>
          <p:spPr bwMode="auto">
            <a:xfrm rot="16200000" flipH="1">
              <a:off x="3390900" y="2781300"/>
              <a:ext cx="3352800" cy="990600"/>
            </a:xfrm>
            <a:prstGeom prst="line">
              <a:avLst/>
            </a:prstGeom>
            <a:noFill/>
            <a:ln w="50800">
              <a:solidFill>
                <a:srgbClr val="FF7D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5180" name="Straight Connector 13"/>
            <p:cNvCxnSpPr>
              <a:cxnSpLocks noChangeShapeType="1"/>
            </p:cNvCxnSpPr>
            <p:nvPr/>
          </p:nvCxnSpPr>
          <p:spPr bwMode="auto">
            <a:xfrm rot="5400000">
              <a:off x="3390900" y="2781300"/>
              <a:ext cx="3352800" cy="990600"/>
            </a:xfrm>
            <a:prstGeom prst="line">
              <a:avLst/>
            </a:prstGeom>
            <a:noFill/>
            <a:ln w="50800">
              <a:solidFill>
                <a:srgbClr val="FF7D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7" name="Group 11"/>
          <p:cNvGrpSpPr>
            <a:grpSpLocks/>
          </p:cNvGrpSpPr>
          <p:nvPr/>
        </p:nvGrpSpPr>
        <p:grpSpPr bwMode="auto">
          <a:xfrm>
            <a:off x="6934200" y="3276600"/>
            <a:ext cx="914400" cy="2438400"/>
            <a:chOff x="4572000" y="1600200"/>
            <a:chExt cx="990600" cy="3352800"/>
          </a:xfrm>
        </p:grpSpPr>
        <p:cxnSp>
          <p:nvCxnSpPr>
            <p:cNvPr id="135177" name="Straight Connector 12"/>
            <p:cNvCxnSpPr>
              <a:cxnSpLocks noChangeShapeType="1"/>
            </p:cNvCxnSpPr>
            <p:nvPr/>
          </p:nvCxnSpPr>
          <p:spPr bwMode="auto">
            <a:xfrm rot="16200000" flipH="1">
              <a:off x="3390900" y="2781300"/>
              <a:ext cx="3352800" cy="990600"/>
            </a:xfrm>
            <a:prstGeom prst="line">
              <a:avLst/>
            </a:prstGeom>
            <a:noFill/>
            <a:ln w="50800">
              <a:solidFill>
                <a:srgbClr val="FF7D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5178" name="Straight Connector 13"/>
            <p:cNvCxnSpPr>
              <a:cxnSpLocks noChangeShapeType="1"/>
            </p:cNvCxnSpPr>
            <p:nvPr/>
          </p:nvCxnSpPr>
          <p:spPr bwMode="auto">
            <a:xfrm rot="5400000">
              <a:off x="3390900" y="2781300"/>
              <a:ext cx="3352800" cy="990600"/>
            </a:xfrm>
            <a:prstGeom prst="line">
              <a:avLst/>
            </a:prstGeom>
            <a:noFill/>
            <a:ln w="50800">
              <a:solidFill>
                <a:srgbClr val="FF7D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5099742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Detection Technique</a:t>
            </a:r>
          </a:p>
        </p:txBody>
      </p:sp>
      <p:sp>
        <p:nvSpPr>
          <p:cNvPr id="3891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29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</a:t>
            </a:r>
          </a:p>
        </p:txBody>
      </p:sp>
      <p:sp>
        <p:nvSpPr>
          <p:cNvPr id="3891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403A2C5-0B81-C944-BB46-4D23CF7B87B5}" type="slidenum">
              <a:rPr lang="en-US" sz="1500">
                <a:solidFill>
                  <a:srgbClr val="0000FF"/>
                </a:solidFill>
              </a:rPr>
              <a:pPr eaLnBrk="1" hangingPunct="1"/>
              <a:t>64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182" y="742928"/>
            <a:ext cx="9148087" cy="61912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1524000"/>
            <a:ext cx="1039918" cy="830997"/>
          </a:xfrm>
          <a:prstGeom prst="rect">
            <a:avLst/>
          </a:prstGeom>
          <a:noFill/>
          <a:ln w="28575" cmpd="sng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+mn-lt"/>
              </a:rPr>
              <a:t>Double</a:t>
            </a:r>
          </a:p>
          <a:p>
            <a:r>
              <a:rPr lang="en-US" b="1" dirty="0" smtClean="0">
                <a:solidFill>
                  <a:srgbClr val="FF00FF"/>
                </a:solidFill>
                <a:latin typeface="+mn-lt"/>
              </a:rPr>
              <a:t>Phase</a:t>
            </a:r>
            <a:endParaRPr lang="en-US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4655403"/>
            <a:ext cx="942085" cy="830997"/>
          </a:xfrm>
          <a:prstGeom prst="rect">
            <a:avLst/>
          </a:prstGeom>
          <a:noFill/>
          <a:ln w="28575" cmpd="sng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+mn-lt"/>
              </a:rPr>
              <a:t>Single</a:t>
            </a:r>
          </a:p>
          <a:p>
            <a:r>
              <a:rPr lang="en-US" b="1" dirty="0" smtClean="0">
                <a:solidFill>
                  <a:srgbClr val="FF00FF"/>
                </a:solidFill>
                <a:latin typeface="+mn-lt"/>
              </a:rPr>
              <a:t>Phase</a:t>
            </a:r>
            <a:endParaRPr lang="en-US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77000" y="1981200"/>
            <a:ext cx="1082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3FB36F"/>
                </a:solidFill>
                <a:latin typeface="Arial"/>
                <a:cs typeface="Arial"/>
              </a:rPr>
              <a:t>(</a:t>
            </a:r>
            <a:r>
              <a:rPr lang="en-US" sz="2000" b="1" dirty="0" err="1" smtClean="0">
                <a:solidFill>
                  <a:srgbClr val="3FB36F"/>
                </a:solidFill>
                <a:latin typeface="Arial"/>
                <a:cs typeface="Arial"/>
              </a:rPr>
              <a:t>Ge</a:t>
            </a:r>
            <a:r>
              <a:rPr lang="en-US" sz="2000" b="1" dirty="0" smtClean="0">
                <a:solidFill>
                  <a:srgbClr val="3FB36F"/>
                </a:solidFill>
                <a:latin typeface="Arial"/>
                <a:cs typeface="Arial"/>
              </a:rPr>
              <a:t>, Si)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239000" y="914400"/>
            <a:ext cx="2209800" cy="914400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924800" y="2743200"/>
            <a:ext cx="1600200" cy="533400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710939" y="1600200"/>
            <a:ext cx="1890261" cy="4230707"/>
            <a:chOff x="7710939" y="1600200"/>
            <a:chExt cx="1890261" cy="4230707"/>
          </a:xfrm>
        </p:grpSpPr>
        <p:sp>
          <p:nvSpPr>
            <p:cNvPr id="12" name="TextBox 11"/>
            <p:cNvSpPr txBox="1"/>
            <p:nvPr/>
          </p:nvSpPr>
          <p:spPr>
            <a:xfrm>
              <a:off x="7710939" y="1600200"/>
              <a:ext cx="18902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3333CC"/>
                  </a:solidFill>
                  <a:latin typeface="+mn-lt"/>
                  <a:cs typeface="Arial"/>
                </a:rPr>
                <a:t>Gamma Ray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153400" y="4876800"/>
              <a:ext cx="131308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3333CC"/>
                  </a:solidFill>
                  <a:latin typeface="+mn-lt"/>
                  <a:cs typeface="Arial"/>
                </a:rPr>
                <a:t>Neutron</a:t>
              </a:r>
            </a:p>
            <a:p>
              <a:pPr algn="ctr"/>
              <a:r>
                <a:rPr lang="en-US" sz="2800" b="1" dirty="0" smtClean="0">
                  <a:solidFill>
                    <a:srgbClr val="3333CC"/>
                  </a:solidFill>
                  <a:latin typeface="+mn-lt"/>
                  <a:cs typeface="Arial"/>
                </a:rPr>
                <a:t>WIMP</a:t>
              </a:r>
            </a:p>
          </p:txBody>
        </p:sp>
        <p:sp>
          <p:nvSpPr>
            <p:cNvPr id="6" name="Up-Down Arrow 5"/>
            <p:cNvSpPr/>
            <p:nvPr/>
          </p:nvSpPr>
          <p:spPr>
            <a:xfrm>
              <a:off x="8534400" y="2362200"/>
              <a:ext cx="381000" cy="2286000"/>
            </a:xfrm>
            <a:prstGeom prst="upDownArrow">
              <a:avLst>
                <a:gd name="adj1" fmla="val 38406"/>
                <a:gd name="adj2" fmla="val 64493"/>
              </a:avLst>
            </a:prstGeom>
            <a:ln w="38100" cmpd="sng">
              <a:solidFill>
                <a:srgbClr val="3333CC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15999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Double-Phase Noble Liquids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4"/>
          <a:stretch/>
        </p:blipFill>
        <p:spPr>
          <a:xfrm>
            <a:off x="76200" y="1219200"/>
            <a:ext cx="6120948" cy="5219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4823" y="1295400"/>
            <a:ext cx="3476377" cy="2476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4823" y="4267200"/>
            <a:ext cx="3476377" cy="248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717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14400"/>
            <a:ext cx="4899224" cy="5943600"/>
          </a:xfrm>
          <a:prstGeom prst="rect">
            <a:avLst/>
          </a:prstGeom>
        </p:spPr>
      </p:pic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XENON100 Detector</a:t>
            </a:r>
          </a:p>
        </p:txBody>
      </p:sp>
      <p:sp>
        <p:nvSpPr>
          <p:cNvPr id="6349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258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ea typeface="Arial" charset="0"/>
              </a:rPr>
              <a:t>Katsushi Arisaka</a:t>
            </a:r>
            <a:endParaRPr lang="en-US" smtClean="0">
              <a:ea typeface="Arial" charset="0"/>
            </a:endParaRPr>
          </a:p>
        </p:txBody>
      </p:sp>
      <p:sp>
        <p:nvSpPr>
          <p:cNvPr id="6349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2E3CBD5-B6C7-2648-8B52-7F979D362538}" type="slidenum">
              <a:rPr lang="en-US" sz="1500">
                <a:solidFill>
                  <a:srgbClr val="0000FF"/>
                </a:solidFill>
              </a:rPr>
              <a:pPr eaLnBrk="1" hangingPunct="1"/>
              <a:t>66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63494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3870" y="762000"/>
            <a:ext cx="466733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Rectangle 6"/>
          <p:cNvSpPr>
            <a:spLocks noChangeArrowheads="1"/>
          </p:cNvSpPr>
          <p:nvPr/>
        </p:nvSpPr>
        <p:spPr bwMode="auto">
          <a:xfrm>
            <a:off x="1752600" y="4495800"/>
            <a:ext cx="13335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FF00FF"/>
                </a:solidFill>
                <a:latin typeface="Arial Narrow" charset="0"/>
              </a:rPr>
              <a:t>161 </a:t>
            </a:r>
            <a:r>
              <a:rPr lang="en-US" b="1" dirty="0">
                <a:solidFill>
                  <a:srgbClr val="FF00FF"/>
                </a:solidFill>
                <a:latin typeface="Arial Narrow" charset="0"/>
              </a:rPr>
              <a:t>kg</a:t>
            </a:r>
          </a:p>
          <a:p>
            <a:pPr algn="ctr"/>
            <a:r>
              <a:rPr lang="en-US" b="1" dirty="0" smtClean="0">
                <a:solidFill>
                  <a:srgbClr val="FF00FF"/>
                </a:solidFill>
                <a:latin typeface="Arial Narrow" charset="0"/>
              </a:rPr>
              <a:t>(48 </a:t>
            </a:r>
            <a:r>
              <a:rPr lang="en-US" b="1" dirty="0">
                <a:solidFill>
                  <a:srgbClr val="FF00FF"/>
                </a:solidFill>
                <a:latin typeface="Arial Narrow" charset="0"/>
              </a:rPr>
              <a:t>kg)</a:t>
            </a:r>
          </a:p>
        </p:txBody>
      </p:sp>
    </p:spTree>
    <p:extLst>
      <p:ext uri="{BB962C8B-B14F-4D97-AF65-F5344CB8AC3E}">
        <p14:creationId xmlns:p14="http://schemas.microsoft.com/office/powerpoint/2010/main" val="3890356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D8BFF06-5A10-DE49-95EF-08863B9CCBC6}" type="slidenum">
              <a:rPr lang="en-US" sz="1500">
                <a:solidFill>
                  <a:srgbClr val="0000FF"/>
                </a:solidFill>
              </a:rPr>
              <a:pPr eaLnBrk="1" hangingPunct="1"/>
              <a:t>67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7168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1295400" y="2286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Pb</a:t>
            </a:r>
          </a:p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(20cm)</a:t>
            </a:r>
          </a:p>
        </p:txBody>
      </p:sp>
      <p:sp>
        <p:nvSpPr>
          <p:cNvPr id="71687" name="Rectangle 6"/>
          <p:cNvSpPr>
            <a:spLocks noChangeArrowheads="1"/>
          </p:cNvSpPr>
          <p:nvPr/>
        </p:nvSpPr>
        <p:spPr bwMode="auto">
          <a:xfrm>
            <a:off x="8458200" y="35052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Pb</a:t>
            </a:r>
          </a:p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(20cm)</a:t>
            </a:r>
          </a:p>
        </p:txBody>
      </p:sp>
      <p:sp>
        <p:nvSpPr>
          <p:cNvPr id="71688" name="Rectangle 6"/>
          <p:cNvSpPr>
            <a:spLocks noChangeArrowheads="1"/>
          </p:cNvSpPr>
          <p:nvPr/>
        </p:nvSpPr>
        <p:spPr bwMode="auto">
          <a:xfrm>
            <a:off x="7239000" y="37338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Poly</a:t>
            </a:r>
          </a:p>
          <a:p>
            <a:pPr algn="ctr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(20cm)</a:t>
            </a:r>
          </a:p>
        </p:txBody>
      </p:sp>
      <p:sp>
        <p:nvSpPr>
          <p:cNvPr id="71689" name="Rectangle 6"/>
          <p:cNvSpPr>
            <a:spLocks noChangeArrowheads="1"/>
          </p:cNvSpPr>
          <p:nvPr/>
        </p:nvSpPr>
        <p:spPr bwMode="auto">
          <a:xfrm>
            <a:off x="6324600" y="38862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Cu</a:t>
            </a:r>
          </a:p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(5cm)</a:t>
            </a:r>
          </a:p>
        </p:txBody>
      </p:sp>
      <p:sp>
        <p:nvSpPr>
          <p:cNvPr id="71690" name="Rectangle 6"/>
          <p:cNvSpPr>
            <a:spLocks noChangeArrowheads="1"/>
          </p:cNvSpPr>
          <p:nvPr/>
        </p:nvSpPr>
        <p:spPr bwMode="auto">
          <a:xfrm>
            <a:off x="2286000" y="7620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Poly</a:t>
            </a:r>
          </a:p>
          <a:p>
            <a:pPr algn="ctr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(20cm)</a:t>
            </a:r>
          </a:p>
        </p:txBody>
      </p:sp>
      <p:sp>
        <p:nvSpPr>
          <p:cNvPr id="71691" name="Rectangle 6"/>
          <p:cNvSpPr>
            <a:spLocks noChangeArrowheads="1"/>
          </p:cNvSpPr>
          <p:nvPr/>
        </p:nvSpPr>
        <p:spPr bwMode="auto">
          <a:xfrm>
            <a:off x="2667000" y="19050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Cu</a:t>
            </a:r>
          </a:p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(5cm)</a:t>
            </a:r>
          </a:p>
        </p:txBody>
      </p:sp>
    </p:spTree>
    <p:extLst>
      <p:ext uri="{BB962C8B-B14F-4D97-AF65-F5344CB8AC3E}">
        <p14:creationId xmlns:p14="http://schemas.microsoft.com/office/powerpoint/2010/main" val="17319470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Log(S2/S1) vs. Energy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39800"/>
            <a:ext cx="8839200" cy="5994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" y="762000"/>
            <a:ext cx="25913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Arial Narrow" charset="0"/>
                <a:cs typeface="ＭＳ Ｐゴシック" charset="0"/>
              </a:rPr>
              <a:t>100.9 days, 48 kg</a:t>
            </a:r>
            <a:endParaRPr lang="en-US" sz="2800" b="1" dirty="0">
              <a:solidFill>
                <a:srgbClr val="008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67000" y="4495800"/>
            <a:ext cx="2528156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 Narrow" charset="0"/>
                <a:cs typeface="ＭＳ Ｐゴシック" charset="0"/>
              </a:rPr>
              <a:t>3 events</a:t>
            </a:r>
          </a:p>
          <a:p>
            <a:pPr algn="ctr"/>
            <a:r>
              <a:rPr lang="en-US" b="1" dirty="0" smtClean="0">
                <a:solidFill>
                  <a:srgbClr val="FF6600"/>
                </a:solidFill>
                <a:latin typeface="Arial Narrow" charset="0"/>
                <a:cs typeface="ＭＳ Ｐゴシック" charset="0"/>
              </a:rPr>
              <a:t>(1.8 ± 0.6 expected) 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97997" y="1676400"/>
            <a:ext cx="17703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latin typeface="Lucida Grande"/>
                <a:ea typeface="Lucida Grande"/>
                <a:cs typeface="Lucida Grande"/>
              </a:rPr>
              <a:t>γ</a:t>
            </a:r>
            <a:r>
              <a:rPr lang="en-US" sz="2000" b="1" dirty="0" smtClean="0">
                <a:latin typeface="Lucida Grande"/>
                <a:ea typeface="Lucida Grande"/>
                <a:cs typeface="Lucida Grande"/>
              </a:rPr>
              <a:t> </a:t>
            </a:r>
            <a:r>
              <a:rPr lang="en-US" sz="2000" b="1" dirty="0" smtClean="0">
                <a:latin typeface="Arial Narrow" charset="0"/>
                <a:cs typeface="ＭＳ Ｐゴシック" charset="0"/>
              </a:rPr>
              <a:t>backgrounds</a:t>
            </a:r>
            <a:endParaRPr lang="en-US" sz="2000" b="1" dirty="0"/>
          </a:p>
        </p:txBody>
      </p:sp>
      <p:sp>
        <p:nvSpPr>
          <p:cNvPr id="11" name="Rectangle 10"/>
          <p:cNvSpPr/>
          <p:nvPr/>
        </p:nvSpPr>
        <p:spPr>
          <a:xfrm>
            <a:off x="5269755" y="4114800"/>
            <a:ext cx="24525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 Narrow" charset="0"/>
                <a:cs typeface="ＭＳ Ｐゴシック" charset="0"/>
              </a:rPr>
              <a:t>Neutron band</a:t>
            </a:r>
          </a:p>
          <a:p>
            <a:pPr algn="ctr"/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 Narrow" charset="0"/>
                <a:cs typeface="ＭＳ Ｐゴシック" charset="0"/>
              </a:rPr>
              <a:t>(Acceptance 30 – 40%)</a:t>
            </a:r>
            <a:endParaRPr 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8000" y="3682398"/>
            <a:ext cx="2167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3366FF"/>
                </a:solidFill>
                <a:latin typeface="Arial Narrow" charset="0"/>
                <a:cs typeface="ＭＳ Ｐゴシック" charset="0"/>
              </a:rPr>
              <a:t>99.75% rejection for </a:t>
            </a:r>
            <a:r>
              <a:rPr lang="en-US" sz="1800" b="1" dirty="0" err="1" smtClean="0">
                <a:solidFill>
                  <a:srgbClr val="3366FF"/>
                </a:solidFill>
                <a:latin typeface="Lucida Grande"/>
                <a:ea typeface="Lucida Grande"/>
                <a:cs typeface="Lucida Grande"/>
              </a:rPr>
              <a:t>γ</a:t>
            </a:r>
            <a:endParaRPr lang="en-US" sz="1800" b="1" dirty="0">
              <a:solidFill>
                <a:srgbClr val="3366FF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752600" y="1676400"/>
            <a:ext cx="6327324" cy="4484132"/>
            <a:chOff x="1752600" y="1676400"/>
            <a:chExt cx="6327324" cy="4484132"/>
          </a:xfrm>
        </p:grpSpPr>
        <p:sp>
          <p:nvSpPr>
            <p:cNvPr id="13" name="Rectangle 12"/>
            <p:cNvSpPr/>
            <p:nvPr/>
          </p:nvSpPr>
          <p:spPr>
            <a:xfrm>
              <a:off x="1752600" y="5562600"/>
              <a:ext cx="966931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r>
                <a:rPr lang="en-US" sz="1800" b="1" dirty="0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8.4 </a:t>
              </a:r>
              <a:r>
                <a:rPr lang="en-US" sz="1800" b="1" dirty="0" err="1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keV</a:t>
              </a:r>
              <a:r>
                <a:rPr lang="en-US" sz="1800" b="1" baseline="-25000" dirty="0" err="1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nr</a:t>
              </a:r>
              <a:endParaRPr lang="en-US" sz="1800" b="1" baseline="-25000" dirty="0">
                <a:solidFill>
                  <a:srgbClr val="3366FF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010400" y="5543490"/>
              <a:ext cx="1069524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r>
                <a:rPr lang="en-US" sz="1800" b="1" dirty="0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44.6 </a:t>
              </a:r>
              <a:r>
                <a:rPr lang="en-US" sz="1800" b="1" dirty="0" err="1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keV</a:t>
              </a:r>
              <a:r>
                <a:rPr lang="en-US" sz="1800" b="1" baseline="-25000" dirty="0" err="1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nr</a:t>
              </a:r>
              <a:endParaRPr lang="en-US" sz="1800" b="1" baseline="-25000" dirty="0">
                <a:solidFill>
                  <a:srgbClr val="3366FF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10200" y="5257800"/>
              <a:ext cx="60996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-3 </a:t>
              </a:r>
              <a:r>
                <a:rPr lang="en-US" sz="2000" b="1" dirty="0" err="1" smtClean="0">
                  <a:solidFill>
                    <a:srgbClr val="3366FF"/>
                  </a:solidFill>
                  <a:latin typeface="Lucida Grande"/>
                  <a:ea typeface="Lucida Grande"/>
                  <a:cs typeface="Lucida Grande"/>
                </a:rPr>
                <a:t>σ</a:t>
              </a:r>
              <a:endParaRPr lang="en-US" sz="2000" b="1" baseline="-25000" dirty="0">
                <a:solidFill>
                  <a:srgbClr val="3366FF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667000" y="5791200"/>
              <a:ext cx="1252942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1800" b="1" dirty="0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S2 = 300 PE</a:t>
              </a:r>
              <a:endParaRPr lang="en-US" sz="1800" b="1" baseline="-25000" dirty="0">
                <a:solidFill>
                  <a:srgbClr val="3366FF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28800" y="1752600"/>
              <a:ext cx="104239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r>
                <a:rPr lang="en-US" sz="1800" b="1" dirty="0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S1 = 4 PE</a:t>
              </a:r>
              <a:endParaRPr lang="en-US" sz="1800" b="1" baseline="-25000" dirty="0">
                <a:solidFill>
                  <a:srgbClr val="3366FF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882402" y="1676400"/>
              <a:ext cx="114767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r>
                <a:rPr lang="en-US" sz="1800" b="1" dirty="0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S1 = 30 PE</a:t>
              </a:r>
              <a:endParaRPr lang="en-US" sz="1800" b="1" baseline="-25000" dirty="0">
                <a:solidFill>
                  <a:srgbClr val="3366FF"/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7010400" y="762000"/>
            <a:ext cx="2065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+mn-lt"/>
              </a:rPr>
              <a:t>arXiv:</a:t>
            </a:r>
            <a:r>
              <a:rPr lang="en-US" b="1" dirty="0" smtClean="0">
                <a:solidFill>
                  <a:srgbClr val="008000"/>
                </a:solidFill>
                <a:latin typeface="+mn-lt"/>
              </a:rPr>
              <a:t>1104.2549</a:t>
            </a:r>
            <a:endParaRPr lang="en-US" b="1" dirty="0">
              <a:solidFill>
                <a:srgbClr val="008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95948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90% CL Limits of SI Cross </a:t>
            </a:r>
            <a:r>
              <a:rPr lang="en-US" sz="2800" dirty="0" smtClean="0">
                <a:latin typeface="Tahoma" charset="0"/>
                <a:ea typeface="ＭＳ Ｐゴシック" charset="0"/>
                <a:cs typeface="ＭＳ Ｐゴシック" charset="0"/>
              </a:rPr>
              <a:t>Section (April, 2011)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601200" cy="6126583"/>
          </a:xfrm>
          <a:prstGeom prst="rect">
            <a:avLst/>
          </a:prstGeom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6934200" y="1066800"/>
            <a:ext cx="2065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+mn-lt"/>
              </a:rPr>
              <a:t>arXiv:</a:t>
            </a:r>
            <a:r>
              <a:rPr lang="en-US" b="1" dirty="0" smtClean="0">
                <a:solidFill>
                  <a:srgbClr val="008000"/>
                </a:solidFill>
                <a:latin typeface="+mn-lt"/>
              </a:rPr>
              <a:t>1104.2549</a:t>
            </a:r>
            <a:endParaRPr lang="en-US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0" y="5867400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+mn-lt"/>
              </a:rPr>
              <a:t>CMSSM</a:t>
            </a:r>
            <a:endParaRPr lang="en-US" sz="1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308069" y="1802001"/>
            <a:ext cx="673006" cy="564482"/>
          </a:xfrm>
          <a:custGeom>
            <a:avLst/>
            <a:gdLst>
              <a:gd name="connsiteX0" fmla="*/ 0 w 673006"/>
              <a:gd name="connsiteY0" fmla="*/ 0 h 564482"/>
              <a:gd name="connsiteX1" fmla="*/ 0 w 673006"/>
              <a:gd name="connsiteY1" fmla="*/ 0 h 564482"/>
              <a:gd name="connsiteX2" fmla="*/ 141114 w 673006"/>
              <a:gd name="connsiteY2" fmla="*/ 108554 h 564482"/>
              <a:gd name="connsiteX3" fmla="*/ 336503 w 673006"/>
              <a:gd name="connsiteY3" fmla="*/ 173686 h 564482"/>
              <a:gd name="connsiteX4" fmla="*/ 499327 w 673006"/>
              <a:gd name="connsiteY4" fmla="*/ 217108 h 564482"/>
              <a:gd name="connsiteX5" fmla="*/ 575312 w 673006"/>
              <a:gd name="connsiteY5" fmla="*/ 238819 h 564482"/>
              <a:gd name="connsiteX6" fmla="*/ 597022 w 673006"/>
              <a:gd name="connsiteY6" fmla="*/ 477638 h 564482"/>
              <a:gd name="connsiteX7" fmla="*/ 640442 w 673006"/>
              <a:gd name="connsiteY7" fmla="*/ 553626 h 564482"/>
              <a:gd name="connsiteX8" fmla="*/ 673006 w 673006"/>
              <a:gd name="connsiteY8" fmla="*/ 564482 h 564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006" h="564482">
                <a:moveTo>
                  <a:pt x="0" y="0"/>
                </a:moveTo>
                <a:lnTo>
                  <a:pt x="0" y="0"/>
                </a:lnTo>
                <a:cubicBezTo>
                  <a:pt x="34085" y="29826"/>
                  <a:pt x="91503" y="89140"/>
                  <a:pt x="141114" y="108554"/>
                </a:cubicBezTo>
                <a:cubicBezTo>
                  <a:pt x="205046" y="133572"/>
                  <a:pt x="269485" y="158792"/>
                  <a:pt x="336503" y="173686"/>
                </a:cubicBezTo>
                <a:cubicBezTo>
                  <a:pt x="516989" y="213796"/>
                  <a:pt x="361082" y="175632"/>
                  <a:pt x="499327" y="217108"/>
                </a:cubicBezTo>
                <a:cubicBezTo>
                  <a:pt x="635677" y="258016"/>
                  <a:pt x="465834" y="202326"/>
                  <a:pt x="575312" y="238819"/>
                </a:cubicBezTo>
                <a:cubicBezTo>
                  <a:pt x="612562" y="350571"/>
                  <a:pt x="557743" y="176489"/>
                  <a:pt x="597022" y="477638"/>
                </a:cubicBezTo>
                <a:cubicBezTo>
                  <a:pt x="597956" y="484796"/>
                  <a:pt x="631210" y="546240"/>
                  <a:pt x="640442" y="553626"/>
                </a:cubicBezTo>
                <a:cubicBezTo>
                  <a:pt x="649376" y="560774"/>
                  <a:pt x="673006" y="564482"/>
                  <a:pt x="673006" y="564482"/>
                </a:cubicBezTo>
              </a:path>
            </a:pathLst>
          </a:custGeom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861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481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3481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D1405F5-1FC5-A44C-A45C-B864BBC696A2}" type="slidenum">
              <a:rPr lang="en-US" sz="1500">
                <a:solidFill>
                  <a:srgbClr val="0000FF"/>
                </a:solidFill>
              </a:rPr>
              <a:pPr eaLnBrk="1" hangingPunct="1"/>
              <a:t>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Part I</a:t>
            </a:r>
          </a:p>
        </p:txBody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8013" y="2743200"/>
            <a:ext cx="8148637" cy="914400"/>
          </a:xfrm>
          <a:solidFill>
            <a:srgbClr val="FFFFCC"/>
          </a:solidFill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z="5600">
                <a:solidFill>
                  <a:srgbClr val="CC33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Introduction to Cosmology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Arrow Connector 53"/>
          <p:cNvCxnSpPr>
            <a:cxnSpLocks noChangeShapeType="1"/>
          </p:cNvCxnSpPr>
          <p:nvPr/>
        </p:nvCxnSpPr>
        <p:spPr bwMode="auto">
          <a:xfrm rot="5400000">
            <a:off x="4191794" y="4266406"/>
            <a:ext cx="3352800" cy="1588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XENON1T (</a:t>
            </a:r>
            <a:r>
              <a:rPr lang="en-US" dirty="0" smtClean="0">
                <a:solidFill>
                  <a:srgbClr val="FF00FF"/>
                </a:solidFill>
              </a:rPr>
              <a:t>G2</a:t>
            </a:r>
            <a:r>
              <a:rPr lang="en-US" dirty="0" smtClean="0"/>
              <a:t>) at LNGS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990600"/>
            <a:ext cx="5562600" cy="560479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3124200" y="2362200"/>
            <a:ext cx="2819400" cy="1143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2946A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 flipV="1">
            <a:off x="3124200" y="4191000"/>
            <a:ext cx="2819400" cy="1905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2946A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2215436" y="4495800"/>
            <a:ext cx="151836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Water Tank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5486400" y="3962400"/>
            <a:ext cx="762000" cy="461523"/>
          </a:xfrm>
          <a:prstGeom prst="rect">
            <a:avLst/>
          </a:prstGeom>
          <a:solidFill>
            <a:schemeClr val="bg1"/>
          </a:solidFill>
        </p:spPr>
        <p:txBody>
          <a:bodyPr wrap="square" lIns="91301" tIns="45650" rIns="91301" bIns="45650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1</a:t>
            </a:r>
            <a:r>
              <a:rPr lang="en-US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3640" y="1219200"/>
            <a:ext cx="3506148" cy="541631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22930" y="3886200"/>
            <a:ext cx="12178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FF"/>
                </a:solidFill>
                <a:latin typeface="+mn-lt"/>
              </a:rPr>
              <a:t>Xe</a:t>
            </a:r>
            <a:endParaRPr lang="en-US" b="1" dirty="0" smtClean="0">
              <a:solidFill>
                <a:srgbClr val="FF00FF"/>
              </a:solidFill>
              <a:latin typeface="+mn-lt"/>
            </a:endParaRPr>
          </a:p>
          <a:p>
            <a:pPr algn="ctr"/>
            <a:r>
              <a:rPr lang="en-US" b="1" dirty="0" smtClean="0">
                <a:solidFill>
                  <a:srgbClr val="FF00FF"/>
                </a:solidFill>
                <a:latin typeface="+mn-lt"/>
              </a:rPr>
              <a:t>(2.2 Ton)</a:t>
            </a:r>
            <a:endParaRPr lang="en-US" b="1" dirty="0">
              <a:solidFill>
                <a:srgbClr val="FF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008843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3_limit_low_E_new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1" b="-681"/>
          <a:stretch/>
        </p:blipFill>
        <p:spPr>
          <a:xfrm rot="5400000">
            <a:off x="990253" y="-1066452"/>
            <a:ext cx="7315202" cy="9448108"/>
          </a:xfrm>
          <a:prstGeom prst="rect">
            <a:avLst/>
          </a:prstGeom>
        </p:spPr>
      </p:pic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8966105" y="43434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Arial Narrow" charset="0"/>
              </a:rPr>
              <a:t>G2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8978596" y="52578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Arial Narrow" charset="0"/>
              </a:rPr>
              <a:t>G3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966105" y="32766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FF0000"/>
                </a:solidFill>
                <a:latin typeface="Arial Narrow" charset="0"/>
              </a:rPr>
              <a:t>G1</a:t>
            </a:r>
            <a:endParaRPr lang="en-US" sz="3600" b="1" dirty="0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20633" y="3810000"/>
            <a:ext cx="7325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CMSSM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926054" y="1040619"/>
            <a:ext cx="8114001" cy="4395801"/>
          </a:xfrm>
          <a:custGeom>
            <a:avLst/>
            <a:gdLst>
              <a:gd name="connsiteX0" fmla="*/ 0 w 8114001"/>
              <a:gd name="connsiteY0" fmla="*/ 0 h 4395801"/>
              <a:gd name="connsiteX1" fmla="*/ 555633 w 8114001"/>
              <a:gd name="connsiteY1" fmla="*/ 1781399 h 4395801"/>
              <a:gd name="connsiteX2" fmla="*/ 1155364 w 8114001"/>
              <a:gd name="connsiteY2" fmla="*/ 2954300 h 4395801"/>
              <a:gd name="connsiteX3" fmla="*/ 1808011 w 8114001"/>
              <a:gd name="connsiteY3" fmla="*/ 3730355 h 4395801"/>
              <a:gd name="connsiteX4" fmla="*/ 2381283 w 8114001"/>
              <a:gd name="connsiteY4" fmla="*/ 4136020 h 4395801"/>
              <a:gd name="connsiteX5" fmla="*/ 3113307 w 8114001"/>
              <a:gd name="connsiteY5" fmla="*/ 4365309 h 4395801"/>
              <a:gd name="connsiteX6" fmla="*/ 3915888 w 8114001"/>
              <a:gd name="connsiteY6" fmla="*/ 4382947 h 4395801"/>
              <a:gd name="connsiteX7" fmla="*/ 5088890 w 8114001"/>
              <a:gd name="connsiteY7" fmla="*/ 4268303 h 4395801"/>
              <a:gd name="connsiteX8" fmla="*/ 6561758 w 8114001"/>
              <a:gd name="connsiteY8" fmla="*/ 4003738 h 4395801"/>
              <a:gd name="connsiteX9" fmla="*/ 8114001 w 8114001"/>
              <a:gd name="connsiteY9" fmla="*/ 3695080 h 439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14001" h="4395801">
                <a:moveTo>
                  <a:pt x="0" y="0"/>
                </a:moveTo>
                <a:cubicBezTo>
                  <a:pt x="181536" y="644508"/>
                  <a:pt x="363072" y="1289016"/>
                  <a:pt x="555633" y="1781399"/>
                </a:cubicBezTo>
                <a:cubicBezTo>
                  <a:pt x="748194" y="2273782"/>
                  <a:pt x="946634" y="2629474"/>
                  <a:pt x="1155364" y="2954300"/>
                </a:cubicBezTo>
                <a:cubicBezTo>
                  <a:pt x="1364094" y="3279126"/>
                  <a:pt x="1603691" y="3533402"/>
                  <a:pt x="1808011" y="3730355"/>
                </a:cubicBezTo>
                <a:cubicBezTo>
                  <a:pt x="2012331" y="3927308"/>
                  <a:pt x="2163734" y="4030194"/>
                  <a:pt x="2381283" y="4136020"/>
                </a:cubicBezTo>
                <a:cubicBezTo>
                  <a:pt x="2598832" y="4241846"/>
                  <a:pt x="2857540" y="4324155"/>
                  <a:pt x="3113307" y="4365309"/>
                </a:cubicBezTo>
                <a:cubicBezTo>
                  <a:pt x="3369075" y="4406464"/>
                  <a:pt x="3586624" y="4399115"/>
                  <a:pt x="3915888" y="4382947"/>
                </a:cubicBezTo>
                <a:cubicBezTo>
                  <a:pt x="4245152" y="4366779"/>
                  <a:pt x="4647912" y="4331505"/>
                  <a:pt x="5088890" y="4268303"/>
                </a:cubicBezTo>
                <a:cubicBezTo>
                  <a:pt x="5529868" y="4205102"/>
                  <a:pt x="6561758" y="4003738"/>
                  <a:pt x="6561758" y="4003738"/>
                </a:cubicBezTo>
                <a:lnTo>
                  <a:pt x="8114001" y="3695080"/>
                </a:lnTo>
              </a:path>
            </a:pathLst>
          </a:custGeom>
          <a:ln w="57150" cmpd="sng">
            <a:solidFill>
              <a:srgbClr val="FF00FF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038600" y="5410200"/>
            <a:ext cx="1575129" cy="52318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FF00FF"/>
                </a:solidFill>
                <a:latin typeface="Arial Narrow" charset="0"/>
              </a:rPr>
              <a:t>XENON1T</a:t>
            </a:r>
            <a:endParaRPr lang="en-US" sz="2800" b="1" dirty="0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ED30CA-6850-C342-A950-BBFBB46C20FB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175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581EA60-24CA-7C45-86E3-199E7607D576}" type="slidenum">
              <a:rPr lang="en-US" sz="1500">
                <a:solidFill>
                  <a:srgbClr val="0000FF"/>
                </a:solidFill>
              </a:rPr>
              <a:pPr eaLnBrk="1" hangingPunct="1"/>
              <a:t>72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3557" name="Title 7"/>
          <p:cNvSpPr>
            <a:spLocks noGrp="1"/>
          </p:cNvSpPr>
          <p:nvPr>
            <p:ph type="title"/>
          </p:nvPr>
        </p:nvSpPr>
        <p:spPr>
          <a:xfrm>
            <a:off x="914400" y="1219200"/>
            <a:ext cx="7620000" cy="1295400"/>
          </a:xfrm>
          <a:solidFill>
            <a:srgbClr val="CCFFCC"/>
          </a:solidFill>
        </p:spPr>
        <p:txBody>
          <a:bodyPr/>
          <a:lstStyle/>
          <a:p>
            <a:pPr eaLnBrk="1" hangingPunct="1"/>
            <a:r>
              <a:rPr lang="en-US" sz="4400" dirty="0" smtClean="0">
                <a:latin typeface="Tahoma" charset="0"/>
                <a:ea typeface="ＭＳ Ｐゴシック" charset="0"/>
                <a:cs typeface="ＭＳ Ｐゴシック" charset="0"/>
              </a:rPr>
              <a:t>SUSY </a:t>
            </a:r>
            <a:r>
              <a:rPr lang="en-US" sz="4400" dirty="0" err="1" smtClean="0">
                <a:latin typeface="Tahoma" charset="0"/>
                <a:ea typeface="ＭＳ Ｐゴシック" charset="0"/>
                <a:cs typeface="ＭＳ Ｐゴシック" charset="0"/>
              </a:rPr>
              <a:t>Neutralino</a:t>
            </a:r>
            <a:endParaRPr lang="en-US" sz="44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895600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421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SUSY Particles and Neutralino</a:t>
            </a:r>
          </a:p>
        </p:txBody>
      </p:sp>
      <p:sp>
        <p:nvSpPr>
          <p:cNvPr id="13619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837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8850">
              <a:defRPr/>
            </a:pPr>
            <a:r>
              <a:rPr lang="en-US"/>
              <a:t>Katsushi Arisaka</a:t>
            </a:r>
          </a:p>
        </p:txBody>
      </p:sp>
      <p:sp>
        <p:nvSpPr>
          <p:cNvPr id="13619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9852F53-4079-9F45-85F2-8CAB4B9D288C}" type="slidenum">
              <a:rPr lang="en-US" sz="1500">
                <a:solidFill>
                  <a:srgbClr val="0000FF"/>
                </a:solidFill>
              </a:rPr>
              <a:pPr eaLnBrk="1" hangingPunct="1"/>
              <a:t>73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36197" name="Picture 2" descr="http://www.physics.gla.ac.uk/ppt/images/susyparticles_s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41"/>
          <a:stretch>
            <a:fillRect/>
          </a:stretch>
        </p:blipFill>
        <p:spPr bwMode="auto">
          <a:xfrm>
            <a:off x="204788" y="2024063"/>
            <a:ext cx="4595812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9375" y="6350000"/>
            <a:ext cx="9442450" cy="558800"/>
          </a:xfrm>
          <a:prstGeom prst="rect">
            <a:avLst/>
          </a:prstGeom>
        </p:spPr>
        <p:txBody>
          <a:bodyPr lIns="96573" tIns="48286" rIns="96573" bIns="48286">
            <a:spAutoFit/>
          </a:bodyPr>
          <a:lstStyle/>
          <a:p>
            <a:pPr defTabSz="963474">
              <a:defRPr/>
            </a:pPr>
            <a:r>
              <a:rPr lang="en-US" sz="3000" b="1" dirty="0">
                <a:solidFill>
                  <a:srgbClr val="FF33CC"/>
                </a:solidFill>
                <a:latin typeface="+mn-lt"/>
                <a:ea typeface="Arial" charset="0"/>
                <a:cs typeface="Arial" charset="0"/>
              </a:rPr>
              <a:t>Spin      1/2	          1          0	                </a:t>
            </a:r>
          </a:p>
        </p:txBody>
      </p:sp>
      <p:sp>
        <p:nvSpPr>
          <p:cNvPr id="136199" name="Left Brace 24"/>
          <p:cNvSpPr>
            <a:spLocks/>
          </p:cNvSpPr>
          <p:nvPr/>
        </p:nvSpPr>
        <p:spPr bwMode="auto">
          <a:xfrm rot="-5400000">
            <a:off x="1397001" y="5176837"/>
            <a:ext cx="406400" cy="1920875"/>
          </a:xfrm>
          <a:prstGeom prst="leftBrace">
            <a:avLst>
              <a:gd name="adj1" fmla="val 8337"/>
              <a:gd name="adj2" fmla="val 50000"/>
            </a:avLst>
          </a:prstGeom>
          <a:noFill/>
          <a:ln w="5080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573" tIns="48286" rIns="96573" bIns="48286" anchor="ctr"/>
          <a:lstStyle/>
          <a:p>
            <a:pPr defTabSz="958850"/>
            <a:endParaRPr lang="en-US" sz="250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SUSY Particles and Neutralino</a:t>
            </a:r>
          </a:p>
        </p:txBody>
      </p:sp>
      <p:sp>
        <p:nvSpPr>
          <p:cNvPr id="13824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939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8850">
              <a:defRPr/>
            </a:pPr>
            <a:r>
              <a:rPr lang="en-US"/>
              <a:t>Katsushi Arisaka</a:t>
            </a:r>
          </a:p>
        </p:txBody>
      </p:sp>
      <p:sp>
        <p:nvSpPr>
          <p:cNvPr id="1382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E8E142-121B-1F47-9E3C-46C45CCFAD62}" type="slidenum">
              <a:rPr lang="en-US" sz="1500">
                <a:solidFill>
                  <a:srgbClr val="0000FF"/>
                </a:solidFill>
              </a:rPr>
              <a:pPr eaLnBrk="1" hangingPunct="1"/>
              <a:t>74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38245" name="Picture 2" descr="http://www.physics.gla.ac.uk/ppt/images/susyparticles_s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2024063"/>
            <a:ext cx="9236075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875463" y="974725"/>
            <a:ext cx="2470150" cy="4556125"/>
            <a:chOff x="6601304" y="914400"/>
            <a:chExt cx="2500064" cy="4422775"/>
          </a:xfrm>
        </p:grpSpPr>
        <p:sp>
          <p:nvSpPr>
            <p:cNvPr id="138252" name="Rounded Rectangle 10"/>
            <p:cNvSpPr>
              <a:spLocks noChangeArrowheads="1"/>
            </p:cNvSpPr>
            <p:nvPr/>
          </p:nvSpPr>
          <p:spPr bwMode="auto">
            <a:xfrm>
              <a:off x="7924800" y="2289175"/>
              <a:ext cx="1066800" cy="1600200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58850"/>
              <a:endParaRPr lang="en-US" sz="2500"/>
            </a:p>
          </p:txBody>
        </p:sp>
        <p:sp>
          <p:nvSpPr>
            <p:cNvPr id="138253" name="Rounded Rectangle 11"/>
            <p:cNvSpPr>
              <a:spLocks noChangeArrowheads="1"/>
            </p:cNvSpPr>
            <p:nvPr/>
          </p:nvSpPr>
          <p:spPr bwMode="auto">
            <a:xfrm>
              <a:off x="7010400" y="3813175"/>
              <a:ext cx="990600" cy="1524000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58850"/>
              <a:endParaRPr lang="en-US" sz="25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01304" y="914400"/>
              <a:ext cx="2500064" cy="599464"/>
            </a:xfrm>
            <a:prstGeom prst="rect">
              <a:avLst/>
            </a:prstGeom>
            <a:noFill/>
          </p:spPr>
          <p:txBody>
            <a:bodyPr wrap="none" lIns="86416" tIns="43208" rIns="86416" bIns="43208">
              <a:spAutoFit/>
            </a:bodyPr>
            <a:lstStyle/>
            <a:p>
              <a:pPr defTabSz="96471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400" b="1" dirty="0" err="1">
                  <a:solidFill>
                    <a:srgbClr val="FF0000"/>
                  </a:solidFill>
                  <a:latin typeface="+mj-lt"/>
                  <a:ea typeface="Arial" charset="0"/>
                  <a:cs typeface="Arial" charset="0"/>
                </a:rPr>
                <a:t>Neutralino</a:t>
              </a:r>
              <a:endParaRPr lang="en-US" sz="3400" b="1" dirty="0">
                <a:solidFill>
                  <a:srgbClr val="FF0000"/>
                </a:solidFill>
                <a:latin typeface="+mj-lt"/>
                <a:ea typeface="Arial" charset="0"/>
                <a:cs typeface="Arial" charset="0"/>
              </a:endParaRPr>
            </a:p>
          </p:txBody>
        </p:sp>
        <p:cxnSp>
          <p:nvCxnSpPr>
            <p:cNvPr id="138255" name="Straight Arrow Connector 14"/>
            <p:cNvCxnSpPr>
              <a:cxnSpLocks noChangeShapeType="1"/>
            </p:cNvCxnSpPr>
            <p:nvPr/>
          </p:nvCxnSpPr>
          <p:spPr bwMode="auto">
            <a:xfrm rot="16200000" flipH="1">
              <a:off x="7581900" y="1562100"/>
              <a:ext cx="838200" cy="609600"/>
            </a:xfrm>
            <a:prstGeom prst="straightConnector1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8256" name="Straight Arrow Connector 15"/>
            <p:cNvCxnSpPr>
              <a:cxnSpLocks noChangeShapeType="1"/>
            </p:cNvCxnSpPr>
            <p:nvPr/>
          </p:nvCxnSpPr>
          <p:spPr bwMode="auto">
            <a:xfrm rot="5400000">
              <a:off x="6400800" y="2438400"/>
              <a:ext cx="2286000" cy="304800"/>
            </a:xfrm>
            <a:prstGeom prst="straightConnector1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1" name="Rectangle 20"/>
          <p:cNvSpPr/>
          <p:nvPr/>
        </p:nvSpPr>
        <p:spPr>
          <a:xfrm>
            <a:off x="79375" y="6350000"/>
            <a:ext cx="9442450" cy="558800"/>
          </a:xfrm>
          <a:prstGeom prst="rect">
            <a:avLst/>
          </a:prstGeom>
        </p:spPr>
        <p:txBody>
          <a:bodyPr lIns="96573" tIns="48286" rIns="96573" bIns="48286">
            <a:spAutoFit/>
          </a:bodyPr>
          <a:lstStyle/>
          <a:p>
            <a:pPr defTabSz="963474">
              <a:defRPr/>
            </a:pPr>
            <a:r>
              <a:rPr lang="en-US" sz="3000" b="1" dirty="0">
                <a:solidFill>
                  <a:srgbClr val="FF33CC"/>
                </a:solidFill>
                <a:latin typeface="+mn-lt"/>
                <a:ea typeface="Arial" charset="0"/>
                <a:cs typeface="Arial" charset="0"/>
              </a:rPr>
              <a:t>Spin      1/2	          1          0	               0 	        1/2       1/2</a:t>
            </a:r>
          </a:p>
        </p:txBody>
      </p:sp>
      <p:sp>
        <p:nvSpPr>
          <p:cNvPr id="138248" name="Rectangle 22"/>
          <p:cNvSpPr>
            <a:spLocks noChangeArrowheads="1"/>
          </p:cNvSpPr>
          <p:nvPr/>
        </p:nvSpPr>
        <p:spPr bwMode="auto">
          <a:xfrm>
            <a:off x="3205163" y="628650"/>
            <a:ext cx="30353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573" tIns="48286" rIns="96573" bIns="48286">
            <a:spAutoFit/>
          </a:bodyPr>
          <a:lstStyle/>
          <a:p>
            <a:pPr defTabSz="962025"/>
            <a:r>
              <a:rPr lang="en-US" sz="3400" b="1">
                <a:solidFill>
                  <a:srgbClr val="FF33CC"/>
                </a:solidFill>
                <a:latin typeface="Arial Narrow" charset="0"/>
              </a:rPr>
              <a:t>Super Symmetry</a:t>
            </a:r>
            <a:endParaRPr lang="en-US" sz="3400">
              <a:latin typeface="Arial Narrow" charset="0"/>
            </a:endParaRPr>
          </a:p>
        </p:txBody>
      </p:sp>
      <p:sp>
        <p:nvSpPr>
          <p:cNvPr id="138249" name="Curved Down Arrow 23"/>
          <p:cNvSpPr>
            <a:spLocks noChangeArrowheads="1"/>
          </p:cNvSpPr>
          <p:nvPr/>
        </p:nvSpPr>
        <p:spPr bwMode="auto">
          <a:xfrm>
            <a:off x="3600450" y="1219200"/>
            <a:ext cx="2079625" cy="812800"/>
          </a:xfrm>
          <a:prstGeom prst="curvedDownArrow">
            <a:avLst>
              <a:gd name="adj1" fmla="val 24970"/>
              <a:gd name="adj2" fmla="val 49987"/>
              <a:gd name="adj3" fmla="val 25000"/>
            </a:avLst>
          </a:prstGeom>
          <a:noFill/>
          <a:ln w="5080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573" tIns="48286" rIns="96573" bIns="48286" anchor="ctr"/>
          <a:lstStyle/>
          <a:p>
            <a:pPr defTabSz="958850"/>
            <a:endParaRPr lang="en-US" sz="2500"/>
          </a:p>
        </p:txBody>
      </p:sp>
      <p:sp>
        <p:nvSpPr>
          <p:cNvPr id="138250" name="Left Brace 24"/>
          <p:cNvSpPr>
            <a:spLocks/>
          </p:cNvSpPr>
          <p:nvPr/>
        </p:nvSpPr>
        <p:spPr bwMode="auto">
          <a:xfrm rot="-5400000">
            <a:off x="1397001" y="5176837"/>
            <a:ext cx="406400" cy="1920875"/>
          </a:xfrm>
          <a:prstGeom prst="leftBrace">
            <a:avLst>
              <a:gd name="adj1" fmla="val 8337"/>
              <a:gd name="adj2" fmla="val 50000"/>
            </a:avLst>
          </a:prstGeom>
          <a:noFill/>
          <a:ln w="5080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573" tIns="48286" rIns="96573" bIns="48286" anchor="ctr"/>
          <a:lstStyle/>
          <a:p>
            <a:pPr defTabSz="958850"/>
            <a:endParaRPr lang="en-US" sz="2500"/>
          </a:p>
        </p:txBody>
      </p:sp>
      <p:sp>
        <p:nvSpPr>
          <p:cNvPr id="138251" name="Left Brace 25"/>
          <p:cNvSpPr>
            <a:spLocks/>
          </p:cNvSpPr>
          <p:nvPr/>
        </p:nvSpPr>
        <p:spPr bwMode="auto">
          <a:xfrm rot="-5400000">
            <a:off x="6117432" y="5177631"/>
            <a:ext cx="406400" cy="1919287"/>
          </a:xfrm>
          <a:prstGeom prst="leftBrace">
            <a:avLst>
              <a:gd name="adj1" fmla="val 8330"/>
              <a:gd name="adj2" fmla="val 50000"/>
            </a:avLst>
          </a:prstGeom>
          <a:noFill/>
          <a:ln w="5080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573" tIns="48286" rIns="96573" bIns="48286" anchor="ctr"/>
          <a:lstStyle/>
          <a:p>
            <a:pPr defTabSz="958850"/>
            <a:endParaRPr lang="en-US" sz="250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Hierarchy Problem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4200" y="4953000"/>
            <a:ext cx="5029200" cy="1300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0"/>
            <a:ext cx="8153400" cy="17101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2200" y="3581400"/>
            <a:ext cx="7143577" cy="1225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" y="838200"/>
            <a:ext cx="20736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3366FF"/>
                </a:solidFill>
                <a:latin typeface="+mn-lt"/>
              </a:rPr>
              <a:t>Higgs mass</a:t>
            </a:r>
            <a:endParaRPr lang="en-US" sz="3200" b="1" dirty="0">
              <a:solidFill>
                <a:srgbClr val="3366FF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2514600"/>
            <a:ext cx="806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A50021"/>
                </a:solidFill>
                <a:latin typeface="+mn-lt"/>
              </a:rPr>
              <a:t>SM :</a:t>
            </a:r>
            <a:endParaRPr lang="en-US" sz="2800" b="1" dirty="0">
              <a:solidFill>
                <a:srgbClr val="A50021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3890859"/>
            <a:ext cx="1161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SUSY :</a:t>
            </a:r>
            <a:endParaRPr lang="en-US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24600"/>
            <a:ext cx="7388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or :  new physics at the energy scale of  </a:t>
            </a:r>
            <a:r>
              <a:rPr lang="en-US" sz="2800" b="1" dirty="0" err="1" smtClean="0">
                <a:solidFill>
                  <a:srgbClr val="FF00FF"/>
                </a:solidFill>
                <a:latin typeface="+mn-lt"/>
              </a:rPr>
              <a:t>Λ</a:t>
            </a:r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 ~ 1 </a:t>
            </a:r>
            <a:r>
              <a:rPr lang="en-US" sz="2800" b="1" dirty="0" err="1" smtClean="0">
                <a:solidFill>
                  <a:srgbClr val="FF00FF"/>
                </a:solidFill>
                <a:latin typeface="+mn-lt"/>
              </a:rPr>
              <a:t>TeV</a:t>
            </a:r>
            <a:endParaRPr lang="en-US" sz="28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6705600" y="5181600"/>
            <a:ext cx="1524000" cy="914400"/>
          </a:xfrm>
          <a:prstGeom prst="roundRect">
            <a:avLst/>
          </a:prstGeom>
          <a:noFill/>
          <a:ln w="5080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6934200" y="2438400"/>
            <a:ext cx="533400" cy="609600"/>
          </a:xfrm>
          <a:prstGeom prst="roundRect">
            <a:avLst/>
          </a:prstGeom>
          <a:noFill/>
          <a:ln w="5080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1318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76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667" y="0"/>
            <a:ext cx="9753600" cy="7315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948505" y="6791980"/>
            <a:ext cx="16458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smtClean="0">
                <a:solidFill>
                  <a:srgbClr val="00F9F9"/>
                </a:solidFill>
                <a:latin typeface="+mn-lt"/>
              </a:rPr>
              <a:t>John Ellis</a:t>
            </a:r>
            <a:endParaRPr lang="en-US" sz="2800" b="1" i="1" dirty="0">
              <a:solidFill>
                <a:srgbClr val="00F9F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99099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Mass Spectra at the best fit points (before LHC)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9601200" cy="57590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72200" y="6629400"/>
            <a:ext cx="33347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Buchmueller</a:t>
            </a:r>
            <a:r>
              <a:rPr lang="en-US" sz="1800" b="1" i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et al </a:t>
            </a:r>
            <a:r>
              <a:rPr lang="en-US" sz="1800" b="1" i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arXiv</a:t>
            </a:r>
            <a:r>
              <a:rPr lang="en-U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: 0808.4218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2514600" y="4419600"/>
            <a:ext cx="838200" cy="533400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391400" y="4572000"/>
            <a:ext cx="838200" cy="533400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19400" y="1066800"/>
            <a:ext cx="1017801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  <a:latin typeface="+mn-lt"/>
              </a:rPr>
              <a:t>CMSSM</a:t>
            </a:r>
            <a:endParaRPr lang="en-US" sz="20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48600" y="990600"/>
            <a:ext cx="982611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  <a:latin typeface="+mn-lt"/>
              </a:rPr>
              <a:t>NUHM1</a:t>
            </a:r>
            <a:endParaRPr lang="en-US" sz="2000" b="1" i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051643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 Cross Section vs. Mass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BAE4-27AC-F04B-8F03-515141F5F0A0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43000" y="990600"/>
            <a:ext cx="850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CMSSM</a:t>
            </a:r>
            <a:endParaRPr lang="en-US" sz="16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38200"/>
            <a:ext cx="8277660" cy="5867400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828800" y="2430561"/>
            <a:ext cx="6713859" cy="1188603"/>
          </a:xfrm>
          <a:custGeom>
            <a:avLst/>
            <a:gdLst>
              <a:gd name="connsiteX0" fmla="*/ 0 w 6773167"/>
              <a:gd name="connsiteY0" fmla="*/ 0 h 1188603"/>
              <a:gd name="connsiteX1" fmla="*/ 634984 w 6773167"/>
              <a:gd name="connsiteY1" fmla="*/ 642836 h 1188603"/>
              <a:gd name="connsiteX2" fmla="*/ 1740328 w 6773167"/>
              <a:gd name="connsiteY2" fmla="*/ 1144561 h 1188603"/>
              <a:gd name="connsiteX3" fmla="*/ 2900546 w 6773167"/>
              <a:gd name="connsiteY3" fmla="*/ 1144561 h 1188603"/>
              <a:gd name="connsiteX4" fmla="*/ 4288105 w 6773167"/>
              <a:gd name="connsiteY4" fmla="*/ 979933 h 1188603"/>
              <a:gd name="connsiteX5" fmla="*/ 5550234 w 6773167"/>
              <a:gd name="connsiteY5" fmla="*/ 744749 h 1188603"/>
              <a:gd name="connsiteX6" fmla="*/ 6773167 w 6773167"/>
              <a:gd name="connsiteY6" fmla="*/ 533083 h 118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73167" h="1188603">
                <a:moveTo>
                  <a:pt x="0" y="0"/>
                </a:moveTo>
                <a:cubicBezTo>
                  <a:pt x="172464" y="226038"/>
                  <a:pt x="344929" y="452076"/>
                  <a:pt x="634984" y="642836"/>
                </a:cubicBezTo>
                <a:cubicBezTo>
                  <a:pt x="925039" y="833596"/>
                  <a:pt x="1362734" y="1060940"/>
                  <a:pt x="1740328" y="1144561"/>
                </a:cubicBezTo>
                <a:cubicBezTo>
                  <a:pt x="2117922" y="1228182"/>
                  <a:pt x="2475917" y="1171999"/>
                  <a:pt x="2900546" y="1144561"/>
                </a:cubicBezTo>
                <a:cubicBezTo>
                  <a:pt x="3325175" y="1117123"/>
                  <a:pt x="3846490" y="1046568"/>
                  <a:pt x="4288105" y="979933"/>
                </a:cubicBezTo>
                <a:cubicBezTo>
                  <a:pt x="4729720" y="913298"/>
                  <a:pt x="5550234" y="744749"/>
                  <a:pt x="5550234" y="744749"/>
                </a:cubicBezTo>
                <a:lnTo>
                  <a:pt x="6773167" y="533083"/>
                </a:lnTo>
              </a:path>
            </a:pathLst>
          </a:custGeom>
          <a:ln w="38100" cmpd="sng">
            <a:solidFill>
              <a:srgbClr val="FF00FF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1828800" y="2773797"/>
            <a:ext cx="6713859" cy="1188603"/>
          </a:xfrm>
          <a:custGeom>
            <a:avLst/>
            <a:gdLst>
              <a:gd name="connsiteX0" fmla="*/ 0 w 6773167"/>
              <a:gd name="connsiteY0" fmla="*/ 0 h 1188603"/>
              <a:gd name="connsiteX1" fmla="*/ 634984 w 6773167"/>
              <a:gd name="connsiteY1" fmla="*/ 642836 h 1188603"/>
              <a:gd name="connsiteX2" fmla="*/ 1740328 w 6773167"/>
              <a:gd name="connsiteY2" fmla="*/ 1144561 h 1188603"/>
              <a:gd name="connsiteX3" fmla="*/ 2900546 w 6773167"/>
              <a:gd name="connsiteY3" fmla="*/ 1144561 h 1188603"/>
              <a:gd name="connsiteX4" fmla="*/ 4288105 w 6773167"/>
              <a:gd name="connsiteY4" fmla="*/ 979933 h 1188603"/>
              <a:gd name="connsiteX5" fmla="*/ 5550234 w 6773167"/>
              <a:gd name="connsiteY5" fmla="*/ 744749 h 1188603"/>
              <a:gd name="connsiteX6" fmla="*/ 6773167 w 6773167"/>
              <a:gd name="connsiteY6" fmla="*/ 533083 h 118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73167" h="1188603">
                <a:moveTo>
                  <a:pt x="0" y="0"/>
                </a:moveTo>
                <a:cubicBezTo>
                  <a:pt x="172464" y="226038"/>
                  <a:pt x="344929" y="452076"/>
                  <a:pt x="634984" y="642836"/>
                </a:cubicBezTo>
                <a:cubicBezTo>
                  <a:pt x="925039" y="833596"/>
                  <a:pt x="1362734" y="1060940"/>
                  <a:pt x="1740328" y="1144561"/>
                </a:cubicBezTo>
                <a:cubicBezTo>
                  <a:pt x="2117922" y="1228182"/>
                  <a:pt x="2475917" y="1171999"/>
                  <a:pt x="2900546" y="1144561"/>
                </a:cubicBezTo>
                <a:cubicBezTo>
                  <a:pt x="3325175" y="1117123"/>
                  <a:pt x="3846490" y="1046568"/>
                  <a:pt x="4288105" y="979933"/>
                </a:cubicBezTo>
                <a:cubicBezTo>
                  <a:pt x="4729720" y="913298"/>
                  <a:pt x="5550234" y="744749"/>
                  <a:pt x="5550234" y="744749"/>
                </a:cubicBezTo>
                <a:lnTo>
                  <a:pt x="6773167" y="533083"/>
                </a:lnTo>
              </a:path>
            </a:pathLst>
          </a:custGeom>
          <a:ln w="38100" cmpd="sng">
            <a:solidFill>
              <a:srgbClr val="FF00FF"/>
            </a:solidFill>
            <a:prstDash val="dash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828800" y="3886200"/>
            <a:ext cx="6713859" cy="1188603"/>
          </a:xfrm>
          <a:custGeom>
            <a:avLst/>
            <a:gdLst>
              <a:gd name="connsiteX0" fmla="*/ 0 w 6773167"/>
              <a:gd name="connsiteY0" fmla="*/ 0 h 1188603"/>
              <a:gd name="connsiteX1" fmla="*/ 634984 w 6773167"/>
              <a:gd name="connsiteY1" fmla="*/ 642836 h 1188603"/>
              <a:gd name="connsiteX2" fmla="*/ 1740328 w 6773167"/>
              <a:gd name="connsiteY2" fmla="*/ 1144561 h 1188603"/>
              <a:gd name="connsiteX3" fmla="*/ 2900546 w 6773167"/>
              <a:gd name="connsiteY3" fmla="*/ 1144561 h 1188603"/>
              <a:gd name="connsiteX4" fmla="*/ 4288105 w 6773167"/>
              <a:gd name="connsiteY4" fmla="*/ 979933 h 1188603"/>
              <a:gd name="connsiteX5" fmla="*/ 5550234 w 6773167"/>
              <a:gd name="connsiteY5" fmla="*/ 744749 h 1188603"/>
              <a:gd name="connsiteX6" fmla="*/ 6773167 w 6773167"/>
              <a:gd name="connsiteY6" fmla="*/ 533083 h 118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73167" h="1188603">
                <a:moveTo>
                  <a:pt x="0" y="0"/>
                </a:moveTo>
                <a:cubicBezTo>
                  <a:pt x="172464" y="226038"/>
                  <a:pt x="344929" y="452076"/>
                  <a:pt x="634984" y="642836"/>
                </a:cubicBezTo>
                <a:cubicBezTo>
                  <a:pt x="925039" y="833596"/>
                  <a:pt x="1362734" y="1060940"/>
                  <a:pt x="1740328" y="1144561"/>
                </a:cubicBezTo>
                <a:cubicBezTo>
                  <a:pt x="2117922" y="1228182"/>
                  <a:pt x="2475917" y="1171999"/>
                  <a:pt x="2900546" y="1144561"/>
                </a:cubicBezTo>
                <a:cubicBezTo>
                  <a:pt x="3325175" y="1117123"/>
                  <a:pt x="3846490" y="1046568"/>
                  <a:pt x="4288105" y="979933"/>
                </a:cubicBezTo>
                <a:cubicBezTo>
                  <a:pt x="4729720" y="913298"/>
                  <a:pt x="5550234" y="744749"/>
                  <a:pt x="5550234" y="744749"/>
                </a:cubicBezTo>
                <a:lnTo>
                  <a:pt x="6773167" y="533083"/>
                </a:lnTo>
              </a:path>
            </a:pathLst>
          </a:custGeom>
          <a:ln w="38100" cmpd="sng">
            <a:solidFill>
              <a:srgbClr val="FF00FF"/>
            </a:solidFill>
            <a:prstDash val="sysDash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1828800" y="4648200"/>
            <a:ext cx="6713859" cy="1188603"/>
          </a:xfrm>
          <a:custGeom>
            <a:avLst/>
            <a:gdLst>
              <a:gd name="connsiteX0" fmla="*/ 0 w 6773167"/>
              <a:gd name="connsiteY0" fmla="*/ 0 h 1188603"/>
              <a:gd name="connsiteX1" fmla="*/ 634984 w 6773167"/>
              <a:gd name="connsiteY1" fmla="*/ 642836 h 1188603"/>
              <a:gd name="connsiteX2" fmla="*/ 1740328 w 6773167"/>
              <a:gd name="connsiteY2" fmla="*/ 1144561 h 1188603"/>
              <a:gd name="connsiteX3" fmla="*/ 2900546 w 6773167"/>
              <a:gd name="connsiteY3" fmla="*/ 1144561 h 1188603"/>
              <a:gd name="connsiteX4" fmla="*/ 4288105 w 6773167"/>
              <a:gd name="connsiteY4" fmla="*/ 979933 h 1188603"/>
              <a:gd name="connsiteX5" fmla="*/ 5550234 w 6773167"/>
              <a:gd name="connsiteY5" fmla="*/ 744749 h 1188603"/>
              <a:gd name="connsiteX6" fmla="*/ 6773167 w 6773167"/>
              <a:gd name="connsiteY6" fmla="*/ 533083 h 118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73167" h="1188603">
                <a:moveTo>
                  <a:pt x="0" y="0"/>
                </a:moveTo>
                <a:cubicBezTo>
                  <a:pt x="172464" y="226038"/>
                  <a:pt x="344929" y="452076"/>
                  <a:pt x="634984" y="642836"/>
                </a:cubicBezTo>
                <a:cubicBezTo>
                  <a:pt x="925039" y="833596"/>
                  <a:pt x="1362734" y="1060940"/>
                  <a:pt x="1740328" y="1144561"/>
                </a:cubicBezTo>
                <a:cubicBezTo>
                  <a:pt x="2117922" y="1228182"/>
                  <a:pt x="2475917" y="1171999"/>
                  <a:pt x="2900546" y="1144561"/>
                </a:cubicBezTo>
                <a:cubicBezTo>
                  <a:pt x="3325175" y="1117123"/>
                  <a:pt x="3846490" y="1046568"/>
                  <a:pt x="4288105" y="979933"/>
                </a:cubicBezTo>
                <a:cubicBezTo>
                  <a:pt x="4729720" y="913298"/>
                  <a:pt x="5550234" y="744749"/>
                  <a:pt x="5550234" y="744749"/>
                </a:cubicBezTo>
                <a:lnTo>
                  <a:pt x="6773167" y="533083"/>
                </a:lnTo>
              </a:path>
            </a:pathLst>
          </a:custGeom>
          <a:ln w="38100" cmpd="sng">
            <a:solidFill>
              <a:srgbClr val="FF00FF"/>
            </a:solidFill>
            <a:prstDash val="dot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8" name="Straight Connector 17"/>
          <p:cNvCxnSpPr>
            <a:cxnSpLocks noChangeAspect="1"/>
          </p:cNvCxnSpPr>
          <p:nvPr/>
        </p:nvCxnSpPr>
        <p:spPr bwMode="auto">
          <a:xfrm flipH="1">
            <a:off x="5638800" y="1752600"/>
            <a:ext cx="0" cy="3886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>
            <a:cxnSpLocks noChangeAspect="1"/>
          </p:cNvCxnSpPr>
          <p:nvPr/>
        </p:nvCxnSpPr>
        <p:spPr bwMode="auto">
          <a:xfrm flipH="1">
            <a:off x="6096000" y="1752600"/>
            <a:ext cx="0" cy="3886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>
            <a:cxnSpLocks noChangeAspect="1"/>
          </p:cNvCxnSpPr>
          <p:nvPr/>
        </p:nvCxnSpPr>
        <p:spPr bwMode="auto">
          <a:xfrm flipH="1">
            <a:off x="6629400" y="1752600"/>
            <a:ext cx="0" cy="3886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5280296" y="1371600"/>
            <a:ext cx="587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8000"/>
                </a:solidFill>
                <a:latin typeface="+mn-lt"/>
              </a:rPr>
              <a:t>2011</a:t>
            </a:r>
            <a:endParaRPr lang="en-US" sz="1600" b="1" i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67400" y="1371600"/>
            <a:ext cx="598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8000"/>
                </a:solidFill>
                <a:latin typeface="+mn-lt"/>
              </a:rPr>
              <a:t>2012</a:t>
            </a:r>
            <a:endParaRPr lang="en-US" sz="1600" b="1" i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00800" y="1371600"/>
            <a:ext cx="598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8000"/>
                </a:solidFill>
                <a:latin typeface="+mn-lt"/>
              </a:rPr>
              <a:t>2015</a:t>
            </a:r>
            <a:endParaRPr lang="en-US" sz="1600" b="1" i="1" dirty="0">
              <a:solidFill>
                <a:srgbClr val="008000"/>
              </a:solidFill>
              <a:latin typeface="+mn-lt"/>
            </a:endParaRPr>
          </a:p>
        </p:txBody>
      </p:sp>
      <p:cxnSp>
        <p:nvCxnSpPr>
          <p:cNvPr id="24" name="Straight Connector 23"/>
          <p:cNvCxnSpPr>
            <a:cxnSpLocks noChangeAspect="1"/>
          </p:cNvCxnSpPr>
          <p:nvPr/>
        </p:nvCxnSpPr>
        <p:spPr bwMode="auto">
          <a:xfrm flipH="1">
            <a:off x="5029200" y="1752600"/>
            <a:ext cx="0" cy="3886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4724400" y="1371600"/>
            <a:ext cx="4953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8000"/>
                </a:solidFill>
                <a:latin typeface="+mn-lt"/>
              </a:rPr>
              <a:t>Pre</a:t>
            </a:r>
            <a:endParaRPr lang="en-US" sz="1600" b="1" i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38600" y="1143000"/>
            <a:ext cx="703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+mn-lt"/>
              </a:rPr>
              <a:t>LHC</a:t>
            </a:r>
            <a:endParaRPr lang="en-US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76600" y="3124200"/>
            <a:ext cx="1283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FF"/>
                </a:solidFill>
                <a:latin typeface="+mn-lt"/>
              </a:rPr>
              <a:t>XENON100</a:t>
            </a:r>
            <a:endParaRPr lang="en-US" sz="20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57600" y="3581400"/>
            <a:ext cx="587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00FF"/>
                </a:solidFill>
                <a:latin typeface="+mn-lt"/>
              </a:rPr>
              <a:t>2011</a:t>
            </a:r>
            <a:endParaRPr lang="en-US" sz="1600" b="1" i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657600" y="3962400"/>
            <a:ext cx="598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00FF"/>
                </a:solidFill>
                <a:latin typeface="+mn-lt"/>
              </a:rPr>
              <a:t>2012</a:t>
            </a:r>
            <a:endParaRPr lang="en-US" sz="1600" b="1" i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81400" y="5029200"/>
            <a:ext cx="598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00FF"/>
                </a:solidFill>
                <a:latin typeface="+mn-lt"/>
              </a:rPr>
              <a:t>2017</a:t>
            </a:r>
            <a:endParaRPr lang="en-US" sz="1600" b="1" i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52800" y="4572000"/>
            <a:ext cx="1177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FF"/>
                </a:solidFill>
                <a:latin typeface="+mn-lt"/>
              </a:rPr>
              <a:t>XENON1T</a:t>
            </a:r>
            <a:endParaRPr lang="en-US" sz="20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686800" y="2819400"/>
            <a:ext cx="577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G1</a:t>
            </a:r>
            <a:endParaRPr lang="en-US" sz="28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686800" y="4114800"/>
            <a:ext cx="577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G2</a:t>
            </a:r>
            <a:endParaRPr lang="en-US" sz="28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686800" y="5029200"/>
            <a:ext cx="577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G3</a:t>
            </a:r>
            <a:endParaRPr lang="en-US" sz="28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133600" y="1066800"/>
            <a:ext cx="1350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+mn-lt"/>
              </a:rPr>
              <a:t>CMSSM</a:t>
            </a:r>
            <a:endParaRPr lang="en-US" sz="28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172200" y="6629400"/>
            <a:ext cx="3269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Buchmueller</a:t>
            </a:r>
            <a:r>
              <a:rPr lang="en-US" sz="1800" b="1" i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et al </a:t>
            </a:r>
            <a:r>
              <a:rPr lang="en-U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  <a:hlinkClick r:id="rId3"/>
              </a:rPr>
              <a:t>arXiv:1106.2529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27958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581EA60-24CA-7C45-86E3-199E7607D576}" type="slidenum">
              <a:rPr lang="en-US" sz="1500">
                <a:solidFill>
                  <a:srgbClr val="0000FF"/>
                </a:solidFill>
              </a:rPr>
              <a:pPr eaLnBrk="1" hangingPunct="1"/>
              <a:t>79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3557" name="Title 7"/>
          <p:cNvSpPr>
            <a:spLocks noGrp="1"/>
          </p:cNvSpPr>
          <p:nvPr>
            <p:ph type="title"/>
          </p:nvPr>
        </p:nvSpPr>
        <p:spPr>
          <a:xfrm>
            <a:off x="990600" y="990600"/>
            <a:ext cx="7620000" cy="1295400"/>
          </a:xfrm>
          <a:solidFill>
            <a:srgbClr val="CCFFCC"/>
          </a:solidFill>
        </p:spPr>
        <p:txBody>
          <a:bodyPr/>
          <a:lstStyle/>
          <a:p>
            <a:pPr eaLnBrk="1" hangingPunct="1"/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KK particles </a:t>
            </a:r>
            <a:b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in Extra Dimensions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514600"/>
            <a:ext cx="42545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9279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686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3686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69AF8A-7944-AB44-B79D-D8A8AEBEBDCD}" type="slidenum">
              <a:rPr lang="en-US" sz="1500">
                <a:solidFill>
                  <a:srgbClr val="0000FF"/>
                </a:solidFill>
              </a:rPr>
              <a:pPr eaLnBrk="1" hangingPunct="1"/>
              <a:t>8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36868" name="Picture 5" descr="Andromeda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01213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76200"/>
            <a:ext cx="3657600" cy="685800"/>
          </a:xfrm>
        </p:spPr>
        <p:txBody>
          <a:bodyPr/>
          <a:lstStyle/>
          <a:p>
            <a:r>
              <a:rPr lang="en-US" sz="3200">
                <a:solidFill>
                  <a:srgbClr val="FF9900"/>
                </a:solidFill>
                <a:latin typeface="Tahoma" charset="0"/>
                <a:ea typeface="ＭＳ Ｐゴシック" charset="0"/>
                <a:cs typeface="ＭＳ Ｐゴシック" charset="0"/>
              </a:rPr>
              <a:t>Andromeda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111625" y="6784975"/>
            <a:ext cx="53371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700" b="1">
                <a:solidFill>
                  <a:srgbClr val="FFFF00"/>
                </a:solidFill>
              </a:rPr>
              <a:t>~100 Billions Stars in a Galaxy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7018338"/>
            <a:ext cx="5562600" cy="296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0"/>
            <a:ext cx="7315200" cy="73152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447800" y="2057400"/>
            <a:ext cx="3048000" cy="2209800"/>
            <a:chOff x="1447800" y="2057400"/>
            <a:chExt cx="3048000" cy="2209800"/>
          </a:xfrm>
        </p:grpSpPr>
        <p:cxnSp>
          <p:nvCxnSpPr>
            <p:cNvPr id="5" name="Straight Arrow Connector 4"/>
            <p:cNvCxnSpPr/>
            <p:nvPr/>
          </p:nvCxnSpPr>
          <p:spPr bwMode="auto">
            <a:xfrm flipV="1">
              <a:off x="1447800" y="2057400"/>
              <a:ext cx="3048000" cy="22098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 rot="19469255">
              <a:off x="2097889" y="3347455"/>
              <a:ext cx="11985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+mn-lt"/>
                </a:rPr>
                <a:t>Photon</a:t>
              </a:r>
              <a:endParaRPr lang="en-US" sz="2800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733800" y="3124200"/>
            <a:ext cx="1857865" cy="1590020"/>
            <a:chOff x="3733800" y="3124200"/>
            <a:chExt cx="1857865" cy="1590020"/>
          </a:xfrm>
        </p:grpSpPr>
        <p:sp>
          <p:nvSpPr>
            <p:cNvPr id="12" name="Arc 11"/>
            <p:cNvSpPr>
              <a:spLocks noChangeAspect="1"/>
            </p:cNvSpPr>
            <p:nvPr/>
          </p:nvSpPr>
          <p:spPr bwMode="auto">
            <a:xfrm>
              <a:off x="3733800" y="3124200"/>
              <a:ext cx="990600" cy="1031938"/>
            </a:xfrm>
            <a:prstGeom prst="arc">
              <a:avLst>
                <a:gd name="adj1" fmla="val 19272498"/>
                <a:gd name="adj2" fmla="val 17230306"/>
              </a:avLst>
            </a:prstGeom>
            <a:noFill/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stealth" w="lg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noFill/>
                <a:effectLst/>
                <a:latin typeface="Arial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86200" y="4191000"/>
              <a:ext cx="17054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FF00"/>
                  </a:solidFill>
                  <a:latin typeface="+mn-lt"/>
                </a:rPr>
                <a:t>KK Photon</a:t>
              </a:r>
              <a:endParaRPr lang="en-US" sz="2800" b="1" dirty="0">
                <a:solidFill>
                  <a:srgbClr val="FFFF00"/>
                </a:solidFill>
                <a:latin typeface="+mn-lt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248400" y="3886200"/>
            <a:ext cx="3174499" cy="2354997"/>
            <a:chOff x="6248400" y="3886200"/>
            <a:chExt cx="3174499" cy="2354997"/>
          </a:xfrm>
        </p:grpSpPr>
        <p:sp>
          <p:nvSpPr>
            <p:cNvPr id="15" name="TextBox 14"/>
            <p:cNvSpPr txBox="1"/>
            <p:nvPr/>
          </p:nvSpPr>
          <p:spPr>
            <a:xfrm>
              <a:off x="6324600" y="5410200"/>
              <a:ext cx="183986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Our 3D Space</a:t>
              </a:r>
            </a:p>
            <a:p>
              <a:pPr algn="ctr"/>
              <a:r>
                <a:rPr lang="en-US" b="1" dirty="0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(= </a:t>
              </a:r>
              <a:r>
                <a:rPr lang="en-US" b="1" dirty="0" err="1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Brane</a:t>
              </a:r>
              <a:r>
                <a:rPr lang="en-US" b="1" dirty="0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)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48400" y="3886200"/>
              <a:ext cx="161519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F9F9"/>
                  </a:solidFill>
                  <a:latin typeface="+mn-lt"/>
                </a:rPr>
                <a:t>Extra</a:t>
              </a:r>
            </a:p>
            <a:p>
              <a:pPr algn="ctr"/>
              <a:r>
                <a:rPr lang="en-US" b="1" dirty="0" smtClean="0">
                  <a:solidFill>
                    <a:srgbClr val="00F9F9"/>
                  </a:solidFill>
                  <a:latin typeface="+mn-lt"/>
                </a:rPr>
                <a:t>Dimensions</a:t>
              </a:r>
            </a:p>
          </p:txBody>
        </p:sp>
        <p:sp>
          <p:nvSpPr>
            <p:cNvPr id="14" name="Right Brace 13"/>
            <p:cNvSpPr/>
            <p:nvPr/>
          </p:nvSpPr>
          <p:spPr bwMode="auto">
            <a:xfrm>
              <a:off x="8077200" y="4191000"/>
              <a:ext cx="609600" cy="1828800"/>
            </a:xfrm>
            <a:prstGeom prst="rightBrace">
              <a:avLst/>
            </a:prstGeom>
            <a:noFill/>
            <a:ln w="50800" cap="flat" cmpd="sng" algn="ctr">
              <a:solidFill>
                <a:srgbClr val="CC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686800" y="4876800"/>
              <a:ext cx="7360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CFFCC"/>
                  </a:solidFill>
                  <a:latin typeface="+mn-lt"/>
                </a:rPr>
                <a:t>Bulk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1/18/2012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ED30CA-6850-C342-A950-BBFBB46C20FB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498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 of Mass in Extra Dimensions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9067800" cy="5867400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6600" i="1" dirty="0" smtClean="0">
                <a:solidFill>
                  <a:srgbClr val="660066"/>
                </a:solidFill>
              </a:rPr>
              <a:t>E = mc</a:t>
            </a:r>
            <a:r>
              <a:rPr lang="en-US" sz="6600" i="1" baseline="30000" dirty="0" smtClean="0">
                <a:solidFill>
                  <a:srgbClr val="660066"/>
                </a:solidFill>
              </a:rPr>
              <a:t>2 </a:t>
            </a:r>
            <a:r>
              <a:rPr lang="en-US" sz="6600" i="1" dirty="0" smtClean="0">
                <a:solidFill>
                  <a:srgbClr val="660066"/>
                </a:solidFill>
              </a:rPr>
              <a:t>  </a:t>
            </a:r>
            <a:r>
              <a:rPr lang="en-US" sz="6000" dirty="0" smtClean="0">
                <a:sym typeface="Wingdings"/>
              </a:rPr>
              <a:t></a:t>
            </a:r>
            <a:r>
              <a:rPr lang="en-US" sz="6600" dirty="0" smtClean="0">
                <a:sym typeface="Wingdings"/>
              </a:rPr>
              <a:t>  </a:t>
            </a:r>
            <a:r>
              <a:rPr lang="en-US" sz="6600" i="1" dirty="0" smtClean="0">
                <a:solidFill>
                  <a:srgbClr val="660066"/>
                </a:solidFill>
              </a:rPr>
              <a:t>m = E/c</a:t>
            </a:r>
            <a:r>
              <a:rPr lang="en-US" sz="6600" i="1" baseline="30000" dirty="0" smtClean="0">
                <a:solidFill>
                  <a:srgbClr val="660066"/>
                </a:solidFill>
              </a:rPr>
              <a:t>2</a:t>
            </a:r>
            <a:endParaRPr lang="en-US" i="1" baseline="30000" dirty="0" smtClean="0">
              <a:solidFill>
                <a:srgbClr val="660066"/>
              </a:solidFill>
            </a:endParaRPr>
          </a:p>
          <a:p>
            <a:r>
              <a:rPr lang="en-US" dirty="0" smtClean="0"/>
              <a:t>Mass can be generated as kinetic energy in extra dimensions.</a:t>
            </a:r>
          </a:p>
          <a:p>
            <a:pPr lvl="2"/>
            <a:r>
              <a:rPr lang="en-US" dirty="0" smtClean="0"/>
              <a:t>Origin on mass</a:t>
            </a:r>
          </a:p>
          <a:p>
            <a:pPr lvl="2"/>
            <a:r>
              <a:rPr lang="en-US" dirty="0" smtClean="0"/>
              <a:t>Dark matter is running in the extra dimensions</a:t>
            </a:r>
          </a:p>
          <a:p>
            <a:r>
              <a:rPr lang="en-US" dirty="0" smtClean="0"/>
              <a:t>Gravity can escape into the extra dimensions. </a:t>
            </a:r>
          </a:p>
          <a:p>
            <a:pPr lvl="2"/>
            <a:r>
              <a:rPr lang="en-US" dirty="0" smtClean="0"/>
              <a:t>Why gravity is so small</a:t>
            </a:r>
          </a:p>
          <a:p>
            <a:pPr lvl="2"/>
            <a:r>
              <a:rPr lang="en-US" dirty="0" smtClean="0"/>
              <a:t>Origin of dark energy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5334000" y="990600"/>
            <a:ext cx="3124200" cy="990600"/>
          </a:xfrm>
          <a:prstGeom prst="rect">
            <a:avLst/>
          </a:prstGeom>
          <a:noFill/>
          <a:ln w="508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2210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Mass Spectrum of the first KK level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82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5026097" cy="4302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451" y="1828800"/>
            <a:ext cx="4633749" cy="42863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15000" y="6477000"/>
            <a:ext cx="3502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Cheng </a:t>
            </a:r>
            <a:r>
              <a:rPr lang="is-IS" sz="1800" b="1" i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2002 </a:t>
            </a:r>
            <a:r>
              <a:rPr lang="is-I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  <a:hlinkClick r:id="rId4"/>
              </a:rPr>
              <a:t>arXiv:hep-ph/0205314v1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38400" y="990600"/>
            <a:ext cx="4654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+mn-lt"/>
              </a:rPr>
              <a:t> </a:t>
            </a:r>
            <a:r>
              <a:rPr lang="en-US" b="1" dirty="0">
                <a:solidFill>
                  <a:srgbClr val="FF00FF"/>
                </a:solidFill>
                <a:latin typeface="+mn-lt"/>
              </a:rPr>
              <a:t>S</a:t>
            </a:r>
            <a:r>
              <a:rPr lang="en-US" b="1" dirty="0" smtClean="0">
                <a:solidFill>
                  <a:srgbClr val="FF00FF"/>
                </a:solidFill>
                <a:latin typeface="+mn-lt"/>
              </a:rPr>
              <a:t>imilar to the SUSY mass spectrum</a:t>
            </a:r>
            <a:endParaRPr lang="en-US" b="1" dirty="0">
              <a:solidFill>
                <a:srgbClr val="FF00FF"/>
              </a:solidFill>
              <a:latin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2000" y="4495800"/>
            <a:ext cx="1488208" cy="838200"/>
            <a:chOff x="762000" y="4495800"/>
            <a:chExt cx="1488208" cy="838200"/>
          </a:xfrm>
        </p:grpSpPr>
        <p:sp>
          <p:nvSpPr>
            <p:cNvPr id="11" name="Oval 10"/>
            <p:cNvSpPr/>
            <p:nvPr/>
          </p:nvSpPr>
          <p:spPr bwMode="auto">
            <a:xfrm>
              <a:off x="914400" y="4953000"/>
              <a:ext cx="1066800" cy="381000"/>
            </a:xfrm>
            <a:prstGeom prst="ellipse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62000" y="4495800"/>
              <a:ext cx="14882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+mn-lt"/>
                </a:rPr>
                <a:t>KK Photon</a:t>
              </a:r>
              <a:endParaRPr lang="en-US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924800" y="4572000"/>
            <a:ext cx="1488208" cy="838200"/>
            <a:chOff x="838200" y="4495800"/>
            <a:chExt cx="1488208" cy="838200"/>
          </a:xfrm>
        </p:grpSpPr>
        <p:sp>
          <p:nvSpPr>
            <p:cNvPr id="14" name="Oval 13"/>
            <p:cNvSpPr/>
            <p:nvPr/>
          </p:nvSpPr>
          <p:spPr bwMode="auto">
            <a:xfrm>
              <a:off x="914400" y="4953000"/>
              <a:ext cx="1066800" cy="381000"/>
            </a:xfrm>
            <a:prstGeom prst="ellipse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38200" y="4495800"/>
              <a:ext cx="14882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+mn-lt"/>
                </a:rPr>
                <a:t>KK Photon</a:t>
              </a:r>
              <a:endParaRPr lang="en-US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362200" y="3733800"/>
            <a:ext cx="3190697" cy="584776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9966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i="1" dirty="0" err="1" smtClean="0">
                <a:solidFill>
                  <a:srgbClr val="FF6600"/>
                </a:solidFill>
              </a:rPr>
              <a:t>Δ</a:t>
            </a:r>
            <a:r>
              <a:rPr lang="en-US" sz="3200" i="1" dirty="0" smtClean="0">
                <a:solidFill>
                  <a:srgbClr val="FF6600"/>
                </a:solidFill>
              </a:rPr>
              <a:t> = </a:t>
            </a:r>
            <a:r>
              <a:rPr lang="en-US" sz="3200" dirty="0" smtClean="0">
                <a:solidFill>
                  <a:srgbClr val="FF6600"/>
                </a:solidFill>
              </a:rPr>
              <a:t>(</a:t>
            </a:r>
            <a:r>
              <a:rPr lang="en-US" sz="3200" i="1" dirty="0" smtClean="0">
                <a:solidFill>
                  <a:srgbClr val="FF6600"/>
                </a:solidFill>
              </a:rPr>
              <a:t>m</a:t>
            </a:r>
            <a:r>
              <a:rPr lang="en-US" sz="3200" i="1" baseline="-25000" dirty="0" smtClean="0">
                <a:solidFill>
                  <a:srgbClr val="FF6600"/>
                </a:solidFill>
              </a:rPr>
              <a:t>l</a:t>
            </a:r>
            <a:r>
              <a:rPr lang="en-US" sz="3200" i="1" dirty="0" smtClean="0">
                <a:solidFill>
                  <a:srgbClr val="FF6600"/>
                </a:solidFill>
              </a:rPr>
              <a:t> – </a:t>
            </a:r>
            <a:r>
              <a:rPr lang="en-US" sz="3200" i="1" dirty="0" err="1" smtClean="0">
                <a:solidFill>
                  <a:srgbClr val="FF6600"/>
                </a:solidFill>
              </a:rPr>
              <a:t>m</a:t>
            </a:r>
            <a:r>
              <a:rPr lang="en-US" sz="3200" i="1" baseline="-25000" dirty="0" err="1" smtClean="0">
                <a:solidFill>
                  <a:srgbClr val="FF6600"/>
                </a:solidFill>
              </a:rPr>
              <a:t>γ</a:t>
            </a:r>
            <a:r>
              <a:rPr lang="en-US" sz="3200" dirty="0" smtClean="0">
                <a:solidFill>
                  <a:srgbClr val="FF6600"/>
                </a:solidFill>
              </a:rPr>
              <a:t>)</a:t>
            </a:r>
            <a:r>
              <a:rPr lang="en-US" sz="3200" i="1" dirty="0" smtClean="0">
                <a:solidFill>
                  <a:srgbClr val="FF6600"/>
                </a:solidFill>
              </a:rPr>
              <a:t>/</a:t>
            </a:r>
            <a:r>
              <a:rPr lang="en-US" sz="3200" i="1" dirty="0" err="1">
                <a:solidFill>
                  <a:srgbClr val="FF6600"/>
                </a:solidFill>
              </a:rPr>
              <a:t>m</a:t>
            </a:r>
            <a:r>
              <a:rPr lang="en-US" sz="3200" i="1" baseline="-25000" dirty="0" err="1">
                <a:solidFill>
                  <a:srgbClr val="FF6600"/>
                </a:solidFill>
              </a:rPr>
              <a:t>γ</a:t>
            </a:r>
            <a:endParaRPr lang="en-US" sz="3200" i="1" baseline="-25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5135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525000" cy="685800"/>
          </a:xfrm>
        </p:spPr>
        <p:txBody>
          <a:bodyPr/>
          <a:lstStyle/>
          <a:p>
            <a:r>
              <a:rPr lang="en-US" sz="2800" dirty="0" smtClean="0"/>
              <a:t>Predicted Cross Section of </a:t>
            </a:r>
            <a:r>
              <a:rPr lang="en-US" sz="2800" dirty="0" err="1" smtClean="0"/>
              <a:t>Kaluza</a:t>
            </a:r>
            <a:r>
              <a:rPr lang="en-US" sz="2800" dirty="0" smtClean="0"/>
              <a:t>-Klein Dark Matter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7BAE4-27AC-F04B-8F03-515141F5F0A0}" type="slidenum">
              <a:rPr lang="en-US" smtClean="0"/>
              <a:pPr/>
              <a:t>83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73668"/>
            <a:ext cx="8610600" cy="6136059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1524000" y="3623665"/>
            <a:ext cx="6629400" cy="960003"/>
          </a:xfrm>
          <a:custGeom>
            <a:avLst/>
            <a:gdLst>
              <a:gd name="connsiteX0" fmla="*/ 0 w 6773167"/>
              <a:gd name="connsiteY0" fmla="*/ 0 h 1188603"/>
              <a:gd name="connsiteX1" fmla="*/ 634984 w 6773167"/>
              <a:gd name="connsiteY1" fmla="*/ 642836 h 1188603"/>
              <a:gd name="connsiteX2" fmla="*/ 1740328 w 6773167"/>
              <a:gd name="connsiteY2" fmla="*/ 1144561 h 1188603"/>
              <a:gd name="connsiteX3" fmla="*/ 2900546 w 6773167"/>
              <a:gd name="connsiteY3" fmla="*/ 1144561 h 1188603"/>
              <a:gd name="connsiteX4" fmla="*/ 4288105 w 6773167"/>
              <a:gd name="connsiteY4" fmla="*/ 979933 h 1188603"/>
              <a:gd name="connsiteX5" fmla="*/ 5550234 w 6773167"/>
              <a:gd name="connsiteY5" fmla="*/ 744749 h 1188603"/>
              <a:gd name="connsiteX6" fmla="*/ 6773167 w 6773167"/>
              <a:gd name="connsiteY6" fmla="*/ 533083 h 118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73167" h="1188603">
                <a:moveTo>
                  <a:pt x="0" y="0"/>
                </a:moveTo>
                <a:cubicBezTo>
                  <a:pt x="172464" y="226038"/>
                  <a:pt x="344929" y="452076"/>
                  <a:pt x="634984" y="642836"/>
                </a:cubicBezTo>
                <a:cubicBezTo>
                  <a:pt x="925039" y="833596"/>
                  <a:pt x="1362734" y="1060940"/>
                  <a:pt x="1740328" y="1144561"/>
                </a:cubicBezTo>
                <a:cubicBezTo>
                  <a:pt x="2117922" y="1228182"/>
                  <a:pt x="2475917" y="1171999"/>
                  <a:pt x="2900546" y="1144561"/>
                </a:cubicBezTo>
                <a:cubicBezTo>
                  <a:pt x="3325175" y="1117123"/>
                  <a:pt x="3846490" y="1046568"/>
                  <a:pt x="4288105" y="979933"/>
                </a:cubicBezTo>
                <a:cubicBezTo>
                  <a:pt x="4729720" y="913298"/>
                  <a:pt x="5550234" y="744749"/>
                  <a:pt x="5550234" y="744749"/>
                </a:cubicBezTo>
                <a:lnTo>
                  <a:pt x="6773167" y="533083"/>
                </a:lnTo>
              </a:path>
            </a:pathLst>
          </a:custGeom>
          <a:ln w="38100" cmpd="sng">
            <a:solidFill>
              <a:srgbClr val="FF00FF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524000" y="3974068"/>
            <a:ext cx="6629400" cy="960003"/>
          </a:xfrm>
          <a:custGeom>
            <a:avLst/>
            <a:gdLst>
              <a:gd name="connsiteX0" fmla="*/ 0 w 6773167"/>
              <a:gd name="connsiteY0" fmla="*/ 0 h 1188603"/>
              <a:gd name="connsiteX1" fmla="*/ 634984 w 6773167"/>
              <a:gd name="connsiteY1" fmla="*/ 642836 h 1188603"/>
              <a:gd name="connsiteX2" fmla="*/ 1740328 w 6773167"/>
              <a:gd name="connsiteY2" fmla="*/ 1144561 h 1188603"/>
              <a:gd name="connsiteX3" fmla="*/ 2900546 w 6773167"/>
              <a:gd name="connsiteY3" fmla="*/ 1144561 h 1188603"/>
              <a:gd name="connsiteX4" fmla="*/ 4288105 w 6773167"/>
              <a:gd name="connsiteY4" fmla="*/ 979933 h 1188603"/>
              <a:gd name="connsiteX5" fmla="*/ 5550234 w 6773167"/>
              <a:gd name="connsiteY5" fmla="*/ 744749 h 1188603"/>
              <a:gd name="connsiteX6" fmla="*/ 6773167 w 6773167"/>
              <a:gd name="connsiteY6" fmla="*/ 533083 h 118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73167" h="1188603">
                <a:moveTo>
                  <a:pt x="0" y="0"/>
                </a:moveTo>
                <a:cubicBezTo>
                  <a:pt x="172464" y="226038"/>
                  <a:pt x="344929" y="452076"/>
                  <a:pt x="634984" y="642836"/>
                </a:cubicBezTo>
                <a:cubicBezTo>
                  <a:pt x="925039" y="833596"/>
                  <a:pt x="1362734" y="1060940"/>
                  <a:pt x="1740328" y="1144561"/>
                </a:cubicBezTo>
                <a:cubicBezTo>
                  <a:pt x="2117922" y="1228182"/>
                  <a:pt x="2475917" y="1171999"/>
                  <a:pt x="2900546" y="1144561"/>
                </a:cubicBezTo>
                <a:cubicBezTo>
                  <a:pt x="3325175" y="1117123"/>
                  <a:pt x="3846490" y="1046568"/>
                  <a:pt x="4288105" y="979933"/>
                </a:cubicBezTo>
                <a:cubicBezTo>
                  <a:pt x="4729720" y="913298"/>
                  <a:pt x="5550234" y="744749"/>
                  <a:pt x="5550234" y="744749"/>
                </a:cubicBezTo>
                <a:lnTo>
                  <a:pt x="6773167" y="533083"/>
                </a:lnTo>
              </a:path>
            </a:pathLst>
          </a:custGeom>
          <a:ln w="38100" cmpd="sng">
            <a:solidFill>
              <a:srgbClr val="FF00FF"/>
            </a:solidFill>
            <a:prstDash val="dash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524000" y="4995265"/>
            <a:ext cx="6629400" cy="960003"/>
          </a:xfrm>
          <a:custGeom>
            <a:avLst/>
            <a:gdLst>
              <a:gd name="connsiteX0" fmla="*/ 0 w 6773167"/>
              <a:gd name="connsiteY0" fmla="*/ 0 h 1188603"/>
              <a:gd name="connsiteX1" fmla="*/ 634984 w 6773167"/>
              <a:gd name="connsiteY1" fmla="*/ 642836 h 1188603"/>
              <a:gd name="connsiteX2" fmla="*/ 1740328 w 6773167"/>
              <a:gd name="connsiteY2" fmla="*/ 1144561 h 1188603"/>
              <a:gd name="connsiteX3" fmla="*/ 2900546 w 6773167"/>
              <a:gd name="connsiteY3" fmla="*/ 1144561 h 1188603"/>
              <a:gd name="connsiteX4" fmla="*/ 4288105 w 6773167"/>
              <a:gd name="connsiteY4" fmla="*/ 979933 h 1188603"/>
              <a:gd name="connsiteX5" fmla="*/ 5550234 w 6773167"/>
              <a:gd name="connsiteY5" fmla="*/ 744749 h 1188603"/>
              <a:gd name="connsiteX6" fmla="*/ 6773167 w 6773167"/>
              <a:gd name="connsiteY6" fmla="*/ 533083 h 118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73167" h="1188603">
                <a:moveTo>
                  <a:pt x="0" y="0"/>
                </a:moveTo>
                <a:cubicBezTo>
                  <a:pt x="172464" y="226038"/>
                  <a:pt x="344929" y="452076"/>
                  <a:pt x="634984" y="642836"/>
                </a:cubicBezTo>
                <a:cubicBezTo>
                  <a:pt x="925039" y="833596"/>
                  <a:pt x="1362734" y="1060940"/>
                  <a:pt x="1740328" y="1144561"/>
                </a:cubicBezTo>
                <a:cubicBezTo>
                  <a:pt x="2117922" y="1228182"/>
                  <a:pt x="2475917" y="1171999"/>
                  <a:pt x="2900546" y="1144561"/>
                </a:cubicBezTo>
                <a:cubicBezTo>
                  <a:pt x="3325175" y="1117123"/>
                  <a:pt x="3846490" y="1046568"/>
                  <a:pt x="4288105" y="979933"/>
                </a:cubicBezTo>
                <a:cubicBezTo>
                  <a:pt x="4729720" y="913298"/>
                  <a:pt x="5550234" y="744749"/>
                  <a:pt x="5550234" y="744749"/>
                </a:cubicBezTo>
                <a:lnTo>
                  <a:pt x="6773167" y="533083"/>
                </a:lnTo>
              </a:path>
            </a:pathLst>
          </a:custGeom>
          <a:ln w="38100" cmpd="sng">
            <a:solidFill>
              <a:srgbClr val="FF00FF"/>
            </a:solidFill>
            <a:prstDash val="sysDash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19400" y="4126468"/>
            <a:ext cx="1283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FF"/>
                </a:solidFill>
                <a:latin typeface="+mn-lt"/>
              </a:rPr>
              <a:t>XENON100</a:t>
            </a:r>
            <a:endParaRPr lang="en-US" sz="20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1400" y="4507468"/>
            <a:ext cx="587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00FF"/>
                </a:solidFill>
                <a:latin typeface="+mn-lt"/>
              </a:rPr>
              <a:t>2011</a:t>
            </a:r>
            <a:endParaRPr lang="en-US" sz="1600" b="1" i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1400" y="4888468"/>
            <a:ext cx="598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00FF"/>
                </a:solidFill>
                <a:latin typeface="+mn-lt"/>
              </a:rPr>
              <a:t>2012</a:t>
            </a:r>
            <a:endParaRPr lang="en-US" sz="1600" b="1" i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6600" y="5498068"/>
            <a:ext cx="1177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FF"/>
                </a:solidFill>
                <a:latin typeface="+mn-lt"/>
              </a:rPr>
              <a:t>XENON1T</a:t>
            </a:r>
            <a:endParaRPr lang="en-US" sz="20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34400" y="3897868"/>
            <a:ext cx="577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G1</a:t>
            </a:r>
            <a:endParaRPr lang="en-US" sz="28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34400" y="5193268"/>
            <a:ext cx="577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G2</a:t>
            </a:r>
            <a:endParaRPr lang="en-US" sz="28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7086600" y="4114800"/>
            <a:ext cx="1066800" cy="1828800"/>
          </a:xfrm>
          <a:prstGeom prst="ellipse">
            <a:avLst/>
          </a:prstGeom>
          <a:solidFill>
            <a:srgbClr val="FFCCFF">
              <a:alpha val="16000"/>
            </a:srgbClr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54366" y="6629400"/>
            <a:ext cx="4772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Feng  Ann. Rev. Astro. Astrophys. 2010.48:495-545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0" y="4343400"/>
            <a:ext cx="4539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6600"/>
                </a:solidFill>
              </a:rPr>
              <a:t>Δ</a:t>
            </a:r>
            <a:endParaRPr lang="en-US" sz="3200" dirty="0">
              <a:solidFill>
                <a:srgbClr val="FF66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6629400" y="3657600"/>
            <a:ext cx="0" cy="175260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66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6400800" y="3149024"/>
            <a:ext cx="4128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6600"/>
                </a:solidFill>
              </a:rPr>
              <a:t>0</a:t>
            </a:r>
            <a:endParaRPr lang="en-US" sz="3200" dirty="0">
              <a:solidFill>
                <a:srgbClr val="FF66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48400" y="5334000"/>
            <a:ext cx="7551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6600"/>
                </a:solidFill>
              </a:rPr>
              <a:t>0.5</a:t>
            </a:r>
            <a:endParaRPr lang="en-US" sz="32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7371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Sensitivity to KK particles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84</a:t>
            </a:fld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977842" y="6553200"/>
            <a:ext cx="1623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Arrenberg 2008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322010"/>
            <a:ext cx="6400800" cy="561219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>
            <a:off x="3048000" y="1600200"/>
            <a:ext cx="4579641" cy="3785809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 rot="2391379">
            <a:off x="4066852" y="3103343"/>
            <a:ext cx="1503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+mn-lt"/>
              </a:rPr>
              <a:t>XENON100</a:t>
            </a:r>
            <a:endParaRPr lang="en-US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5334000" y="1515533"/>
            <a:ext cx="2264254" cy="2612571"/>
          </a:xfrm>
          <a:custGeom>
            <a:avLst/>
            <a:gdLst>
              <a:gd name="connsiteX0" fmla="*/ 0 w 2151974"/>
              <a:gd name="connsiteY0" fmla="*/ 0 h 2460447"/>
              <a:gd name="connsiteX1" fmla="*/ 246948 w 2151974"/>
              <a:gd name="connsiteY1" fmla="*/ 485034 h 2460447"/>
              <a:gd name="connsiteX2" fmla="*/ 811400 w 2151974"/>
              <a:gd name="connsiteY2" fmla="*/ 1225814 h 2460447"/>
              <a:gd name="connsiteX3" fmla="*/ 1446409 w 2151974"/>
              <a:gd name="connsiteY3" fmla="*/ 1843130 h 2460447"/>
              <a:gd name="connsiteX4" fmla="*/ 2151974 w 2151974"/>
              <a:gd name="connsiteY4" fmla="*/ 2460447 h 2460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1974" h="2460447">
                <a:moveTo>
                  <a:pt x="0" y="0"/>
                </a:moveTo>
                <a:cubicBezTo>
                  <a:pt x="55857" y="140366"/>
                  <a:pt x="111715" y="280732"/>
                  <a:pt x="246948" y="485034"/>
                </a:cubicBezTo>
                <a:cubicBezTo>
                  <a:pt x="382181" y="689336"/>
                  <a:pt x="611490" y="999465"/>
                  <a:pt x="811400" y="1225814"/>
                </a:cubicBezTo>
                <a:cubicBezTo>
                  <a:pt x="1011310" y="1452163"/>
                  <a:pt x="1222980" y="1637358"/>
                  <a:pt x="1446409" y="1843130"/>
                </a:cubicBezTo>
                <a:cubicBezTo>
                  <a:pt x="1669838" y="2048902"/>
                  <a:pt x="2151974" y="2460447"/>
                  <a:pt x="2151974" y="2460447"/>
                </a:cubicBezTo>
              </a:path>
            </a:pathLst>
          </a:custGeom>
          <a:ln w="57150" cmpd="sng">
            <a:solidFill>
              <a:srgbClr val="FF00FF"/>
            </a:solidFill>
            <a:prstDash val="sysDash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2552489">
            <a:off x="6334220" y="2984874"/>
            <a:ext cx="1376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+mn-lt"/>
              </a:rPr>
              <a:t>XENON1T</a:t>
            </a:r>
            <a:endParaRPr lang="en-US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85146" y="1515533"/>
            <a:ext cx="789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  <a:latin typeface="+mn-lt"/>
              </a:rPr>
              <a:t>LHC</a:t>
            </a:r>
            <a:endParaRPr lang="en-US" sz="2800" b="1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05400" y="990600"/>
            <a:ext cx="1265073" cy="586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DF00"/>
                </a:solidFill>
                <a:latin typeface="+mn-lt"/>
              </a:rPr>
              <a:t>WMAP</a:t>
            </a:r>
            <a:endParaRPr lang="en-US" b="1" dirty="0">
              <a:solidFill>
                <a:srgbClr val="00DF00"/>
              </a:solidFill>
              <a:latin typeface="+mn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886700" y="2330825"/>
            <a:ext cx="2275815" cy="2870027"/>
            <a:chOff x="1600200" y="2342891"/>
            <a:chExt cx="1761548" cy="2260146"/>
          </a:xfrm>
        </p:grpSpPr>
        <p:grpSp>
          <p:nvGrpSpPr>
            <p:cNvPr id="21" name="Group 20"/>
            <p:cNvGrpSpPr/>
            <p:nvPr/>
          </p:nvGrpSpPr>
          <p:grpSpPr>
            <a:xfrm>
              <a:off x="1600200" y="2342891"/>
              <a:ext cx="1761548" cy="2260146"/>
              <a:chOff x="1600200" y="2391627"/>
              <a:chExt cx="1761548" cy="2326620"/>
            </a:xfrm>
          </p:grpSpPr>
          <p:sp>
            <p:nvSpPr>
              <p:cNvPr id="23" name="Oval 22"/>
              <p:cNvSpPr/>
              <p:nvPr/>
            </p:nvSpPr>
            <p:spPr bwMode="auto">
              <a:xfrm rot="18924313">
                <a:off x="3021770" y="2391627"/>
                <a:ext cx="339978" cy="1044982"/>
              </a:xfrm>
              <a:prstGeom prst="ellipse">
                <a:avLst/>
              </a:prstGeom>
              <a:noFill/>
              <a:ln w="508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600200" y="4294093"/>
                <a:ext cx="1346137" cy="4241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FF0000"/>
                    </a:solidFill>
                    <a:latin typeface="+mn-lt"/>
                  </a:rPr>
                  <a:t>My favorite</a:t>
                </a:r>
                <a:endParaRPr lang="en-US" sz="2800" b="1" dirty="0">
                  <a:solidFill>
                    <a:srgbClr val="FF0000"/>
                  </a:solidFill>
                  <a:latin typeface="+mn-lt"/>
                </a:endParaRPr>
              </a:p>
            </p:txBody>
          </p:sp>
        </p:grpSp>
        <p:cxnSp>
          <p:nvCxnSpPr>
            <p:cNvPr id="9" name="Straight Arrow Connector 8"/>
            <p:cNvCxnSpPr>
              <a:stCxn id="24" idx="0"/>
              <a:endCxn id="23" idx="2"/>
            </p:cNvCxnSpPr>
            <p:nvPr/>
          </p:nvCxnSpPr>
          <p:spPr bwMode="auto">
            <a:xfrm flipV="1">
              <a:off x="2273269" y="2971879"/>
              <a:ext cx="797443" cy="1219122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5" name="TextBox 24"/>
          <p:cNvSpPr txBox="1"/>
          <p:nvPr/>
        </p:nvSpPr>
        <p:spPr>
          <a:xfrm rot="16200000">
            <a:off x="-7560" y="3436561"/>
            <a:ext cx="3190697" cy="584776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9966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i="1" dirty="0" err="1" smtClean="0">
                <a:solidFill>
                  <a:srgbClr val="FF6600"/>
                </a:solidFill>
              </a:rPr>
              <a:t>Δ</a:t>
            </a:r>
            <a:r>
              <a:rPr lang="en-US" sz="3200" i="1" dirty="0" smtClean="0">
                <a:solidFill>
                  <a:srgbClr val="FF6600"/>
                </a:solidFill>
              </a:rPr>
              <a:t> = </a:t>
            </a:r>
            <a:r>
              <a:rPr lang="en-US" sz="3200" dirty="0" smtClean="0">
                <a:solidFill>
                  <a:srgbClr val="FF6600"/>
                </a:solidFill>
              </a:rPr>
              <a:t>(</a:t>
            </a:r>
            <a:r>
              <a:rPr lang="en-US" sz="3200" i="1" dirty="0" smtClean="0">
                <a:solidFill>
                  <a:srgbClr val="FF6600"/>
                </a:solidFill>
              </a:rPr>
              <a:t>m</a:t>
            </a:r>
            <a:r>
              <a:rPr lang="en-US" sz="3200" i="1" baseline="-25000" dirty="0" smtClean="0">
                <a:solidFill>
                  <a:srgbClr val="FF6600"/>
                </a:solidFill>
              </a:rPr>
              <a:t>l</a:t>
            </a:r>
            <a:r>
              <a:rPr lang="en-US" sz="3200" i="1" dirty="0" smtClean="0">
                <a:solidFill>
                  <a:srgbClr val="FF6600"/>
                </a:solidFill>
              </a:rPr>
              <a:t> – </a:t>
            </a:r>
            <a:r>
              <a:rPr lang="en-US" sz="3200" i="1" dirty="0" err="1" smtClean="0">
                <a:solidFill>
                  <a:srgbClr val="FF6600"/>
                </a:solidFill>
              </a:rPr>
              <a:t>m</a:t>
            </a:r>
            <a:r>
              <a:rPr lang="en-US" sz="3200" i="1" baseline="-25000" dirty="0" err="1" smtClean="0">
                <a:solidFill>
                  <a:srgbClr val="FF6600"/>
                </a:solidFill>
              </a:rPr>
              <a:t>γ</a:t>
            </a:r>
            <a:r>
              <a:rPr lang="en-US" sz="3200" dirty="0" smtClean="0">
                <a:solidFill>
                  <a:srgbClr val="FF6600"/>
                </a:solidFill>
              </a:rPr>
              <a:t>)</a:t>
            </a:r>
            <a:r>
              <a:rPr lang="en-US" sz="3200" i="1" dirty="0" smtClean="0">
                <a:solidFill>
                  <a:srgbClr val="FF6600"/>
                </a:solidFill>
              </a:rPr>
              <a:t>/</a:t>
            </a:r>
            <a:r>
              <a:rPr lang="en-US" sz="3200" i="1" dirty="0" err="1">
                <a:solidFill>
                  <a:srgbClr val="FF6600"/>
                </a:solidFill>
              </a:rPr>
              <a:t>m</a:t>
            </a:r>
            <a:r>
              <a:rPr lang="en-US" sz="3200" i="1" baseline="-25000" dirty="0" err="1">
                <a:solidFill>
                  <a:srgbClr val="FF6600"/>
                </a:solidFill>
              </a:rPr>
              <a:t>γ</a:t>
            </a:r>
            <a:endParaRPr lang="en-US" sz="3200" i="1" baseline="-25000" dirty="0">
              <a:solidFill>
                <a:srgbClr val="FF66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90658" y="1219200"/>
            <a:ext cx="652542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6600"/>
                </a:solidFill>
                <a:latin typeface="+mn-lt"/>
              </a:rPr>
              <a:t>0.5</a:t>
            </a:r>
            <a:endParaRPr lang="en-US" sz="3200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14458" y="2234624"/>
            <a:ext cx="652542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6600"/>
                </a:solidFill>
                <a:latin typeface="+mn-lt"/>
              </a:rPr>
              <a:t>0.1</a:t>
            </a:r>
            <a:endParaRPr lang="en-US" sz="3200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05000" y="2895600"/>
            <a:ext cx="839693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6600"/>
                </a:solidFill>
                <a:latin typeface="+mn-lt"/>
              </a:rPr>
              <a:t>0.05</a:t>
            </a:r>
            <a:endParaRPr lang="en-US" sz="3200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905000" y="3987224"/>
            <a:ext cx="839693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6600"/>
                </a:solidFill>
                <a:latin typeface="+mn-lt"/>
              </a:rPr>
              <a:t>0.01</a:t>
            </a:r>
            <a:endParaRPr lang="en-US" sz="3200" dirty="0">
              <a:solidFill>
                <a:srgbClr val="FF66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21525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on “Science Cases”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991600" cy="584835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XENON program (~$10M) is extremely timely and competitive to LHC (~$10B)</a:t>
            </a:r>
          </a:p>
          <a:p>
            <a:pPr lvl="1"/>
            <a:r>
              <a:rPr lang="en-US" sz="2800" dirty="0" smtClean="0"/>
              <a:t>XENON100 ~ Current LHC</a:t>
            </a:r>
          </a:p>
          <a:p>
            <a:pPr lvl="1"/>
            <a:r>
              <a:rPr lang="en-US" sz="2800" dirty="0" smtClean="0">
                <a:solidFill>
                  <a:srgbClr val="FF0000"/>
                </a:solidFill>
              </a:rPr>
              <a:t>XENON1T ~ Future LHC</a:t>
            </a:r>
          </a:p>
          <a:p>
            <a:r>
              <a:rPr lang="en-US" sz="3200" dirty="0" smtClean="0"/>
              <a:t>If new physics at 100 – 1000 </a:t>
            </a:r>
            <a:r>
              <a:rPr lang="en-US" sz="3200" dirty="0" err="1" smtClean="0"/>
              <a:t>GeV</a:t>
            </a:r>
            <a:r>
              <a:rPr lang="en-US" sz="3200" dirty="0" smtClean="0"/>
              <a:t> (as it should be), LHC and/or XENON1T will discover WIMPs.</a:t>
            </a:r>
          </a:p>
          <a:p>
            <a:pPr lvl="1"/>
            <a:r>
              <a:rPr lang="en-US" sz="2800" dirty="0" smtClean="0"/>
              <a:t>SUSY - </a:t>
            </a:r>
            <a:r>
              <a:rPr lang="en-US" sz="2800" dirty="0" err="1" smtClean="0">
                <a:solidFill>
                  <a:srgbClr val="008000"/>
                </a:solidFill>
              </a:rPr>
              <a:t>Neutralino</a:t>
            </a:r>
            <a:endParaRPr lang="en-US" sz="2800" dirty="0" smtClean="0">
              <a:solidFill>
                <a:srgbClr val="008000"/>
              </a:solidFill>
            </a:endParaRPr>
          </a:p>
          <a:p>
            <a:pPr lvl="1"/>
            <a:r>
              <a:rPr lang="en-US" sz="2800" dirty="0" smtClean="0"/>
              <a:t>Extra Dimensions – </a:t>
            </a:r>
            <a:r>
              <a:rPr lang="en-US" sz="2800" dirty="0" smtClean="0">
                <a:solidFill>
                  <a:srgbClr val="FF00FF"/>
                </a:solidFill>
              </a:rPr>
              <a:t>KK photon</a:t>
            </a:r>
            <a:endParaRPr lang="en-US" sz="2800" dirty="0">
              <a:solidFill>
                <a:srgbClr val="FF00FF"/>
              </a:solidFill>
            </a:endParaRPr>
          </a:p>
          <a:p>
            <a:r>
              <a:rPr lang="en-US" sz="3200" dirty="0" smtClean="0"/>
              <a:t>By combining LHC and XENON1T, we have a better chance to untangle large parameter spaces.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9087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581EA60-24CA-7C45-86E3-199E7607D576}" type="slidenum">
              <a:rPr lang="en-US" sz="1500">
                <a:solidFill>
                  <a:srgbClr val="0000FF"/>
                </a:solidFill>
              </a:rPr>
              <a:pPr eaLnBrk="1" hangingPunct="1"/>
              <a:t>86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3557" name="Title 7"/>
          <p:cNvSpPr>
            <a:spLocks noGrp="1"/>
          </p:cNvSpPr>
          <p:nvPr>
            <p:ph type="title"/>
          </p:nvPr>
        </p:nvSpPr>
        <p:spPr>
          <a:xfrm>
            <a:off x="838200" y="2438400"/>
            <a:ext cx="7620000" cy="1295400"/>
          </a:xfrm>
          <a:solidFill>
            <a:srgbClr val="FFF9C3"/>
          </a:solidFill>
        </p:spPr>
        <p:txBody>
          <a:bodyPr/>
          <a:lstStyle/>
          <a:p>
            <a:pPr eaLnBrk="1" hangingPunct="1"/>
            <a:r>
              <a:rPr lang="en-US" sz="4400" dirty="0" smtClean="0">
                <a:latin typeface="Tahoma" charset="0"/>
                <a:ea typeface="ＭＳ Ｐゴシック" charset="0"/>
                <a:cs typeface="ＭＳ Ｐゴシック" charset="0"/>
              </a:rPr>
              <a:t>G2 &amp; G3 Detectors</a:t>
            </a:r>
            <a:endParaRPr lang="en-US" sz="44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3189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685800"/>
          </a:xfrm>
        </p:spPr>
        <p:txBody>
          <a:bodyPr/>
          <a:lstStyle/>
          <a:p>
            <a:r>
              <a:rPr lang="en-US" sz="3200" dirty="0">
                <a:solidFill>
                  <a:srgbClr val="FF00FF"/>
                </a:solidFill>
                <a:latin typeface="Tahoma" charset="0"/>
                <a:ea typeface="ＭＳ Ｐゴシック" charset="0"/>
                <a:cs typeface="ＭＳ Ｐゴシック" charset="0"/>
              </a:rPr>
              <a:t>G2 </a:t>
            </a:r>
            <a:r>
              <a:rPr lang="en-US" sz="3200" dirty="0">
                <a:latin typeface="Tahoma" charset="0"/>
                <a:ea typeface="ＭＳ Ｐゴシック" charset="0"/>
                <a:cs typeface="ＭＳ Ｐゴシック" charset="0"/>
              </a:rPr>
              <a:t>and </a:t>
            </a:r>
            <a:r>
              <a:rPr lang="en-US" sz="3200" dirty="0">
                <a:solidFill>
                  <a:srgbClr val="FF00FF"/>
                </a:solidFill>
                <a:latin typeface="Tahoma" charset="0"/>
                <a:ea typeface="ＭＳ Ｐゴシック" charset="0"/>
                <a:cs typeface="ＭＳ Ｐゴシック" charset="0"/>
              </a:rPr>
              <a:t>G3 </a:t>
            </a:r>
            <a:r>
              <a:rPr lang="en-US" sz="3200" dirty="0">
                <a:latin typeface="Tahoma" charset="0"/>
                <a:ea typeface="ＭＳ Ｐゴシック" charset="0"/>
                <a:cs typeface="ＭＳ Ｐゴシック" charset="0"/>
              </a:rPr>
              <a:t>facilities defined by </a:t>
            </a:r>
            <a:r>
              <a:rPr lang="en-US" sz="3200" dirty="0" smtClean="0">
                <a:latin typeface="Tahoma" charset="0"/>
                <a:ea typeface="ＭＳ Ｐゴシック" charset="0"/>
                <a:cs typeface="ＭＳ Ｐゴシック" charset="0"/>
              </a:rPr>
              <a:t>PASAG (2009)</a:t>
            </a:r>
            <a:endParaRPr lang="en-US" sz="32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6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3686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FE4FBCF-DEE6-7543-975A-86C44BA81F11}" type="slidenum">
              <a:rPr lang="en-US" sz="1500">
                <a:solidFill>
                  <a:srgbClr val="0000FF"/>
                </a:solidFill>
              </a:rPr>
              <a:pPr eaLnBrk="1" hangingPunct="1"/>
              <a:t>87</a:t>
            </a:fld>
            <a:endParaRPr lang="en-US" sz="1500">
              <a:solidFill>
                <a:srgbClr val="0000FF"/>
              </a:solidFill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8731102"/>
              </p:ext>
            </p:extLst>
          </p:nvPr>
        </p:nvGraphicFramePr>
        <p:xfrm>
          <a:off x="228600" y="1447800"/>
          <a:ext cx="9220200" cy="4689159"/>
        </p:xfrm>
        <a:graphic>
          <a:graphicData uri="http://schemas.openxmlformats.org/drawingml/2006/table">
            <a:tbl>
              <a:tblPr/>
              <a:tblGrid>
                <a:gridCol w="2305050"/>
                <a:gridCol w="2305050"/>
                <a:gridCol w="2400300"/>
                <a:gridCol w="2209800"/>
              </a:tblGrid>
              <a:tr h="1166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E2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G1</a:t>
                      </a:r>
                      <a:endParaRPr kumimoji="0" lang="en-US" sz="5400" b="1" i="0" u="none" strike="noStrike" cap="none" normalizeH="0" baseline="0" dirty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E2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G2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E2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G3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E2CA"/>
                    </a:solidFill>
                  </a:tcPr>
                </a:tc>
              </a:tr>
              <a:tr h="1166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Sensitivity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&lt; 10</a:t>
                      </a:r>
                      <a:r>
                        <a:rPr kumimoji="0" lang="en-US" sz="3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-44 </a:t>
                      </a: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cm</a:t>
                      </a:r>
                      <a:r>
                        <a:rPr kumimoji="0" lang="en-US" sz="3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</a:t>
                      </a:r>
                      <a:endParaRPr kumimoji="0" lang="en-US" sz="36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 &lt; 10</a:t>
                      </a:r>
                      <a:r>
                        <a:rPr kumimoji="0" lang="en-US" sz="3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-46 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cm</a:t>
                      </a:r>
                      <a:r>
                        <a:rPr kumimoji="0" lang="en-US" sz="3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 &lt; 10</a:t>
                      </a:r>
                      <a:r>
                        <a:rPr kumimoji="0" lang="en-US" sz="3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-47 </a:t>
                      </a: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cm</a:t>
                      </a:r>
                      <a:r>
                        <a:rPr kumimoji="0" lang="en-US" sz="3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1166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Target  Mass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10 – 100 kg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~ 1 Ton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~ 10 Ton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66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Cost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$1M – 5M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$</a:t>
                      </a: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10 – 20M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~ </a:t>
                      </a: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$100M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33256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39"/>
          <p:cNvSpPr txBox="1">
            <a:spLocks noChangeArrowheads="1"/>
          </p:cNvSpPr>
          <p:nvPr/>
        </p:nvSpPr>
        <p:spPr bwMode="auto">
          <a:xfrm>
            <a:off x="144463" y="5553075"/>
            <a:ext cx="508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14cm</a:t>
            </a:r>
          </a:p>
        </p:txBody>
      </p:sp>
      <p:sp>
        <p:nvSpPr>
          <p:cNvPr id="55299" name="TextBox 56"/>
          <p:cNvSpPr txBox="1">
            <a:spLocks noChangeArrowheads="1"/>
          </p:cNvSpPr>
          <p:nvPr/>
        </p:nvSpPr>
        <p:spPr bwMode="auto">
          <a:xfrm>
            <a:off x="1149350" y="5502275"/>
            <a:ext cx="50800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15cm</a:t>
            </a:r>
          </a:p>
        </p:txBody>
      </p:sp>
      <p:cxnSp>
        <p:nvCxnSpPr>
          <p:cNvPr id="55300" name="Straight Arrow Connector 44"/>
          <p:cNvCxnSpPr>
            <a:cxnSpLocks noChangeShapeType="1"/>
          </p:cNvCxnSpPr>
          <p:nvPr/>
        </p:nvCxnSpPr>
        <p:spPr bwMode="auto">
          <a:xfrm rot="5400000">
            <a:off x="2330451" y="5545137"/>
            <a:ext cx="457200" cy="3175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01" name="TextBox 53"/>
          <p:cNvSpPr txBox="1">
            <a:spLocks noChangeArrowheads="1"/>
          </p:cNvSpPr>
          <p:nvPr/>
        </p:nvSpPr>
        <p:spPr bwMode="auto">
          <a:xfrm>
            <a:off x="2214563" y="5386388"/>
            <a:ext cx="604837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30cm</a:t>
            </a:r>
          </a:p>
        </p:txBody>
      </p:sp>
      <p:sp>
        <p:nvSpPr>
          <p:cNvPr id="55302" name="Title 1"/>
          <p:cNvSpPr>
            <a:spLocks noGrp="1"/>
          </p:cNvSpPr>
          <p:nvPr>
            <p:ph type="title"/>
          </p:nvPr>
        </p:nvSpPr>
        <p:spPr>
          <a:xfrm>
            <a:off x="84138" y="28575"/>
            <a:ext cx="9294812" cy="685800"/>
          </a:xfrm>
        </p:spPr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Comparison of Xenon Detector Size</a:t>
            </a:r>
          </a:p>
        </p:txBody>
      </p:sp>
      <p:sp>
        <p:nvSpPr>
          <p:cNvPr id="5530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556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2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675">
              <a:defRPr/>
            </a:pPr>
            <a:r>
              <a:rPr lang="en-US" smtClean="0">
                <a:ea typeface="Arial" charset="0"/>
              </a:rPr>
              <a:t>Katsushi Arisaka</a:t>
            </a:r>
            <a:endParaRPr lang="en-US">
              <a:ea typeface="Arial" charset="0"/>
            </a:endParaRPr>
          </a:p>
        </p:txBody>
      </p:sp>
      <p:sp>
        <p:nvSpPr>
          <p:cNvPr id="5530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556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A07C1B5-A981-C142-90CA-E30A2E44E0AD}" type="slidenum">
              <a:rPr lang="en-US" sz="1500">
                <a:solidFill>
                  <a:srgbClr val="0000FF"/>
                </a:solidFill>
              </a:rPr>
              <a:pPr eaLnBrk="1" hangingPunct="1"/>
              <a:t>88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6" name="Can 25"/>
          <p:cNvSpPr/>
          <p:nvPr/>
        </p:nvSpPr>
        <p:spPr bwMode="auto">
          <a:xfrm>
            <a:off x="2686052" y="5282514"/>
            <a:ext cx="438912" cy="548640"/>
          </a:xfrm>
          <a:prstGeom prst="can">
            <a:avLst>
              <a:gd name="adj" fmla="val 34459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lIns="91251" tIns="45625" rIns="91251" bIns="45625" anchor="ctr"/>
          <a:lstStyle/>
          <a:p>
            <a:pPr defTabSz="963613">
              <a:defRPr/>
            </a:pPr>
            <a:endParaRPr lang="en-US" sz="2000">
              <a:ea typeface="Arial" charset="0"/>
            </a:endParaRPr>
          </a:p>
        </p:txBody>
      </p:sp>
      <p:sp>
        <p:nvSpPr>
          <p:cNvPr id="55309" name="TextBox 26"/>
          <p:cNvSpPr txBox="1">
            <a:spLocks noChangeArrowheads="1"/>
          </p:cNvSpPr>
          <p:nvPr/>
        </p:nvSpPr>
        <p:spPr bwMode="auto">
          <a:xfrm>
            <a:off x="2362200" y="4419600"/>
            <a:ext cx="1063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rgbClr val="FF00FF"/>
                </a:solidFill>
                <a:latin typeface="Arial Narrow" charset="0"/>
              </a:rPr>
              <a:t>XENON100</a:t>
            </a:r>
          </a:p>
          <a:p>
            <a:pPr algn="ctr" eaLnBrk="1" hangingPunct="1"/>
            <a:r>
              <a:rPr lang="en-US" sz="1200" b="1" dirty="0" smtClean="0">
                <a:solidFill>
                  <a:srgbClr val="FF00FF"/>
                </a:solidFill>
                <a:latin typeface="Arial Narrow" charset="0"/>
              </a:rPr>
              <a:t>161 </a:t>
            </a:r>
            <a:r>
              <a:rPr lang="en-US" sz="1200" b="1" dirty="0">
                <a:solidFill>
                  <a:srgbClr val="FF00FF"/>
                </a:solidFill>
                <a:latin typeface="Arial Narrow" charset="0"/>
              </a:rPr>
              <a:t>kg</a:t>
            </a:r>
          </a:p>
          <a:p>
            <a:pPr algn="ctr" eaLnBrk="1" hangingPunct="1"/>
            <a:r>
              <a:rPr lang="en-US" sz="1200" b="1" dirty="0" smtClean="0">
                <a:solidFill>
                  <a:srgbClr val="FF00FF"/>
                </a:solidFill>
                <a:latin typeface="Arial Narrow" charset="0"/>
              </a:rPr>
              <a:t>(48 </a:t>
            </a:r>
            <a:r>
              <a:rPr lang="en-US" sz="1200" b="1" dirty="0">
                <a:solidFill>
                  <a:srgbClr val="FF00FF"/>
                </a:solidFill>
                <a:latin typeface="Arial Narrow" charset="0"/>
              </a:rPr>
              <a:t>kg)</a:t>
            </a:r>
          </a:p>
        </p:txBody>
      </p:sp>
      <p:sp>
        <p:nvSpPr>
          <p:cNvPr id="45" name="Can 44"/>
          <p:cNvSpPr/>
          <p:nvPr/>
        </p:nvSpPr>
        <p:spPr bwMode="auto">
          <a:xfrm>
            <a:off x="1620837" y="5527593"/>
            <a:ext cx="292608" cy="274320"/>
          </a:xfrm>
          <a:prstGeom prst="can">
            <a:avLst>
              <a:gd name="adj" fmla="val 34459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lIns="91251" tIns="45625" rIns="91251" bIns="45625" anchor="ctr"/>
          <a:lstStyle/>
          <a:p>
            <a:pPr defTabSz="963613">
              <a:defRPr/>
            </a:pPr>
            <a:endParaRPr lang="en-US" sz="2000">
              <a:ea typeface="Arial" charset="0"/>
            </a:endParaRPr>
          </a:p>
        </p:txBody>
      </p:sp>
      <p:sp>
        <p:nvSpPr>
          <p:cNvPr id="8235" name="TextBox 46"/>
          <p:cNvSpPr txBox="1">
            <a:spLocks noChangeArrowheads="1"/>
          </p:cNvSpPr>
          <p:nvPr/>
        </p:nvSpPr>
        <p:spPr bwMode="auto">
          <a:xfrm>
            <a:off x="1239838" y="4572000"/>
            <a:ext cx="9699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51" tIns="45625" rIns="91251" bIns="45625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" charset="0"/>
              </a:rPr>
              <a:t>XENON10</a:t>
            </a:r>
          </a:p>
          <a:p>
            <a:pPr algn="ctr">
              <a:defRPr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" charset="0"/>
              </a:rPr>
              <a:t>14 kg</a:t>
            </a:r>
          </a:p>
          <a:p>
            <a:pPr algn="ctr">
              <a:defRPr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" charset="0"/>
              </a:rPr>
              <a:t>(5.4 kg)</a:t>
            </a:r>
          </a:p>
        </p:txBody>
      </p:sp>
      <p:sp>
        <p:nvSpPr>
          <p:cNvPr id="55314" name="TextBox 47"/>
          <p:cNvSpPr txBox="1">
            <a:spLocks noChangeArrowheads="1"/>
          </p:cNvSpPr>
          <p:nvPr/>
        </p:nvSpPr>
        <p:spPr bwMode="auto">
          <a:xfrm>
            <a:off x="2627313" y="6035675"/>
            <a:ext cx="5445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30 cm</a:t>
            </a:r>
          </a:p>
        </p:txBody>
      </p:sp>
      <p:cxnSp>
        <p:nvCxnSpPr>
          <p:cNvPr id="55315" name="Straight Arrow Connector 44"/>
          <p:cNvCxnSpPr>
            <a:cxnSpLocks noChangeShapeType="1"/>
          </p:cNvCxnSpPr>
          <p:nvPr/>
        </p:nvCxnSpPr>
        <p:spPr bwMode="auto">
          <a:xfrm>
            <a:off x="2652713" y="6019800"/>
            <a:ext cx="547687" cy="9525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316" name="Straight Arrow Connector 44"/>
          <p:cNvCxnSpPr>
            <a:cxnSpLocks noChangeShapeType="1"/>
          </p:cNvCxnSpPr>
          <p:nvPr/>
        </p:nvCxnSpPr>
        <p:spPr bwMode="auto">
          <a:xfrm>
            <a:off x="1519238" y="6010275"/>
            <a:ext cx="411162" cy="0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17" name="TextBox 52"/>
          <p:cNvSpPr txBox="1">
            <a:spLocks noChangeArrowheads="1"/>
          </p:cNvSpPr>
          <p:nvPr/>
        </p:nvSpPr>
        <p:spPr bwMode="auto">
          <a:xfrm>
            <a:off x="1428750" y="6019800"/>
            <a:ext cx="644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20 cm</a:t>
            </a:r>
          </a:p>
        </p:txBody>
      </p:sp>
      <p:sp>
        <p:nvSpPr>
          <p:cNvPr id="35" name="Can 34"/>
          <p:cNvSpPr/>
          <p:nvPr/>
        </p:nvSpPr>
        <p:spPr bwMode="auto">
          <a:xfrm>
            <a:off x="609600" y="5562601"/>
            <a:ext cx="438912" cy="256032"/>
          </a:xfrm>
          <a:prstGeom prst="can">
            <a:avLst>
              <a:gd name="adj" fmla="val 42279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lIns="91251" tIns="45625" rIns="91251" bIns="45625" anchor="ctr"/>
          <a:lstStyle/>
          <a:p>
            <a:pPr defTabSz="963613">
              <a:defRPr/>
            </a:pPr>
            <a:endParaRPr lang="en-US" sz="2000">
              <a:ea typeface="Arial" charset="0"/>
            </a:endParaRPr>
          </a:p>
        </p:txBody>
      </p:sp>
      <p:sp>
        <p:nvSpPr>
          <p:cNvPr id="55321" name="TextBox 35"/>
          <p:cNvSpPr txBox="1">
            <a:spLocks noChangeArrowheads="1"/>
          </p:cNvSpPr>
          <p:nvPr/>
        </p:nvSpPr>
        <p:spPr bwMode="auto">
          <a:xfrm>
            <a:off x="228600" y="4648200"/>
            <a:ext cx="930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00B050"/>
                </a:solidFill>
                <a:latin typeface="Arial Narrow" charset="0"/>
              </a:rPr>
              <a:t>ZEPLIN-II</a:t>
            </a:r>
          </a:p>
          <a:p>
            <a:pPr algn="ctr" eaLnBrk="1" hangingPunct="1"/>
            <a:r>
              <a:rPr lang="en-US" sz="1200" b="1">
                <a:solidFill>
                  <a:srgbClr val="00B050"/>
                </a:solidFill>
                <a:latin typeface="Arial Narrow" charset="0"/>
              </a:rPr>
              <a:t>31 kg</a:t>
            </a:r>
          </a:p>
          <a:p>
            <a:pPr algn="ctr" eaLnBrk="1" hangingPunct="1"/>
            <a:r>
              <a:rPr lang="en-US" sz="1200" b="1">
                <a:solidFill>
                  <a:srgbClr val="00B050"/>
                </a:solidFill>
                <a:latin typeface="Arial Narrow" charset="0"/>
              </a:rPr>
              <a:t>(7.2 kg)</a:t>
            </a:r>
          </a:p>
        </p:txBody>
      </p:sp>
      <p:sp>
        <p:nvSpPr>
          <p:cNvPr id="55322" name="TextBox 36"/>
          <p:cNvSpPr txBox="1">
            <a:spLocks noChangeArrowheads="1"/>
          </p:cNvSpPr>
          <p:nvPr/>
        </p:nvSpPr>
        <p:spPr bwMode="auto">
          <a:xfrm>
            <a:off x="457200" y="6035675"/>
            <a:ext cx="542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30 cm</a:t>
            </a:r>
          </a:p>
        </p:txBody>
      </p:sp>
      <p:cxnSp>
        <p:nvCxnSpPr>
          <p:cNvPr id="55323" name="Straight Arrow Connector 44"/>
          <p:cNvCxnSpPr>
            <a:cxnSpLocks noChangeShapeType="1"/>
          </p:cNvCxnSpPr>
          <p:nvPr/>
        </p:nvCxnSpPr>
        <p:spPr bwMode="auto">
          <a:xfrm>
            <a:off x="474663" y="6019800"/>
            <a:ext cx="547687" cy="9525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24" name="Rectangle 45"/>
          <p:cNvSpPr>
            <a:spLocks noChangeArrowheads="1"/>
          </p:cNvSpPr>
          <p:nvPr/>
        </p:nvSpPr>
        <p:spPr bwMode="auto">
          <a:xfrm>
            <a:off x="2514600" y="3200400"/>
            <a:ext cx="63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 Narrow" charset="0"/>
              </a:rPr>
              <a:t>G1</a:t>
            </a:r>
          </a:p>
        </p:txBody>
      </p:sp>
      <p:sp>
        <p:nvSpPr>
          <p:cNvPr id="55325" name="TextBox 28"/>
          <p:cNvSpPr txBox="1">
            <a:spLocks noChangeArrowheads="1"/>
          </p:cNvSpPr>
          <p:nvPr/>
        </p:nvSpPr>
        <p:spPr bwMode="auto">
          <a:xfrm>
            <a:off x="1371600" y="6477000"/>
            <a:ext cx="652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996633"/>
                </a:solidFill>
                <a:latin typeface="Arial Narrow" charset="0"/>
              </a:rPr>
              <a:t>2007</a:t>
            </a:r>
            <a:endParaRPr lang="en-US" sz="1800" b="1">
              <a:solidFill>
                <a:srgbClr val="996633"/>
              </a:solidFill>
              <a:latin typeface="Arial Narrow" charset="0"/>
            </a:endParaRPr>
          </a:p>
        </p:txBody>
      </p:sp>
      <p:sp>
        <p:nvSpPr>
          <p:cNvPr id="55326" name="TextBox 28"/>
          <p:cNvSpPr txBox="1">
            <a:spLocks noChangeArrowheads="1"/>
          </p:cNvSpPr>
          <p:nvPr/>
        </p:nvSpPr>
        <p:spPr bwMode="auto">
          <a:xfrm>
            <a:off x="2624138" y="6477000"/>
            <a:ext cx="652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996633"/>
                </a:solidFill>
                <a:latin typeface="Arial Narrow" charset="0"/>
              </a:rPr>
              <a:t>2010</a:t>
            </a:r>
            <a:endParaRPr lang="en-US" sz="1800" b="1">
              <a:solidFill>
                <a:srgbClr val="996633"/>
              </a:solidFill>
              <a:latin typeface="Arial Narrow" charset="0"/>
            </a:endParaRPr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3276599" y="2286000"/>
            <a:ext cx="2155713" cy="4591039"/>
            <a:chOff x="3276600" y="2286000"/>
            <a:chExt cx="2156398" cy="4590907"/>
          </a:xfrm>
        </p:grpSpPr>
        <p:sp>
          <p:nvSpPr>
            <p:cNvPr id="55340" name="TextBox 24"/>
            <p:cNvSpPr txBox="1">
              <a:spLocks noChangeArrowheads="1"/>
            </p:cNvSpPr>
            <p:nvPr/>
          </p:nvSpPr>
          <p:spPr bwMode="auto">
            <a:xfrm>
              <a:off x="3719513" y="5013325"/>
              <a:ext cx="685800" cy="307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b="1">
                  <a:solidFill>
                    <a:srgbClr val="FF9900"/>
                  </a:solidFill>
                  <a:latin typeface="Arial Narrow" charset="0"/>
                </a:rPr>
                <a:t>1 m</a:t>
              </a:r>
            </a:p>
          </p:txBody>
        </p:sp>
        <p:cxnSp>
          <p:nvCxnSpPr>
            <p:cNvPr id="55341" name="Straight Arrow Connector 44"/>
            <p:cNvCxnSpPr>
              <a:cxnSpLocks noChangeShapeType="1"/>
            </p:cNvCxnSpPr>
            <p:nvPr/>
          </p:nvCxnSpPr>
          <p:spPr bwMode="auto">
            <a:xfrm>
              <a:off x="3817938" y="6324600"/>
              <a:ext cx="1447800" cy="1588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342" name="TextBox 45"/>
            <p:cNvSpPr txBox="1">
              <a:spLocks noChangeArrowheads="1"/>
            </p:cNvSpPr>
            <p:nvPr/>
          </p:nvSpPr>
          <p:spPr bwMode="auto">
            <a:xfrm>
              <a:off x="4337050" y="6137275"/>
              <a:ext cx="473075" cy="338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9900"/>
                  </a:solidFill>
                  <a:latin typeface="Arial Narrow" charset="0"/>
                </a:rPr>
                <a:t>1 m</a:t>
              </a:r>
            </a:p>
          </p:txBody>
        </p:sp>
        <p:sp>
          <p:nvSpPr>
            <p:cNvPr id="55343" name="TextBox 28"/>
            <p:cNvSpPr txBox="1">
              <a:spLocks noChangeArrowheads="1"/>
            </p:cNvSpPr>
            <p:nvPr/>
          </p:nvSpPr>
          <p:spPr bwMode="auto">
            <a:xfrm>
              <a:off x="3593530" y="3048000"/>
              <a:ext cx="1839468" cy="830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b="1" dirty="0" smtClean="0">
                  <a:solidFill>
                    <a:srgbClr val="F712B1"/>
                  </a:solidFill>
                  <a:latin typeface="Arial Narrow" charset="0"/>
                </a:rPr>
                <a:t>XENON 1ton</a:t>
              </a:r>
              <a:endParaRPr lang="en-US" b="1" dirty="0">
                <a:solidFill>
                  <a:srgbClr val="F712B1"/>
                </a:solidFill>
                <a:latin typeface="Arial Narrow" charset="0"/>
              </a:endParaRPr>
            </a:p>
            <a:p>
              <a:pPr algn="ctr" eaLnBrk="1" hangingPunct="1"/>
              <a:r>
                <a:rPr lang="en-US" b="1" dirty="0" smtClean="0">
                  <a:solidFill>
                    <a:srgbClr val="F712B1"/>
                  </a:solidFill>
                  <a:latin typeface="Arial Narrow" charset="0"/>
                </a:rPr>
                <a:t>2.5 </a:t>
              </a:r>
              <a:r>
                <a:rPr lang="en-US" b="1" dirty="0">
                  <a:solidFill>
                    <a:srgbClr val="F712B1"/>
                  </a:solidFill>
                  <a:latin typeface="Arial Narrow" charset="0"/>
                </a:rPr>
                <a:t>ton (1 ton)</a:t>
              </a:r>
            </a:p>
          </p:txBody>
        </p:sp>
        <p:sp>
          <p:nvSpPr>
            <p:cNvPr id="55344" name="Rectangle 46"/>
            <p:cNvSpPr>
              <a:spLocks noChangeArrowheads="1"/>
            </p:cNvSpPr>
            <p:nvPr/>
          </p:nvSpPr>
          <p:spPr bwMode="auto">
            <a:xfrm>
              <a:off x="4271963" y="2286000"/>
              <a:ext cx="6350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charset="0"/>
                </a:rPr>
                <a:t>G2</a:t>
              </a:r>
            </a:p>
          </p:txBody>
        </p:sp>
        <p:cxnSp>
          <p:nvCxnSpPr>
            <p:cNvPr id="55345" name="Straight Arrow Connector 44"/>
            <p:cNvCxnSpPr>
              <a:cxnSpLocks noChangeShapeType="1"/>
            </p:cNvCxnSpPr>
            <p:nvPr/>
          </p:nvCxnSpPr>
          <p:spPr bwMode="auto">
            <a:xfrm rot="5400000">
              <a:off x="2913062" y="5164138"/>
              <a:ext cx="1490663" cy="1588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346" name="TextBox 24"/>
            <p:cNvSpPr txBox="1">
              <a:spLocks noChangeArrowheads="1"/>
            </p:cNvSpPr>
            <p:nvPr/>
          </p:nvSpPr>
          <p:spPr bwMode="auto">
            <a:xfrm>
              <a:off x="3276600" y="4979988"/>
              <a:ext cx="685800" cy="307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b="1">
                  <a:solidFill>
                    <a:srgbClr val="FF9900"/>
                  </a:solidFill>
                  <a:latin typeface="Arial Narrow" charset="0"/>
                </a:rPr>
                <a:t>1 m</a:t>
              </a:r>
            </a:p>
          </p:txBody>
        </p:sp>
        <p:sp>
          <p:nvSpPr>
            <p:cNvPr id="22" name="Can 21"/>
            <p:cNvSpPr/>
            <p:nvPr/>
          </p:nvSpPr>
          <p:spPr bwMode="auto">
            <a:xfrm>
              <a:off x="3871613" y="4190999"/>
              <a:ext cx="1463040" cy="1828800"/>
            </a:xfrm>
            <a:prstGeom prst="can">
              <a:avLst>
                <a:gd name="adj" fmla="val 34459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wrap="none" lIns="91251" tIns="45625" rIns="91251" bIns="45625" anchor="ctr"/>
            <a:lstStyle/>
            <a:p>
              <a:pPr defTabSz="963613"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5350" name="TextBox 28"/>
            <p:cNvSpPr txBox="1">
              <a:spLocks noChangeArrowheads="1"/>
            </p:cNvSpPr>
            <p:nvPr/>
          </p:nvSpPr>
          <p:spPr bwMode="auto">
            <a:xfrm>
              <a:off x="4148820" y="6477000"/>
              <a:ext cx="652368" cy="399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000" b="1" dirty="0" smtClean="0">
                  <a:solidFill>
                    <a:srgbClr val="996633"/>
                  </a:solidFill>
                  <a:latin typeface="Arial Narrow" charset="0"/>
                </a:rPr>
                <a:t>2015</a:t>
              </a:r>
              <a:endParaRPr lang="en-US" sz="1800" b="1" dirty="0">
                <a:solidFill>
                  <a:srgbClr val="996633"/>
                </a:solidFill>
                <a:latin typeface="Arial Narrow" charset="0"/>
              </a:endParaRPr>
            </a:p>
          </p:txBody>
        </p:sp>
      </p:grpSp>
      <p:sp>
        <p:nvSpPr>
          <p:cNvPr id="55328" name="TextBox 28"/>
          <p:cNvSpPr txBox="1">
            <a:spLocks noChangeArrowheads="1"/>
          </p:cNvSpPr>
          <p:nvPr/>
        </p:nvSpPr>
        <p:spPr bwMode="auto">
          <a:xfrm>
            <a:off x="457200" y="6477000"/>
            <a:ext cx="652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996633"/>
                </a:solidFill>
                <a:latin typeface="Arial Narrow" charset="0"/>
              </a:rPr>
              <a:t>2007</a:t>
            </a:r>
            <a:endParaRPr lang="en-US" sz="1800" b="1">
              <a:solidFill>
                <a:srgbClr val="996633"/>
              </a:solidFill>
              <a:latin typeface="Arial Narrow" charset="0"/>
            </a:endParaRPr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5486400" y="914400"/>
            <a:ext cx="3657600" cy="5962641"/>
            <a:chOff x="5486400" y="914400"/>
            <a:chExt cx="3657600" cy="5962509"/>
          </a:xfrm>
        </p:grpSpPr>
        <p:sp>
          <p:nvSpPr>
            <p:cNvPr id="39" name="Can 38"/>
            <p:cNvSpPr/>
            <p:nvPr/>
          </p:nvSpPr>
          <p:spPr bwMode="auto">
            <a:xfrm>
              <a:off x="6217920" y="2438400"/>
              <a:ext cx="2926080" cy="3657600"/>
            </a:xfrm>
            <a:prstGeom prst="can">
              <a:avLst>
                <a:gd name="adj" fmla="val 34459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wrap="none" lIns="91251" tIns="45625" rIns="91251" bIns="45625" anchor="ctr"/>
            <a:lstStyle/>
            <a:p>
              <a:pPr defTabSz="963613">
                <a:defRPr/>
              </a:pPr>
              <a:endParaRPr lang="en-US">
                <a:ea typeface="Arial" charset="0"/>
              </a:endParaRPr>
            </a:p>
          </p:txBody>
        </p:sp>
        <p:cxnSp>
          <p:nvCxnSpPr>
            <p:cNvPr id="55333" name="Straight Arrow Connector 44"/>
            <p:cNvCxnSpPr>
              <a:cxnSpLocks noChangeShapeType="1"/>
            </p:cNvCxnSpPr>
            <p:nvPr/>
          </p:nvCxnSpPr>
          <p:spPr bwMode="auto">
            <a:xfrm>
              <a:off x="6172200" y="6324600"/>
              <a:ext cx="2971800" cy="1588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334" name="TextBox 33"/>
            <p:cNvSpPr txBox="1">
              <a:spLocks noChangeArrowheads="1"/>
            </p:cNvSpPr>
            <p:nvPr/>
          </p:nvSpPr>
          <p:spPr bwMode="auto">
            <a:xfrm flipH="1">
              <a:off x="7246938" y="6172200"/>
              <a:ext cx="762000" cy="338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9900"/>
                  </a:solidFill>
                  <a:latin typeface="Arial Narrow" charset="0"/>
                </a:rPr>
                <a:t>2 m</a:t>
              </a:r>
            </a:p>
          </p:txBody>
        </p:sp>
        <p:sp>
          <p:nvSpPr>
            <p:cNvPr id="55335" name="TextBox 10"/>
            <p:cNvSpPr txBox="1">
              <a:spLocks noChangeArrowheads="1"/>
            </p:cNvSpPr>
            <p:nvPr/>
          </p:nvSpPr>
          <p:spPr bwMode="auto">
            <a:xfrm>
              <a:off x="6692368" y="1447788"/>
              <a:ext cx="1909065" cy="830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b="1" dirty="0" smtClean="0">
                  <a:solidFill>
                    <a:srgbClr val="F712B1"/>
                  </a:solidFill>
                  <a:latin typeface="Arial Narrow" charset="0"/>
                </a:rPr>
                <a:t>MAX, LZD</a:t>
              </a:r>
              <a:endParaRPr lang="en-US" b="1" dirty="0">
                <a:solidFill>
                  <a:srgbClr val="F712B1"/>
                </a:solidFill>
                <a:latin typeface="Arial Narrow" charset="0"/>
              </a:endParaRPr>
            </a:p>
            <a:p>
              <a:pPr algn="ctr" eaLnBrk="1" hangingPunct="1"/>
              <a:r>
                <a:rPr lang="en-US" b="1" dirty="0">
                  <a:solidFill>
                    <a:srgbClr val="F712B1"/>
                  </a:solidFill>
                  <a:latin typeface="Arial Narrow" charset="0"/>
                </a:rPr>
                <a:t>20 ton (10 ton)</a:t>
              </a:r>
            </a:p>
          </p:txBody>
        </p:sp>
        <p:sp>
          <p:nvSpPr>
            <p:cNvPr id="55336" name="Rectangle 47"/>
            <p:cNvSpPr>
              <a:spLocks noChangeArrowheads="1"/>
            </p:cNvSpPr>
            <p:nvPr/>
          </p:nvSpPr>
          <p:spPr bwMode="auto">
            <a:xfrm>
              <a:off x="7258050" y="914400"/>
              <a:ext cx="6350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charset="0"/>
                </a:rPr>
                <a:t>G3</a:t>
              </a:r>
            </a:p>
          </p:txBody>
        </p:sp>
        <p:cxnSp>
          <p:nvCxnSpPr>
            <p:cNvPr id="55337" name="Straight Arrow Connector 44"/>
            <p:cNvCxnSpPr>
              <a:cxnSpLocks noChangeShapeType="1"/>
            </p:cNvCxnSpPr>
            <p:nvPr/>
          </p:nvCxnSpPr>
          <p:spPr bwMode="auto">
            <a:xfrm rot="5400000">
              <a:off x="4304507" y="4380706"/>
              <a:ext cx="2971800" cy="1587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338" name="TextBox 28"/>
            <p:cNvSpPr txBox="1">
              <a:spLocks noChangeArrowheads="1"/>
            </p:cNvSpPr>
            <p:nvPr/>
          </p:nvSpPr>
          <p:spPr bwMode="auto">
            <a:xfrm>
              <a:off x="7162800" y="6477000"/>
              <a:ext cx="652161" cy="399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000" b="1" dirty="0" smtClean="0">
                  <a:solidFill>
                    <a:srgbClr val="996633"/>
                  </a:solidFill>
                  <a:latin typeface="Arial Narrow" charset="0"/>
                </a:rPr>
                <a:t>2020</a:t>
              </a:r>
              <a:endParaRPr lang="en-US" sz="1800" b="1" dirty="0">
                <a:solidFill>
                  <a:srgbClr val="996633"/>
                </a:solidFill>
                <a:latin typeface="Arial Narrow" charset="0"/>
              </a:endParaRPr>
            </a:p>
          </p:txBody>
        </p:sp>
        <p:sp>
          <p:nvSpPr>
            <p:cNvPr id="55339" name="TextBox 54"/>
            <p:cNvSpPr txBox="1">
              <a:spLocks noChangeArrowheads="1"/>
            </p:cNvSpPr>
            <p:nvPr/>
          </p:nvSpPr>
          <p:spPr bwMode="auto">
            <a:xfrm>
              <a:off x="5486400" y="4038600"/>
              <a:ext cx="685800" cy="338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b="1">
                  <a:solidFill>
                    <a:srgbClr val="FF9900"/>
                  </a:solidFill>
                  <a:latin typeface="Arial Narrow" charset="0"/>
                </a:rPr>
                <a:t>2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71889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Arrow Connector 53"/>
          <p:cNvCxnSpPr>
            <a:cxnSpLocks noChangeShapeType="1"/>
          </p:cNvCxnSpPr>
          <p:nvPr/>
        </p:nvCxnSpPr>
        <p:spPr bwMode="auto">
          <a:xfrm rot="5400000">
            <a:off x="4191794" y="4266406"/>
            <a:ext cx="3352800" cy="1588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XENON1T (</a:t>
            </a:r>
            <a:r>
              <a:rPr lang="en-US" dirty="0" smtClean="0">
                <a:solidFill>
                  <a:srgbClr val="FF00FF"/>
                </a:solidFill>
              </a:rPr>
              <a:t>G2</a:t>
            </a:r>
            <a:r>
              <a:rPr lang="en-US" dirty="0" smtClean="0"/>
              <a:t>) at LNGS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89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990600"/>
            <a:ext cx="5562600" cy="560479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3124200" y="2362200"/>
            <a:ext cx="2819400" cy="1143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2946A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 flipV="1">
            <a:off x="3124200" y="4191000"/>
            <a:ext cx="2819400" cy="1905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2946A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2215436" y="4495800"/>
            <a:ext cx="151836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Water Tank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5486400" y="3962400"/>
            <a:ext cx="762000" cy="461523"/>
          </a:xfrm>
          <a:prstGeom prst="rect">
            <a:avLst/>
          </a:prstGeom>
          <a:solidFill>
            <a:schemeClr val="bg1"/>
          </a:solidFill>
        </p:spPr>
        <p:txBody>
          <a:bodyPr wrap="square" lIns="91301" tIns="45650" rIns="91301" bIns="45650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1</a:t>
            </a:r>
            <a:r>
              <a:rPr lang="en-US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3640" y="1219200"/>
            <a:ext cx="3506148" cy="541631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22930" y="3886200"/>
            <a:ext cx="12178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FF"/>
                </a:solidFill>
                <a:latin typeface="+mn-lt"/>
              </a:rPr>
              <a:t>Xe</a:t>
            </a:r>
            <a:endParaRPr lang="en-US" b="1" dirty="0" smtClean="0">
              <a:solidFill>
                <a:srgbClr val="FF00FF"/>
              </a:solidFill>
              <a:latin typeface="+mn-lt"/>
            </a:endParaRPr>
          </a:p>
          <a:p>
            <a:pPr algn="ctr"/>
            <a:r>
              <a:rPr lang="en-US" b="1" dirty="0" smtClean="0">
                <a:solidFill>
                  <a:srgbClr val="FF00FF"/>
                </a:solidFill>
                <a:latin typeface="+mn-lt"/>
              </a:rPr>
              <a:t>(2.2 Ton)</a:t>
            </a:r>
            <a:endParaRPr lang="en-US" b="1" dirty="0">
              <a:solidFill>
                <a:srgbClr val="FF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89970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891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3891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F8580CB-6687-7E4B-B7DD-2A45A2F80B55}" type="slidenum">
              <a:rPr lang="en-US" sz="1500">
                <a:solidFill>
                  <a:srgbClr val="0000FF"/>
                </a:solidFill>
              </a:rPr>
              <a:pPr eaLnBrk="1" hangingPunct="1"/>
              <a:t>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8916" name="Rectangle 2"/>
          <p:cNvSpPr>
            <a:spLocks noChangeArrowheads="1"/>
          </p:cNvSpPr>
          <p:nvPr/>
        </p:nvSpPr>
        <p:spPr bwMode="auto">
          <a:xfrm>
            <a:off x="0" y="0"/>
            <a:ext cx="9601200" cy="4714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>
            <a:spAutoFit/>
          </a:bodyPr>
          <a:lstStyle/>
          <a:p>
            <a:endParaRPr lang="en-US"/>
          </a:p>
        </p:txBody>
      </p:sp>
      <p:pic>
        <p:nvPicPr>
          <p:cNvPr id="38917" name="Picture 3" descr="print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" t="13817" r="3598" b="27570"/>
          <a:stretch>
            <a:fillRect/>
          </a:stretch>
        </p:blipFill>
        <p:spPr bwMode="auto">
          <a:xfrm>
            <a:off x="0" y="-166688"/>
            <a:ext cx="9867900" cy="77866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864225" y="6791325"/>
            <a:ext cx="360521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700" b="1">
                <a:solidFill>
                  <a:srgbClr val="FFFF00"/>
                </a:solidFill>
              </a:rPr>
              <a:t>~100 Billion</a:t>
            </a:r>
            <a:r>
              <a:rPr lang="en-US" sz="2700" b="1" baseline="30000">
                <a:solidFill>
                  <a:srgbClr val="FFFF00"/>
                </a:solidFill>
              </a:rPr>
              <a:t> </a:t>
            </a:r>
            <a:r>
              <a:rPr lang="en-US" sz="2700" b="1">
                <a:solidFill>
                  <a:srgbClr val="FFFF00"/>
                </a:solidFill>
              </a:rPr>
              <a:t>Galaxies</a:t>
            </a:r>
            <a:endParaRPr lang="ja-JP" altLang="en-US" sz="2700" b="1">
              <a:solidFill>
                <a:srgbClr val="FFFF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4267200" cy="685800"/>
          </a:xfrm>
        </p:spPr>
        <p:txBody>
          <a:bodyPr/>
          <a:lstStyle/>
          <a:p>
            <a:pPr eaLnBrk="1" hangingPunct="1"/>
            <a:r>
              <a:rPr lang="en-US" altLang="ja-JP" sz="3200">
                <a:solidFill>
                  <a:srgbClr val="00FFFF"/>
                </a:solidFill>
                <a:latin typeface="Arial" charset="0"/>
                <a:ea typeface="ＭＳ Ｐゴシック" charset="0"/>
                <a:cs typeface="ＭＳ Ｐゴシック" charset="0"/>
              </a:rPr>
              <a:t>Hubble Deep Field</a:t>
            </a:r>
            <a:endParaRPr lang="en-US" sz="3200">
              <a:solidFill>
                <a:srgbClr val="00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XENON1T – US Responsibility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90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95400"/>
            <a:ext cx="9296400" cy="496797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 bwMode="auto">
          <a:xfrm>
            <a:off x="5410200" y="1066800"/>
            <a:ext cx="3886200" cy="5638800"/>
          </a:xfrm>
          <a:prstGeom prst="roundRect">
            <a:avLst/>
          </a:prstGeom>
          <a:noFill/>
          <a:ln w="5080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4200" y="6096000"/>
            <a:ext cx="963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~$3M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2200" y="6167735"/>
            <a:ext cx="963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~$5M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9459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DarkSide</a:t>
            </a:r>
            <a:r>
              <a:rPr lang="en-US" dirty="0" smtClean="0"/>
              <a:t> 50 (</a:t>
            </a:r>
            <a:r>
              <a:rPr lang="en-US" dirty="0" smtClean="0">
                <a:solidFill>
                  <a:srgbClr val="FF00FF"/>
                </a:solidFill>
              </a:rPr>
              <a:t>G1</a:t>
            </a:r>
            <a:r>
              <a:rPr lang="en-US" dirty="0" smtClean="0"/>
              <a:t>) at LNGS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91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2133600"/>
            <a:ext cx="2621338" cy="42503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914400"/>
            <a:ext cx="5405674" cy="60198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38400" y="990600"/>
            <a:ext cx="208262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CFFFF"/>
                </a:solidFill>
                <a:latin typeface="+mn-lt"/>
              </a:rPr>
              <a:t>CTF Water Tank</a:t>
            </a:r>
            <a:endParaRPr lang="en-US" b="1" dirty="0">
              <a:solidFill>
                <a:srgbClr val="CCFFFF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3055203"/>
            <a:ext cx="14927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333CC"/>
                </a:solidFill>
                <a:latin typeface="+mn-lt"/>
              </a:rPr>
              <a:t>Liquid</a:t>
            </a:r>
          </a:p>
          <a:p>
            <a:pPr algn="ctr"/>
            <a:r>
              <a:rPr lang="en-US" b="1" dirty="0" smtClean="0">
                <a:solidFill>
                  <a:srgbClr val="3333CC"/>
                </a:solidFill>
                <a:latin typeface="+mn-lt"/>
              </a:rPr>
              <a:t>Scintillator</a:t>
            </a:r>
            <a:endParaRPr lang="en-US" b="1" dirty="0">
              <a:solidFill>
                <a:srgbClr val="3333CC"/>
              </a:solidFill>
              <a:latin typeface="+mn-lt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676400" y="3429000"/>
            <a:ext cx="304800" cy="381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7086600" y="4648200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Depleted </a:t>
            </a:r>
            <a:r>
              <a:rPr lang="en-US" sz="1800" b="1" dirty="0" err="1" smtClean="0">
                <a:solidFill>
                  <a:srgbClr val="FF0000"/>
                </a:solidFill>
                <a:latin typeface="+mn-lt"/>
              </a:rPr>
              <a:t>Ar</a:t>
            </a:r>
            <a:endParaRPr lang="en-US" sz="1800" b="1" dirty="0" smtClean="0">
              <a:solidFill>
                <a:srgbClr val="FF0000"/>
              </a:solidFill>
              <a:latin typeface="+mn-lt"/>
            </a:endParaRPr>
          </a:p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(50 kg)</a:t>
            </a:r>
            <a:endParaRPr lang="en-US" sz="1800" b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3048000" y="3048000"/>
            <a:ext cx="2971800" cy="1143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2946A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 flipV="1">
            <a:off x="2971800" y="4648200"/>
            <a:ext cx="3048000" cy="1371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2946A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53"/>
          <p:cNvCxnSpPr>
            <a:cxnSpLocks noChangeShapeType="1"/>
          </p:cNvCxnSpPr>
          <p:nvPr/>
        </p:nvCxnSpPr>
        <p:spPr bwMode="auto">
          <a:xfrm>
            <a:off x="6019800" y="3733800"/>
            <a:ext cx="0" cy="2133600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extBox 16"/>
          <p:cNvSpPr txBox="1"/>
          <p:nvPr/>
        </p:nvSpPr>
        <p:spPr bwMode="auto">
          <a:xfrm>
            <a:off x="5562600" y="4495800"/>
            <a:ext cx="914400" cy="461523"/>
          </a:xfrm>
          <a:prstGeom prst="rect">
            <a:avLst/>
          </a:prstGeom>
          <a:solidFill>
            <a:schemeClr val="bg1"/>
          </a:solidFill>
        </p:spPr>
        <p:txBody>
          <a:bodyPr wrap="square" lIns="91301" tIns="45650" rIns="91301" bIns="45650" anchor="ctr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30 cm</a:t>
            </a:r>
            <a:endParaRPr lang="en-US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9419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53"/>
          <p:cNvCxnSpPr>
            <a:cxnSpLocks noChangeShapeType="1"/>
          </p:cNvCxnSpPr>
          <p:nvPr/>
        </p:nvCxnSpPr>
        <p:spPr bwMode="auto">
          <a:xfrm flipH="1">
            <a:off x="5867400" y="2743200"/>
            <a:ext cx="1588" cy="3124200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TextBox 19"/>
          <p:cNvSpPr txBox="1"/>
          <p:nvPr/>
        </p:nvSpPr>
        <p:spPr bwMode="auto">
          <a:xfrm>
            <a:off x="5486400" y="4023955"/>
            <a:ext cx="914400" cy="461523"/>
          </a:xfrm>
          <a:prstGeom prst="rect">
            <a:avLst/>
          </a:prstGeom>
          <a:solidFill>
            <a:schemeClr val="bg1"/>
          </a:solidFill>
        </p:spPr>
        <p:txBody>
          <a:bodyPr wrap="square" lIns="91301" tIns="45650" rIns="91301" bIns="45650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2 </a:t>
            </a:r>
            <a:r>
              <a:rPr lang="en-US" b="1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m</a:t>
            </a:r>
            <a:endParaRPr lang="en-US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DarkSide</a:t>
            </a:r>
            <a:r>
              <a:rPr lang="en-US" dirty="0" smtClean="0"/>
              <a:t> 5T </a:t>
            </a:r>
            <a:r>
              <a:rPr lang="en-US" dirty="0"/>
              <a:t>(</a:t>
            </a:r>
            <a:r>
              <a:rPr lang="en-US" dirty="0">
                <a:solidFill>
                  <a:srgbClr val="FF00FF"/>
                </a:solidFill>
              </a:rPr>
              <a:t>G2</a:t>
            </a:r>
            <a:r>
              <a:rPr lang="en-US" dirty="0"/>
              <a:t>) </a:t>
            </a:r>
            <a:r>
              <a:rPr lang="en-US" dirty="0" smtClean="0"/>
              <a:t>at LNGS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92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914400"/>
            <a:ext cx="5405674" cy="60198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38400" y="990600"/>
            <a:ext cx="208262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CFFFF"/>
                </a:solidFill>
                <a:latin typeface="+mn-lt"/>
              </a:rPr>
              <a:t>CTF Water Tank</a:t>
            </a:r>
            <a:endParaRPr lang="en-US" b="1" dirty="0">
              <a:solidFill>
                <a:srgbClr val="CCFFFF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3055203"/>
            <a:ext cx="14927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333CC"/>
                </a:solidFill>
                <a:latin typeface="+mn-lt"/>
              </a:rPr>
              <a:t>Liquid</a:t>
            </a:r>
          </a:p>
          <a:p>
            <a:pPr algn="ctr"/>
            <a:r>
              <a:rPr lang="en-US" b="1" dirty="0" smtClean="0">
                <a:solidFill>
                  <a:srgbClr val="3333CC"/>
                </a:solidFill>
                <a:latin typeface="+mn-lt"/>
              </a:rPr>
              <a:t>Scintillator</a:t>
            </a:r>
            <a:endParaRPr lang="en-US" b="1" dirty="0">
              <a:solidFill>
                <a:srgbClr val="3333CC"/>
              </a:solidFill>
              <a:latin typeface="+mn-lt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676400" y="3429000"/>
            <a:ext cx="304800" cy="381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2971800" y="2514600"/>
            <a:ext cx="2819400" cy="18288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2946A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 flipV="1">
            <a:off x="2971800" y="4648200"/>
            <a:ext cx="2819400" cy="1524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2946A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6" name="Content Placeholder 6" descr="argon1ton_2-21-10_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1" y="2057400"/>
            <a:ext cx="3581400" cy="450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33"/>
          <p:cNvSpPr txBox="1">
            <a:spLocks noChangeArrowheads="1"/>
          </p:cNvSpPr>
          <p:nvPr/>
        </p:nvSpPr>
        <p:spPr bwMode="auto">
          <a:xfrm>
            <a:off x="7848600" y="3886200"/>
            <a:ext cx="826772" cy="11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68" tIns="45634" rIns="91268" bIns="4563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baseline="30000" dirty="0">
                <a:solidFill>
                  <a:srgbClr val="FF00FF"/>
                </a:solidFill>
                <a:latin typeface="Arial Narrow" charset="0"/>
              </a:rPr>
              <a:t>40</a:t>
            </a:r>
            <a:r>
              <a:rPr lang="en-US" sz="2800" b="1" dirty="0">
                <a:solidFill>
                  <a:srgbClr val="FF00FF"/>
                </a:solidFill>
                <a:latin typeface="Arial Narrow" charset="0"/>
              </a:rPr>
              <a:t>Ar</a:t>
            </a:r>
          </a:p>
          <a:p>
            <a:pPr algn="ctr" eaLnBrk="1" hangingPunct="1"/>
            <a:r>
              <a:rPr lang="en-US" sz="2000" b="1" dirty="0" smtClean="0">
                <a:solidFill>
                  <a:srgbClr val="FF00FF"/>
                </a:solidFill>
                <a:latin typeface="Arial Narrow" charset="0"/>
              </a:rPr>
              <a:t>7 </a:t>
            </a:r>
            <a:r>
              <a:rPr lang="en-US" sz="2000" b="1" dirty="0">
                <a:solidFill>
                  <a:srgbClr val="FF00FF"/>
                </a:solidFill>
                <a:latin typeface="Arial Narrow" charset="0"/>
              </a:rPr>
              <a:t>ton</a:t>
            </a:r>
          </a:p>
          <a:p>
            <a:pPr algn="ctr" eaLnBrk="1" hangingPunct="1"/>
            <a:r>
              <a:rPr lang="en-US" sz="2000" b="1" dirty="0">
                <a:solidFill>
                  <a:srgbClr val="FF00FF"/>
                </a:solidFill>
                <a:latin typeface="Arial Narrow" charset="0"/>
              </a:rPr>
              <a:t>(5 ton)</a:t>
            </a:r>
            <a:endParaRPr lang="en-US" sz="2800" b="1" dirty="0">
              <a:solidFill>
                <a:srgbClr val="FF00FF"/>
              </a:solidFill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45033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2500" dirty="0">
                <a:latin typeface="Tahoma" charset="0"/>
                <a:ea typeface="ＭＳ Ｐゴシック" charset="0"/>
                <a:cs typeface="ＭＳ Ｐゴシック" charset="0"/>
              </a:rPr>
              <a:t>1-</a:t>
            </a:r>
            <a:r>
              <a:rPr lang="el-GR" sz="2500" dirty="0">
                <a:latin typeface="Tahoma" charset="0"/>
                <a:ea typeface="ＭＳ Ｐゴシック" charset="0"/>
                <a:cs typeface="ＭＳ Ｐゴシック" charset="0"/>
              </a:rPr>
              <a:t>σ</a:t>
            </a:r>
            <a:r>
              <a:rPr lang="en-US" sz="2500" dirty="0">
                <a:latin typeface="Tahoma" charset="0"/>
                <a:ea typeface="ＭＳ Ｐゴシック" charset="0"/>
                <a:cs typeface="ＭＳ Ｐゴシック" charset="0"/>
              </a:rPr>
              <a:t> Error of WIMP Mass </a:t>
            </a:r>
            <a:r>
              <a:rPr lang="en-US" sz="2500" dirty="0" err="1">
                <a:latin typeface="Tahoma" charset="0"/>
                <a:ea typeface="ＭＳ Ｐゴシック" charset="0"/>
                <a:cs typeface="ＭＳ Ｐゴシック" charset="0"/>
              </a:rPr>
              <a:t>vs</a:t>
            </a:r>
            <a:r>
              <a:rPr lang="en-US" sz="2500" dirty="0">
                <a:latin typeface="Tahoma" charset="0"/>
                <a:ea typeface="ＭＳ Ｐゴシック" charset="0"/>
                <a:cs typeface="ＭＳ Ｐゴシック" charset="0"/>
              </a:rPr>
              <a:t> SI Cross Section</a:t>
            </a:r>
            <a:br>
              <a:rPr lang="en-US" sz="2500" dirty="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500" dirty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500" dirty="0" smtClean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1 </a:t>
            </a:r>
            <a:r>
              <a:rPr lang="en-US" sz="2500" dirty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ton*year </a:t>
            </a:r>
            <a:r>
              <a:rPr lang="en-US" sz="2500" dirty="0" err="1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Xe</a:t>
            </a:r>
            <a:r>
              <a:rPr lang="en-US" sz="2500" dirty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sz="2500" dirty="0" smtClean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5 </a:t>
            </a:r>
            <a:r>
              <a:rPr lang="en-US" sz="2500" dirty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ton*year </a:t>
            </a:r>
            <a:r>
              <a:rPr lang="en-US" sz="2500" dirty="0" err="1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Ar</a:t>
            </a:r>
            <a:r>
              <a:rPr lang="en-US" sz="2500" dirty="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pic>
        <p:nvPicPr>
          <p:cNvPr id="32771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7063" y="781050"/>
            <a:ext cx="8377237" cy="6159500"/>
          </a:xfrm>
        </p:spPr>
      </p:pic>
      <p:sp>
        <p:nvSpPr>
          <p:cNvPr id="3277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277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27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3EA6023-CA2E-AD45-BC62-C0DEE27B2FF7}" type="slidenum">
              <a:rPr lang="en-US" sz="1500">
                <a:solidFill>
                  <a:srgbClr val="0000FF"/>
                </a:solidFill>
              </a:rPr>
              <a:pPr eaLnBrk="1" hangingPunct="1"/>
              <a:t>93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2775" name="TextBox 7"/>
          <p:cNvSpPr txBox="1">
            <a:spLocks noChangeArrowheads="1"/>
          </p:cNvSpPr>
          <p:nvPr/>
        </p:nvSpPr>
        <p:spPr bwMode="auto">
          <a:xfrm>
            <a:off x="5472113" y="3810000"/>
            <a:ext cx="150971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66FF"/>
                </a:solidFill>
                <a:latin typeface="Arial Narrow" charset="0"/>
              </a:rPr>
              <a:t>Argon</a:t>
            </a:r>
          </a:p>
          <a:p>
            <a:pPr algn="ctr" eaLnBrk="1" hangingPunct="1"/>
            <a:r>
              <a:rPr lang="en-US" b="1">
                <a:solidFill>
                  <a:srgbClr val="0066FF"/>
                </a:solidFill>
                <a:latin typeface="Arial Narrow" charset="0"/>
              </a:rPr>
              <a:t>(42 events)</a:t>
            </a:r>
          </a:p>
        </p:txBody>
      </p:sp>
      <p:sp>
        <p:nvSpPr>
          <p:cNvPr id="32776" name="TextBox 8"/>
          <p:cNvSpPr txBox="1">
            <a:spLocks noChangeArrowheads="1"/>
          </p:cNvSpPr>
          <p:nvPr/>
        </p:nvSpPr>
        <p:spPr bwMode="auto">
          <a:xfrm>
            <a:off x="4738688" y="2057400"/>
            <a:ext cx="150971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0000"/>
                </a:solidFill>
                <a:latin typeface="Arial Narrow" charset="0"/>
              </a:rPr>
              <a:t>Xenon</a:t>
            </a:r>
          </a:p>
          <a:p>
            <a:pPr algn="ctr" eaLnBrk="1" hangingPunct="1"/>
            <a:r>
              <a:rPr lang="en-US" b="1">
                <a:solidFill>
                  <a:srgbClr val="FF0000"/>
                </a:solidFill>
                <a:latin typeface="Arial Narrow" charset="0"/>
              </a:rPr>
              <a:t>(56 events)</a:t>
            </a:r>
          </a:p>
        </p:txBody>
      </p:sp>
      <p:sp>
        <p:nvSpPr>
          <p:cNvPr id="32779" name="TextBox 6"/>
          <p:cNvSpPr txBox="1">
            <a:spLocks noChangeArrowheads="1"/>
          </p:cNvSpPr>
          <p:nvPr/>
        </p:nvSpPr>
        <p:spPr bwMode="auto">
          <a:xfrm>
            <a:off x="4267200" y="5334000"/>
            <a:ext cx="1193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60C99C"/>
                </a:solidFill>
                <a:latin typeface="Arial Narrow" charset="0"/>
              </a:rPr>
              <a:t>100 GeV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1752600" y="3581400"/>
            <a:ext cx="1439509" cy="52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60C99C"/>
                </a:solidFill>
                <a:latin typeface="Arial Narrow" charset="0"/>
              </a:rPr>
              <a:t>10</a:t>
            </a:r>
            <a:r>
              <a:rPr lang="en-US" sz="2800" b="1" baseline="30000" dirty="0">
                <a:solidFill>
                  <a:srgbClr val="60C99C"/>
                </a:solidFill>
                <a:latin typeface="Arial Narrow" charset="0"/>
              </a:rPr>
              <a:t>-</a:t>
            </a:r>
            <a:r>
              <a:rPr lang="en-US" sz="2800" b="1" baseline="30000" dirty="0" smtClean="0">
                <a:solidFill>
                  <a:srgbClr val="60C99C"/>
                </a:solidFill>
                <a:latin typeface="Arial Narrow" charset="0"/>
              </a:rPr>
              <a:t>45  </a:t>
            </a:r>
            <a:r>
              <a:rPr lang="en-US" sz="2800" b="1" dirty="0">
                <a:solidFill>
                  <a:srgbClr val="60C99C"/>
                </a:solidFill>
                <a:latin typeface="Arial Narrow" charset="0"/>
              </a:rPr>
              <a:t>cm</a:t>
            </a:r>
            <a:r>
              <a:rPr lang="en-US" sz="2800" b="1" baseline="30000" dirty="0">
                <a:solidFill>
                  <a:srgbClr val="60C99C"/>
                </a:solidFill>
                <a:latin typeface="Arial Narrow" charset="0"/>
              </a:rPr>
              <a:t>2</a:t>
            </a: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1828800" y="53340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Arial Narrow" charset="0"/>
              </a:rPr>
              <a:t>G2</a:t>
            </a:r>
          </a:p>
        </p:txBody>
      </p:sp>
    </p:spTree>
    <p:extLst>
      <p:ext uri="{BB962C8B-B14F-4D97-AF65-F5344CB8AC3E}">
        <p14:creationId xmlns:p14="http://schemas.microsoft.com/office/powerpoint/2010/main" val="38666129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3870325" y="4251325"/>
            <a:ext cx="2938463" cy="2384425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496" tIns="48248" rIns="96496" bIns="48248" anchor="ctr"/>
          <a:lstStyle/>
          <a:p>
            <a:pPr algn="ctr"/>
            <a:endParaRPr lang="en-US" b="1">
              <a:latin typeface="Calibri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4265613" y="4652963"/>
            <a:ext cx="2135187" cy="1865312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6496" tIns="48248" rIns="96496" bIns="48248" anchor="ctr"/>
          <a:lstStyle/>
          <a:p>
            <a:pPr algn="ctr" defTabSz="963613">
              <a:defRPr/>
            </a:pPr>
            <a:endParaRPr lang="en-US" b="1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8436" name="Freeform 4"/>
          <p:cNvSpPr>
            <a:spLocks/>
          </p:cNvSpPr>
          <p:nvPr/>
        </p:nvSpPr>
        <p:spPr bwMode="auto">
          <a:xfrm>
            <a:off x="1981200" y="990600"/>
            <a:ext cx="7264400" cy="5486400"/>
          </a:xfrm>
          <a:custGeom>
            <a:avLst/>
            <a:gdLst>
              <a:gd name="T0" fmla="*/ 0 w 5476"/>
              <a:gd name="T1" fmla="*/ 2147483647 h 4138"/>
              <a:gd name="T2" fmla="*/ 2147483647 w 5476"/>
              <a:gd name="T3" fmla="*/ 2147483647 h 4138"/>
              <a:gd name="T4" fmla="*/ 2147483647 w 5476"/>
              <a:gd name="T5" fmla="*/ 2147483647 h 4138"/>
              <a:gd name="T6" fmla="*/ 2147483647 w 5476"/>
              <a:gd name="T7" fmla="*/ 2147483647 h 4138"/>
              <a:gd name="T8" fmla="*/ 2147483647 w 5476"/>
              <a:gd name="T9" fmla="*/ 2147483647 h 4138"/>
              <a:gd name="T10" fmla="*/ 2147483647 w 5476"/>
              <a:gd name="T11" fmla="*/ 2147483647 h 4138"/>
              <a:gd name="T12" fmla="*/ 2147483647 w 5476"/>
              <a:gd name="T13" fmla="*/ 2147483647 h 4138"/>
              <a:gd name="T14" fmla="*/ 2147483647 w 5476"/>
              <a:gd name="T15" fmla="*/ 2147483647 h 4138"/>
              <a:gd name="T16" fmla="*/ 2147483647 w 5476"/>
              <a:gd name="T17" fmla="*/ 2147483647 h 4138"/>
              <a:gd name="T18" fmla="*/ 2147483647 w 5476"/>
              <a:gd name="T19" fmla="*/ 0 h 4138"/>
              <a:gd name="T20" fmla="*/ 2147483647 w 5476"/>
              <a:gd name="T21" fmla="*/ 2147483647 h 4138"/>
              <a:gd name="T22" fmla="*/ 2147483647 w 5476"/>
              <a:gd name="T23" fmla="*/ 2147483647 h 4138"/>
              <a:gd name="T24" fmla="*/ 2147483647 w 5476"/>
              <a:gd name="T25" fmla="*/ 2147483647 h 4138"/>
              <a:gd name="T26" fmla="*/ 2147483647 w 5476"/>
              <a:gd name="T27" fmla="*/ 2147483647 h 4138"/>
              <a:gd name="T28" fmla="*/ 2147483647 w 5476"/>
              <a:gd name="T29" fmla="*/ 2147483647 h 4138"/>
              <a:gd name="T30" fmla="*/ 2147483647 w 5476"/>
              <a:gd name="T31" fmla="*/ 2147483647 h 4138"/>
              <a:gd name="T32" fmla="*/ 2147483647 w 5476"/>
              <a:gd name="T33" fmla="*/ 2147483647 h 4138"/>
              <a:gd name="T34" fmla="*/ 2147483647 w 5476"/>
              <a:gd name="T35" fmla="*/ 2147483647 h 413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476"/>
              <a:gd name="T55" fmla="*/ 0 h 4138"/>
              <a:gd name="T56" fmla="*/ 5476 w 5476"/>
              <a:gd name="T57" fmla="*/ 4138 h 413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476" h="4138">
                <a:moveTo>
                  <a:pt x="0" y="3881"/>
                </a:moveTo>
                <a:lnTo>
                  <a:pt x="390" y="3500"/>
                </a:lnTo>
                <a:lnTo>
                  <a:pt x="443" y="3013"/>
                </a:lnTo>
                <a:lnTo>
                  <a:pt x="806" y="2765"/>
                </a:lnTo>
                <a:lnTo>
                  <a:pt x="851" y="1843"/>
                </a:lnTo>
                <a:lnTo>
                  <a:pt x="1046" y="620"/>
                </a:lnTo>
                <a:lnTo>
                  <a:pt x="1187" y="789"/>
                </a:lnTo>
                <a:lnTo>
                  <a:pt x="1498" y="283"/>
                </a:lnTo>
                <a:lnTo>
                  <a:pt x="2260" y="337"/>
                </a:lnTo>
                <a:lnTo>
                  <a:pt x="2703" y="0"/>
                </a:lnTo>
                <a:lnTo>
                  <a:pt x="2951" y="434"/>
                </a:lnTo>
                <a:lnTo>
                  <a:pt x="3341" y="133"/>
                </a:lnTo>
                <a:lnTo>
                  <a:pt x="3881" y="806"/>
                </a:lnTo>
                <a:lnTo>
                  <a:pt x="4697" y="1941"/>
                </a:lnTo>
                <a:lnTo>
                  <a:pt x="5113" y="1843"/>
                </a:lnTo>
                <a:lnTo>
                  <a:pt x="5388" y="2889"/>
                </a:lnTo>
                <a:lnTo>
                  <a:pt x="5476" y="3048"/>
                </a:lnTo>
                <a:lnTo>
                  <a:pt x="5468" y="4138"/>
                </a:ln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6496" tIns="48248" rIns="96496" bIns="48248" anchor="b"/>
          <a:lstStyle/>
          <a:p>
            <a:pPr algn="ctr"/>
            <a:endParaRPr lang="en-US" b="1">
              <a:latin typeface="Calibri" charset="0"/>
            </a:endParaRPr>
          </a:p>
        </p:txBody>
      </p:sp>
      <p:sp>
        <p:nvSpPr>
          <p:cNvPr id="18437" name="Line 6"/>
          <p:cNvSpPr>
            <a:spLocks noChangeShapeType="1"/>
          </p:cNvSpPr>
          <p:nvPr/>
        </p:nvSpPr>
        <p:spPr bwMode="auto">
          <a:xfrm flipH="1">
            <a:off x="6191250" y="1165225"/>
            <a:ext cx="1547813" cy="23923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38" name="Line 7"/>
          <p:cNvSpPr>
            <a:spLocks noChangeShapeType="1"/>
          </p:cNvSpPr>
          <p:nvPr/>
        </p:nvSpPr>
        <p:spPr bwMode="auto">
          <a:xfrm flipH="1">
            <a:off x="4883150" y="2398713"/>
            <a:ext cx="2046288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39" name="Line 8"/>
          <p:cNvSpPr>
            <a:spLocks noChangeShapeType="1"/>
          </p:cNvSpPr>
          <p:nvPr/>
        </p:nvSpPr>
        <p:spPr bwMode="auto">
          <a:xfrm flipH="1">
            <a:off x="5978525" y="2463800"/>
            <a:ext cx="987425" cy="2373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0" name="Line 9"/>
          <p:cNvSpPr>
            <a:spLocks noChangeShapeType="1"/>
          </p:cNvSpPr>
          <p:nvPr/>
        </p:nvSpPr>
        <p:spPr bwMode="auto">
          <a:xfrm>
            <a:off x="7045325" y="2393950"/>
            <a:ext cx="954088" cy="1914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1" name="Line 10"/>
          <p:cNvSpPr>
            <a:spLocks noChangeShapeType="1"/>
          </p:cNvSpPr>
          <p:nvPr/>
        </p:nvSpPr>
        <p:spPr bwMode="auto">
          <a:xfrm flipH="1">
            <a:off x="5997575" y="2322513"/>
            <a:ext cx="989013" cy="1150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2" name="Line 11"/>
          <p:cNvSpPr>
            <a:spLocks noChangeShapeType="1"/>
          </p:cNvSpPr>
          <p:nvPr/>
        </p:nvSpPr>
        <p:spPr bwMode="auto">
          <a:xfrm flipH="1">
            <a:off x="6932613" y="2408238"/>
            <a:ext cx="69850" cy="563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3" name="Line 12"/>
          <p:cNvSpPr>
            <a:spLocks noChangeShapeType="1"/>
          </p:cNvSpPr>
          <p:nvPr/>
        </p:nvSpPr>
        <p:spPr bwMode="auto">
          <a:xfrm flipH="1">
            <a:off x="5522913" y="3768725"/>
            <a:ext cx="566737" cy="950913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4" name="Line 13"/>
          <p:cNvSpPr>
            <a:spLocks noChangeShapeType="1"/>
          </p:cNvSpPr>
          <p:nvPr/>
        </p:nvSpPr>
        <p:spPr bwMode="auto">
          <a:xfrm flipH="1">
            <a:off x="3975100" y="3852863"/>
            <a:ext cx="2046288" cy="1751012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5" name="Line 15"/>
          <p:cNvSpPr>
            <a:spLocks noChangeShapeType="1"/>
          </p:cNvSpPr>
          <p:nvPr/>
        </p:nvSpPr>
        <p:spPr bwMode="auto">
          <a:xfrm>
            <a:off x="6137275" y="3849688"/>
            <a:ext cx="954088" cy="1912937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6" name="Line 16"/>
          <p:cNvSpPr>
            <a:spLocks noChangeShapeType="1"/>
          </p:cNvSpPr>
          <p:nvPr/>
        </p:nvSpPr>
        <p:spPr bwMode="auto">
          <a:xfrm flipH="1">
            <a:off x="4625975" y="3751263"/>
            <a:ext cx="1435100" cy="842962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7" name="Line 17"/>
          <p:cNvSpPr>
            <a:spLocks noChangeShapeType="1"/>
          </p:cNvSpPr>
          <p:nvPr/>
        </p:nvSpPr>
        <p:spPr bwMode="auto">
          <a:xfrm flipH="1">
            <a:off x="6038850" y="3736975"/>
            <a:ext cx="71438" cy="563563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6496" tIns="48248" rIns="96496" bIns="48248" anchor="b"/>
          <a:lstStyle/>
          <a:p>
            <a:endParaRPr lang="en-US"/>
          </a:p>
        </p:txBody>
      </p:sp>
      <p:sp>
        <p:nvSpPr>
          <p:cNvPr id="18448" name="Text Box 18"/>
          <p:cNvSpPr txBox="1">
            <a:spLocks noChangeArrowheads="1"/>
          </p:cNvSpPr>
          <p:nvPr/>
        </p:nvSpPr>
        <p:spPr bwMode="auto">
          <a:xfrm>
            <a:off x="3810000" y="1600200"/>
            <a:ext cx="2944813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6" tIns="48248" rIns="96496" bIns="48248" anchor="b">
            <a:spAutoFit/>
          </a:bodyPr>
          <a:lstStyle>
            <a:lvl1pPr marL="474663" indent="-4746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ja-JP" b="1" dirty="0">
                <a:latin typeface="Calibri" charset="0"/>
                <a:cs typeface="ＭＳ Ｐゴシック" charset="0"/>
              </a:rPr>
              <a:t>Underground or</a:t>
            </a:r>
          </a:p>
          <a:p>
            <a:pPr algn="ctr" eaLnBrk="1" hangingPunct="1"/>
            <a:r>
              <a:rPr lang="en-US" altLang="ja-JP" b="1" dirty="0">
                <a:latin typeface="Calibri" charset="0"/>
                <a:cs typeface="ＭＳ Ｐゴシック" charset="0"/>
              </a:rPr>
              <a:t>Under high mountains</a:t>
            </a:r>
          </a:p>
          <a:p>
            <a:pPr algn="ctr" eaLnBrk="1" hangingPunct="1"/>
            <a:endParaRPr lang="en-US" b="1" dirty="0">
              <a:latin typeface="Calibri" charset="0"/>
            </a:endParaRPr>
          </a:p>
        </p:txBody>
      </p:sp>
      <p:sp>
        <p:nvSpPr>
          <p:cNvPr id="18449" name="Rectangle 20"/>
          <p:cNvSpPr>
            <a:spLocks noChangeArrowheads="1"/>
          </p:cNvSpPr>
          <p:nvPr/>
        </p:nvSpPr>
        <p:spPr bwMode="auto">
          <a:xfrm>
            <a:off x="4759325" y="5181600"/>
            <a:ext cx="1014413" cy="893763"/>
          </a:xfrm>
          <a:prstGeom prst="rect">
            <a:avLst/>
          </a:prstGeom>
          <a:solidFill>
            <a:srgbClr val="85FF96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96496" tIns="48248" rIns="96496" bIns="48248" anchor="ctr"/>
          <a:lstStyle/>
          <a:p>
            <a:pPr algn="ctr"/>
            <a:endParaRPr lang="en-US" b="1">
              <a:latin typeface="Calibri" charset="0"/>
            </a:endParaRPr>
          </a:p>
        </p:txBody>
      </p:sp>
      <p:sp>
        <p:nvSpPr>
          <p:cNvPr id="18450" name="Text Box 21"/>
          <p:cNvSpPr txBox="1">
            <a:spLocks noChangeArrowheads="1"/>
          </p:cNvSpPr>
          <p:nvPr/>
        </p:nvSpPr>
        <p:spPr bwMode="auto">
          <a:xfrm>
            <a:off x="4632325" y="5410200"/>
            <a:ext cx="125095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6" tIns="48248" rIns="96496" bIns="48248" anchor="b">
            <a:spAutoFit/>
          </a:bodyPr>
          <a:lstStyle>
            <a:lvl1pPr marL="474663" indent="-4746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ja-JP" sz="2000" b="1">
                <a:latin typeface="Calibri" charset="0"/>
                <a:cs typeface="ＭＳ Ｐゴシック" charset="0"/>
              </a:rPr>
              <a:t>Detector</a:t>
            </a:r>
            <a:endParaRPr lang="en-US" sz="2000" b="1">
              <a:latin typeface="Calibri" charset="0"/>
            </a:endParaRPr>
          </a:p>
        </p:txBody>
      </p:sp>
      <p:sp>
        <p:nvSpPr>
          <p:cNvPr id="20501" name="Line 22"/>
          <p:cNvSpPr>
            <a:spLocks noChangeShapeType="1"/>
          </p:cNvSpPr>
          <p:nvPr/>
        </p:nvSpPr>
        <p:spPr bwMode="auto">
          <a:xfrm flipH="1" flipV="1">
            <a:off x="6435725" y="6172200"/>
            <a:ext cx="993775" cy="214313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arrow" w="med" len="med"/>
          </a:ln>
        </p:spPr>
        <p:txBody>
          <a:bodyPr lIns="96496" tIns="48248" rIns="96496" bIns="48248" anchor="b"/>
          <a:lstStyle/>
          <a:p>
            <a:pPr algn="ctr" defTabSz="96471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+mn-lt"/>
              <a:ea typeface="+mn-ea"/>
              <a:cs typeface="+mn-cs"/>
            </a:endParaRPr>
          </a:p>
        </p:txBody>
      </p:sp>
      <p:sp>
        <p:nvSpPr>
          <p:cNvPr id="18452" name="Date Placeholder 3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5726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453" name="TextBox 36"/>
          <p:cNvSpPr txBox="1">
            <a:spLocks noChangeArrowheads="1"/>
          </p:cNvSpPr>
          <p:nvPr/>
        </p:nvSpPr>
        <p:spPr bwMode="auto">
          <a:xfrm>
            <a:off x="7165975" y="6073775"/>
            <a:ext cx="2282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5" tIns="45642" rIns="91285" bIns="4564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ja-JP" sz="2000" b="1">
                <a:solidFill>
                  <a:srgbClr val="606060"/>
                </a:solidFill>
                <a:latin typeface="Arial Narrow" charset="0"/>
                <a:cs typeface="ＭＳ Ｐゴシック" charset="0"/>
              </a:rPr>
              <a:t>Water Tank</a:t>
            </a:r>
          </a:p>
          <a:p>
            <a:pPr algn="ctr" eaLnBrk="1" hangingPunct="1"/>
            <a:r>
              <a:rPr lang="en-US" sz="2000" b="1">
                <a:solidFill>
                  <a:srgbClr val="606060"/>
                </a:solidFill>
                <a:latin typeface="Arial Narrow" charset="0"/>
                <a:cs typeface="ＭＳ Ｐゴシック" charset="0"/>
              </a:rPr>
              <a:t>(Liquid Scintillator)</a:t>
            </a:r>
            <a:endParaRPr lang="en-US" sz="2000" b="1">
              <a:solidFill>
                <a:srgbClr val="606060"/>
              </a:solidFill>
              <a:latin typeface="Arial Narrow" charset="0"/>
            </a:endParaRPr>
          </a:p>
        </p:txBody>
      </p:sp>
      <p:sp>
        <p:nvSpPr>
          <p:cNvPr id="18454" name="Title 1"/>
          <p:cNvSpPr txBox="1">
            <a:spLocks/>
          </p:cNvSpPr>
          <p:nvPr/>
        </p:nvSpPr>
        <p:spPr bwMode="auto">
          <a:xfrm>
            <a:off x="152400" y="7620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5" tIns="45642" rIns="91285" bIns="45642"/>
          <a:lstStyle>
            <a:lvl1pPr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588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3600" b="1">
                <a:solidFill>
                  <a:srgbClr val="A50021"/>
                </a:solidFill>
                <a:latin typeface="Tahoma" charset="0"/>
                <a:cs typeface="ＭＳ Ｐゴシック" charset="0"/>
              </a:rPr>
              <a:t>Where backgrounds come from?</a:t>
            </a:r>
            <a:endParaRPr lang="en-US" sz="3600" b="1">
              <a:solidFill>
                <a:srgbClr val="A50021"/>
              </a:solidFill>
              <a:latin typeface="Tahoma" charset="0"/>
            </a:endParaRPr>
          </a:p>
        </p:txBody>
      </p:sp>
      <p:sp>
        <p:nvSpPr>
          <p:cNvPr id="18455" name="Text Box 18"/>
          <p:cNvSpPr txBox="1">
            <a:spLocks noChangeArrowheads="1"/>
          </p:cNvSpPr>
          <p:nvPr/>
        </p:nvSpPr>
        <p:spPr bwMode="auto">
          <a:xfrm>
            <a:off x="7518400" y="1447800"/>
            <a:ext cx="14732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6" tIns="48248" rIns="96496" bIns="48248" anchor="b">
            <a:spAutoFit/>
          </a:bodyPr>
          <a:lstStyle>
            <a:lvl1pPr marL="474663" indent="-4746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ja-JP" b="1">
                <a:solidFill>
                  <a:srgbClr val="C00000"/>
                </a:solidFill>
                <a:latin typeface="Calibri" charset="0"/>
                <a:cs typeface="ＭＳ Ｐゴシック" charset="0"/>
              </a:rPr>
              <a:t>Cosmic Rays</a:t>
            </a:r>
            <a:endParaRPr lang="en-US" b="1">
              <a:solidFill>
                <a:srgbClr val="C00000"/>
              </a:solidFill>
              <a:latin typeface="Calibri" charset="0"/>
            </a:endParaRPr>
          </a:p>
        </p:txBody>
      </p:sp>
      <p:sp>
        <p:nvSpPr>
          <p:cNvPr id="18456" name="Text Box 21"/>
          <p:cNvSpPr txBox="1">
            <a:spLocks noChangeArrowheads="1"/>
          </p:cNvSpPr>
          <p:nvPr/>
        </p:nvSpPr>
        <p:spPr bwMode="auto">
          <a:xfrm>
            <a:off x="7027863" y="4724400"/>
            <a:ext cx="2208212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6" tIns="48248" rIns="96496" bIns="48248" anchor="b">
            <a:spAutoFit/>
          </a:bodyPr>
          <a:lstStyle>
            <a:lvl1pPr marL="474663" indent="-4746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ja-JP" sz="2000" b="1">
                <a:solidFill>
                  <a:srgbClr val="C00000"/>
                </a:solidFill>
                <a:latin typeface="Calibri" charset="0"/>
                <a:cs typeface="ＭＳ Ｐゴシック" charset="0"/>
              </a:rPr>
              <a:t>Radio Activities</a:t>
            </a:r>
          </a:p>
          <a:p>
            <a:pPr algn="ctr" eaLnBrk="1" hangingPunct="1"/>
            <a:r>
              <a:rPr lang="en-US" sz="2000" b="1">
                <a:solidFill>
                  <a:srgbClr val="C00000"/>
                </a:solidFill>
                <a:latin typeface="Calibri" charset="0"/>
                <a:cs typeface="ＭＳ Ｐゴシック" charset="0"/>
              </a:rPr>
              <a:t>(U, Th, K…)</a:t>
            </a:r>
            <a:endParaRPr lang="en-US" sz="2000" b="1">
              <a:solidFill>
                <a:srgbClr val="C00000"/>
              </a:solidFill>
              <a:latin typeface="Calibri" charset="0"/>
            </a:endParaRPr>
          </a:p>
        </p:txBody>
      </p:sp>
      <p:sp>
        <p:nvSpPr>
          <p:cNvPr id="1845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45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CEB2F05-DE4E-1E40-BD77-315F2AFEF1AF}" type="slidenum">
              <a:rPr lang="en-US" sz="1500">
                <a:solidFill>
                  <a:srgbClr val="0000FF"/>
                </a:solidFill>
              </a:rPr>
              <a:pPr eaLnBrk="1" hangingPunct="1"/>
              <a:t>94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143000"/>
            <a:ext cx="307007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External</a:t>
            </a:r>
          </a:p>
          <a:p>
            <a:pPr marL="342900" indent="-342900">
              <a:buFont typeface="Arial"/>
              <a:buChar char="•"/>
            </a:pPr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Detector materials</a:t>
            </a:r>
          </a:p>
          <a:p>
            <a:pPr marL="342900" indent="-342900">
              <a:buFont typeface="Arial"/>
              <a:buChar char="•"/>
            </a:pPr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Internal impurity</a:t>
            </a:r>
            <a:endParaRPr lang="en-US" sz="2800" b="1" dirty="0">
              <a:solidFill>
                <a:srgbClr val="FF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9321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1"/>
          <p:cNvGrpSpPr>
            <a:grpSpLocks/>
          </p:cNvGrpSpPr>
          <p:nvPr/>
        </p:nvGrpSpPr>
        <p:grpSpPr bwMode="auto">
          <a:xfrm>
            <a:off x="0" y="990600"/>
            <a:ext cx="9448800" cy="5943600"/>
            <a:chOff x="0" y="876300"/>
            <a:chExt cx="9448800" cy="5943600"/>
          </a:xfrm>
        </p:grpSpPr>
        <p:pic>
          <p:nvPicPr>
            <p:cNvPr id="15367" name="Picture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83416"/>
              <a:ext cx="4191000" cy="5536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368" name="Group 20"/>
            <p:cNvGrpSpPr>
              <a:grpSpLocks/>
            </p:cNvGrpSpPr>
            <p:nvPr/>
          </p:nvGrpSpPr>
          <p:grpSpPr bwMode="auto">
            <a:xfrm>
              <a:off x="4419600" y="1433512"/>
              <a:ext cx="5029200" cy="4738688"/>
              <a:chOff x="2209800" y="1828800"/>
              <a:chExt cx="4672368" cy="4510087"/>
            </a:xfrm>
          </p:grpSpPr>
          <p:pic>
            <p:nvPicPr>
              <p:cNvPr id="15377" name="Picture 1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2534" r="35796" b="18178"/>
              <a:stretch>
                <a:fillRect/>
              </a:stretch>
            </p:blipFill>
            <p:spPr bwMode="auto">
              <a:xfrm>
                <a:off x="3481388" y="1828800"/>
                <a:ext cx="2690812" cy="4343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15378" name="Picture 1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7419" t="22554" r="35114" b="17136"/>
              <a:stretch>
                <a:fillRect/>
              </a:stretch>
            </p:blipFill>
            <p:spPr bwMode="auto">
              <a:xfrm flipH="1">
                <a:off x="2209800" y="1828800"/>
                <a:ext cx="1989138" cy="4419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15379" name="Picture 1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72200" y="1905000"/>
                <a:ext cx="709968" cy="4433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  <p:sp>
          <p:nvSpPr>
            <p:cNvPr id="15369" name="TextBox 10"/>
            <p:cNvSpPr txBox="1">
              <a:spLocks noChangeArrowheads="1"/>
            </p:cNvSpPr>
            <p:nvPr/>
          </p:nvSpPr>
          <p:spPr bwMode="auto">
            <a:xfrm>
              <a:off x="533400" y="876300"/>
              <a:ext cx="239712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9" tIns="45699" rIns="91399" bIns="45699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b="1" dirty="0">
                  <a:solidFill>
                    <a:srgbClr val="6600FF"/>
                  </a:solidFill>
                  <a:latin typeface="Arial Narrow" charset="0"/>
                </a:rPr>
                <a:t>Photo Cathode</a:t>
              </a:r>
            </a:p>
            <a:p>
              <a:pPr algn="ctr" eaLnBrk="1" hangingPunct="1"/>
              <a:r>
                <a:rPr lang="en-US" sz="1600" b="1" dirty="0">
                  <a:solidFill>
                    <a:srgbClr val="6600FF"/>
                  </a:solidFill>
                  <a:latin typeface="Arial Narrow" charset="0"/>
                </a:rPr>
                <a:t>(-6 kV)</a:t>
              </a:r>
            </a:p>
          </p:txBody>
        </p:sp>
        <p:grpSp>
          <p:nvGrpSpPr>
            <p:cNvPr id="15370" name="Group 19"/>
            <p:cNvGrpSpPr>
              <a:grpSpLocks/>
            </p:cNvGrpSpPr>
            <p:nvPr/>
          </p:nvGrpSpPr>
          <p:grpSpPr bwMode="auto">
            <a:xfrm>
              <a:off x="1752600" y="1600200"/>
              <a:ext cx="2598738" cy="3697217"/>
              <a:chOff x="1747837" y="1573997"/>
              <a:chExt cx="2598739" cy="3697972"/>
            </a:xfrm>
          </p:grpSpPr>
          <p:sp>
            <p:nvSpPr>
              <p:cNvPr id="15373" name="TextBox 6"/>
              <p:cNvSpPr txBox="1">
                <a:spLocks noChangeArrowheads="1"/>
              </p:cNvSpPr>
              <p:nvPr/>
            </p:nvSpPr>
            <p:spPr bwMode="auto">
              <a:xfrm>
                <a:off x="1747837" y="3708033"/>
                <a:ext cx="981075" cy="3447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FF0000"/>
                    </a:solidFill>
                    <a:latin typeface="Arial Narrow" charset="0"/>
                  </a:rPr>
                  <a:t>APD</a:t>
                </a:r>
                <a:r>
                  <a:rPr lang="en-US" sz="1600" b="1">
                    <a:solidFill>
                      <a:srgbClr val="FF0000"/>
                    </a:solidFill>
                    <a:latin typeface="Arial Narrow" charset="0"/>
                    <a:sym typeface="Symbol" charset="0"/>
                  </a:rPr>
                  <a:t> (0 V)</a:t>
                </a:r>
                <a:endParaRPr lang="en-US" sz="1600" b="1">
                  <a:solidFill>
                    <a:srgbClr val="FF0000"/>
                  </a:solidFill>
                  <a:latin typeface="Arial Narrow" charset="0"/>
                </a:endParaRPr>
              </a:p>
            </p:txBody>
          </p:sp>
          <p:sp>
            <p:nvSpPr>
              <p:cNvPr id="15374" name="TextBox 7"/>
              <p:cNvSpPr txBox="1">
                <a:spLocks noChangeArrowheads="1"/>
              </p:cNvSpPr>
              <p:nvPr/>
            </p:nvSpPr>
            <p:spPr bwMode="auto">
              <a:xfrm>
                <a:off x="3195638" y="1573997"/>
                <a:ext cx="1150938" cy="342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600" b="1">
                    <a:latin typeface="Arial Narrow" charset="0"/>
                  </a:rPr>
                  <a:t>Quartz</a:t>
                </a:r>
              </a:p>
            </p:txBody>
          </p:sp>
          <p:sp>
            <p:nvSpPr>
              <p:cNvPr id="15375" name="TextBox 9"/>
              <p:cNvSpPr txBox="1">
                <a:spLocks noChangeArrowheads="1"/>
              </p:cNvSpPr>
              <p:nvPr/>
            </p:nvSpPr>
            <p:spPr bwMode="auto">
              <a:xfrm>
                <a:off x="2509837" y="4927482"/>
                <a:ext cx="884238" cy="3444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600" b="1">
                    <a:latin typeface="Arial Narrow" charset="0"/>
                  </a:rPr>
                  <a:t>Quartz</a:t>
                </a:r>
              </a:p>
            </p:txBody>
          </p:sp>
          <p:sp>
            <p:nvSpPr>
              <p:cNvPr id="15376" name="TextBox 15"/>
              <p:cNvSpPr txBox="1">
                <a:spLocks noChangeArrowheads="1"/>
              </p:cNvSpPr>
              <p:nvPr/>
            </p:nvSpPr>
            <p:spPr bwMode="auto">
              <a:xfrm>
                <a:off x="1752600" y="2667000"/>
                <a:ext cx="1366838" cy="3447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E6E6E6"/>
                    </a:solidFill>
                    <a:latin typeface="Arial Narrow" charset="0"/>
                  </a:rPr>
                  <a:t>Al coating</a:t>
                </a:r>
              </a:p>
            </p:txBody>
          </p:sp>
        </p:grpSp>
        <p:sp>
          <p:nvSpPr>
            <p:cNvPr id="15371" name="TextBox 6"/>
            <p:cNvSpPr txBox="1">
              <a:spLocks noChangeArrowheads="1"/>
            </p:cNvSpPr>
            <p:nvPr/>
          </p:nvSpPr>
          <p:spPr bwMode="auto">
            <a:xfrm>
              <a:off x="6705600" y="3886200"/>
              <a:ext cx="1122363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9" tIns="45699" rIns="91399" bIns="45699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6600FF"/>
                  </a:solidFill>
                  <a:latin typeface="Arial Narrow" charset="0"/>
                </a:rPr>
                <a:t>APD</a:t>
              </a:r>
              <a:r>
                <a:rPr lang="en-US" sz="1600" b="1">
                  <a:solidFill>
                    <a:srgbClr val="6600FF"/>
                  </a:solidFill>
                  <a:latin typeface="Arial Narrow" charset="0"/>
                  <a:sym typeface="Symbol" charset="0"/>
                </a:rPr>
                <a:t> (0 V)</a:t>
              </a:r>
              <a:endParaRPr lang="en-US" sz="1600" b="1">
                <a:solidFill>
                  <a:srgbClr val="6600FF"/>
                </a:solidFill>
                <a:latin typeface="Arial Narrow" charset="0"/>
              </a:endParaRPr>
            </a:p>
          </p:txBody>
        </p:sp>
        <p:sp>
          <p:nvSpPr>
            <p:cNvPr id="15372" name="TextBox 18"/>
            <p:cNvSpPr txBox="1">
              <a:spLocks noChangeArrowheads="1"/>
            </p:cNvSpPr>
            <p:nvPr/>
          </p:nvSpPr>
          <p:spPr bwMode="auto">
            <a:xfrm>
              <a:off x="6705600" y="990600"/>
              <a:ext cx="19177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9" tIns="45699" rIns="91399" bIns="45699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b="1">
                  <a:solidFill>
                    <a:srgbClr val="6600FF"/>
                  </a:solidFill>
                  <a:latin typeface="Arial Narrow" charset="0"/>
                </a:rPr>
                <a:t>Photo Cathode</a:t>
              </a:r>
            </a:p>
            <a:p>
              <a:pPr algn="ctr" eaLnBrk="1" hangingPunct="1"/>
              <a:r>
                <a:rPr lang="en-US" sz="1600" b="1">
                  <a:solidFill>
                    <a:srgbClr val="6600FF"/>
                  </a:solidFill>
                  <a:latin typeface="Arial Narrow" charset="0"/>
                </a:rPr>
                <a:t>(-6 kV)</a:t>
              </a:r>
            </a:p>
          </p:txBody>
        </p:sp>
      </p:grpSp>
      <p:sp>
        <p:nvSpPr>
          <p:cNvPr id="153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QUPID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 (</a:t>
            </a:r>
            <a:r>
              <a:rPr lang="en-US" sz="2800" dirty="0" err="1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QU</a:t>
            </a:r>
            <a:r>
              <a:rPr lang="en-US" sz="2800" dirty="0" err="1">
                <a:latin typeface="Tahoma" charset="0"/>
                <a:ea typeface="ＭＳ Ｐゴシック" charset="0"/>
                <a:cs typeface="ＭＳ Ｐゴシック" charset="0"/>
              </a:rPr>
              <a:t>artz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hoton </a:t>
            </a:r>
            <a:r>
              <a:rPr lang="en-US" sz="2800" dirty="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ntensifying </a:t>
            </a:r>
            <a:r>
              <a:rPr lang="en-US" sz="2800" dirty="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D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etector)</a:t>
            </a:r>
          </a:p>
        </p:txBody>
      </p:sp>
      <p:sp>
        <p:nvSpPr>
          <p:cNvPr id="1536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216C894-68DB-554E-BD39-5CD93E9672AC}" type="slidenum">
              <a:rPr lang="en-US" sz="1500">
                <a:solidFill>
                  <a:srgbClr val="0000FF"/>
                </a:solidFill>
              </a:rPr>
              <a:pPr eaLnBrk="1" hangingPunct="1"/>
              <a:t>95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097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ea typeface="Arial" charset="0"/>
              </a:rPr>
              <a:t>Katsushi Arisaka</a:t>
            </a:r>
            <a:endParaRPr lang="en-US">
              <a:ea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9000" y="838200"/>
            <a:ext cx="24779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arXiv:1103.3689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1521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52400" y="11113"/>
            <a:ext cx="9296400" cy="685800"/>
          </a:xfrm>
        </p:spPr>
        <p:txBody>
          <a:bodyPr/>
          <a:lstStyle/>
          <a:p>
            <a: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  <a:t>Comparison of Low-radioactive</a:t>
            </a:r>
            <a:b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  <a:t>Photon Detectors from Hamamatsu</a:t>
            </a:r>
          </a:p>
        </p:txBody>
      </p:sp>
      <p:grpSp>
        <p:nvGrpSpPr>
          <p:cNvPr id="22531" name="Group 11"/>
          <p:cNvGrpSpPr>
            <a:grpSpLocks/>
          </p:cNvGrpSpPr>
          <p:nvPr/>
        </p:nvGrpSpPr>
        <p:grpSpPr bwMode="auto">
          <a:xfrm>
            <a:off x="0" y="715963"/>
            <a:ext cx="9607803" cy="6623050"/>
            <a:chOff x="0" y="715963"/>
            <a:chExt cx="9607289" cy="6623979"/>
          </a:xfrm>
        </p:grpSpPr>
        <p:pic>
          <p:nvPicPr>
            <p:cNvPr id="2253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15963"/>
              <a:ext cx="9601200" cy="659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7162417" y="762006"/>
              <a:ext cx="1250883" cy="10780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3200" b="1">
                  <a:solidFill>
                    <a:srgbClr val="00206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QUPID</a:t>
              </a:r>
            </a:p>
            <a:p>
              <a:pPr algn="ctr" eaLnBrk="1" hangingPunct="1"/>
              <a:r>
                <a:rPr lang="en-US" sz="3200" b="1">
                  <a:solidFill>
                    <a:srgbClr val="00206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3 inch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7351" y="762006"/>
              <a:ext cx="1174687" cy="10780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3200" b="1">
                  <a:solidFill>
                    <a:srgbClr val="00206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R8520</a:t>
              </a:r>
            </a:p>
            <a:p>
              <a:pPr algn="ctr" eaLnBrk="1" hangingPunct="1"/>
              <a:r>
                <a:rPr lang="en-US" sz="3200" b="1">
                  <a:solidFill>
                    <a:srgbClr val="00206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1 inch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54209" y="762006"/>
              <a:ext cx="1176274" cy="10780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3200" b="1">
                  <a:solidFill>
                    <a:srgbClr val="00206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R8778</a:t>
              </a:r>
            </a:p>
            <a:p>
              <a:pPr algn="ctr" eaLnBrk="1" hangingPunct="1"/>
              <a:r>
                <a:rPr lang="en-US" sz="3200" b="1">
                  <a:solidFill>
                    <a:srgbClr val="00206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2 inch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3218" y="6485747"/>
              <a:ext cx="1519157" cy="85419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srgbClr val="FFFF00"/>
                  </a:solidFill>
                  <a:latin typeface="+mn-lt"/>
                  <a:ea typeface="+mn-ea"/>
                </a:rPr>
                <a:t>XENON10</a:t>
              </a:r>
            </a:p>
            <a:p>
              <a:pPr algn="ctr">
                <a:defRPr/>
              </a:pPr>
              <a:r>
                <a:rPr lang="en-US" b="1" dirty="0">
                  <a:solidFill>
                    <a:srgbClr val="FFFF00"/>
                  </a:solidFill>
                  <a:latin typeface="+mn-lt"/>
                  <a:ea typeface="+mn-ea"/>
                </a:rPr>
                <a:t>XENON100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36747" y="6485747"/>
              <a:ext cx="1266757" cy="85419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srgbClr val="FFFF00"/>
                  </a:solidFill>
                  <a:latin typeface="+mn-lt"/>
                  <a:ea typeface="+mn-ea"/>
                </a:rPr>
                <a:t>LUX</a:t>
              </a:r>
            </a:p>
            <a:p>
              <a:pPr algn="ctr">
                <a:defRPr/>
              </a:pPr>
              <a:r>
                <a:rPr lang="en-US" b="1" dirty="0">
                  <a:solidFill>
                    <a:srgbClr val="FFFF00"/>
                  </a:solidFill>
                  <a:latin typeface="+mn-lt"/>
                  <a:ea typeface="+mn-ea"/>
                </a:rPr>
                <a:t>(XMASS)</a:t>
              </a:r>
            </a:p>
          </p:txBody>
        </p:sp>
        <p:sp>
          <p:nvSpPr>
            <p:cNvPr id="22538" name="TextBox 15"/>
            <p:cNvSpPr txBox="1">
              <a:spLocks noChangeArrowheads="1"/>
            </p:cNvSpPr>
            <p:nvPr/>
          </p:nvSpPr>
          <p:spPr bwMode="auto">
            <a:xfrm>
              <a:off x="7940936" y="6115050"/>
              <a:ext cx="1666353" cy="1200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b="1" dirty="0">
                  <a:solidFill>
                    <a:srgbClr val="FFFF00"/>
                  </a:solidFill>
                  <a:latin typeface="Arial Narrow" charset="0"/>
                </a:rPr>
                <a:t>DarkSide50</a:t>
              </a:r>
            </a:p>
            <a:p>
              <a:pPr algn="ctr" eaLnBrk="1" hangingPunct="1"/>
              <a:r>
                <a:rPr lang="en-US" b="1" dirty="0" smtClean="0">
                  <a:solidFill>
                    <a:srgbClr val="FFFF00"/>
                  </a:solidFill>
                  <a:latin typeface="Arial Narrow" charset="0"/>
                </a:rPr>
                <a:t>XENON1Ton</a:t>
              </a:r>
              <a:endParaRPr lang="en-US" b="1" dirty="0">
                <a:solidFill>
                  <a:srgbClr val="FFFF00"/>
                </a:solidFill>
                <a:latin typeface="Arial Narrow" charset="0"/>
              </a:endParaRPr>
            </a:p>
            <a:p>
              <a:pPr algn="ctr" eaLnBrk="1" hangingPunct="1"/>
              <a:r>
                <a:rPr lang="en-US" b="1" dirty="0" smtClean="0">
                  <a:solidFill>
                    <a:srgbClr val="FFFF00"/>
                  </a:solidFill>
                  <a:latin typeface="Arial Narrow" charset="0"/>
                </a:rPr>
                <a:t>MAX, XAX</a:t>
              </a:r>
              <a:endParaRPr lang="en-US" b="1" dirty="0">
                <a:solidFill>
                  <a:srgbClr val="FFFF00"/>
                </a:solidFill>
                <a:latin typeface="Arial Narrow" charset="0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1/18/2012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ED30CA-6850-C342-A950-BBFBB46C20FB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380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4866" name="Content Placeholder 6" descr="IMG_863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38" r="-230"/>
          <a:stretch>
            <a:fillRect/>
          </a:stretch>
        </p:blipFill>
        <p:spPr>
          <a:xfrm>
            <a:off x="-1066800" y="0"/>
            <a:ext cx="10706100" cy="7315200"/>
          </a:xfrm>
        </p:spPr>
      </p:pic>
      <p:sp>
        <p:nvSpPr>
          <p:cNvPr id="164867" name="Rectangle 2"/>
          <p:cNvSpPr>
            <a:spLocks noChangeArrowheads="1"/>
          </p:cNvSpPr>
          <p:nvPr/>
        </p:nvSpPr>
        <p:spPr bwMode="auto">
          <a:xfrm>
            <a:off x="-34925" y="0"/>
            <a:ext cx="89154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6" tIns="45671" rIns="91346" bIns="45671">
            <a:spAutoFit/>
          </a:bodyPr>
          <a:lstStyle/>
          <a:p>
            <a:r>
              <a:rPr lang="en-US" sz="2500" b="1">
                <a:solidFill>
                  <a:srgbClr val="FFBE0A"/>
                </a:solidFill>
                <a:latin typeface="Tahoma" charset="0"/>
              </a:rPr>
              <a:t>Cryogenic System at UCLA (Hanguo Wang</a:t>
            </a:r>
            <a:r>
              <a:rPr lang="ja-JP" altLang="en-US" sz="2500" b="1">
                <a:solidFill>
                  <a:srgbClr val="FFBE0A"/>
                </a:solidFill>
                <a:latin typeface="Tahoma" charset="0"/>
              </a:rPr>
              <a:t>’</a:t>
            </a:r>
            <a:r>
              <a:rPr lang="en-US" altLang="ja-JP" sz="2500" b="1">
                <a:solidFill>
                  <a:srgbClr val="FFBE0A"/>
                </a:solidFill>
                <a:latin typeface="Tahoma" charset="0"/>
              </a:rPr>
              <a:t>s Lab) </a:t>
            </a:r>
            <a:endParaRPr lang="en-US" sz="2100" b="1">
              <a:solidFill>
                <a:srgbClr val="FFBE0A"/>
              </a:solidFill>
            </a:endParaRPr>
          </a:p>
        </p:txBody>
      </p:sp>
      <p:sp>
        <p:nvSpPr>
          <p:cNvPr id="164868" name="TextBox 9"/>
          <p:cNvSpPr txBox="1">
            <a:spLocks noChangeArrowheads="1"/>
          </p:cNvSpPr>
          <p:nvPr/>
        </p:nvSpPr>
        <p:spPr bwMode="auto">
          <a:xfrm>
            <a:off x="6384925" y="5121275"/>
            <a:ext cx="30559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9" tIns="45685" rIns="91369" bIns="4568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700" b="1">
                <a:solidFill>
                  <a:srgbClr val="FFFF00"/>
                </a:solidFill>
              </a:rPr>
              <a:t>Artin Teymourian 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1/18/2012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ED30CA-6850-C342-A950-BBFBB46C20FB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2528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Full Liquid Xenon System</a:t>
            </a:r>
          </a:p>
        </p:txBody>
      </p:sp>
      <p:pic>
        <p:nvPicPr>
          <p:cNvPr id="165890" name="Content Placeholder 6" descr="IMG_931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677400" cy="7373938"/>
          </a:xfrm>
        </p:spPr>
      </p:pic>
      <p:sp>
        <p:nvSpPr>
          <p:cNvPr id="165891" name="TextBox 7"/>
          <p:cNvSpPr txBox="1">
            <a:spLocks noChangeArrowheads="1"/>
          </p:cNvSpPr>
          <p:nvPr/>
        </p:nvSpPr>
        <p:spPr bwMode="auto">
          <a:xfrm>
            <a:off x="623888" y="1033463"/>
            <a:ext cx="16621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97" tIns="48298" rIns="96597" bIns="4829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FF00"/>
                </a:solidFill>
              </a:rPr>
              <a:t>Control Panel</a:t>
            </a:r>
          </a:p>
        </p:txBody>
      </p:sp>
      <p:sp>
        <p:nvSpPr>
          <p:cNvPr id="165892" name="TextBox 8"/>
          <p:cNvSpPr txBox="1">
            <a:spLocks noChangeArrowheads="1"/>
          </p:cNvSpPr>
          <p:nvPr/>
        </p:nvSpPr>
        <p:spPr bwMode="auto">
          <a:xfrm>
            <a:off x="6324600" y="1443038"/>
            <a:ext cx="2320925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97" tIns="48298" rIns="96597" bIns="4829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FF00"/>
                </a:solidFill>
              </a:rPr>
              <a:t>Recirculation Rack</a:t>
            </a:r>
          </a:p>
        </p:txBody>
      </p:sp>
      <p:sp>
        <p:nvSpPr>
          <p:cNvPr id="165893" name="TextBox 9"/>
          <p:cNvSpPr txBox="1">
            <a:spLocks noChangeArrowheads="1"/>
          </p:cNvSpPr>
          <p:nvPr/>
        </p:nvSpPr>
        <p:spPr bwMode="auto">
          <a:xfrm>
            <a:off x="7010400" y="3886200"/>
            <a:ext cx="2362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97" tIns="48298" rIns="96597" bIns="4829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FF00"/>
                </a:solidFill>
              </a:rPr>
              <a:t>Xenon Bottle</a:t>
            </a:r>
          </a:p>
        </p:txBody>
      </p:sp>
      <p:sp>
        <p:nvSpPr>
          <p:cNvPr id="165894" name="TextBox 10"/>
          <p:cNvSpPr txBox="1">
            <a:spLocks noChangeArrowheads="1"/>
          </p:cNvSpPr>
          <p:nvPr/>
        </p:nvSpPr>
        <p:spPr bwMode="auto">
          <a:xfrm>
            <a:off x="323850" y="4691063"/>
            <a:ext cx="2713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97" tIns="48298" rIns="96597" bIns="4829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FF00"/>
                </a:solidFill>
              </a:rPr>
              <a:t>Recirculation Pump</a:t>
            </a:r>
          </a:p>
        </p:txBody>
      </p:sp>
      <p:sp>
        <p:nvSpPr>
          <p:cNvPr id="165895" name="TextBox 11"/>
          <p:cNvSpPr txBox="1">
            <a:spLocks noChangeArrowheads="1"/>
          </p:cNvSpPr>
          <p:nvPr/>
        </p:nvSpPr>
        <p:spPr bwMode="auto">
          <a:xfrm>
            <a:off x="6477000" y="6248400"/>
            <a:ext cx="18367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97" tIns="48298" rIns="96597" bIns="4829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00"/>
                </a:solidFill>
              </a:rPr>
              <a:t>Getter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916113" y="1544638"/>
            <a:ext cx="1436687" cy="55562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836988" y="2057400"/>
            <a:ext cx="3173412" cy="1274763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876800" y="4191000"/>
            <a:ext cx="2286000" cy="9906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65895" idx="1"/>
          </p:cNvCxnSpPr>
          <p:nvPr/>
        </p:nvCxnSpPr>
        <p:spPr>
          <a:xfrm flipH="1" flipV="1">
            <a:off x="3962400" y="5578475"/>
            <a:ext cx="2514600" cy="90805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65894" idx="2"/>
          </p:cNvCxnSpPr>
          <p:nvPr/>
        </p:nvCxnSpPr>
        <p:spPr>
          <a:xfrm>
            <a:off x="1679575" y="5545138"/>
            <a:ext cx="1673225" cy="1465262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1/18/2012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ED30CA-6850-C342-A950-BBFBB46C20FB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14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7" name="Content Placeholder 3" descr="IMG_908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601200" cy="7315200"/>
          </a:xfrm>
        </p:spPr>
      </p:pic>
      <p:sp>
        <p:nvSpPr>
          <p:cNvPr id="167938" name="Title 1"/>
          <p:cNvSpPr>
            <a:spLocks noGrp="1"/>
          </p:cNvSpPr>
          <p:nvPr>
            <p:ph type="title"/>
          </p:nvPr>
        </p:nvSpPr>
        <p:spPr>
          <a:xfrm>
            <a:off x="152400" y="-76200"/>
            <a:ext cx="9296400" cy="685800"/>
          </a:xfrm>
        </p:spPr>
        <p:txBody>
          <a:bodyPr/>
          <a:lstStyle/>
          <a:p>
            <a:r>
              <a:rPr lang="en-US" sz="32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Mechanical Samples on Base plate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1/18/2012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ED30CA-6850-C342-A950-BBFBB46C20FB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075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Tahoma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4256</TotalTime>
  <Words>2903</Words>
  <Application>Microsoft Macintosh PowerPoint</Application>
  <PresentationFormat>Custom</PresentationFormat>
  <Paragraphs>1180</Paragraphs>
  <Slides>105</Slides>
  <Notes>67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06" baseType="lpstr">
      <vt:lpstr>blank</vt:lpstr>
      <vt:lpstr>Origin of the Universe,  Particles and Structure</vt:lpstr>
      <vt:lpstr>Talk Outline</vt:lpstr>
      <vt:lpstr>PowerPoint Presentation</vt:lpstr>
      <vt:lpstr>PowerPoint Presentation</vt:lpstr>
      <vt:lpstr>PowerPoint Presentation</vt:lpstr>
      <vt:lpstr>PowerPoint Presentation</vt:lpstr>
      <vt:lpstr>Part I</vt:lpstr>
      <vt:lpstr>Andromeda</vt:lpstr>
      <vt:lpstr>Hubble Deep Field</vt:lpstr>
      <vt:lpstr>PowerPoint Presentation</vt:lpstr>
      <vt:lpstr>Hubble’s Law: Expansion of the Universe</vt:lpstr>
      <vt:lpstr>Expansion of Universe</vt:lpstr>
      <vt:lpstr>Temperature of Universe</vt:lpstr>
      <vt:lpstr>Fermi Lab near Chicago</vt:lpstr>
      <vt:lpstr>Elementary Particles  (~1970)</vt:lpstr>
      <vt:lpstr>Elementary Particles</vt:lpstr>
      <vt:lpstr>Elementary Particles and Forces</vt:lpstr>
      <vt:lpstr>Unification of Forces</vt:lpstr>
      <vt:lpstr>Unification of Forces</vt:lpstr>
      <vt:lpstr>Unification of Forces</vt:lpstr>
      <vt:lpstr>Hubble Deep Field</vt:lpstr>
      <vt:lpstr>Hubble Deep Field</vt:lpstr>
      <vt:lpstr>Structure of DNA</vt:lpstr>
      <vt:lpstr>Symmetry Breaking</vt:lpstr>
      <vt:lpstr>The Beginning (at t = 0)</vt:lpstr>
      <vt:lpstr>CMS at LHC</vt:lpstr>
      <vt:lpstr>Mass of Particles (at t = 0.1 ns)</vt:lpstr>
      <vt:lpstr>Mystery of the Mass (since 1970) </vt:lpstr>
      <vt:lpstr>Spontaneous Symmetry Breaking - Higgs Mechanism -</vt:lpstr>
      <vt:lpstr>Spontaneous Symmetry Breaking - Higgs Mechanism -</vt:lpstr>
      <vt:lpstr>Spontaneous Symmetry Breaking - Higgs Mechanism -</vt:lpstr>
      <vt:lpstr>The Five Largest Mysteries in Nature </vt:lpstr>
      <vt:lpstr>CERN and LHC in Geneva</vt:lpstr>
      <vt:lpstr>PowerPoint Presentation</vt:lpstr>
      <vt:lpstr>CMS</vt:lpstr>
      <vt:lpstr>CMS Barrel Yoke</vt:lpstr>
      <vt:lpstr>Installing muon Detectors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ATLAS Higgs Results</vt:lpstr>
      <vt:lpstr>CMS Higgs Results</vt:lpstr>
      <vt:lpstr>Dark Matter  and Dark Energy</vt:lpstr>
      <vt:lpstr>“Fossils” from the Earliest Universe</vt:lpstr>
      <vt:lpstr>Cosmic Microwave Background (CMB)  Matter-Radiation Decoupling</vt:lpstr>
      <vt:lpstr>PowerPoint Presentation</vt:lpstr>
      <vt:lpstr>Cosmic Microwave Background (Discovered in 1964)</vt:lpstr>
      <vt:lpstr>WMAP </vt:lpstr>
      <vt:lpstr>WMAP Power Spectrum</vt:lpstr>
      <vt:lpstr>Geometry of the Universe</vt:lpstr>
      <vt:lpstr>The Accelerating Universe  （1998）</vt:lpstr>
      <vt:lpstr>Density of Our Universe</vt:lpstr>
      <vt:lpstr>Abundance vs. Density</vt:lpstr>
      <vt:lpstr>Cosmic Pyramid 　</vt:lpstr>
      <vt:lpstr>Part II</vt:lpstr>
      <vt:lpstr>PowerPoint Presentation</vt:lpstr>
      <vt:lpstr>PowerPoint Presentation</vt:lpstr>
      <vt:lpstr>PowerPoint Presentation</vt:lpstr>
      <vt:lpstr>PowerPoint Presentation</vt:lpstr>
      <vt:lpstr>The Five Largest Mysteries in Nature </vt:lpstr>
      <vt:lpstr>What is Dark Matter?</vt:lpstr>
      <vt:lpstr>Detection Technique</vt:lpstr>
      <vt:lpstr>Double-Phase Noble Liquids</vt:lpstr>
      <vt:lpstr>XENON100 Detector</vt:lpstr>
      <vt:lpstr>PowerPoint Presentation</vt:lpstr>
      <vt:lpstr>Log(S2/S1) vs. Energy</vt:lpstr>
      <vt:lpstr>90% CL Limits of SI Cross Section (April, 2011)</vt:lpstr>
      <vt:lpstr>XENON1T (G2) at LNGS </vt:lpstr>
      <vt:lpstr>PowerPoint Presentation</vt:lpstr>
      <vt:lpstr>SUSY Neutralino</vt:lpstr>
      <vt:lpstr>SUSY Particles and Neutralino</vt:lpstr>
      <vt:lpstr>SUSY Particles and Neutralino</vt:lpstr>
      <vt:lpstr>Hierarchy Problem </vt:lpstr>
      <vt:lpstr>PowerPoint Presentation</vt:lpstr>
      <vt:lpstr>Mass Spectra at the best fit points (before LHC)</vt:lpstr>
      <vt:lpstr>SI Cross Section vs. Mass</vt:lpstr>
      <vt:lpstr>KK particles  in Extra Dimensions</vt:lpstr>
      <vt:lpstr>PowerPoint Presentation</vt:lpstr>
      <vt:lpstr>Origin of Mass in Extra Dimensions</vt:lpstr>
      <vt:lpstr>Mass Spectrum of the first KK level</vt:lpstr>
      <vt:lpstr>Predicted Cross Section of Kaluza-Klein Dark Matter</vt:lpstr>
      <vt:lpstr>Sensitivity to KK particles</vt:lpstr>
      <vt:lpstr>Summary on “Science Cases”</vt:lpstr>
      <vt:lpstr>G2 &amp; G3 Detectors</vt:lpstr>
      <vt:lpstr>G2 and G3 facilities defined by PASAG (2009)</vt:lpstr>
      <vt:lpstr>Comparison of Xenon Detector Size</vt:lpstr>
      <vt:lpstr>XENON1T (G2) at LNGS </vt:lpstr>
      <vt:lpstr>XENON1T – US Responsibility</vt:lpstr>
      <vt:lpstr>DarkSide 50 (G1) at LNGS</vt:lpstr>
      <vt:lpstr>DarkSide 5T (G2) at LNGS</vt:lpstr>
      <vt:lpstr>1-σ Error of WIMP Mass vs SI Cross Section (1 ton*year Xe and 5 ton*year Ar)</vt:lpstr>
      <vt:lpstr>PowerPoint Presentation</vt:lpstr>
      <vt:lpstr>QUPID (QUartz Photon Intensifying Detector)</vt:lpstr>
      <vt:lpstr>Comparison of Low-radioactive Photon Detectors from Hamamatsu</vt:lpstr>
      <vt:lpstr>PowerPoint Presentation</vt:lpstr>
      <vt:lpstr>Full Liquid Xenon System</vt:lpstr>
      <vt:lpstr>Mechanical Samples on Base plate</vt:lpstr>
      <vt:lpstr>Some Remarks</vt:lpstr>
      <vt:lpstr>MAX (G3) (at DUSEL)</vt:lpstr>
      <vt:lpstr>PowerPoint Presentation</vt:lpstr>
      <vt:lpstr>PowerPoint Presentation</vt:lpstr>
      <vt:lpstr>Conclusions</vt:lpstr>
      <vt:lpstr>Katsushi’s Speculations</vt:lpstr>
    </vt:vector>
  </TitlesOfParts>
  <Company>UCLA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of 21st Century: Origin of Universe and Ourselves</dc:title>
  <dc:creator>Katsushi Arisaka</dc:creator>
  <cp:lastModifiedBy>Katsushi Arisaka</cp:lastModifiedBy>
  <cp:revision>225</cp:revision>
  <dcterms:created xsi:type="dcterms:W3CDTF">2010-01-27T17:52:41Z</dcterms:created>
  <dcterms:modified xsi:type="dcterms:W3CDTF">2012-11-16T20:33:48Z</dcterms:modified>
</cp:coreProperties>
</file>