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822" r:id="rId2"/>
    <p:sldId id="2425" r:id="rId3"/>
    <p:sldId id="2424" r:id="rId4"/>
    <p:sldId id="2442" r:id="rId5"/>
    <p:sldId id="2453" r:id="rId6"/>
    <p:sldId id="2454" r:id="rId7"/>
    <p:sldId id="2455" r:id="rId8"/>
    <p:sldId id="2324" r:id="rId9"/>
    <p:sldId id="2325" r:id="rId10"/>
    <p:sldId id="2326" r:id="rId11"/>
    <p:sldId id="2327" r:id="rId12"/>
    <p:sldId id="2328" r:id="rId13"/>
    <p:sldId id="2441" r:id="rId14"/>
    <p:sldId id="2417" r:id="rId15"/>
    <p:sldId id="2418" r:id="rId16"/>
    <p:sldId id="2419" r:id="rId17"/>
    <p:sldId id="2420" r:id="rId18"/>
    <p:sldId id="2457" r:id="rId19"/>
    <p:sldId id="2383" r:id="rId20"/>
    <p:sldId id="2396" r:id="rId21"/>
    <p:sldId id="2398" r:id="rId22"/>
    <p:sldId id="2413" r:id="rId23"/>
    <p:sldId id="2414" r:id="rId24"/>
    <p:sldId id="2409" r:id="rId25"/>
    <p:sldId id="2443" r:id="rId26"/>
    <p:sldId id="2444" r:id="rId27"/>
    <p:sldId id="2404" r:id="rId28"/>
    <p:sldId id="2253" r:id="rId29"/>
    <p:sldId id="2255" r:id="rId30"/>
    <p:sldId id="2439" r:id="rId31"/>
    <p:sldId id="2427" r:id="rId32"/>
    <p:sldId id="2429" r:id="rId33"/>
    <p:sldId id="2456" r:id="rId34"/>
    <p:sldId id="2430" r:id="rId35"/>
  </p:sldIdLst>
  <p:sldSz cx="9601200" cy="7315200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24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096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668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40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FB"/>
    <a:srgbClr val="3FB36F"/>
    <a:srgbClr val="A50021"/>
    <a:srgbClr val="0070C0"/>
    <a:srgbClr val="800080"/>
    <a:srgbClr val="FF00FF"/>
    <a:srgbClr val="FF9966"/>
    <a:srgbClr val="FFCCFF"/>
    <a:srgbClr val="00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60" autoAdjust="0"/>
    <p:restoredTop sz="99358" autoAdjust="0"/>
  </p:normalViewPr>
  <p:slideViewPr>
    <p:cSldViewPr>
      <p:cViewPr varScale="1">
        <p:scale>
          <a:sx n="130" d="100"/>
          <a:sy n="130" d="100"/>
        </p:scale>
        <p:origin x="-104" y="-52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8416"/>
    </p:cViewPr>
  </p:sorterViewPr>
  <p:notesViewPr>
    <p:cSldViewPr>
      <p:cViewPr varScale="1">
        <p:scale>
          <a:sx n="61" d="100"/>
          <a:sy n="61" d="100"/>
        </p:scale>
        <p:origin x="-2480" y="-64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sushi:Desktop:&#36039;&#26009;:QUPID%20QE%20(Xe%20and%20Ar%20Types)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34482758621"/>
          <c:y val="0.0497737556561086"/>
          <c:w val="0.833103448275862"/>
          <c:h val="0.7760180995475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QE(Ar)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Sheet1!$B$3:$B$71</c:f>
              <c:numCache>
                <c:formatCode>General</c:formatCode>
                <c:ptCount val="69"/>
                <c:pt idx="0">
                  <c:v>160.8</c:v>
                </c:pt>
                <c:pt idx="1">
                  <c:v>164.8</c:v>
                </c:pt>
                <c:pt idx="2">
                  <c:v>170.0</c:v>
                </c:pt>
                <c:pt idx="3">
                  <c:v>175.0</c:v>
                </c:pt>
                <c:pt idx="4">
                  <c:v>182.3</c:v>
                </c:pt>
                <c:pt idx="5">
                  <c:v>187.9</c:v>
                </c:pt>
                <c:pt idx="6">
                  <c:v>193.7</c:v>
                </c:pt>
                <c:pt idx="7">
                  <c:v>200.0</c:v>
                </c:pt>
                <c:pt idx="8">
                  <c:v>210.0</c:v>
                </c:pt>
                <c:pt idx="9">
                  <c:v>220.0</c:v>
                </c:pt>
                <c:pt idx="10">
                  <c:v>230.0</c:v>
                </c:pt>
                <c:pt idx="11">
                  <c:v>240.0</c:v>
                </c:pt>
                <c:pt idx="12">
                  <c:v>250.0</c:v>
                </c:pt>
                <c:pt idx="13">
                  <c:v>260.0</c:v>
                </c:pt>
                <c:pt idx="14">
                  <c:v>270.0</c:v>
                </c:pt>
                <c:pt idx="15">
                  <c:v>280.0</c:v>
                </c:pt>
                <c:pt idx="16">
                  <c:v>290.0</c:v>
                </c:pt>
                <c:pt idx="17">
                  <c:v>300.0</c:v>
                </c:pt>
                <c:pt idx="18">
                  <c:v>310.0</c:v>
                </c:pt>
                <c:pt idx="19">
                  <c:v>320.0</c:v>
                </c:pt>
                <c:pt idx="20">
                  <c:v>330.0</c:v>
                </c:pt>
                <c:pt idx="21">
                  <c:v>340.0</c:v>
                </c:pt>
                <c:pt idx="22">
                  <c:v>350.0</c:v>
                </c:pt>
                <c:pt idx="23">
                  <c:v>360.0</c:v>
                </c:pt>
                <c:pt idx="24">
                  <c:v>370.0</c:v>
                </c:pt>
                <c:pt idx="25">
                  <c:v>380.0</c:v>
                </c:pt>
                <c:pt idx="26">
                  <c:v>390.0</c:v>
                </c:pt>
                <c:pt idx="27">
                  <c:v>400.0</c:v>
                </c:pt>
                <c:pt idx="28">
                  <c:v>410.0</c:v>
                </c:pt>
                <c:pt idx="29">
                  <c:v>420.0</c:v>
                </c:pt>
                <c:pt idx="30">
                  <c:v>430.0</c:v>
                </c:pt>
                <c:pt idx="31">
                  <c:v>440.0</c:v>
                </c:pt>
                <c:pt idx="32">
                  <c:v>450.0</c:v>
                </c:pt>
                <c:pt idx="33">
                  <c:v>460.0</c:v>
                </c:pt>
                <c:pt idx="34">
                  <c:v>470.0</c:v>
                </c:pt>
                <c:pt idx="35">
                  <c:v>480.0</c:v>
                </c:pt>
                <c:pt idx="36">
                  <c:v>490.0</c:v>
                </c:pt>
                <c:pt idx="37">
                  <c:v>500.0</c:v>
                </c:pt>
                <c:pt idx="38">
                  <c:v>510.0</c:v>
                </c:pt>
                <c:pt idx="39">
                  <c:v>520.0</c:v>
                </c:pt>
                <c:pt idx="40">
                  <c:v>530.0</c:v>
                </c:pt>
                <c:pt idx="41">
                  <c:v>540.0</c:v>
                </c:pt>
                <c:pt idx="42">
                  <c:v>550.0</c:v>
                </c:pt>
                <c:pt idx="43">
                  <c:v>560.0</c:v>
                </c:pt>
                <c:pt idx="44">
                  <c:v>570.0</c:v>
                </c:pt>
                <c:pt idx="45">
                  <c:v>580.0</c:v>
                </c:pt>
                <c:pt idx="46">
                  <c:v>590.0</c:v>
                </c:pt>
                <c:pt idx="47">
                  <c:v>600.0</c:v>
                </c:pt>
                <c:pt idx="48">
                  <c:v>610.0</c:v>
                </c:pt>
                <c:pt idx="49">
                  <c:v>620.0</c:v>
                </c:pt>
                <c:pt idx="50">
                  <c:v>630.0</c:v>
                </c:pt>
                <c:pt idx="51">
                  <c:v>640.0</c:v>
                </c:pt>
                <c:pt idx="52">
                  <c:v>650.0</c:v>
                </c:pt>
                <c:pt idx="53">
                  <c:v>660.0</c:v>
                </c:pt>
                <c:pt idx="54">
                  <c:v>670.0</c:v>
                </c:pt>
                <c:pt idx="55">
                  <c:v>680.0</c:v>
                </c:pt>
                <c:pt idx="56">
                  <c:v>690.0</c:v>
                </c:pt>
                <c:pt idx="57">
                  <c:v>700.0</c:v>
                </c:pt>
                <c:pt idx="58">
                  <c:v>710.0</c:v>
                </c:pt>
                <c:pt idx="59">
                  <c:v>720.0</c:v>
                </c:pt>
                <c:pt idx="60">
                  <c:v>730.0</c:v>
                </c:pt>
                <c:pt idx="61">
                  <c:v>740.0</c:v>
                </c:pt>
                <c:pt idx="62">
                  <c:v>750.0</c:v>
                </c:pt>
                <c:pt idx="63">
                  <c:v>760.0</c:v>
                </c:pt>
                <c:pt idx="64">
                  <c:v>770.0</c:v>
                </c:pt>
                <c:pt idx="65">
                  <c:v>780.0</c:v>
                </c:pt>
                <c:pt idx="66">
                  <c:v>790.0</c:v>
                </c:pt>
                <c:pt idx="67">
                  <c:v>800.0</c:v>
                </c:pt>
                <c:pt idx="68">
                  <c:v>810.0</c:v>
                </c:pt>
              </c:numCache>
            </c:numRef>
          </c:xVal>
          <c:yVal>
            <c:numRef>
              <c:f>Sheet1!$C$3:$C$71</c:f>
              <c:numCache>
                <c:formatCode>0.0_ </c:formatCode>
                <c:ptCount val="69"/>
                <c:pt idx="0">
                  <c:v>2.349018633794996</c:v>
                </c:pt>
                <c:pt idx="1">
                  <c:v>4.255253401860397</c:v>
                </c:pt>
                <c:pt idx="2">
                  <c:v>6.286117314646098</c:v>
                </c:pt>
                <c:pt idx="3">
                  <c:v>8.38059933469443</c:v>
                </c:pt>
                <c:pt idx="4">
                  <c:v>12.35874972947051</c:v>
                </c:pt>
                <c:pt idx="5">
                  <c:v>16.03220839537745</c:v>
                </c:pt>
                <c:pt idx="6">
                  <c:v>19.15519292804305</c:v>
                </c:pt>
                <c:pt idx="7">
                  <c:v>23.28902435302732</c:v>
                </c:pt>
                <c:pt idx="8">
                  <c:v>23.98029136657712</c:v>
                </c:pt>
                <c:pt idx="9">
                  <c:v>23.7701244354248</c:v>
                </c:pt>
                <c:pt idx="10">
                  <c:v>23.1979103088379</c:v>
                </c:pt>
                <c:pt idx="11">
                  <c:v>24.15596961975098</c:v>
                </c:pt>
                <c:pt idx="12">
                  <c:v>24.65636825561523</c:v>
                </c:pt>
                <c:pt idx="13">
                  <c:v>25.48278999328612</c:v>
                </c:pt>
                <c:pt idx="14">
                  <c:v>26.35500907897949</c:v>
                </c:pt>
                <c:pt idx="15">
                  <c:v>27.8112678527832</c:v>
                </c:pt>
                <c:pt idx="16">
                  <c:v>29.86772918701172</c:v>
                </c:pt>
                <c:pt idx="17">
                  <c:v>32.00918197631835</c:v>
                </c:pt>
                <c:pt idx="18">
                  <c:v>34.71362686157227</c:v>
                </c:pt>
                <c:pt idx="19">
                  <c:v>35.95013046264599</c:v>
                </c:pt>
                <c:pt idx="20">
                  <c:v>37.38062286376904</c:v>
                </c:pt>
                <c:pt idx="21">
                  <c:v>38.22902297973633</c:v>
                </c:pt>
                <c:pt idx="22">
                  <c:v>38.52346420288086</c:v>
                </c:pt>
                <c:pt idx="23">
                  <c:v>38.5283546447754</c:v>
                </c:pt>
                <c:pt idx="24">
                  <c:v>38.44721984863281</c:v>
                </c:pt>
                <c:pt idx="25">
                  <c:v>38.9737434387207</c:v>
                </c:pt>
                <c:pt idx="26">
                  <c:v>38.56827926635742</c:v>
                </c:pt>
                <c:pt idx="27">
                  <c:v>38.56006240844727</c:v>
                </c:pt>
                <c:pt idx="28">
                  <c:v>37.82058334350585</c:v>
                </c:pt>
                <c:pt idx="29">
                  <c:v>37.05261993408203</c:v>
                </c:pt>
                <c:pt idx="30">
                  <c:v>36.29634475708008</c:v>
                </c:pt>
                <c:pt idx="31">
                  <c:v>35.02467727661129</c:v>
                </c:pt>
                <c:pt idx="32">
                  <c:v>33.47610092163086</c:v>
                </c:pt>
                <c:pt idx="33">
                  <c:v>32.09024810791016</c:v>
                </c:pt>
                <c:pt idx="34">
                  <c:v>30.34454727172852</c:v>
                </c:pt>
                <c:pt idx="35">
                  <c:v>28.45795631408691</c:v>
                </c:pt>
                <c:pt idx="36">
                  <c:v>26.66162109375</c:v>
                </c:pt>
                <c:pt idx="37">
                  <c:v>25.13468742370605</c:v>
                </c:pt>
                <c:pt idx="38">
                  <c:v>23.36907768249512</c:v>
                </c:pt>
                <c:pt idx="39">
                  <c:v>21.64956092834473</c:v>
                </c:pt>
                <c:pt idx="40">
                  <c:v>19.65449333190918</c:v>
                </c:pt>
                <c:pt idx="41">
                  <c:v>17.53648376464844</c:v>
                </c:pt>
                <c:pt idx="42">
                  <c:v>15.55051517486572</c:v>
                </c:pt>
                <c:pt idx="43">
                  <c:v>13.5048656463623</c:v>
                </c:pt>
                <c:pt idx="44">
                  <c:v>11.4263858795166</c:v>
                </c:pt>
                <c:pt idx="45">
                  <c:v>9.533738136291498</c:v>
                </c:pt>
                <c:pt idx="46">
                  <c:v>7.867287635803223</c:v>
                </c:pt>
                <c:pt idx="47">
                  <c:v>6.505989074707029</c:v>
                </c:pt>
                <c:pt idx="48">
                  <c:v>5.396774291992187</c:v>
                </c:pt>
                <c:pt idx="49">
                  <c:v>4.468975067138667</c:v>
                </c:pt>
                <c:pt idx="50">
                  <c:v>3.619303703308104</c:v>
                </c:pt>
                <c:pt idx="51">
                  <c:v>2.840319633483876</c:v>
                </c:pt>
                <c:pt idx="52">
                  <c:v>2.195958614349363</c:v>
                </c:pt>
                <c:pt idx="53">
                  <c:v>1.659206867218017</c:v>
                </c:pt>
                <c:pt idx="54">
                  <c:v>1.228665351867676</c:v>
                </c:pt>
                <c:pt idx="55">
                  <c:v>0.876472115516663</c:v>
                </c:pt>
                <c:pt idx="56">
                  <c:v>0.607634723186493</c:v>
                </c:pt>
                <c:pt idx="57">
                  <c:v>0.41355961561203</c:v>
                </c:pt>
                <c:pt idx="58">
                  <c:v>0.2771315574646</c:v>
                </c:pt>
                <c:pt idx="59">
                  <c:v>0.179253473877907</c:v>
                </c:pt>
                <c:pt idx="60">
                  <c:v>0.115456826984882</c:v>
                </c:pt>
                <c:pt idx="61">
                  <c:v>0.0714330300688744</c:v>
                </c:pt>
                <c:pt idx="62">
                  <c:v>0.0433473885059357</c:v>
                </c:pt>
                <c:pt idx="63">
                  <c:v>0.025777418166399</c:v>
                </c:pt>
                <c:pt idx="64">
                  <c:v>0.0156596302986145</c:v>
                </c:pt>
                <c:pt idx="65">
                  <c:v>0.00937607325613498</c:v>
                </c:pt>
                <c:pt idx="66">
                  <c:v>0.00555942766368389</c:v>
                </c:pt>
                <c:pt idx="67">
                  <c:v>0.00333290966227651</c:v>
                </c:pt>
                <c:pt idx="68">
                  <c:v>0.00203918106853962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QE(Xe)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Sheet1!$B$3:$B$71</c:f>
              <c:numCache>
                <c:formatCode>General</c:formatCode>
                <c:ptCount val="69"/>
                <c:pt idx="0">
                  <c:v>160.8</c:v>
                </c:pt>
                <c:pt idx="1">
                  <c:v>164.8</c:v>
                </c:pt>
                <c:pt idx="2">
                  <c:v>170.0</c:v>
                </c:pt>
                <c:pt idx="3">
                  <c:v>175.0</c:v>
                </c:pt>
                <c:pt idx="4">
                  <c:v>182.3</c:v>
                </c:pt>
                <c:pt idx="5">
                  <c:v>187.9</c:v>
                </c:pt>
                <c:pt idx="6">
                  <c:v>193.7</c:v>
                </c:pt>
                <c:pt idx="7">
                  <c:v>200.0</c:v>
                </c:pt>
                <c:pt idx="8">
                  <c:v>210.0</c:v>
                </c:pt>
                <c:pt idx="9">
                  <c:v>220.0</c:v>
                </c:pt>
                <c:pt idx="10">
                  <c:v>230.0</c:v>
                </c:pt>
                <c:pt idx="11">
                  <c:v>240.0</c:v>
                </c:pt>
                <c:pt idx="12">
                  <c:v>250.0</c:v>
                </c:pt>
                <c:pt idx="13">
                  <c:v>260.0</c:v>
                </c:pt>
                <c:pt idx="14">
                  <c:v>270.0</c:v>
                </c:pt>
                <c:pt idx="15">
                  <c:v>280.0</c:v>
                </c:pt>
                <c:pt idx="16">
                  <c:v>290.0</c:v>
                </c:pt>
                <c:pt idx="17">
                  <c:v>300.0</c:v>
                </c:pt>
                <c:pt idx="18">
                  <c:v>310.0</c:v>
                </c:pt>
                <c:pt idx="19">
                  <c:v>320.0</c:v>
                </c:pt>
                <c:pt idx="20">
                  <c:v>330.0</c:v>
                </c:pt>
                <c:pt idx="21">
                  <c:v>340.0</c:v>
                </c:pt>
                <c:pt idx="22">
                  <c:v>350.0</c:v>
                </c:pt>
                <c:pt idx="23">
                  <c:v>360.0</c:v>
                </c:pt>
                <c:pt idx="24">
                  <c:v>370.0</c:v>
                </c:pt>
                <c:pt idx="25">
                  <c:v>380.0</c:v>
                </c:pt>
                <c:pt idx="26">
                  <c:v>390.0</c:v>
                </c:pt>
                <c:pt idx="27">
                  <c:v>400.0</c:v>
                </c:pt>
                <c:pt idx="28">
                  <c:v>410.0</c:v>
                </c:pt>
                <c:pt idx="29">
                  <c:v>420.0</c:v>
                </c:pt>
                <c:pt idx="30">
                  <c:v>430.0</c:v>
                </c:pt>
                <c:pt idx="31">
                  <c:v>440.0</c:v>
                </c:pt>
                <c:pt idx="32">
                  <c:v>450.0</c:v>
                </c:pt>
                <c:pt idx="33">
                  <c:v>460.0</c:v>
                </c:pt>
                <c:pt idx="34">
                  <c:v>470.0</c:v>
                </c:pt>
                <c:pt idx="35">
                  <c:v>480.0</c:v>
                </c:pt>
                <c:pt idx="36">
                  <c:v>490.0</c:v>
                </c:pt>
                <c:pt idx="37">
                  <c:v>500.0</c:v>
                </c:pt>
                <c:pt idx="38">
                  <c:v>510.0</c:v>
                </c:pt>
                <c:pt idx="39">
                  <c:v>520.0</c:v>
                </c:pt>
                <c:pt idx="40">
                  <c:v>530.0</c:v>
                </c:pt>
                <c:pt idx="41">
                  <c:v>540.0</c:v>
                </c:pt>
                <c:pt idx="42">
                  <c:v>550.0</c:v>
                </c:pt>
                <c:pt idx="43">
                  <c:v>560.0</c:v>
                </c:pt>
                <c:pt idx="44">
                  <c:v>570.0</c:v>
                </c:pt>
                <c:pt idx="45">
                  <c:v>580.0</c:v>
                </c:pt>
                <c:pt idx="46">
                  <c:v>590.0</c:v>
                </c:pt>
                <c:pt idx="47">
                  <c:v>600.0</c:v>
                </c:pt>
                <c:pt idx="48">
                  <c:v>610.0</c:v>
                </c:pt>
                <c:pt idx="49">
                  <c:v>620.0</c:v>
                </c:pt>
                <c:pt idx="50">
                  <c:v>630.0</c:v>
                </c:pt>
                <c:pt idx="51">
                  <c:v>640.0</c:v>
                </c:pt>
                <c:pt idx="52">
                  <c:v>650.0</c:v>
                </c:pt>
                <c:pt idx="53">
                  <c:v>660.0</c:v>
                </c:pt>
                <c:pt idx="54">
                  <c:v>670.0</c:v>
                </c:pt>
                <c:pt idx="55">
                  <c:v>680.0</c:v>
                </c:pt>
                <c:pt idx="56">
                  <c:v>690.0</c:v>
                </c:pt>
                <c:pt idx="57">
                  <c:v>700.0</c:v>
                </c:pt>
                <c:pt idx="58">
                  <c:v>710.0</c:v>
                </c:pt>
                <c:pt idx="59">
                  <c:v>720.0</c:v>
                </c:pt>
                <c:pt idx="60">
                  <c:v>730.0</c:v>
                </c:pt>
                <c:pt idx="61">
                  <c:v>740.0</c:v>
                </c:pt>
                <c:pt idx="62">
                  <c:v>750.0</c:v>
                </c:pt>
                <c:pt idx="63">
                  <c:v>760.0</c:v>
                </c:pt>
                <c:pt idx="64">
                  <c:v>770.0</c:v>
                </c:pt>
                <c:pt idx="65">
                  <c:v>780.0</c:v>
                </c:pt>
                <c:pt idx="66">
                  <c:v>790.0</c:v>
                </c:pt>
                <c:pt idx="67">
                  <c:v>800.0</c:v>
                </c:pt>
                <c:pt idx="68">
                  <c:v>810.0</c:v>
                </c:pt>
              </c:numCache>
            </c:numRef>
          </c:xVal>
          <c:yVal>
            <c:numRef>
              <c:f>Sheet1!$D$3:$D$71</c:f>
              <c:numCache>
                <c:formatCode>0.0_ </c:formatCode>
                <c:ptCount val="69"/>
                <c:pt idx="0">
                  <c:v>18.15957707719561</c:v>
                </c:pt>
                <c:pt idx="1">
                  <c:v>27.95808381980953</c:v>
                </c:pt>
                <c:pt idx="2">
                  <c:v>33.45469716555359</c:v>
                </c:pt>
                <c:pt idx="3">
                  <c:v>35.85285652740014</c:v>
                </c:pt>
                <c:pt idx="4">
                  <c:v>36.86861765125374</c:v>
                </c:pt>
                <c:pt idx="5">
                  <c:v>36.68079699487707</c:v>
                </c:pt>
                <c:pt idx="6">
                  <c:v>35.02165307117114</c:v>
                </c:pt>
                <c:pt idx="7">
                  <c:v>28.80695343017578</c:v>
                </c:pt>
                <c:pt idx="8">
                  <c:v>26.70722007751465</c:v>
                </c:pt>
                <c:pt idx="9">
                  <c:v>25.50461959838867</c:v>
                </c:pt>
                <c:pt idx="10">
                  <c:v>24.16735076904297</c:v>
                </c:pt>
                <c:pt idx="11">
                  <c:v>24.20557022094727</c:v>
                </c:pt>
                <c:pt idx="12">
                  <c:v>24.01867866516113</c:v>
                </c:pt>
                <c:pt idx="13">
                  <c:v>23.95081329345703</c:v>
                </c:pt>
                <c:pt idx="14">
                  <c:v>23.68205642700195</c:v>
                </c:pt>
                <c:pt idx="15">
                  <c:v>23.72265434265137</c:v>
                </c:pt>
                <c:pt idx="16">
                  <c:v>24.09560775756836</c:v>
                </c:pt>
                <c:pt idx="17">
                  <c:v>24.12824821472168</c:v>
                </c:pt>
                <c:pt idx="18">
                  <c:v>24.94073295593248</c:v>
                </c:pt>
                <c:pt idx="19">
                  <c:v>25.03063201904297</c:v>
                </c:pt>
                <c:pt idx="20">
                  <c:v>25.34960556030273</c:v>
                </c:pt>
                <c:pt idx="21">
                  <c:v>25.61119842529296</c:v>
                </c:pt>
                <c:pt idx="22">
                  <c:v>25.47708511352539</c:v>
                </c:pt>
                <c:pt idx="23">
                  <c:v>25.36079978942871</c:v>
                </c:pt>
                <c:pt idx="24">
                  <c:v>25.17622756958008</c:v>
                </c:pt>
                <c:pt idx="25">
                  <c:v>25.21687316894531</c:v>
                </c:pt>
                <c:pt idx="26">
                  <c:v>24.70805549621582</c:v>
                </c:pt>
                <c:pt idx="27">
                  <c:v>24.42034149169922</c:v>
                </c:pt>
                <c:pt idx="28">
                  <c:v>24.01670074462891</c:v>
                </c:pt>
                <c:pt idx="29">
                  <c:v>23.50816917419434</c:v>
                </c:pt>
                <c:pt idx="30">
                  <c:v>22.81363487243652</c:v>
                </c:pt>
                <c:pt idx="31">
                  <c:v>22.10804748535156</c:v>
                </c:pt>
                <c:pt idx="32">
                  <c:v>21.32328796386719</c:v>
                </c:pt>
                <c:pt idx="33">
                  <c:v>20.36043167114258</c:v>
                </c:pt>
                <c:pt idx="34">
                  <c:v>19.54469108581543</c:v>
                </c:pt>
                <c:pt idx="35">
                  <c:v>18.58720588684082</c:v>
                </c:pt>
                <c:pt idx="36">
                  <c:v>17.75349998474118</c:v>
                </c:pt>
                <c:pt idx="37">
                  <c:v>16.783935546875</c:v>
                </c:pt>
                <c:pt idx="38">
                  <c:v>15.52172565460205</c:v>
                </c:pt>
                <c:pt idx="39">
                  <c:v>14.03402996063232</c:v>
                </c:pt>
                <c:pt idx="40">
                  <c:v>12.23072242736816</c:v>
                </c:pt>
                <c:pt idx="41">
                  <c:v>10.62366485595703</c:v>
                </c:pt>
                <c:pt idx="42">
                  <c:v>9.283973693847653</c:v>
                </c:pt>
                <c:pt idx="43">
                  <c:v>8.101633071899414</c:v>
                </c:pt>
                <c:pt idx="44">
                  <c:v>7.063093662261963</c:v>
                </c:pt>
                <c:pt idx="45">
                  <c:v>6.206438064575195</c:v>
                </c:pt>
                <c:pt idx="46">
                  <c:v>5.419345378875732</c:v>
                </c:pt>
                <c:pt idx="47">
                  <c:v>4.664823055267334</c:v>
                </c:pt>
                <c:pt idx="48">
                  <c:v>3.986807107925415</c:v>
                </c:pt>
                <c:pt idx="49">
                  <c:v>3.346833944320679</c:v>
                </c:pt>
                <c:pt idx="50">
                  <c:v>2.720881223678589</c:v>
                </c:pt>
                <c:pt idx="51">
                  <c:v>2.146116256713867</c:v>
                </c:pt>
                <c:pt idx="52">
                  <c:v>1.649711966514587</c:v>
                </c:pt>
                <c:pt idx="53">
                  <c:v>1.23440158367157</c:v>
                </c:pt>
                <c:pt idx="54">
                  <c:v>0.905605554580688</c:v>
                </c:pt>
                <c:pt idx="55">
                  <c:v>0.632742285728454</c:v>
                </c:pt>
                <c:pt idx="56">
                  <c:v>0.431731998920441</c:v>
                </c:pt>
                <c:pt idx="57">
                  <c:v>0.286075353622436</c:v>
                </c:pt>
                <c:pt idx="58">
                  <c:v>0.18689814209938</c:v>
                </c:pt>
                <c:pt idx="59">
                  <c:v>0.1178248077631</c:v>
                </c:pt>
                <c:pt idx="60">
                  <c:v>0.0738784894347191</c:v>
                </c:pt>
                <c:pt idx="61">
                  <c:v>0.0449356660246849</c:v>
                </c:pt>
                <c:pt idx="62">
                  <c:v>0.0266650263220072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289672"/>
        <c:axId val="2118486184"/>
      </c:scatterChart>
      <c:valAx>
        <c:axId val="2143289672"/>
        <c:scaling>
          <c:orientation val="minMax"/>
          <c:max val="600.0"/>
          <c:min val="150.0"/>
        </c:scaling>
        <c:delete val="0"/>
        <c:axPos val="b"/>
        <c:majorGridlines>
          <c:spPr>
            <a:ln w="3175" cmpd="sng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Wavelength [nm]</a:t>
                </a:r>
              </a:p>
            </c:rich>
          </c:tx>
          <c:layout>
            <c:manualLayout>
              <c:xMode val="edge"/>
              <c:yMode val="edge"/>
              <c:x val="0.451034482758621"/>
              <c:y val="0.9140271493212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8486184"/>
        <c:crosses val="autoZero"/>
        <c:crossBetween val="midCat"/>
        <c:minorUnit val="10.0"/>
      </c:valAx>
      <c:valAx>
        <c:axId val="2118486184"/>
        <c:scaling>
          <c:orientation val="minMax"/>
          <c:max val="45.0"/>
          <c:min val="0.0"/>
        </c:scaling>
        <c:delete val="0"/>
        <c:axPos val="l"/>
        <c:majorGridlines>
          <c:spPr>
            <a:ln w="3175" cmpd="sng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Quantum Efficiency [%]</a:t>
                </a:r>
              </a:p>
            </c:rich>
          </c:tx>
          <c:layout>
            <c:manualLayout>
              <c:xMode val="edge"/>
              <c:yMode val="edge"/>
              <c:x val="0.0124137931034483"/>
              <c:y val="0.21945701357466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3289672"/>
        <c:crosses val="autoZero"/>
        <c:crossBetween val="midCat"/>
        <c:majorUnit val="10.0"/>
      </c:valAx>
      <c:spPr>
        <a:noFill/>
        <a:ln w="28575" cmpd="sng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0.41199</cdr:x>
      <cdr:y>0.40699</cdr:y>
    </cdr:from>
    <cdr:to>
      <cdr:x>0.57186</cdr:x>
      <cdr:y>0.48405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1652" y="2438382"/>
          <a:ext cx="154501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FF0000"/>
              </a:solidFill>
            </a:rPr>
            <a:t>Xenon </a:t>
          </a:r>
          <a:r>
            <a:rPr lang="en-US" sz="2400" b="1" dirty="0">
              <a:solidFill>
                <a:srgbClr val="FF0000"/>
              </a:solidFill>
            </a:rPr>
            <a:t>t</a:t>
          </a:r>
          <a:r>
            <a:rPr lang="en-US" sz="2400" b="1" dirty="0" smtClean="0">
              <a:solidFill>
                <a:srgbClr val="FF0000"/>
              </a:solidFill>
            </a:rPr>
            <a:t>ype</a:t>
          </a:r>
        </a:p>
      </cdr:txBody>
    </cdr:sp>
  </cdr:relSizeAnchor>
  <cdr:relSizeAnchor xmlns:cdr="http://schemas.openxmlformats.org/drawingml/2006/chartDrawing">
    <cdr:from>
      <cdr:x>0.70806</cdr:x>
      <cdr:y>0.19417</cdr:y>
    </cdr:from>
    <cdr:to>
      <cdr:x>0.86499</cdr:x>
      <cdr:y>0.27123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42988" y="1163320"/>
          <a:ext cx="151661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0000FF"/>
              </a:solidFill>
            </a:rPr>
            <a:t>Argon </a:t>
          </a:r>
          <a:r>
            <a:rPr lang="en-US" sz="2400" b="1" dirty="0">
              <a:solidFill>
                <a:srgbClr val="0000FF"/>
              </a:solidFill>
            </a:rPr>
            <a:t>t</a:t>
          </a:r>
          <a:r>
            <a:rPr lang="en-US" sz="2400" b="1" dirty="0" smtClean="0">
              <a:solidFill>
                <a:srgbClr val="0000FF"/>
              </a:solidFill>
            </a:rPr>
            <a:t>ype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3561C6F7-BCF0-FA4C-A263-438FFF0B4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57200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4B393642-0B86-6946-BE1E-74BF4075D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3965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56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49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42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8C9F79-EDC8-0748-B42A-D836E2831275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0602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C8552C-69D0-B241-9CB5-8E3530F130D0}" type="slidenum">
              <a:rPr lang="en-US" sz="1300">
                <a:solidFill>
                  <a:srgbClr val="000000"/>
                </a:solidFill>
              </a:rPr>
              <a:pPr eaLnBrk="1" hangingPunct="1"/>
              <a:t>20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77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9777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9AFF92-9D16-244D-BD47-1775DF347A3A}" type="slidenum">
              <a:rPr lang="en-US" sz="1300">
                <a:latin typeface="Times New Roman" charset="0"/>
              </a:rPr>
              <a:pPr eaLnBrk="1" hangingPunct="1"/>
              <a:t>21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72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94441" indent="-36153359" defTabSz="931172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108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216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324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432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8350D-B849-A14D-B45B-7B4F17F28DD6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0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05173" indent="-37448293" defTabSz="92010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68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3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06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7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B88123-6A4C-344D-8AE8-CA39AD5C47A3}" type="slidenum">
              <a:rPr lang="en-US" sz="1300">
                <a:solidFill>
                  <a:srgbClr val="000000"/>
                </a:solidFill>
              </a:rPr>
              <a:pPr eaLnBrk="1" hangingPunct="1"/>
              <a:t>27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928688"/>
            <a:ext cx="4173538" cy="3181350"/>
          </a:xfrm>
          <a:solidFill>
            <a:srgbClr val="FFFFFF"/>
          </a:solidFill>
          <a:ln/>
        </p:spPr>
      </p:sp>
      <p:sp>
        <p:nvSpPr>
          <p:cNvPr id="177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7274" y="4417804"/>
            <a:ext cx="4878965" cy="35365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77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9777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026A65-2479-AA46-9DFE-1BC540B4B7F2}" type="slidenum">
              <a:rPr lang="en-US" sz="1300">
                <a:latin typeface="Times New Roman" charset="0"/>
              </a:rPr>
              <a:pPr eaLnBrk="1" hangingPunct="1"/>
              <a:t>29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73" y="414497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6793" indent="0" algn="ctr">
              <a:buNone/>
              <a:defRPr/>
            </a:lvl2pPr>
            <a:lvl3pPr marL="913586" indent="0" algn="ctr">
              <a:buNone/>
              <a:defRPr/>
            </a:lvl3pPr>
            <a:lvl4pPr marL="1370377" indent="0" algn="ctr">
              <a:buNone/>
              <a:defRPr/>
            </a:lvl4pPr>
            <a:lvl5pPr marL="1827172" indent="0" algn="ctr">
              <a:buNone/>
              <a:defRPr/>
            </a:lvl5pPr>
            <a:lvl6pPr marL="2283965" indent="0" algn="ctr">
              <a:buNone/>
              <a:defRPr/>
            </a:lvl6pPr>
            <a:lvl7pPr marL="2740756" indent="0" algn="ctr">
              <a:buNone/>
              <a:defRPr/>
            </a:lvl7pPr>
            <a:lvl8pPr marL="3197549" indent="0" algn="ctr">
              <a:buNone/>
              <a:defRPr/>
            </a:lvl8pPr>
            <a:lvl9pPr marL="36543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9475E-02CF-3947-9CA0-33CE86D6A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519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5EBC8-505C-EB4A-91F2-652BF5EB3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83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0"/>
            <a:ext cx="2335212" cy="691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10" y="0"/>
            <a:ext cx="6853238" cy="691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C5CE5-7B37-5542-8639-27A8AD6AA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58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aseline="0">
                <a:solidFill>
                  <a:srgbClr val="0070C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D0069-A5A5-2640-8E1D-58A3D5D02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432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3" indent="0">
              <a:buNone/>
              <a:defRPr sz="1800"/>
            </a:lvl2pPr>
            <a:lvl3pPr marL="913586" indent="0">
              <a:buNone/>
              <a:defRPr sz="1600"/>
            </a:lvl3pPr>
            <a:lvl4pPr marL="1370377" indent="0">
              <a:buNone/>
              <a:defRPr sz="1400"/>
            </a:lvl4pPr>
            <a:lvl5pPr marL="1827172" indent="0">
              <a:buNone/>
              <a:defRPr sz="1400"/>
            </a:lvl5pPr>
            <a:lvl6pPr marL="2283965" indent="0">
              <a:buNone/>
              <a:defRPr sz="1400"/>
            </a:lvl6pPr>
            <a:lvl7pPr marL="2740756" indent="0">
              <a:buNone/>
              <a:defRPr sz="1400"/>
            </a:lvl7pPr>
            <a:lvl8pPr marL="3197549" indent="0">
              <a:buNone/>
              <a:defRPr sz="1400"/>
            </a:lvl8pPr>
            <a:lvl9pPr marL="365434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B9FDB-CEC9-3346-B4D7-73E4A7BAD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9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3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719E9-5F67-0F4D-B327-96674A244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579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4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24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3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7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65" indent="0">
              <a:buNone/>
              <a:defRPr sz="1600" b="1"/>
            </a:lvl6pPr>
            <a:lvl7pPr marL="2740756" indent="0">
              <a:buNone/>
              <a:defRPr sz="1600" b="1"/>
            </a:lvl7pPr>
            <a:lvl8pPr marL="3197549" indent="0">
              <a:buNone/>
              <a:defRPr sz="1600" b="1"/>
            </a:lvl8pPr>
            <a:lvl9pPr marL="36543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10" y="1636724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3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7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65" indent="0">
              <a:buNone/>
              <a:defRPr sz="1600" b="1"/>
            </a:lvl6pPr>
            <a:lvl7pPr marL="2740756" indent="0">
              <a:buNone/>
              <a:defRPr sz="1600" b="1"/>
            </a:lvl7pPr>
            <a:lvl8pPr marL="3197549" indent="0">
              <a:buNone/>
              <a:defRPr sz="1600" b="1"/>
            </a:lvl8pPr>
            <a:lvl9pPr marL="36543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10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7306-6D7E-E74F-B2EA-0E5F5FE71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43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FA25E-2238-5746-A155-895598844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88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B5A99-B39A-5749-BF06-542C29DC8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9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524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360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6793" indent="0">
              <a:buNone/>
              <a:defRPr sz="1200"/>
            </a:lvl2pPr>
            <a:lvl3pPr marL="913586" indent="0">
              <a:buNone/>
              <a:defRPr sz="1000"/>
            </a:lvl3pPr>
            <a:lvl4pPr marL="1370377" indent="0">
              <a:buNone/>
              <a:defRPr sz="1000"/>
            </a:lvl4pPr>
            <a:lvl5pPr marL="1827172" indent="0">
              <a:buNone/>
              <a:defRPr sz="1000"/>
            </a:lvl5pPr>
            <a:lvl6pPr marL="2283965" indent="0">
              <a:buNone/>
              <a:defRPr sz="1000"/>
            </a:lvl6pPr>
            <a:lvl7pPr marL="2740756" indent="0">
              <a:buNone/>
              <a:defRPr sz="1000"/>
            </a:lvl7pPr>
            <a:lvl8pPr marL="3197549" indent="0">
              <a:buNone/>
              <a:defRPr sz="1000"/>
            </a:lvl8pPr>
            <a:lvl9pPr marL="3654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0B621-0D10-1D43-9DB1-2CC8D6C60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720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6793" indent="0">
              <a:buNone/>
              <a:defRPr sz="2700"/>
            </a:lvl2pPr>
            <a:lvl3pPr marL="913586" indent="0">
              <a:buNone/>
              <a:defRPr sz="2400"/>
            </a:lvl3pPr>
            <a:lvl4pPr marL="1370377" indent="0">
              <a:buNone/>
              <a:defRPr sz="2000"/>
            </a:lvl4pPr>
            <a:lvl5pPr marL="1827172" indent="0">
              <a:buNone/>
              <a:defRPr sz="2000"/>
            </a:lvl5pPr>
            <a:lvl6pPr marL="2283965" indent="0">
              <a:buNone/>
              <a:defRPr sz="2000"/>
            </a:lvl6pPr>
            <a:lvl7pPr marL="2740756" indent="0">
              <a:buNone/>
              <a:defRPr sz="2000"/>
            </a:lvl7pPr>
            <a:lvl8pPr marL="3197549" indent="0">
              <a:buNone/>
              <a:defRPr sz="2000"/>
            </a:lvl8pPr>
            <a:lvl9pPr marL="365434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6793" indent="0">
              <a:buNone/>
              <a:defRPr sz="1200"/>
            </a:lvl2pPr>
            <a:lvl3pPr marL="913586" indent="0">
              <a:buNone/>
              <a:defRPr sz="1000"/>
            </a:lvl3pPr>
            <a:lvl4pPr marL="1370377" indent="0">
              <a:buNone/>
              <a:defRPr sz="1000"/>
            </a:lvl4pPr>
            <a:lvl5pPr marL="1827172" indent="0">
              <a:buNone/>
              <a:defRPr sz="1000"/>
            </a:lvl5pPr>
            <a:lvl6pPr marL="2283965" indent="0">
              <a:buNone/>
              <a:defRPr sz="1000"/>
            </a:lvl6pPr>
            <a:lvl7pPr marL="2740756" indent="0">
              <a:buNone/>
              <a:defRPr sz="1000"/>
            </a:lvl7pPr>
            <a:lvl8pPr marL="3197549" indent="0">
              <a:buNone/>
              <a:defRPr sz="1000"/>
            </a:lvl8pPr>
            <a:lvl9pPr marL="3654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88F61-4642-4142-BD8A-C241A4BA6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034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54" tIns="48278" rIns="96554" bIns="482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19150"/>
            <a:ext cx="934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lvl1pPr>
              <a:defRPr sz="1500" i="1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lvl1pPr algn="ctr">
              <a:defRPr sz="1500" i="1">
                <a:solidFill>
                  <a:srgbClr val="0000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lvl1pPr algn="r">
              <a:defRPr sz="1500" i="1">
                <a:solidFill>
                  <a:srgbClr val="0000FF"/>
                </a:solidFill>
              </a:defRPr>
            </a:lvl1pPr>
          </a:lstStyle>
          <a:p>
            <a:fld id="{59C28787-5417-6B47-A137-A239B8FE37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59" tIns="45679" rIns="91359" bIns="45679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010400"/>
            <a:ext cx="96012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59" tIns="45679" rIns="91359" bIns="45679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xmlns:p14="http://schemas.microsoft.com/office/powerpoint/2010/main"/>
  <p:hf hdr="0"/>
  <p:txStyles>
    <p:titleStyle>
      <a:lvl1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6793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6pPr>
      <a:lvl7pPr marL="913586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7pPr>
      <a:lvl8pPr marL="1370377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8pPr>
      <a:lvl9pPr marL="1827172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9pPr>
    </p:titleStyle>
    <p:bodyStyle>
      <a:lvl1pPr marL="355600" indent="-355600" algn="l" defTabSz="96202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Font typeface="Wingdings" charset="0"/>
        <a:buChar char="Ø"/>
        <a:defRPr sz="4200" b="1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81050" indent="-300038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Wingdings" charset="0"/>
        <a:buChar char="§"/>
        <a:defRPr sz="3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203325" indent="-236538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•"/>
        <a:defRPr sz="3200" b="1">
          <a:solidFill>
            <a:srgbClr val="FF00FF"/>
          </a:solidFill>
          <a:latin typeface="+mn-lt"/>
          <a:ea typeface="ＭＳ Ｐゴシック" pitchFamily="-112" charset="-128"/>
        </a:defRPr>
      </a:lvl3pPr>
      <a:lvl4pPr marL="1689100" indent="-241300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Times New Roman" charset="0"/>
        <a:buChar char="–"/>
        <a:defRPr sz="2900" b="1">
          <a:solidFill>
            <a:srgbClr val="6600FF"/>
          </a:solidFill>
          <a:latin typeface="+mn-lt"/>
          <a:ea typeface="ＭＳ Ｐゴシック" pitchFamily="-112" charset="-128"/>
        </a:defRPr>
      </a:lvl4pPr>
      <a:lvl5pPr marL="2170113" indent="-236538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629730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6pPr>
      <a:lvl7pPr marL="3086523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7pPr>
      <a:lvl8pPr marL="3543316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8pPr>
      <a:lvl9pPr marL="4000108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3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65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49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>
                <a:solidFill>
                  <a:srgbClr val="0000FF"/>
                </a:solidFill>
              </a:rPr>
              <a:pPr eaLnBrk="1" hangingPunct="1"/>
              <a:t>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600200" y="5181600"/>
            <a:ext cx="63341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91359" tIns="45679" rIns="91359" bIns="45679">
            <a:spAutoFit/>
          </a:bodyPr>
          <a:lstStyle/>
          <a:p>
            <a:pPr algn="ctr" eaLnBrk="0" hangingPunct="0"/>
            <a:r>
              <a:rPr lang="en-US" altLang="ja-JP" b="1" i="1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MS Mincho" charset="0"/>
                <a:cs typeface="MS Mincho" charset="0"/>
              </a:rPr>
              <a:t>University of California, Los Angeles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r>
              <a:rPr lang="en-US" altLang="ja-JP" b="1" i="1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MS Mincho" charset="0"/>
                <a:cs typeface="MS Mincho" charset="0"/>
              </a:rPr>
              <a:t>Department of Physics and Astronomy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endParaRPr lang="en-US" altLang="ja-JP" sz="1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ja-JP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ea typeface="MS Mincho" charset="0"/>
                <a:cs typeface="MS Mincho" charset="0"/>
              </a:rPr>
              <a:t>arisaka@physics.ucla.edu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0"/>
            <a:ext cx="9296400" cy="1981202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65925" eaLnBrk="1" hangingPunct="1">
              <a:defRPr/>
            </a:pPr>
            <a:r>
              <a:rPr lang="en-US" sz="8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MAX</a:t>
            </a:r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54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Multi-Ton Argon &amp; Xenon</a:t>
            </a:r>
            <a:endParaRPr lang="en-US" sz="4400" dirty="0">
              <a:solidFill>
                <a:srgbClr val="99663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0" y="27686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79" rIns="91359" bIns="45679" anchor="ctr"/>
          <a:lstStyle/>
          <a:p>
            <a:endParaRPr lang="en-US"/>
          </a:p>
        </p:txBody>
      </p:sp>
      <p:sp>
        <p:nvSpPr>
          <p:cNvPr id="16392" name="Line 6"/>
          <p:cNvSpPr>
            <a:spLocks noChangeAspect="1" noChangeShapeType="1"/>
          </p:cNvSpPr>
          <p:nvPr/>
        </p:nvSpPr>
        <p:spPr bwMode="auto">
          <a:xfrm>
            <a:off x="26988" y="685800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79" rIns="91359" bIns="45679" anchor="ctr"/>
          <a:lstStyle/>
          <a:p>
            <a:endParaRPr lang="en-US"/>
          </a:p>
        </p:txBody>
      </p:sp>
      <p:sp>
        <p:nvSpPr>
          <p:cNvPr id="16393" name="Line 7"/>
          <p:cNvSpPr>
            <a:spLocks noChangeAspect="1" noChangeShapeType="1"/>
          </p:cNvSpPr>
          <p:nvPr/>
        </p:nvSpPr>
        <p:spPr bwMode="auto">
          <a:xfrm>
            <a:off x="9574213" y="685800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79" rIns="91359" bIns="45679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62200" y="3733800"/>
            <a:ext cx="4876800" cy="2124075"/>
          </a:xfrm>
          <a:prstGeom prst="rect">
            <a:avLst/>
          </a:prstGeom>
          <a:noFill/>
          <a:ln w="6350">
            <a:noFill/>
            <a:miter lim="800000"/>
            <a:headEnd type="none" w="lg" len="lg"/>
            <a:tailEnd type="none" w="med" len="lg"/>
          </a:ln>
          <a:effectLst/>
        </p:spPr>
        <p:txBody>
          <a:bodyPr lIns="91359" tIns="45679" rIns="91359" bIns="45679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Katsushi Arisaka</a:t>
            </a:r>
          </a:p>
          <a:p>
            <a:pPr algn="ctr" eaLnBrk="0" hangingPunct="0"/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algn="ctr" eaLnBrk="0" hangingPunct="0"/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1314" y="4086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147459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DF1599-9A96-DD4C-88BF-FAE605B0F4A4}" type="slidenum">
              <a:rPr lang="en-US" sz="1500">
                <a:solidFill>
                  <a:srgbClr val="0000FF"/>
                </a:solidFill>
              </a:rPr>
              <a:pPr eaLnBrk="1" hangingPunct="1"/>
              <a:t>10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47464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 GeV</a:t>
            </a:r>
          </a:p>
        </p:txBody>
      </p:sp>
      <p:sp>
        <p:nvSpPr>
          <p:cNvPr id="147465" name="TextBox 10"/>
          <p:cNvSpPr txBox="1">
            <a:spLocks noChangeArrowheads="1"/>
          </p:cNvSpPr>
          <p:nvPr/>
        </p:nvSpPr>
        <p:spPr bwMode="auto">
          <a:xfrm>
            <a:off x="44958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7466" name="TextBox 11"/>
          <p:cNvSpPr txBox="1">
            <a:spLocks noChangeArrowheads="1"/>
          </p:cNvSpPr>
          <p:nvPr/>
        </p:nvSpPr>
        <p:spPr bwMode="auto">
          <a:xfrm>
            <a:off x="57150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200 GeV</a:t>
            </a:r>
          </a:p>
        </p:txBody>
      </p:sp>
      <p:sp>
        <p:nvSpPr>
          <p:cNvPr id="147467" name="TextBox 12"/>
          <p:cNvSpPr txBox="1">
            <a:spLocks noChangeArrowheads="1"/>
          </p:cNvSpPr>
          <p:nvPr/>
        </p:nvSpPr>
        <p:spPr bwMode="auto">
          <a:xfrm>
            <a:off x="69342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47468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-45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147469" name="TextBox 7"/>
          <p:cNvSpPr txBox="1">
            <a:spLocks noChangeArrowheads="1"/>
          </p:cNvSpPr>
          <p:nvPr/>
        </p:nvSpPr>
        <p:spPr bwMode="auto">
          <a:xfrm>
            <a:off x="2890838" y="3429000"/>
            <a:ext cx="8016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FF"/>
                </a:solidFill>
                <a:latin typeface="Arial Narrow" charset="0"/>
              </a:rPr>
              <a:t>Argon</a:t>
            </a:r>
          </a:p>
        </p:txBody>
      </p:sp>
      <p:sp>
        <p:nvSpPr>
          <p:cNvPr id="147470" name="TextBox 8"/>
          <p:cNvSpPr txBox="1">
            <a:spLocks noChangeArrowheads="1"/>
          </p:cNvSpPr>
          <p:nvPr/>
        </p:nvSpPr>
        <p:spPr bwMode="auto">
          <a:xfrm>
            <a:off x="4203700" y="4495800"/>
            <a:ext cx="8239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Xenon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10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0723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8829FE-713C-0245-986E-DD065FD5FE35}" type="slidenum">
              <a:rPr lang="en-US" sz="1500">
                <a:solidFill>
                  <a:srgbClr val="0000FF"/>
                </a:solidFill>
              </a:rPr>
              <a:pPr eaLnBrk="1" hangingPunct="1"/>
              <a:t>11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50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95800" y="3200400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100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715000" y="3200400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200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934200" y="3200400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500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219200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950" y="3622675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950" y="6107113"/>
            <a:ext cx="577850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20090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242084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32607" y="24126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3416109" y="2743200"/>
            <a:ext cx="927291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66FF"/>
                </a:solidFill>
                <a:latin typeface="Arial Narrow" charset="0"/>
              </a:rPr>
              <a:t>Argon</a:t>
            </a:r>
            <a:endParaRPr lang="en-US" b="1" dirty="0">
              <a:solidFill>
                <a:srgbClr val="0066FF"/>
              </a:solidFill>
              <a:latin typeface="Arial Narrow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3048000" y="5105400"/>
            <a:ext cx="955695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Arial Narrow" charset="0"/>
              </a:rPr>
              <a:t>Xenon</a:t>
            </a:r>
            <a:endParaRPr lang="en-US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700" b="1" baseline="30000" dirty="0" smtClean="0">
                <a:solidFill>
                  <a:srgbClr val="00B050"/>
                </a:solidFill>
                <a:latin typeface="Arial Narrow" charset="0"/>
              </a:rPr>
              <a:t>46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2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1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174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ACA51C-462C-F140-A703-013E4C8B761E}" type="slidenum">
              <a:rPr lang="en-US" sz="1500">
                <a:solidFill>
                  <a:srgbClr val="0000FF"/>
                </a:solidFill>
              </a:rPr>
              <a:pPr eaLnBrk="1" hangingPunct="1"/>
              <a:t>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5472113" y="3810000"/>
            <a:ext cx="15097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Arial Narrow" charset="0"/>
              </a:rPr>
              <a:t>(42 events)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4738688" y="2057400"/>
            <a:ext cx="15097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(56 events)</a:t>
            </a:r>
          </a:p>
        </p:txBody>
      </p:sp>
      <p:sp>
        <p:nvSpPr>
          <p:cNvPr id="31755" name="TextBox 6"/>
          <p:cNvSpPr txBox="1">
            <a:spLocks noChangeArrowheads="1"/>
          </p:cNvSpPr>
          <p:nvPr/>
        </p:nvSpPr>
        <p:spPr bwMode="auto">
          <a:xfrm>
            <a:off x="4267200" y="5334000"/>
            <a:ext cx="119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60C99C"/>
                </a:solidFill>
                <a:latin typeface="Arial Narrow" charset="0"/>
              </a:rPr>
              <a:t>100 </a:t>
            </a:r>
            <a:r>
              <a:rPr lang="en-US" b="1" dirty="0" err="1">
                <a:solidFill>
                  <a:srgbClr val="60C99C"/>
                </a:solidFill>
                <a:latin typeface="Arial Narrow" charset="0"/>
              </a:rPr>
              <a:t>GeV</a:t>
            </a:r>
            <a:endParaRPr lang="en-US" b="1" dirty="0">
              <a:solidFill>
                <a:srgbClr val="60C99C"/>
              </a:solidFill>
              <a:latin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219200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950" y="3622675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950" y="6107113"/>
            <a:ext cx="577850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20090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42084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32607" y="24126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700" b="1" baseline="30000" dirty="0" smtClean="0">
                <a:solidFill>
                  <a:srgbClr val="00B050"/>
                </a:solidFill>
                <a:latin typeface="Arial Narrow" charset="0"/>
              </a:rPr>
              <a:t>46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22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46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277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6872A3-B47B-C84D-A732-2A3A7D5CF2FA}" type="slidenum">
              <a:rPr lang="en-US" sz="1500">
                <a:solidFill>
                  <a:srgbClr val="0000FF"/>
                </a:solidFill>
              </a:rPr>
              <a:pPr eaLnBrk="1" hangingPunct="1"/>
              <a:t>13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4267200" y="5334000"/>
            <a:ext cx="119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0C99C"/>
                </a:solidFill>
                <a:latin typeface="Arial Narrow" charset="0"/>
              </a:rPr>
              <a:t>100 GeV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5964238" y="4257675"/>
            <a:ext cx="1579562" cy="847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  <a:latin typeface="Arial Narrow" charset="0"/>
              </a:rPr>
              <a:t>(4.2 events)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4900613" y="2057400"/>
            <a:ext cx="1579562" cy="847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(5.6 events)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219200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950" y="3622675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950" y="6107113"/>
            <a:ext cx="577850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-48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700" b="1" baseline="30000" dirty="0" smtClean="0">
                <a:solidFill>
                  <a:srgbClr val="00B050"/>
                </a:solidFill>
                <a:latin typeface="Arial Narrow" charset="0"/>
              </a:rPr>
              <a:t>47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20090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42084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32607" y="24126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8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LXe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686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5F255F-1D5B-EF41-92EA-AEE111E57797}" type="slidenum">
              <a:rPr lang="en-US" sz="1500">
                <a:solidFill>
                  <a:srgbClr val="0000FF"/>
                </a:solidFill>
              </a:rPr>
              <a:pPr eaLnBrk="1" hangingPunct="1"/>
              <a:t>14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5950" y="1295400"/>
            <a:ext cx="1212850" cy="58420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cxnSp>
        <p:nvCxnSpPr>
          <p:cNvPr id="36872" name="Straight Arrow Connector 9"/>
          <p:cNvCxnSpPr>
            <a:cxnSpLocks noChangeAspect="1"/>
          </p:cNvCxnSpPr>
          <p:nvPr/>
        </p:nvCxnSpPr>
        <p:spPr bwMode="auto">
          <a:xfrm>
            <a:off x="2057400" y="2362200"/>
            <a:ext cx="2362200" cy="1588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752600" y="1905000"/>
            <a:ext cx="748776" cy="369257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66"/>
                </a:solidFill>
                <a:latin typeface="+mn-lt"/>
                <a:ea typeface="Arial" charset="0"/>
              </a:rPr>
              <a:t>8</a:t>
            </a:r>
            <a:r>
              <a:rPr lang="en-US" sz="1800" b="1" dirty="0" smtClean="0">
                <a:solidFill>
                  <a:srgbClr val="FF9966"/>
                </a:solidFill>
                <a:latin typeface="+mn-lt"/>
                <a:ea typeface="Arial" charset="0"/>
              </a:rPr>
              <a:t> </a:t>
            </a:r>
            <a:r>
              <a:rPr lang="en-US" sz="1800" b="1" dirty="0" err="1">
                <a:solidFill>
                  <a:srgbClr val="FF9966"/>
                </a:solidFill>
                <a:latin typeface="+mn-lt"/>
                <a:ea typeface="Arial" charset="0"/>
              </a:rPr>
              <a:t>keVr</a:t>
            </a:r>
            <a:endParaRPr lang="en-US" sz="1800" b="1" dirty="0">
              <a:solidFill>
                <a:srgbClr val="FF9966"/>
              </a:solidFill>
              <a:latin typeface="+mn-lt"/>
              <a:ea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1905000"/>
            <a:ext cx="850900" cy="369888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66"/>
                </a:solidFill>
                <a:latin typeface="+mn-lt"/>
                <a:ea typeface="Arial" charset="0"/>
              </a:rPr>
              <a:t>45 </a:t>
            </a:r>
            <a:r>
              <a:rPr lang="en-US" sz="1800" b="1" dirty="0" err="1">
                <a:solidFill>
                  <a:srgbClr val="FF9966"/>
                </a:solidFill>
                <a:latin typeface="+mn-lt"/>
                <a:ea typeface="Arial" charset="0"/>
              </a:rPr>
              <a:t>keVr</a:t>
            </a:r>
            <a:endParaRPr lang="en-US" sz="1800" b="1" dirty="0">
              <a:solidFill>
                <a:srgbClr val="FF9966"/>
              </a:solidFill>
              <a:latin typeface="+mn-lt"/>
              <a:ea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026025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FF"/>
                </a:solidFill>
                <a:latin typeface="+mn-lt"/>
                <a:ea typeface="Arial" charset="0"/>
              </a:rPr>
              <a:t>20 </a:t>
            </a:r>
            <a:r>
              <a:rPr lang="en-US" sz="1400" b="1" dirty="0" err="1">
                <a:solidFill>
                  <a:srgbClr val="FF00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FF"/>
              </a:solidFill>
              <a:latin typeface="+mn-lt"/>
              <a:ea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12420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66FF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rgbClr val="0066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066FF"/>
              </a:solidFill>
              <a:latin typeface="+mn-lt"/>
              <a:ea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105400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2FF1E"/>
                </a:solidFill>
                <a:latin typeface="+mn-lt"/>
                <a:ea typeface="Arial" charset="0"/>
              </a:rPr>
              <a:t>50 </a:t>
            </a:r>
            <a:r>
              <a:rPr lang="en-US" sz="1400" b="1" dirty="0" err="1">
                <a:solidFill>
                  <a:srgbClr val="02FF1E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2FF1E"/>
              </a:solidFill>
              <a:latin typeface="+mn-lt"/>
              <a:ea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320040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Arial" charset="0"/>
              </a:rPr>
              <a:t>100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00"/>
              </a:solidFill>
              <a:latin typeface="+mn-lt"/>
              <a:ea typeface="Arial" charset="0"/>
            </a:endParaRP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4191000" y="41910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36880" name="TextBox 20"/>
          <p:cNvSpPr txBox="1">
            <a:spLocks noChangeArrowheads="1"/>
          </p:cNvSpPr>
          <p:nvPr/>
        </p:nvSpPr>
        <p:spPr bwMode="auto">
          <a:xfrm>
            <a:off x="3505200" y="35814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562600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Summer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5715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1288113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LAr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789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FDC664-E3B7-2C4A-A393-1D022F5A14E8}" type="slidenum">
              <a:rPr lang="en-US" sz="1500">
                <a:solidFill>
                  <a:srgbClr val="0000FF"/>
                </a:solidFill>
              </a:rPr>
              <a:pPr eaLnBrk="1" hangingPunct="1"/>
              <a:t>15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650" y="1447800"/>
            <a:ext cx="1174750" cy="58420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cxnSp>
        <p:nvCxnSpPr>
          <p:cNvPr id="37896" name="Straight Arrow Connector 9"/>
          <p:cNvCxnSpPr>
            <a:cxnSpLocks noChangeAspect="1"/>
          </p:cNvCxnSpPr>
          <p:nvPr/>
        </p:nvCxnSpPr>
        <p:spPr bwMode="auto">
          <a:xfrm>
            <a:off x="3048000" y="3430588"/>
            <a:ext cx="5105400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2895600" y="29718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7162800" y="2973388"/>
            <a:ext cx="950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66"/>
                </a:solidFill>
                <a:latin typeface="Arial Narrow" charset="0"/>
              </a:rPr>
              <a:t>200 keVr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2800" y="5073650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FF"/>
                </a:solidFill>
                <a:latin typeface="+mn-lt"/>
                <a:ea typeface="Arial" charset="0"/>
              </a:rPr>
              <a:t>20 </a:t>
            </a:r>
            <a:r>
              <a:rPr lang="en-US" sz="1400" b="1" dirty="0" err="1">
                <a:solidFill>
                  <a:srgbClr val="FF00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FF"/>
              </a:solidFill>
              <a:latin typeface="+mn-lt"/>
              <a:ea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446405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66FF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rgbClr val="0066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066FF"/>
              </a:solidFill>
              <a:latin typeface="+mn-lt"/>
              <a:ea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5181600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2FF1E"/>
                </a:solidFill>
                <a:latin typeface="+mn-lt"/>
                <a:ea typeface="Arial" charset="0"/>
              </a:rPr>
              <a:t>50 </a:t>
            </a:r>
            <a:r>
              <a:rPr lang="en-US" sz="1400" b="1" dirty="0" err="1">
                <a:solidFill>
                  <a:srgbClr val="02FF1E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2FF1E"/>
              </a:solidFill>
              <a:latin typeface="+mn-lt"/>
              <a:ea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2025" y="3502025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Arial" charset="0"/>
              </a:rPr>
              <a:t>100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00"/>
              </a:solidFill>
              <a:latin typeface="+mn-lt"/>
              <a:ea typeface="Arial" charset="0"/>
            </a:endParaRPr>
          </a:p>
        </p:txBody>
      </p:sp>
      <p:sp>
        <p:nvSpPr>
          <p:cNvPr id="37903" name="TextBox 39"/>
          <p:cNvSpPr txBox="1">
            <a:spLocks noChangeArrowheads="1"/>
          </p:cNvSpPr>
          <p:nvPr/>
        </p:nvSpPr>
        <p:spPr bwMode="auto">
          <a:xfrm>
            <a:off x="3200400" y="42672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37904" name="TextBox 40"/>
          <p:cNvSpPr txBox="1">
            <a:spLocks noChangeArrowheads="1"/>
          </p:cNvSpPr>
          <p:nvPr/>
        </p:nvSpPr>
        <p:spPr bwMode="auto">
          <a:xfrm>
            <a:off x="2743200" y="38100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15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5562600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Summer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5715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365014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±1</a:t>
            </a:r>
            <a:r>
              <a:rPr lang="el-GR" sz="21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 Error of Annual Modulation Amplitude vs WIMP Mass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Ar, 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8915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FA72CE-21F2-B845-85D3-D6AA324A8D55}" type="slidenum">
              <a:rPr lang="en-US" sz="1500">
                <a:solidFill>
                  <a:srgbClr val="0000FF"/>
                </a:solidFill>
              </a:rPr>
              <a:pPr eaLnBrk="1" hangingPunct="1"/>
              <a:t>16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657600"/>
            <a:ext cx="927360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038600"/>
            <a:ext cx="955763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114800" y="1600200"/>
            <a:ext cx="1439460" cy="5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-45  </a:t>
            </a:r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8674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562600" y="4191000"/>
            <a:ext cx="5461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  <a:latin typeface="+mn-lt"/>
              </a:rPr>
              <a:t>±1σ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2672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62400" y="4876800"/>
            <a:ext cx="5461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±1σ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16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305490"/>
            <a:ext cx="41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3099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±1</a:t>
            </a:r>
            <a:r>
              <a:rPr lang="el-GR" sz="21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 Error of Annual Modulation Amplitude vs WIMP Mass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Ar, 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-44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9939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B35C02-CE4B-6E4B-9A38-878294080D35}" type="slidenum">
              <a:rPr lang="en-US" sz="1500">
                <a:solidFill>
                  <a:srgbClr val="0000FF"/>
                </a:solidFill>
              </a:rPr>
              <a:pPr eaLnBrk="1" hangingPunct="1"/>
              <a:t>17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581400"/>
            <a:ext cx="927360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3886200"/>
            <a:ext cx="955763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114800" y="1600200"/>
            <a:ext cx="1439460" cy="5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800" b="1" baseline="30000" dirty="0" smtClean="0">
                <a:solidFill>
                  <a:srgbClr val="00B050"/>
                </a:solidFill>
                <a:latin typeface="Arial Narrow" charset="0"/>
              </a:rPr>
              <a:t>44  </a:t>
            </a:r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17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6305490"/>
            <a:ext cx="41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30720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1900">
                <a:latin typeface="Tahoma" charset="0"/>
                <a:ea typeface="ＭＳ Ｐゴシック" charset="0"/>
                <a:cs typeface="ＭＳ Ｐゴシック" charset="0"/>
              </a:rPr>
              <a:t>±1</a:t>
            </a:r>
            <a:r>
              <a:rPr lang="el-GR" sz="19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1900">
                <a:latin typeface="Tahoma" charset="0"/>
                <a:ea typeface="ＭＳ Ｐゴシック" charset="0"/>
                <a:cs typeface="ＭＳ Ｐゴシック" charset="0"/>
              </a:rPr>
              <a:t> Error of Annual Modulation Amplitude for various WIMP velocities</a:t>
            </a:r>
            <a:br>
              <a:rPr lang="en-US" sz="19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9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(50 ton*year Ar, Cross Section = 10</a:t>
            </a:r>
            <a:r>
              <a:rPr lang="en-US" sz="19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-44</a:t>
            </a:r>
            <a:r>
              <a:rPr lang="en-US" sz="19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19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9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4198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079" y="781050"/>
            <a:ext cx="8511721" cy="6153150"/>
          </a:xfrm>
        </p:spPr>
      </p:pic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5B4643-C3AC-F146-973C-7D50B88E64CF}" type="slidenum">
              <a:rPr lang="en-US" sz="1500">
                <a:solidFill>
                  <a:srgbClr val="0000FF"/>
                </a:solidFill>
              </a:rPr>
              <a:pPr eaLnBrk="1" hangingPunct="1"/>
              <a:t>18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14800" y="1600200"/>
            <a:ext cx="1439460" cy="5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800" b="1" baseline="30000" dirty="0" smtClean="0">
                <a:solidFill>
                  <a:srgbClr val="00B050"/>
                </a:solidFill>
                <a:latin typeface="Arial Narrow" charset="0"/>
              </a:rPr>
              <a:t>44  </a:t>
            </a:r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8640" y="2514600"/>
            <a:ext cx="927360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0095" y="3668939"/>
            <a:ext cx="1073308" cy="40003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FF"/>
                </a:solidFill>
                <a:latin typeface="+mn-lt"/>
                <a:ea typeface="Arial" charset="0"/>
              </a:rPr>
              <a:t>170 km/s</a:t>
            </a:r>
            <a:endParaRPr lang="en-US" sz="2000" b="1" dirty="0">
              <a:solidFill>
                <a:srgbClr val="FF00FF"/>
              </a:solidFill>
              <a:latin typeface="+mn-lt"/>
              <a:ea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4248165"/>
            <a:ext cx="1073308" cy="40003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Arial" charset="0"/>
              </a:rPr>
              <a:t>220 km/s</a:t>
            </a:r>
            <a:endParaRPr lang="en-US" sz="2000" b="1" dirty="0">
              <a:latin typeface="+mn-lt"/>
              <a:ea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3092" y="4758417"/>
            <a:ext cx="1073308" cy="40003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ea typeface="Arial" charset="0"/>
              </a:rPr>
              <a:t>270 km/s</a:t>
            </a:r>
            <a:endParaRPr lang="en-US" sz="2000" b="1" dirty="0">
              <a:solidFill>
                <a:srgbClr val="FF0000"/>
              </a:solidFill>
              <a:latin typeface="+mn-lt"/>
              <a:ea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8900" y="3257565"/>
            <a:ext cx="584100" cy="40003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FF"/>
                </a:solidFill>
                <a:latin typeface="+mn-lt"/>
                <a:ea typeface="Arial" charset="0"/>
              </a:rPr>
              <a:t>V</a:t>
            </a:r>
            <a:r>
              <a:rPr lang="en-US" sz="2000" b="1" baseline="-25000" dirty="0" smtClean="0">
                <a:solidFill>
                  <a:srgbClr val="FF00FF"/>
                </a:solidFill>
                <a:latin typeface="+mn-lt"/>
                <a:ea typeface="Arial" charset="0"/>
              </a:rPr>
              <a:t>0</a:t>
            </a:r>
            <a:r>
              <a:rPr lang="en-US" sz="2000" b="1" dirty="0" smtClean="0">
                <a:solidFill>
                  <a:srgbClr val="FF00FF"/>
                </a:solidFill>
                <a:latin typeface="+mn-lt"/>
                <a:ea typeface="Arial" charset="0"/>
              </a:rPr>
              <a:t> =</a:t>
            </a:r>
            <a:endParaRPr lang="en-US" sz="2000" b="1" dirty="0">
              <a:solidFill>
                <a:srgbClr val="FF00FF"/>
              </a:solidFill>
              <a:latin typeface="+mn-lt"/>
              <a:ea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3092" y="3985548"/>
            <a:ext cx="1073308" cy="40003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+mn-lt"/>
                <a:ea typeface="Arial" charset="0"/>
              </a:rPr>
              <a:t>195 km/s </a:t>
            </a:r>
            <a:endParaRPr lang="en-US" sz="2000" b="1" dirty="0">
              <a:solidFill>
                <a:srgbClr val="3366FF"/>
              </a:solidFill>
              <a:latin typeface="+mn-lt"/>
              <a:ea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5088" y="4499443"/>
            <a:ext cx="1073308" cy="40003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8000"/>
                </a:solidFill>
                <a:latin typeface="+mn-lt"/>
                <a:ea typeface="Arial" charset="0"/>
              </a:rPr>
              <a:t>245 km/s</a:t>
            </a:r>
            <a:endParaRPr lang="en-US" sz="2000" b="1" dirty="0">
              <a:solidFill>
                <a:srgbClr val="008000"/>
              </a:solidFill>
              <a:latin typeface="+mn-lt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28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226"/>
            <a:ext cx="926465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External Backgrounds</a:t>
            </a:r>
          </a:p>
          <a:p>
            <a:pPr lvl="1"/>
            <a:r>
              <a:rPr lang="en-US" dirty="0" smtClean="0"/>
              <a:t>Deep underground			</a:t>
            </a:r>
            <a:r>
              <a:rPr lang="en-US" dirty="0" smtClean="0">
                <a:solidFill>
                  <a:srgbClr val="996633"/>
                </a:solidFill>
              </a:rPr>
              <a:t>– </a:t>
            </a:r>
            <a:r>
              <a:rPr lang="en-US" dirty="0" smtClean="0">
                <a:solidFill>
                  <a:srgbClr val="FF9966"/>
                </a:solidFill>
              </a:rPr>
              <a:t>DUSEL  4850 </a:t>
            </a:r>
            <a:r>
              <a:rPr lang="en-US" dirty="0" err="1" smtClean="0">
                <a:solidFill>
                  <a:srgbClr val="FF9966"/>
                </a:solidFill>
              </a:rPr>
              <a:t>ft</a:t>
            </a:r>
            <a:endParaRPr lang="en-US" dirty="0" smtClean="0">
              <a:solidFill>
                <a:srgbClr val="FF9966"/>
              </a:solidFill>
            </a:endParaRPr>
          </a:p>
          <a:p>
            <a:pPr lvl="1"/>
            <a:r>
              <a:rPr lang="en-US" dirty="0" smtClean="0"/>
              <a:t>&gt; 5 m water shielding			</a:t>
            </a:r>
            <a:r>
              <a:rPr lang="en-US" dirty="0" smtClean="0">
                <a:solidFill>
                  <a:srgbClr val="996633"/>
                </a:solidFill>
              </a:rPr>
              <a:t>– Water Tank (15 m)</a:t>
            </a:r>
            <a:endParaRPr lang="en-US" dirty="0">
              <a:solidFill>
                <a:srgbClr val="996633"/>
              </a:solidFill>
            </a:endParaRPr>
          </a:p>
          <a:p>
            <a:r>
              <a:rPr lang="en-US" u="sng" dirty="0" smtClean="0"/>
              <a:t>Detector Materials</a:t>
            </a:r>
          </a:p>
          <a:p>
            <a:pPr lvl="1"/>
            <a:r>
              <a:rPr lang="en-US" dirty="0" smtClean="0"/>
              <a:t>Photon Detectors 			</a:t>
            </a:r>
            <a:r>
              <a:rPr lang="en-US" dirty="0" smtClean="0">
                <a:solidFill>
                  <a:srgbClr val="32946A"/>
                </a:solidFill>
              </a:rPr>
              <a:t>– </a:t>
            </a:r>
            <a:r>
              <a:rPr lang="en-US" dirty="0" smtClean="0">
                <a:solidFill>
                  <a:srgbClr val="FF00FF"/>
                </a:solidFill>
              </a:rPr>
              <a:t>QUPID</a:t>
            </a:r>
          </a:p>
          <a:p>
            <a:pPr lvl="1"/>
            <a:r>
              <a:rPr lang="en-US" dirty="0" smtClean="0"/>
              <a:t>Cryostat 				</a:t>
            </a:r>
            <a:r>
              <a:rPr lang="en-US" dirty="0" smtClean="0">
                <a:solidFill>
                  <a:srgbClr val="32946A"/>
                </a:solidFill>
              </a:rPr>
              <a:t>– Titanium </a:t>
            </a:r>
          </a:p>
          <a:p>
            <a:pPr lvl="1"/>
            <a:r>
              <a:rPr lang="en-US" dirty="0" smtClean="0"/>
              <a:t>Others 				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– Copper, PTFE…</a:t>
            </a:r>
          </a:p>
          <a:p>
            <a:r>
              <a:rPr lang="en-US" u="sng" dirty="0" smtClean="0"/>
              <a:t>Purity of Liquid </a:t>
            </a:r>
            <a:r>
              <a:rPr lang="en-US" u="sng" dirty="0" err="1" smtClean="0"/>
              <a:t>Xe</a:t>
            </a:r>
            <a:r>
              <a:rPr lang="en-US" u="sng" dirty="0" smtClean="0"/>
              <a:t>/</a:t>
            </a:r>
            <a:r>
              <a:rPr lang="en-US" u="sng" dirty="0" err="1" smtClean="0"/>
              <a:t>Ar</a:t>
            </a:r>
            <a:endParaRPr lang="en-US" u="sng" dirty="0" smtClean="0"/>
          </a:p>
          <a:p>
            <a:pPr lvl="1"/>
            <a:r>
              <a:rPr lang="en-US" dirty="0" smtClean="0"/>
              <a:t>Radon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(&lt; 0.3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mBq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ton)</a:t>
            </a:r>
          </a:p>
          <a:p>
            <a:pPr lvl="1"/>
            <a:r>
              <a:rPr lang="en-US" baseline="30000" dirty="0"/>
              <a:t>39</a:t>
            </a:r>
            <a:r>
              <a:rPr lang="en-US" dirty="0"/>
              <a:t>Ar	(&gt; 100 depletion) 		</a:t>
            </a:r>
            <a:r>
              <a:rPr lang="en-US" dirty="0">
                <a:solidFill>
                  <a:srgbClr val="660066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Depleted </a:t>
            </a:r>
            <a:r>
              <a:rPr lang="en-US" dirty="0" err="1">
                <a:solidFill>
                  <a:srgbClr val="FF0000"/>
                </a:solidFill>
              </a:rPr>
              <a:t>Ar</a:t>
            </a:r>
            <a:endParaRPr lang="en-US" dirty="0">
              <a:solidFill>
                <a:srgbClr val="660066"/>
              </a:solidFill>
            </a:endParaRPr>
          </a:p>
          <a:p>
            <a:pPr lvl="1"/>
            <a:r>
              <a:rPr lang="en-US" baseline="30000" dirty="0" smtClean="0"/>
              <a:t>85</a:t>
            </a:r>
            <a:r>
              <a:rPr lang="en-US" dirty="0" smtClean="0"/>
              <a:t>K	(&lt; 0.2 </a:t>
            </a:r>
            <a:r>
              <a:rPr lang="en-US" dirty="0" err="1" smtClean="0"/>
              <a:t>ppt</a:t>
            </a:r>
            <a:r>
              <a:rPr lang="en-US" dirty="0" smtClean="0"/>
              <a:t> in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3366FF"/>
                </a:solidFill>
              </a:rPr>
              <a:t> 		– 1 event / 10 ton-year</a:t>
            </a:r>
            <a:endParaRPr lang="en-US" dirty="0" smtClean="0"/>
          </a:p>
          <a:p>
            <a:r>
              <a:rPr lang="en-US" u="sng" dirty="0" smtClean="0"/>
              <a:t>Physics Backgrounds in </a:t>
            </a:r>
            <a:r>
              <a:rPr lang="en-US" u="sng" dirty="0" err="1" smtClean="0"/>
              <a:t>Xe</a:t>
            </a:r>
            <a:endParaRPr lang="en-US" u="sng" dirty="0" smtClean="0"/>
          </a:p>
          <a:p>
            <a:pPr lvl="1"/>
            <a:r>
              <a:rPr lang="en-US" dirty="0" err="1" smtClean="0"/>
              <a:t>pp</a:t>
            </a:r>
            <a:r>
              <a:rPr lang="en-US" dirty="0" smtClean="0"/>
              <a:t>-chain solar neutrinos 			</a:t>
            </a:r>
            <a:r>
              <a:rPr lang="en-US" dirty="0" smtClean="0">
                <a:solidFill>
                  <a:srgbClr val="3366FF"/>
                </a:solidFill>
              </a:rPr>
              <a:t>– 1 event / 10 ton-year</a:t>
            </a:r>
          </a:p>
          <a:p>
            <a:pPr lvl="1"/>
            <a:r>
              <a:rPr lang="en-US" dirty="0" smtClean="0"/>
              <a:t>2v Double beta decays from </a:t>
            </a:r>
            <a:r>
              <a:rPr lang="en-US" baseline="30000" dirty="0" smtClean="0"/>
              <a:t>136</a:t>
            </a:r>
            <a:r>
              <a:rPr lang="en-US" dirty="0" smtClean="0"/>
              <a:t>Xe	</a:t>
            </a:r>
            <a:r>
              <a:rPr lang="en-US" dirty="0" smtClean="0">
                <a:solidFill>
                  <a:srgbClr val="3366FF"/>
                </a:solidFill>
              </a:rPr>
              <a:t>– 1 </a:t>
            </a:r>
            <a:r>
              <a:rPr lang="en-US" dirty="0">
                <a:solidFill>
                  <a:srgbClr val="3366FF"/>
                </a:solidFill>
              </a:rPr>
              <a:t>event / </a:t>
            </a:r>
            <a:r>
              <a:rPr lang="en-US" dirty="0" smtClean="0">
                <a:solidFill>
                  <a:srgbClr val="3366FF"/>
                </a:solidFill>
              </a:rPr>
              <a:t>10 ton</a:t>
            </a:r>
            <a:r>
              <a:rPr lang="en-US" dirty="0">
                <a:solidFill>
                  <a:srgbClr val="3366FF"/>
                </a:solidFill>
              </a:rPr>
              <a:t>-</a:t>
            </a:r>
            <a:r>
              <a:rPr lang="en-US" dirty="0" smtClean="0">
                <a:solidFill>
                  <a:srgbClr val="3366FF"/>
                </a:solidFill>
              </a:rPr>
              <a:t>year</a:t>
            </a:r>
          </a:p>
          <a:p>
            <a:r>
              <a:rPr lang="en-US" u="sng" dirty="0" smtClean="0"/>
              <a:t>Neutron Active Veto</a:t>
            </a:r>
          </a:p>
          <a:p>
            <a:pPr lvl="1"/>
            <a:r>
              <a:rPr lang="en-US" dirty="0" smtClean="0"/>
              <a:t>Boron doped Liquid Scintillator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64C-8C53-6242-8D04-0D618C7347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19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9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75010" y="1"/>
            <a:ext cx="9451181" cy="685800"/>
          </a:xfrm>
          <a:ln/>
        </p:spPr>
        <p:txBody>
          <a:bodyPr/>
          <a:lstStyle/>
          <a:p>
            <a:r>
              <a:rPr lang="en-US" dirty="0"/>
              <a:t>MAX - Multi-ton Argon &amp; Xenon</a:t>
            </a:r>
          </a:p>
        </p:txBody>
      </p: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0" y="1943100"/>
            <a:ext cx="9601200" cy="2095500"/>
            <a:chOff x="0" y="0"/>
            <a:chExt cx="8192" cy="1760"/>
          </a:xfrm>
          <a:solidFill>
            <a:schemeClr val="bg1"/>
          </a:solidFill>
        </p:grpSpPr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0" y="0"/>
              <a:ext cx="8192" cy="17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28"/>
              <a:ext cx="723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128"/>
              <a:ext cx="723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128"/>
              <a:ext cx="654" cy="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128"/>
              <a:ext cx="651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28"/>
              <a:ext cx="519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128"/>
              <a:ext cx="767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28"/>
              <a:ext cx="70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128"/>
              <a:ext cx="72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" y="128"/>
              <a:ext cx="1378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" y="128"/>
              <a:ext cx="1156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920"/>
              <a:ext cx="727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920"/>
              <a:ext cx="773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920"/>
              <a:ext cx="72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20"/>
              <a:ext cx="697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920"/>
              <a:ext cx="73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920"/>
              <a:ext cx="709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Picture 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920"/>
              <a:ext cx="72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" y="920"/>
              <a:ext cx="70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1" name="Picture 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" y="920"/>
              <a:ext cx="72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3" name="Rectangle 23"/>
          <p:cNvSpPr>
            <a:spLocks/>
          </p:cNvSpPr>
          <p:nvPr/>
        </p:nvSpPr>
        <p:spPr bwMode="auto">
          <a:xfrm>
            <a:off x="609600" y="4114800"/>
            <a:ext cx="838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UMass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Amherst, Arizona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State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University, </a:t>
            </a:r>
          </a:p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Augustana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 College, Black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Hills State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University,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Coimbra University, Columbia University,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Fermilab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,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Houston, INAF, LNG, MIT, 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Münster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, 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Notre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Dame, Princeton University, Rice University, Temple University, UCLA, 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Virginia,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Zürich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09600" y="1030174"/>
            <a:ext cx="8305800" cy="707781"/>
          </a:xfrm>
          <a:prstGeom prst="rect">
            <a:avLst/>
          </a:prstGeom>
          <a:noFill/>
          <a:ln w="12700" cap="flat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336" tIns="45668" rIns="91336" bIns="45668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>
              <a:defRPr/>
            </a:pPr>
            <a:r>
              <a:rPr lang="en-US" sz="4000" b="1" dirty="0">
                <a:solidFill>
                  <a:srgbClr val="FF00FF"/>
                </a:solidFill>
                <a:latin typeface="Arial Narrow" charset="0"/>
                <a:ea typeface="Arial" charset="0"/>
                <a:sym typeface="Gill Sans" charset="0"/>
              </a:rPr>
              <a:t>MAX Collaboration = </a:t>
            </a:r>
            <a:r>
              <a:rPr lang="en-US" sz="4000" b="1" dirty="0" err="1" smtClean="0">
                <a:solidFill>
                  <a:srgbClr val="FF00FF"/>
                </a:solidFill>
                <a:latin typeface="Arial Narrow" charset="0"/>
                <a:ea typeface="Arial" charset="0"/>
                <a:sym typeface="Gill Sans" charset="0"/>
              </a:rPr>
              <a:t>DarkSide</a:t>
            </a:r>
            <a:r>
              <a:rPr lang="en-US" sz="4000" b="1" smtClean="0">
                <a:solidFill>
                  <a:srgbClr val="FF00FF"/>
                </a:solidFill>
                <a:latin typeface="Arial Narrow" charset="0"/>
                <a:ea typeface="Arial" charset="0"/>
                <a:sym typeface="Gill Sans" charset="0"/>
              </a:rPr>
              <a:t> + XENON</a:t>
            </a:r>
            <a:endParaRPr lang="en-US" sz="4000" b="1" dirty="0">
              <a:solidFill>
                <a:srgbClr val="FF00FF"/>
              </a:solidFill>
              <a:latin typeface="Arial Narrow" charset="0"/>
              <a:ea typeface="Arial" charset="0"/>
              <a:sym typeface="Gill Sans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>
                <a:solidFill>
                  <a:srgbClr val="0000FF"/>
                </a:solidFill>
              </a:rPr>
              <a:pPr eaLnBrk="1" hangingPunct="1"/>
              <a:t>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3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1"/>
          <p:cNvGrpSpPr>
            <a:grpSpLocks/>
          </p:cNvGrpSpPr>
          <p:nvPr/>
        </p:nvGrpSpPr>
        <p:grpSpPr bwMode="auto">
          <a:xfrm>
            <a:off x="0" y="990600"/>
            <a:ext cx="9448800" cy="5943600"/>
            <a:chOff x="0" y="876300"/>
            <a:chExt cx="9448800" cy="5943600"/>
          </a:xfrm>
        </p:grpSpPr>
        <p:pic>
          <p:nvPicPr>
            <p:cNvPr id="15367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3416"/>
              <a:ext cx="4191000" cy="55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Group 20"/>
            <p:cNvGrpSpPr>
              <a:grpSpLocks/>
            </p:cNvGrpSpPr>
            <p:nvPr/>
          </p:nvGrpSpPr>
          <p:grpSpPr bwMode="auto">
            <a:xfrm>
              <a:off x="4419600" y="1433512"/>
              <a:ext cx="5029200" cy="4738688"/>
              <a:chOff x="2209800" y="1828800"/>
              <a:chExt cx="4672368" cy="4510087"/>
            </a:xfrm>
          </p:grpSpPr>
          <p:pic>
            <p:nvPicPr>
              <p:cNvPr id="15377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34" r="35796" b="18178"/>
              <a:stretch>
                <a:fillRect/>
              </a:stretch>
            </p:blipFill>
            <p:spPr bwMode="auto">
              <a:xfrm>
                <a:off x="3481388" y="1828800"/>
                <a:ext cx="2690812" cy="434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9" t="22554" r="35114" b="17136"/>
              <a:stretch>
                <a:fillRect/>
              </a:stretch>
            </p:blipFill>
            <p:spPr bwMode="auto">
              <a:xfrm flipH="1">
                <a:off x="2209800" y="1828800"/>
                <a:ext cx="1989138" cy="441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79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64" t="7777" b="7777"/>
              <a:stretch>
                <a:fillRect/>
              </a:stretch>
            </p:blipFill>
            <p:spPr bwMode="auto">
              <a:xfrm>
                <a:off x="6172200" y="1905000"/>
                <a:ext cx="709968" cy="4433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533401" y="876300"/>
              <a:ext cx="1676400" cy="64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Photo Cathode</a:t>
              </a:r>
            </a:p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(-6 kV)</a:t>
              </a:r>
            </a:p>
          </p:txBody>
        </p:sp>
        <p:grpSp>
          <p:nvGrpSpPr>
            <p:cNvPr id="15370" name="Group 19"/>
            <p:cNvGrpSpPr>
              <a:grpSpLocks/>
            </p:cNvGrpSpPr>
            <p:nvPr/>
          </p:nvGrpSpPr>
          <p:grpSpPr bwMode="auto">
            <a:xfrm>
              <a:off x="1752600" y="1600200"/>
              <a:ext cx="2598738" cy="3722132"/>
              <a:chOff x="1747837" y="1573997"/>
              <a:chExt cx="2598739" cy="3722892"/>
            </a:xfrm>
          </p:grpSpPr>
          <p:sp>
            <p:nvSpPr>
              <p:cNvPr id="15373" name="TextBox 6"/>
              <p:cNvSpPr txBox="1">
                <a:spLocks noChangeArrowheads="1"/>
              </p:cNvSpPr>
              <p:nvPr/>
            </p:nvSpPr>
            <p:spPr bwMode="auto">
              <a:xfrm>
                <a:off x="1747837" y="3708033"/>
                <a:ext cx="1371601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 dirty="0">
                    <a:solidFill>
                      <a:srgbClr val="FF0000"/>
                    </a:solidFill>
                    <a:latin typeface="Arial Narrow" charset="0"/>
                  </a:rPr>
                  <a:t>APD</a:t>
                </a:r>
                <a:r>
                  <a:rPr lang="en-US" sz="1800" b="1" dirty="0">
                    <a:solidFill>
                      <a:srgbClr val="FF0000"/>
                    </a:solidFill>
                    <a:latin typeface="Arial Narrow" charset="0"/>
                    <a:sym typeface="Symbol" charset="0"/>
                  </a:rPr>
                  <a:t> (0 V)</a:t>
                </a:r>
                <a:endParaRPr lang="en-US" sz="1800" b="1" dirty="0">
                  <a:solidFill>
                    <a:srgbClr val="FF0000"/>
                  </a:solidFill>
                  <a:latin typeface="Arial Narrow" charset="0"/>
                </a:endParaRPr>
              </a:p>
            </p:txBody>
          </p:sp>
          <p:sp>
            <p:nvSpPr>
              <p:cNvPr id="15374" name="TextBox 7"/>
              <p:cNvSpPr txBox="1">
                <a:spLocks noChangeArrowheads="1"/>
              </p:cNvSpPr>
              <p:nvPr/>
            </p:nvSpPr>
            <p:spPr bwMode="auto">
              <a:xfrm>
                <a:off x="3195638" y="1573997"/>
                <a:ext cx="1150938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Arial Narrow" charset="0"/>
                  </a:rPr>
                  <a:t>Quartz</a:t>
                </a:r>
              </a:p>
            </p:txBody>
          </p:sp>
          <p:sp>
            <p:nvSpPr>
              <p:cNvPr id="15375" name="TextBox 9"/>
              <p:cNvSpPr txBox="1">
                <a:spLocks noChangeArrowheads="1"/>
              </p:cNvSpPr>
              <p:nvPr/>
            </p:nvSpPr>
            <p:spPr bwMode="auto">
              <a:xfrm>
                <a:off x="2509837" y="4927482"/>
                <a:ext cx="884238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Arial Narrow" charset="0"/>
                  </a:rPr>
                  <a:t>Quartz</a:t>
                </a:r>
              </a:p>
            </p:txBody>
          </p:sp>
          <p:sp>
            <p:nvSpPr>
              <p:cNvPr id="15376" name="TextBox 15"/>
              <p:cNvSpPr txBox="1">
                <a:spLocks noChangeArrowheads="1"/>
              </p:cNvSpPr>
              <p:nvPr/>
            </p:nvSpPr>
            <p:spPr bwMode="auto">
              <a:xfrm>
                <a:off x="1752600" y="2667000"/>
                <a:ext cx="1366838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>
                    <a:solidFill>
                      <a:srgbClr val="E6E6E6"/>
                    </a:solidFill>
                    <a:latin typeface="Arial Narrow" charset="0"/>
                  </a:rPr>
                  <a:t>Al coating</a:t>
                </a:r>
              </a:p>
            </p:txBody>
          </p:sp>
        </p:grpSp>
        <p:sp>
          <p:nvSpPr>
            <p:cNvPr id="15371" name="TextBox 6"/>
            <p:cNvSpPr txBox="1">
              <a:spLocks noChangeArrowheads="1"/>
            </p:cNvSpPr>
            <p:nvPr/>
          </p:nvSpPr>
          <p:spPr bwMode="auto">
            <a:xfrm>
              <a:off x="6705600" y="3886200"/>
              <a:ext cx="1122363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FF"/>
                  </a:solidFill>
                  <a:latin typeface="Arial Narrow" charset="0"/>
                </a:rPr>
                <a:t>APD</a:t>
              </a:r>
              <a:r>
                <a:rPr lang="en-US" sz="1800" b="1">
                  <a:solidFill>
                    <a:srgbClr val="6600FF"/>
                  </a:solidFill>
                  <a:latin typeface="Arial Narrow" charset="0"/>
                  <a:sym typeface="Symbol" charset="0"/>
                </a:rPr>
                <a:t> (0 V)</a:t>
              </a:r>
              <a:endParaRPr lang="en-US" sz="1800" b="1">
                <a:solidFill>
                  <a:srgbClr val="6600FF"/>
                </a:solidFill>
                <a:latin typeface="Arial Narrow" charset="0"/>
              </a:endParaRPr>
            </a:p>
          </p:txBody>
        </p:sp>
        <p:sp>
          <p:nvSpPr>
            <p:cNvPr id="15372" name="TextBox 18"/>
            <p:cNvSpPr txBox="1">
              <a:spLocks noChangeArrowheads="1"/>
            </p:cNvSpPr>
            <p:nvPr/>
          </p:nvSpPr>
          <p:spPr bwMode="auto">
            <a:xfrm>
              <a:off x="4038600" y="1181100"/>
              <a:ext cx="1917700" cy="64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Photo Cathode</a:t>
              </a:r>
            </a:p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(-6 kV)</a:t>
              </a:r>
            </a:p>
          </p:txBody>
        </p:sp>
      </p:grp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QUPID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dirty="0" err="1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artz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hoton </a:t>
            </a:r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ntensifying </a:t>
            </a:r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etector)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16C894-68DB-554E-BD39-5CD93E9672AC}" type="slidenum">
              <a:rPr lang="en-US" sz="1500">
                <a:solidFill>
                  <a:srgbClr val="0000FF"/>
                </a:solidFill>
              </a:rPr>
              <a:pPr eaLnBrk="1" hangingPunct="1"/>
              <a:t>20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09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914400"/>
            <a:ext cx="2477962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arXiv:1103.3689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20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8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11113"/>
            <a:ext cx="9296400" cy="685800"/>
          </a:xfrm>
        </p:spPr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Comparison of Low-radioactive</a:t>
            </a:r>
            <a:b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Photon Detectors from Hamamatsu</a:t>
            </a:r>
          </a:p>
        </p:txBody>
      </p: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0" y="715963"/>
            <a:ext cx="9601714" cy="6623051"/>
            <a:chOff x="0" y="715963"/>
            <a:chExt cx="9601200" cy="6623980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5963"/>
              <a:ext cx="9601200" cy="659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62417" y="762006"/>
              <a:ext cx="1250883" cy="1078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QUPID</a:t>
              </a:r>
            </a:p>
            <a:p>
              <a:pPr algn="ctr" eaLnBrk="1" hangingPunct="1"/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3 inch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351" y="762006"/>
              <a:ext cx="1174687" cy="1078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R8520</a:t>
              </a:r>
            </a:p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 inch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4209" y="762006"/>
              <a:ext cx="1176274" cy="1078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R8778</a:t>
              </a:r>
            </a:p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 inch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218" y="6485747"/>
              <a:ext cx="1519157" cy="8541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+mn-lt"/>
                  <a:ea typeface="+mn-ea"/>
                </a:rPr>
                <a:t>XENON10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+mn-lt"/>
                  <a:ea typeface="+mn-ea"/>
                </a:rPr>
                <a:t>XENON100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6747" y="6485748"/>
              <a:ext cx="1266757" cy="8541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+mn-lt"/>
                  <a:ea typeface="+mn-ea"/>
                </a:rPr>
                <a:t>LUX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+mn-lt"/>
                  <a:ea typeface="+mn-ea"/>
                </a:rPr>
                <a:t>(XMASS)</a:t>
              </a:r>
            </a:p>
          </p:txBody>
        </p:sp>
        <p:sp>
          <p:nvSpPr>
            <p:cNvPr id="22538" name="TextBox 15"/>
            <p:cNvSpPr txBox="1">
              <a:spLocks noChangeArrowheads="1"/>
            </p:cNvSpPr>
            <p:nvPr/>
          </p:nvSpPr>
          <p:spPr bwMode="auto">
            <a:xfrm>
              <a:off x="7994433" y="6115050"/>
              <a:ext cx="1559358" cy="1200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FF00"/>
                  </a:solidFill>
                  <a:latin typeface="Arial Narrow" charset="0"/>
                </a:rPr>
                <a:t>DarkSide50</a:t>
              </a:r>
            </a:p>
            <a:p>
              <a:pPr algn="ctr" eaLnBrk="1" hangingPunct="1"/>
              <a:r>
                <a:rPr lang="en-US" b="1" dirty="0" smtClean="0">
                  <a:solidFill>
                    <a:srgbClr val="FFFF00"/>
                  </a:solidFill>
                  <a:latin typeface="Arial Narrow" charset="0"/>
                </a:rPr>
                <a:t>XENON1T</a:t>
              </a:r>
              <a:endParaRPr lang="en-US" b="1" dirty="0">
                <a:solidFill>
                  <a:srgbClr val="FFFF00"/>
                </a:solidFill>
                <a:latin typeface="Arial Narrow" charset="0"/>
              </a:endParaRPr>
            </a:p>
            <a:p>
              <a:pPr algn="ctr" eaLnBrk="1" hangingPunct="1"/>
              <a:r>
                <a:rPr lang="en-US" b="1" dirty="0" smtClean="0">
                  <a:solidFill>
                    <a:srgbClr val="FFFF00"/>
                  </a:solidFill>
                  <a:latin typeface="Arial Narrow" charset="0"/>
                </a:rPr>
                <a:t>MAX, XAX</a:t>
              </a:r>
              <a:endParaRPr lang="en-US" b="1" dirty="0">
                <a:solidFill>
                  <a:srgbClr val="FFFF00"/>
                </a:solidFill>
                <a:latin typeface="Arial Narrow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221" y="2286220"/>
              <a:ext cx="1583877" cy="523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&lt; 0.3 </a:t>
              </a:r>
              <a:r>
                <a:rPr lang="en-US" sz="2800" b="1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mBq</a:t>
              </a:r>
              <a:endPara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77790" y="2362431"/>
              <a:ext cx="1502004" cy="523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~ 10 </a:t>
              </a:r>
              <a:r>
                <a:rPr lang="en-US" sz="2800" b="1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mBq</a:t>
              </a:r>
              <a:endPara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155" y="2362431"/>
              <a:ext cx="1338255" cy="523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~ 1 </a:t>
              </a:r>
              <a:r>
                <a:rPr lang="en-US" sz="2800" b="1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mBq</a:t>
              </a:r>
              <a:endPara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9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of two types of QUPID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A7A-56A0-4052-B082-91FDCF6C8B3F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Katsushi Arisaka, UCLA</a:t>
            </a:r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95082"/>
              </p:ext>
            </p:extLst>
          </p:nvPr>
        </p:nvGraphicFramePr>
        <p:xfrm>
          <a:off x="-61187" y="894080"/>
          <a:ext cx="9664438" cy="599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Arrow Connector 11"/>
          <p:cNvCxnSpPr>
            <a:cxnSpLocks noChangeAspect="1"/>
          </p:cNvCxnSpPr>
          <p:nvPr/>
        </p:nvCxnSpPr>
        <p:spPr bwMode="auto">
          <a:xfrm rot="5400000">
            <a:off x="1357313" y="5470526"/>
            <a:ext cx="639762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752600" y="4933890"/>
            <a:ext cx="1745553" cy="405041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+mn-ea"/>
              </a:rPr>
              <a:t>Xenon (178 nm)</a:t>
            </a:r>
          </a:p>
        </p:txBody>
      </p:sp>
      <p:cxnSp>
        <p:nvCxnSpPr>
          <p:cNvPr id="15" name="Straight Arrow Connector 17"/>
          <p:cNvCxnSpPr>
            <a:cxnSpLocks noChangeAspect="1"/>
          </p:cNvCxnSpPr>
          <p:nvPr/>
        </p:nvCxnSpPr>
        <p:spPr bwMode="auto">
          <a:xfrm rot="5400000">
            <a:off x="5700714" y="5459412"/>
            <a:ext cx="639762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257801" y="4933890"/>
            <a:ext cx="2380653" cy="40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ea typeface="+mn-ea"/>
              </a:rPr>
              <a:t>Argon + TPB (420 nm)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22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47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r="995" b="2187"/>
          <a:stretch>
            <a:fillRect/>
          </a:stretch>
        </p:blipFill>
        <p:spPr>
          <a:xfrm>
            <a:off x="88900" y="914400"/>
            <a:ext cx="9426575" cy="5976938"/>
          </a:xfrm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1, 2 and 3 PE Distribution with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2 m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cable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5" indent="-3747118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>
                <a:solidFill>
                  <a:srgbClr val="0000FF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5" indent="-3747118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71F54E-917A-E04C-A40F-AF690540AE8C}" type="slidenum">
              <a:rPr lang="en-US" sz="1500" b="0">
                <a:solidFill>
                  <a:srgbClr val="0000FF"/>
                </a:solidFill>
              </a:rPr>
              <a:pPr eaLnBrk="1" hangingPunct="1"/>
              <a:t>23</a:t>
            </a:fld>
            <a:endParaRPr lang="en-US" sz="1500" b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1242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2 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17526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3 PE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149850" y="43434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1 PE</a:t>
            </a:r>
          </a:p>
        </p:txBody>
      </p:sp>
      <p:sp>
        <p:nvSpPr>
          <p:cNvPr id="40970" name="Rectangle 22"/>
          <p:cNvSpPr>
            <a:spLocks noChangeArrowheads="1"/>
          </p:cNvSpPr>
          <p:nvPr/>
        </p:nvSpPr>
        <p:spPr bwMode="auto">
          <a:xfrm>
            <a:off x="6477000" y="1371601"/>
            <a:ext cx="1905000" cy="8482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r>
              <a:rPr lang="en-US" b="1">
                <a:solidFill>
                  <a:srgbClr val="FF00FF"/>
                </a:solidFill>
                <a:latin typeface="Arial Narrow" charset="0"/>
              </a:rPr>
              <a:t>G = 800 × 200</a:t>
            </a:r>
          </a:p>
          <a:p>
            <a:r>
              <a:rPr lang="en-US" b="1">
                <a:solidFill>
                  <a:srgbClr val="FF00FF"/>
                </a:solidFill>
                <a:latin typeface="Arial Narrow" charset="0"/>
              </a:rPr>
              <a:t>    = 160,000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1" y="2667001"/>
            <a:ext cx="2819400" cy="461657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TTS = 160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(FWHM)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23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38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290" y="0"/>
            <a:ext cx="9829214" cy="73810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14600" y="-45658"/>
            <a:ext cx="6606540" cy="6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15" tIns="48307" rIns="96615" bIns="48307" numCol="1" anchor="ctr" anchorCtr="0" compatLnSpc="1">
            <a:prstTxWarp prst="textNoShape">
              <a:avLst/>
            </a:prstTxWarp>
          </a:bodyPr>
          <a:lstStyle>
            <a:lvl1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6pPr>
            <a:lvl7pPr marL="9144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7pPr>
            <a:lvl8pPr marL="13716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8pPr>
            <a:lvl9pPr marL="18288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9pPr>
          </a:lstStyle>
          <a:p>
            <a:r>
              <a:rPr lang="en-US" sz="4000" dirty="0"/>
              <a:t>7 QUPID with Holder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-152400" y="6431546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54" tIns="48278" rIns="96554" bIns="48278" numCol="1" anchor="ctr" anchorCtr="0" compatLnSpc="1">
            <a:prstTxWarp prst="textNoShape">
              <a:avLst/>
            </a:prstTxWarp>
          </a:bodyPr>
          <a:lstStyle>
            <a:lvl1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6793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6pPr>
            <a:lvl7pPr marL="913586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7pPr>
            <a:lvl8pPr marL="1370377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8pPr>
            <a:lvl9pPr marL="1827172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Tested in both </a:t>
            </a:r>
            <a:r>
              <a:rPr lang="en-US" sz="32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Xe</a:t>
            </a:r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 and </a:t>
            </a:r>
            <a:r>
              <a:rPr lang="en-US" sz="32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Ar</a:t>
            </a:r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 at UCLA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Ready for </a:t>
            </a:r>
            <a:r>
              <a:rPr lang="en-US" sz="32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DarkSide</a:t>
            </a:r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 10</a:t>
            </a:r>
            <a:endParaRPr lang="en-US" sz="320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8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155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4F0419-3350-4642-B83D-D22ABA6ED644}" type="slidenum">
              <a:rPr lang="en-US" sz="1500">
                <a:solidFill>
                  <a:srgbClr val="0000FF"/>
                </a:solidFill>
              </a:rPr>
              <a:pPr eaLnBrk="1" hangingPunct="1"/>
              <a:t>25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155653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7867"/>
          <a:stretch>
            <a:fillRect/>
          </a:stretch>
        </p:blipFill>
        <p:spPr>
          <a:xfrm>
            <a:off x="0" y="1709738"/>
            <a:ext cx="3163888" cy="5224462"/>
          </a:xfrm>
        </p:spPr>
      </p:pic>
      <p:sp>
        <p:nvSpPr>
          <p:cNvPr id="155654" name="Rectangle 16"/>
          <p:cNvSpPr>
            <a:spLocks noChangeArrowheads="1"/>
          </p:cNvSpPr>
          <p:nvPr/>
        </p:nvSpPr>
        <p:spPr bwMode="auto">
          <a:xfrm>
            <a:off x="533400" y="3348038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0.81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sp>
        <p:nvSpPr>
          <p:cNvPr id="155655" name="Rectangle 16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67000" y="792163"/>
            <a:ext cx="3709988" cy="6142037"/>
            <a:chOff x="2667000" y="792163"/>
            <a:chExt cx="3709988" cy="6142037"/>
          </a:xfrm>
        </p:grpSpPr>
        <p:pic>
          <p:nvPicPr>
            <p:cNvPr id="155665" name="Content Placeholder 7" descr="nomulti_noS2S1_scat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5" r="7698"/>
            <a:stretch>
              <a:fillRect/>
            </a:stretch>
          </p:blipFill>
          <p:spPr bwMode="auto">
            <a:xfrm>
              <a:off x="3206750" y="1679575"/>
              <a:ext cx="3170238" cy="525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6" name="Rectangle 16"/>
            <p:cNvSpPr>
              <a:spLocks noChangeArrowheads="1"/>
            </p:cNvSpPr>
            <p:nvPr/>
          </p:nvSpPr>
          <p:spPr bwMode="auto">
            <a:xfrm>
              <a:off x="2894013" y="792163"/>
              <a:ext cx="536575" cy="469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66FF"/>
                  </a:solidFill>
                  <a:latin typeface="Arial Narrow" charset="0"/>
                </a:rPr>
                <a:t>1/8</a:t>
              </a:r>
            </a:p>
          </p:txBody>
        </p:sp>
        <p:sp>
          <p:nvSpPr>
            <p:cNvPr id="155667" name="Curved Down Arrow 13"/>
            <p:cNvSpPr>
              <a:spLocks noChangeArrowheads="1"/>
            </p:cNvSpPr>
            <p:nvPr/>
          </p:nvSpPr>
          <p:spPr bwMode="auto">
            <a:xfrm>
              <a:off x="2667000" y="1295400"/>
              <a:ext cx="1066800" cy="381000"/>
            </a:xfrm>
            <a:prstGeom prst="curvedDownArrow">
              <a:avLst>
                <a:gd name="adj1" fmla="val 17513"/>
                <a:gd name="adj2" fmla="val 49998"/>
                <a:gd name="adj3" fmla="val 38421"/>
              </a:avLst>
            </a:prstGeom>
            <a:solidFill>
              <a:srgbClr val="CCFFCC"/>
            </a:solidFill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1416" tIns="45708" rIns="91416" bIns="45708" anchor="ctr"/>
            <a:lstStyle/>
            <a:p>
              <a:pPr algn="ctr"/>
              <a:endParaRPr lang="en-US"/>
            </a:p>
          </p:txBody>
        </p:sp>
        <p:sp>
          <p:nvSpPr>
            <p:cNvPr id="155668" name="Rectangle 15"/>
            <p:cNvSpPr>
              <a:spLocks noChangeArrowheads="1"/>
            </p:cNvSpPr>
            <p:nvPr/>
          </p:nvSpPr>
          <p:spPr bwMode="auto">
            <a:xfrm>
              <a:off x="3962400" y="1219200"/>
              <a:ext cx="1677988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Arial Narrow" charset="0"/>
                </a:rPr>
                <a:t>Multi Hit Cut</a:t>
              </a:r>
            </a:p>
          </p:txBody>
        </p:sp>
        <p:sp>
          <p:nvSpPr>
            <p:cNvPr id="155669" name="Rectangle 16"/>
            <p:cNvSpPr>
              <a:spLocks noChangeArrowheads="1"/>
            </p:cNvSpPr>
            <p:nvPr/>
          </p:nvSpPr>
          <p:spPr bwMode="auto">
            <a:xfrm>
              <a:off x="3733800" y="3324225"/>
              <a:ext cx="1638300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0.10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  <a:sym typeface="Symbol" charset="0"/>
                </a:rPr>
                <a:t>n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/ year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019800" y="787400"/>
            <a:ext cx="3563938" cy="6146800"/>
            <a:chOff x="6019800" y="787400"/>
            <a:chExt cx="3563938" cy="6146800"/>
          </a:xfrm>
        </p:grpSpPr>
        <p:pic>
          <p:nvPicPr>
            <p:cNvPr id="155660" name="Content Placeholder 7" descr="nomulti_noS2S1_scat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5" r="6805"/>
            <a:stretch>
              <a:fillRect/>
            </a:stretch>
          </p:blipFill>
          <p:spPr bwMode="auto">
            <a:xfrm>
              <a:off x="6383338" y="1679575"/>
              <a:ext cx="3200400" cy="525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1" name="Rectangle 16"/>
            <p:cNvSpPr>
              <a:spLocks noChangeArrowheads="1"/>
            </p:cNvSpPr>
            <p:nvPr/>
          </p:nvSpPr>
          <p:spPr bwMode="auto">
            <a:xfrm>
              <a:off x="6230938" y="787400"/>
              <a:ext cx="536575" cy="469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66FF"/>
                  </a:solidFill>
                  <a:latin typeface="Arial Narrow" charset="0"/>
                </a:rPr>
                <a:t>1/4</a:t>
              </a:r>
            </a:p>
          </p:txBody>
        </p:sp>
        <p:sp>
          <p:nvSpPr>
            <p:cNvPr id="155662" name="Curved Down Arrow 14"/>
            <p:cNvSpPr>
              <a:spLocks noChangeArrowheads="1"/>
            </p:cNvSpPr>
            <p:nvPr/>
          </p:nvSpPr>
          <p:spPr bwMode="auto">
            <a:xfrm>
              <a:off x="6019800" y="1295400"/>
              <a:ext cx="1066800" cy="381000"/>
            </a:xfrm>
            <a:prstGeom prst="curvedDownArrow">
              <a:avLst>
                <a:gd name="adj1" fmla="val 17513"/>
                <a:gd name="adj2" fmla="val 49998"/>
                <a:gd name="adj3" fmla="val 38421"/>
              </a:avLst>
            </a:prstGeom>
            <a:solidFill>
              <a:srgbClr val="CCFFCC"/>
            </a:solidFill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1416" tIns="45708" rIns="91416" bIns="45708" anchor="ctr"/>
            <a:lstStyle/>
            <a:p>
              <a:pPr algn="ctr"/>
              <a:endParaRPr lang="en-US"/>
            </a:p>
          </p:txBody>
        </p:sp>
        <p:sp>
          <p:nvSpPr>
            <p:cNvPr id="155663" name="Rectangle 16"/>
            <p:cNvSpPr>
              <a:spLocks noChangeArrowheads="1"/>
            </p:cNvSpPr>
            <p:nvPr/>
          </p:nvSpPr>
          <p:spPr bwMode="auto">
            <a:xfrm>
              <a:off x="7010400" y="3276600"/>
              <a:ext cx="1638300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0.03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  <a:sym typeface="Symbol" charset="0"/>
                </a:rPr>
                <a:t>n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/ year</a:t>
              </a:r>
            </a:p>
          </p:txBody>
        </p:sp>
        <p:sp>
          <p:nvSpPr>
            <p:cNvPr id="155664" name="Rectangle 20"/>
            <p:cNvSpPr>
              <a:spLocks noChangeArrowheads="1"/>
            </p:cNvSpPr>
            <p:nvPr/>
          </p:nvSpPr>
          <p:spPr bwMode="auto">
            <a:xfrm>
              <a:off x="7162800" y="1219200"/>
              <a:ext cx="2384425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Arial Narrow" charset="0"/>
                </a:rPr>
                <a:t>Liquid Scinti. Veto</a:t>
              </a:r>
            </a:p>
          </p:txBody>
        </p:sp>
      </p:grpSp>
      <p:sp>
        <p:nvSpPr>
          <p:cNvPr id="15565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10 ton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Neutron Background </a:t>
            </a:r>
            <a:r>
              <a:rPr lang="en-US" sz="28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  <p:sp>
        <p:nvSpPr>
          <p:cNvPr id="155659" name="TextBox 8"/>
          <p:cNvSpPr txBox="1">
            <a:spLocks noChangeArrowheads="1"/>
          </p:cNvSpPr>
          <p:nvPr/>
        </p:nvSpPr>
        <p:spPr bwMode="auto">
          <a:xfrm>
            <a:off x="444500" y="4876800"/>
            <a:ext cx="955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10 ton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400" y="152400"/>
            <a:ext cx="2477962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arXiv:1107.1295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25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3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156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9E01DD-F352-3041-9C92-838A75C8AD3D}" type="slidenum">
              <a:rPr lang="en-US" sz="1500">
                <a:solidFill>
                  <a:srgbClr val="0000FF"/>
                </a:solidFill>
              </a:rPr>
              <a:pPr eaLnBrk="1" hangingPunct="1"/>
              <a:t>26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156678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>
          <a:xfrm>
            <a:off x="0" y="1676400"/>
            <a:ext cx="3200400" cy="5254625"/>
          </a:xfrm>
        </p:spPr>
      </p:pic>
      <p:sp>
        <p:nvSpPr>
          <p:cNvPr id="156679" name="Rectangle 16"/>
          <p:cNvSpPr>
            <a:spLocks noChangeArrowheads="1"/>
          </p:cNvSpPr>
          <p:nvPr/>
        </p:nvSpPr>
        <p:spPr bwMode="auto">
          <a:xfrm>
            <a:off x="533400" y="3348038"/>
            <a:ext cx="142557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42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pic>
        <p:nvPicPr>
          <p:cNvPr id="156680" name="Content Placeholder 7" descr="nomulti_noS2S1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 bwMode="auto">
          <a:xfrm>
            <a:off x="3182938" y="1676400"/>
            <a:ext cx="3200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1" name="Content Placeholder 7" descr="nomulti_noS2S1_sca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r="6657"/>
          <a:stretch>
            <a:fillRect/>
          </a:stretch>
        </p:blipFill>
        <p:spPr bwMode="auto">
          <a:xfrm>
            <a:off x="6396038" y="1603375"/>
            <a:ext cx="32051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2" name="Rectangle 16"/>
          <p:cNvSpPr>
            <a:spLocks noChangeArrowheads="1"/>
          </p:cNvSpPr>
          <p:nvPr/>
        </p:nvSpPr>
        <p:spPr bwMode="auto">
          <a:xfrm>
            <a:off x="3733800" y="3276600"/>
            <a:ext cx="1497013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2.1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sp>
        <p:nvSpPr>
          <p:cNvPr id="156683" name="Rectangle 16"/>
          <p:cNvSpPr>
            <a:spLocks noChangeArrowheads="1"/>
          </p:cNvSpPr>
          <p:nvPr/>
        </p:nvSpPr>
        <p:spPr bwMode="auto">
          <a:xfrm>
            <a:off x="7010400" y="3276600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0.39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sp>
        <p:nvSpPr>
          <p:cNvPr id="156684" name="Rectangle 16"/>
          <p:cNvSpPr>
            <a:spLocks noChangeArrowheads="1"/>
          </p:cNvSpPr>
          <p:nvPr/>
        </p:nvSpPr>
        <p:spPr bwMode="auto">
          <a:xfrm>
            <a:off x="2835275" y="792163"/>
            <a:ext cx="677863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1/20</a:t>
            </a:r>
          </a:p>
        </p:txBody>
      </p:sp>
      <p:sp>
        <p:nvSpPr>
          <p:cNvPr id="156685" name="Rectangle 16"/>
          <p:cNvSpPr>
            <a:spLocks noChangeArrowheads="1"/>
          </p:cNvSpPr>
          <p:nvPr/>
        </p:nvSpPr>
        <p:spPr bwMode="auto">
          <a:xfrm>
            <a:off x="6230938" y="787400"/>
            <a:ext cx="536575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1/6</a:t>
            </a:r>
          </a:p>
        </p:txBody>
      </p:sp>
      <p:sp>
        <p:nvSpPr>
          <p:cNvPr id="156686" name="Curved Down Arrow 14"/>
          <p:cNvSpPr>
            <a:spLocks noChangeArrowheads="1"/>
          </p:cNvSpPr>
          <p:nvPr/>
        </p:nvSpPr>
        <p:spPr bwMode="auto">
          <a:xfrm>
            <a:off x="26670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16" tIns="45708" rIns="91416" bIns="45708" anchor="ctr"/>
          <a:lstStyle/>
          <a:p>
            <a:pPr algn="ctr"/>
            <a:endParaRPr lang="en-US"/>
          </a:p>
        </p:txBody>
      </p:sp>
      <p:sp>
        <p:nvSpPr>
          <p:cNvPr id="156687" name="Curved Down Arrow 15"/>
          <p:cNvSpPr>
            <a:spLocks noChangeArrowheads="1"/>
          </p:cNvSpPr>
          <p:nvPr/>
        </p:nvSpPr>
        <p:spPr bwMode="auto">
          <a:xfrm>
            <a:off x="60198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16" tIns="45708" rIns="91416" bIns="45708" anchor="ctr"/>
          <a:lstStyle/>
          <a:p>
            <a:pPr algn="ctr"/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3962400" y="1219200"/>
            <a:ext cx="16779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Multi Hit Cut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7162800" y="1219200"/>
            <a:ext cx="2384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Liquid Scinti. Veto</a:t>
            </a:r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sp>
        <p:nvSpPr>
          <p:cNvPr id="156691" name="TextBox 8"/>
          <p:cNvSpPr txBox="1">
            <a:spLocks noChangeArrowheads="1"/>
          </p:cNvSpPr>
          <p:nvPr/>
        </p:nvSpPr>
        <p:spPr bwMode="auto">
          <a:xfrm>
            <a:off x="6981825" y="4960938"/>
            <a:ext cx="9302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699" rIns="91399" bIns="456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50 ton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3366FF"/>
                </a:solidFill>
                <a:latin typeface="Tahoma" charset="0"/>
                <a:ea typeface="ＭＳ Ｐゴシック" charset="0"/>
                <a:cs typeface="ＭＳ Ｐゴシック" charset="0"/>
              </a:rPr>
              <a:t>Ar</a:t>
            </a:r>
            <a:r>
              <a:rPr lang="en-US" sz="2800" dirty="0" smtClean="0">
                <a:solidFill>
                  <a:srgbClr val="3366FF"/>
                </a:solidFill>
                <a:latin typeface="Tahoma" charset="0"/>
                <a:ea typeface="ＭＳ Ｐゴシック" charset="0"/>
                <a:cs typeface="ＭＳ Ｐゴシック" charset="0"/>
              </a:rPr>
              <a:t> 50 </a:t>
            </a:r>
            <a:r>
              <a:rPr lang="en-US" sz="2800" dirty="0">
                <a:solidFill>
                  <a:srgbClr val="3366FF"/>
                </a:solidFill>
                <a:latin typeface="Tahoma" charset="0"/>
                <a:ea typeface="ＭＳ Ｐゴシック" charset="0"/>
                <a:cs typeface="ＭＳ Ｐゴシック" charset="0"/>
              </a:rPr>
              <a:t>ton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Neutron Background </a:t>
            </a:r>
            <a:r>
              <a:rPr lang="en-US" sz="28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152400"/>
            <a:ext cx="2477962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arXiv:1107.1295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26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84138" y="25400"/>
            <a:ext cx="6773862" cy="6858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ahoma" charset="0"/>
                <a:ea typeface="ＭＳ Ｐゴシック" charset="0"/>
                <a:cs typeface="ＭＳ Ｐゴシック" charset="0"/>
              </a:rPr>
              <a:t>XAX (Xenon-Argon-Xenon)</a:t>
            </a:r>
            <a:endParaRPr lang="en-US" sz="4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Arisaka, UCLA</a:t>
            </a:r>
          </a:p>
        </p:txBody>
      </p:sp>
      <p:sp>
        <p:nvSpPr>
          <p:cNvPr id="21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41A27E-7201-D14E-8521-365C2E183B55}" type="slidenum">
              <a:rPr lang="en-US" sz="1500">
                <a:solidFill>
                  <a:srgbClr val="0000FF"/>
                </a:solidFill>
              </a:rPr>
              <a:pPr eaLnBrk="1" hangingPunct="1"/>
              <a:t>27</a:t>
            </a:fld>
            <a:endParaRPr lang="en-US" sz="1500">
              <a:solidFill>
                <a:srgbClr val="0000FF"/>
              </a:solidFill>
            </a:endParaRPr>
          </a:p>
        </p:txBody>
      </p:sp>
      <p:cxnSp>
        <p:nvCxnSpPr>
          <p:cNvPr id="21521" name="Straight Arrow Connector 44"/>
          <p:cNvCxnSpPr>
            <a:cxnSpLocks noChangeShapeType="1"/>
          </p:cNvCxnSpPr>
          <p:nvPr/>
        </p:nvCxnSpPr>
        <p:spPr bwMode="auto">
          <a:xfrm>
            <a:off x="5273675" y="6492875"/>
            <a:ext cx="3108325" cy="1588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Box 45"/>
          <p:cNvSpPr txBox="1">
            <a:spLocks noChangeArrowheads="1"/>
          </p:cNvSpPr>
          <p:nvPr/>
        </p:nvSpPr>
        <p:spPr bwMode="auto">
          <a:xfrm>
            <a:off x="6556375" y="6259513"/>
            <a:ext cx="5111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00"/>
                </a:solidFill>
                <a:latin typeface="Arial Narrow" charset="0"/>
              </a:rPr>
              <a:t>4 m</a:t>
            </a:r>
          </a:p>
        </p:txBody>
      </p:sp>
      <p:sp>
        <p:nvSpPr>
          <p:cNvPr id="30" name="Flowchart: Magnetic Disk 29"/>
          <p:cNvSpPr>
            <a:spLocks noChangeAspect="1"/>
          </p:cNvSpPr>
          <p:nvPr/>
        </p:nvSpPr>
        <p:spPr bwMode="auto">
          <a:xfrm>
            <a:off x="5334000" y="2378075"/>
            <a:ext cx="3034281" cy="3792850"/>
          </a:xfrm>
          <a:prstGeom prst="flowChartMagneticDisk">
            <a:avLst/>
          </a:prstGeom>
          <a:solidFill>
            <a:srgbClr val="FFF9C3"/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07" tIns="45704" rIns="91407" bIns="45704" anchor="ctr"/>
          <a:lstStyle/>
          <a:p>
            <a:pPr defTabSz="965200">
              <a:defRPr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528" name="TextBox 32"/>
          <p:cNvSpPr txBox="1">
            <a:spLocks noChangeArrowheads="1"/>
          </p:cNvSpPr>
          <p:nvPr/>
        </p:nvSpPr>
        <p:spPr bwMode="auto">
          <a:xfrm>
            <a:off x="609391" y="4154452"/>
            <a:ext cx="1254336" cy="1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baseline="30000" dirty="0">
                <a:solidFill>
                  <a:srgbClr val="FF0000"/>
                </a:solidFill>
                <a:latin typeface="Arial Narrow" charset="0"/>
              </a:rPr>
              <a:t>129/131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12 ton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(6 ton)</a:t>
            </a:r>
            <a:endParaRPr lang="en-US" sz="28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1529" name="TextBox 33"/>
          <p:cNvSpPr txBox="1">
            <a:spLocks noChangeArrowheads="1"/>
          </p:cNvSpPr>
          <p:nvPr/>
        </p:nvSpPr>
        <p:spPr bwMode="auto">
          <a:xfrm>
            <a:off x="6248916" y="3886200"/>
            <a:ext cx="1247791" cy="15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baseline="30000" dirty="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latin typeface="Arial Narrow" charset="0"/>
              </a:rPr>
              <a:t>(50 ton)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21530" name="TextBox 50"/>
          <p:cNvSpPr txBox="1">
            <a:spLocks noChangeArrowheads="1"/>
          </p:cNvSpPr>
          <p:nvPr/>
        </p:nvSpPr>
        <p:spPr bwMode="auto">
          <a:xfrm>
            <a:off x="3167218" y="1371600"/>
            <a:ext cx="2361103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WIMP (Spin odd)</a:t>
            </a:r>
          </a:p>
          <a:p>
            <a:pPr eaLnBrk="1" hangingPunct="1"/>
            <a:r>
              <a:rPr lang="en-US" b="1" i="1" dirty="0" err="1">
                <a:solidFill>
                  <a:srgbClr val="3366CC"/>
                </a:solidFill>
                <a:latin typeface="Arial Narrow" charset="0"/>
              </a:rPr>
              <a:t>p</a:t>
            </a:r>
            <a:r>
              <a:rPr lang="en-US" b="1" i="1" dirty="0" err="1" smtClean="0">
                <a:solidFill>
                  <a:srgbClr val="3366CC"/>
                </a:solidFill>
                <a:latin typeface="Arial Narrow" charset="0"/>
              </a:rPr>
              <a:t>p</a:t>
            </a:r>
            <a:r>
              <a:rPr lang="en-US" b="1" i="1" dirty="0" smtClean="0">
                <a:solidFill>
                  <a:srgbClr val="3366CC"/>
                </a:solidFill>
                <a:latin typeface="Arial Narrow" charset="0"/>
              </a:rPr>
              <a:t> Solar </a:t>
            </a:r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Neutrino</a:t>
            </a:r>
          </a:p>
        </p:txBody>
      </p:sp>
      <p:sp>
        <p:nvSpPr>
          <p:cNvPr id="21531" name="TextBox 51"/>
          <p:cNvSpPr txBox="1">
            <a:spLocks noChangeArrowheads="1"/>
          </p:cNvSpPr>
          <p:nvPr/>
        </p:nvSpPr>
        <p:spPr bwMode="auto">
          <a:xfrm>
            <a:off x="152400" y="1371600"/>
            <a:ext cx="2529870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WIMP (Spin even)</a:t>
            </a:r>
          </a:p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Double Beta Decay</a:t>
            </a:r>
          </a:p>
        </p:txBody>
      </p:sp>
      <p:sp>
        <p:nvSpPr>
          <p:cNvPr id="21532" name="TextBox 53"/>
          <p:cNvSpPr txBox="1">
            <a:spLocks noChangeArrowheads="1"/>
          </p:cNvSpPr>
          <p:nvPr/>
        </p:nvSpPr>
        <p:spPr bwMode="auto">
          <a:xfrm>
            <a:off x="6096000" y="1524000"/>
            <a:ext cx="266700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WIMP (Spin even)</a:t>
            </a:r>
          </a:p>
        </p:txBody>
      </p:sp>
      <p:cxnSp>
        <p:nvCxnSpPr>
          <p:cNvPr id="21533" name="Straight Arrow Connector 44"/>
          <p:cNvCxnSpPr>
            <a:cxnSpLocks noChangeShapeType="1"/>
          </p:cNvCxnSpPr>
          <p:nvPr/>
        </p:nvCxnSpPr>
        <p:spPr bwMode="auto">
          <a:xfrm>
            <a:off x="1905000" y="6248400"/>
            <a:ext cx="1828800" cy="0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4" name="TextBox 48"/>
          <p:cNvSpPr txBox="1">
            <a:spLocks noChangeArrowheads="1"/>
          </p:cNvSpPr>
          <p:nvPr/>
        </p:nvSpPr>
        <p:spPr bwMode="auto">
          <a:xfrm>
            <a:off x="2514600" y="6000750"/>
            <a:ext cx="5111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00"/>
                </a:solidFill>
                <a:latin typeface="Arial Narrow" charset="0"/>
              </a:rPr>
              <a:t>2 m</a:t>
            </a:r>
          </a:p>
        </p:txBody>
      </p:sp>
      <p:grpSp>
        <p:nvGrpSpPr>
          <p:cNvPr id="21535" name="Group 39"/>
          <p:cNvGrpSpPr>
            <a:grpSpLocks noChangeAspect="1"/>
          </p:cNvGrpSpPr>
          <p:nvPr/>
        </p:nvGrpSpPr>
        <p:grpSpPr bwMode="auto">
          <a:xfrm>
            <a:off x="1905000" y="3260725"/>
            <a:ext cx="1903413" cy="2378075"/>
            <a:chOff x="1981200" y="2667000"/>
            <a:chExt cx="2265957" cy="2788189"/>
          </a:xfrm>
        </p:grpSpPr>
        <p:sp>
          <p:nvSpPr>
            <p:cNvPr id="32" name="Flowchart: Magnetic Disk 31"/>
            <p:cNvSpPr>
              <a:spLocks noChangeAspect="1"/>
            </p:cNvSpPr>
            <p:nvPr/>
          </p:nvSpPr>
          <p:spPr bwMode="auto">
            <a:xfrm>
              <a:off x="1981200" y="2667000"/>
              <a:ext cx="2265957" cy="2788189"/>
            </a:xfrm>
            <a:prstGeom prst="flowChartMagneticDisk">
              <a:avLst/>
            </a:prstGeom>
            <a:solidFill>
              <a:srgbClr val="C2FFF0"/>
            </a:solidFill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6486" tIns="43243" rIns="86486" bIns="43243" anchor="ctr"/>
            <a:lstStyle/>
            <a:p>
              <a:pPr defTabSz="96520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Flowchart: Magnetic Disk 35"/>
            <p:cNvSpPr>
              <a:spLocks/>
            </p:cNvSpPr>
            <p:nvPr/>
          </p:nvSpPr>
          <p:spPr bwMode="auto">
            <a:xfrm>
              <a:off x="2498558" y="2895600"/>
              <a:ext cx="1219200" cy="1447800"/>
            </a:xfrm>
            <a:prstGeom prst="flowChartMagneticDisk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6486" tIns="43243" rIns="86486" bIns="43243" anchor="ctr"/>
            <a:lstStyle/>
            <a:p>
              <a:pPr defTabSz="96520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Flowchart: Magnetic Disk 36"/>
            <p:cNvSpPr>
              <a:spLocks/>
            </p:cNvSpPr>
            <p:nvPr/>
          </p:nvSpPr>
          <p:spPr bwMode="auto">
            <a:xfrm>
              <a:off x="2498558" y="3662346"/>
              <a:ext cx="1219200" cy="1410266"/>
            </a:xfrm>
            <a:prstGeom prst="flowChartMagneticDisk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6486" tIns="43243" rIns="86486" bIns="43243" anchor="ctr"/>
            <a:lstStyle/>
            <a:p>
              <a:pPr defTabSz="96520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551" name="Rectangle 37"/>
            <p:cNvSpPr>
              <a:spLocks noChangeArrowheads="1"/>
            </p:cNvSpPr>
            <p:nvPr/>
          </p:nvSpPr>
          <p:spPr bwMode="auto">
            <a:xfrm>
              <a:off x="2527057" y="3636175"/>
              <a:ext cx="1175652" cy="778042"/>
            </a:xfrm>
            <a:prstGeom prst="rect">
              <a:avLst/>
            </a:prstGeom>
            <a:solidFill>
              <a:srgbClr val="C2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500"/>
            </a:p>
          </p:txBody>
        </p:sp>
      </p:grpSp>
      <p:cxnSp>
        <p:nvCxnSpPr>
          <p:cNvPr id="115744" name="Straight Arrow Connector 52"/>
          <p:cNvCxnSpPr>
            <a:cxnSpLocks noChangeAspect="1" noChangeShapeType="1"/>
          </p:cNvCxnSpPr>
          <p:nvPr/>
        </p:nvCxnSpPr>
        <p:spPr bwMode="auto">
          <a:xfrm>
            <a:off x="1752600" y="4535452"/>
            <a:ext cx="447675" cy="1588"/>
          </a:xfrm>
          <a:prstGeom prst="straightConnector1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</p:cxnSp>
      <p:sp>
        <p:nvSpPr>
          <p:cNvPr id="21537" name="TextBox 34"/>
          <p:cNvSpPr txBox="1">
            <a:spLocks noChangeArrowheads="1"/>
          </p:cNvSpPr>
          <p:nvPr/>
        </p:nvSpPr>
        <p:spPr bwMode="auto">
          <a:xfrm>
            <a:off x="2389283" y="4078252"/>
            <a:ext cx="872237" cy="1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baseline="30000" dirty="0">
                <a:solidFill>
                  <a:srgbClr val="FF0000"/>
                </a:solidFill>
                <a:latin typeface="Arial Narrow" charset="0"/>
              </a:rPr>
              <a:t>136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7 ton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(4 ton)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5746" name="Straight Arrow Connector 41"/>
          <p:cNvCxnSpPr>
            <a:cxnSpLocks noChangeShapeType="1"/>
            <a:stCxn id="21530" idx="2"/>
          </p:cNvCxnSpPr>
          <p:nvPr/>
        </p:nvCxnSpPr>
        <p:spPr bwMode="auto">
          <a:xfrm flipH="1">
            <a:off x="3505201" y="2202564"/>
            <a:ext cx="842569" cy="1302636"/>
          </a:xfrm>
          <a:prstGeom prst="straightConnector1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15747" name="Straight Arrow Connector 42"/>
          <p:cNvCxnSpPr>
            <a:cxnSpLocks noChangeAspect="1" noChangeShapeType="1"/>
            <a:stCxn id="21531" idx="2"/>
          </p:cNvCxnSpPr>
          <p:nvPr/>
        </p:nvCxnSpPr>
        <p:spPr bwMode="auto">
          <a:xfrm>
            <a:off x="1417335" y="2202564"/>
            <a:ext cx="1249665" cy="1455036"/>
          </a:xfrm>
          <a:prstGeom prst="straightConnector1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1540" name="Straight Arrow Connector 44"/>
          <p:cNvCxnSpPr>
            <a:cxnSpLocks noChangeShapeType="1"/>
          </p:cNvCxnSpPr>
          <p:nvPr/>
        </p:nvCxnSpPr>
        <p:spPr bwMode="auto">
          <a:xfrm>
            <a:off x="2332038" y="5867400"/>
            <a:ext cx="1096962" cy="1588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1" name="TextBox 48"/>
          <p:cNvSpPr txBox="1">
            <a:spLocks noChangeArrowheads="1"/>
          </p:cNvSpPr>
          <p:nvPr/>
        </p:nvSpPr>
        <p:spPr bwMode="auto">
          <a:xfrm>
            <a:off x="2514600" y="5673725"/>
            <a:ext cx="669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00"/>
                </a:solidFill>
                <a:latin typeface="Arial Narrow" charset="0"/>
              </a:rPr>
              <a:t>1.2 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4200" y="152400"/>
            <a:ext cx="2494944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arXiv:0808.3968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60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17"/>
          <p:cNvGrpSpPr>
            <a:grpSpLocks/>
          </p:cNvGrpSpPr>
          <p:nvPr/>
        </p:nvGrpSpPr>
        <p:grpSpPr bwMode="auto">
          <a:xfrm>
            <a:off x="481013" y="838200"/>
            <a:ext cx="8586787" cy="5942013"/>
            <a:chOff x="458788" y="991586"/>
            <a:chExt cx="8586787" cy="5941612"/>
          </a:xfrm>
        </p:grpSpPr>
        <p:pic>
          <p:nvPicPr>
            <p:cNvPr id="84999" name="Picture 13" descr="C:\Documents and Settings\Katsushi Arisaka\Desktop\Artin XAX  Final\XAX_Enriched_MultiHit_2000_3000.gif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"/>
            <a:stretch>
              <a:fillRect/>
            </a:stretch>
          </p:blipFill>
          <p:spPr bwMode="auto">
            <a:xfrm>
              <a:off x="458788" y="991586"/>
              <a:ext cx="8586787" cy="594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0" name="TextBox 9"/>
            <p:cNvSpPr txBox="1">
              <a:spLocks noChangeArrowheads="1"/>
            </p:cNvSpPr>
            <p:nvPr/>
          </p:nvSpPr>
          <p:spPr bwMode="auto">
            <a:xfrm>
              <a:off x="1295400" y="2741108"/>
              <a:ext cx="954709" cy="3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(10</a:t>
              </a:r>
              <a:r>
                <a:rPr lang="en-US" sz="1600" b="1" baseline="30000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22</a:t>
              </a:r>
              <a:r>
                <a:rPr lang="en-US" sz="1600" b="1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yrs</a:t>
              </a:r>
              <a:r>
                <a:rPr lang="en-US" sz="1600" b="1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)</a:t>
              </a:r>
              <a:endParaRPr lang="en-US" sz="1600" b="1" dirty="0">
                <a:solidFill>
                  <a:srgbClr val="0000FF"/>
                </a:solidFill>
                <a:latin typeface="Arial Narrow" charset="0"/>
              </a:endParaRPr>
            </a:p>
          </p:txBody>
        </p:sp>
        <p:sp>
          <p:nvSpPr>
            <p:cNvPr id="85001" name="TextBox 10"/>
            <p:cNvSpPr txBox="1">
              <a:spLocks noChangeArrowheads="1"/>
            </p:cNvSpPr>
            <p:nvPr/>
          </p:nvSpPr>
          <p:spPr bwMode="auto">
            <a:xfrm>
              <a:off x="4168775" y="5181600"/>
              <a:ext cx="1566255" cy="3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FF"/>
                  </a:solidFill>
                  <a:latin typeface="Arial Narrow" charset="0"/>
                </a:rPr>
                <a:t>0</a:t>
              </a:r>
              <a:r>
                <a:rPr lang="en-US" sz="1600" b="1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 DBD (10</a:t>
              </a:r>
              <a:r>
                <a:rPr lang="en-US" sz="1600" b="1" baseline="30000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27</a:t>
              </a:r>
              <a:r>
                <a:rPr lang="en-US" sz="1600" b="1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yrs</a:t>
              </a:r>
              <a:r>
                <a:rPr lang="en-US" sz="1600" b="1" dirty="0">
                  <a:solidFill>
                    <a:srgbClr val="0000FF"/>
                  </a:solidFill>
                  <a:latin typeface="Arial Narrow" charset="0"/>
                  <a:sym typeface="Symbol" charset="0"/>
                </a:rPr>
                <a:t>)</a:t>
              </a:r>
              <a:endParaRPr lang="en-US" sz="1600" b="1" dirty="0">
                <a:solidFill>
                  <a:srgbClr val="0000FF"/>
                </a:solidFill>
                <a:latin typeface="Arial Narrow" charset="0"/>
              </a:endParaRPr>
            </a:p>
          </p:txBody>
        </p:sp>
        <p:sp>
          <p:nvSpPr>
            <p:cNvPr id="85002" name="TextBox 5"/>
            <p:cNvSpPr txBox="1">
              <a:spLocks noChangeArrowheads="1"/>
            </p:cNvSpPr>
            <p:nvPr/>
          </p:nvSpPr>
          <p:spPr bwMode="auto">
            <a:xfrm>
              <a:off x="3913188" y="1864411"/>
              <a:ext cx="520397" cy="3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A6A6A6"/>
                  </a:solidFill>
                  <a:latin typeface="Arial Narrow" charset="0"/>
                  <a:sym typeface="Symbol" charset="0"/>
                </a:rPr>
                <a:t>0 cm</a:t>
              </a:r>
              <a:endParaRPr lang="en-US" sz="1400" b="1">
                <a:solidFill>
                  <a:srgbClr val="A6A6A6"/>
                </a:solidFill>
                <a:latin typeface="Arial Narrow" charset="0"/>
              </a:endParaRPr>
            </a:p>
          </p:txBody>
        </p:sp>
        <p:sp>
          <p:nvSpPr>
            <p:cNvPr id="85003" name="TextBox 6"/>
            <p:cNvSpPr txBox="1">
              <a:spLocks noChangeArrowheads="1"/>
            </p:cNvSpPr>
            <p:nvPr/>
          </p:nvSpPr>
          <p:spPr bwMode="auto">
            <a:xfrm>
              <a:off x="3836772" y="2625810"/>
              <a:ext cx="599506" cy="3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FF00"/>
                  </a:solidFill>
                  <a:latin typeface="Arial Narrow" charset="0"/>
                  <a:sym typeface="Symbol" charset="0"/>
                </a:rPr>
                <a:t>10 cm</a:t>
              </a:r>
              <a:endParaRPr lang="en-US" sz="1400" b="1">
                <a:solidFill>
                  <a:srgbClr val="00FF00"/>
                </a:solidFill>
                <a:latin typeface="Arial Narrow" charset="0"/>
              </a:endParaRPr>
            </a:p>
          </p:txBody>
        </p:sp>
        <p:sp>
          <p:nvSpPr>
            <p:cNvPr id="85004" name="TextBox 7"/>
            <p:cNvSpPr txBox="1">
              <a:spLocks noChangeArrowheads="1"/>
            </p:cNvSpPr>
            <p:nvPr/>
          </p:nvSpPr>
          <p:spPr bwMode="auto">
            <a:xfrm>
              <a:off x="3828534" y="3581400"/>
              <a:ext cx="599506" cy="3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CC3300"/>
                  </a:solidFill>
                  <a:latin typeface="Arial Narrow" charset="0"/>
                  <a:sym typeface="Symbol" charset="0"/>
                </a:rPr>
                <a:t>30 cm</a:t>
              </a:r>
              <a:endParaRPr lang="en-US" sz="1400" b="1">
                <a:solidFill>
                  <a:srgbClr val="CC3300"/>
                </a:solidFill>
                <a:latin typeface="Arial Narrow" charset="0"/>
              </a:endParaRPr>
            </a:p>
          </p:txBody>
        </p:sp>
        <p:sp>
          <p:nvSpPr>
            <p:cNvPr id="85005" name="TextBox 8"/>
            <p:cNvSpPr txBox="1">
              <a:spLocks noChangeArrowheads="1"/>
            </p:cNvSpPr>
            <p:nvPr/>
          </p:nvSpPr>
          <p:spPr bwMode="auto">
            <a:xfrm>
              <a:off x="3869724" y="3107724"/>
              <a:ext cx="599506" cy="3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66CC"/>
                  </a:solidFill>
                  <a:latin typeface="Arial Narrow" charset="0"/>
                  <a:sym typeface="Symbol" charset="0"/>
                </a:rPr>
                <a:t>20 cm</a:t>
              </a:r>
              <a:endParaRPr lang="en-US" sz="1400" b="1">
                <a:solidFill>
                  <a:srgbClr val="FF66CC"/>
                </a:solidFill>
                <a:latin typeface="Arial Narrow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6488" y="5639472"/>
              <a:ext cx="1430337" cy="306366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n-lt"/>
                  <a:ea typeface="+mn-ea"/>
                </a:rPr>
                <a:t>B8 Solar Neutrino</a:t>
              </a:r>
            </a:p>
          </p:txBody>
        </p:sp>
        <p:sp>
          <p:nvSpPr>
            <p:cNvPr id="85007" name="TextBox 13"/>
            <p:cNvSpPr txBox="1">
              <a:spLocks noChangeArrowheads="1"/>
            </p:cNvSpPr>
            <p:nvPr/>
          </p:nvSpPr>
          <p:spPr bwMode="auto">
            <a:xfrm>
              <a:off x="3842952" y="3995352"/>
              <a:ext cx="599506" cy="3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7D00"/>
                  </a:solidFill>
                  <a:latin typeface="Arial Narrow" charset="0"/>
                  <a:sym typeface="Symbol" charset="0"/>
                </a:rPr>
                <a:t>40 cm</a:t>
              </a:r>
              <a:endParaRPr lang="en-US" sz="1400" b="1">
                <a:solidFill>
                  <a:srgbClr val="FF7D00"/>
                </a:solidFill>
                <a:latin typeface="Arial Narrow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5062538" y="4039380"/>
              <a:ext cx="600075" cy="31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7F7F7F"/>
                  </a:solidFill>
                  <a:latin typeface="Arial Narrow" charset="0"/>
                  <a:sym typeface="Symbol" charset="0"/>
                </a:rPr>
                <a:t>50 cm</a:t>
              </a:r>
              <a:endParaRPr lang="en-US" sz="1400" b="1">
                <a:solidFill>
                  <a:srgbClr val="7F7F7F"/>
                </a:solidFill>
                <a:latin typeface="Arial Narrow" charset="0"/>
              </a:endParaRPr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1447800" y="2283918"/>
              <a:ext cx="1846981" cy="3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606060"/>
                  </a:solidFill>
                  <a:latin typeface="Arial Narrow" charset="0"/>
                </a:rPr>
                <a:t>2</a:t>
              </a:r>
              <a:r>
                <a:rPr lang="en-US" sz="1600" b="1" dirty="0">
                  <a:solidFill>
                    <a:srgbClr val="606060"/>
                  </a:solidFill>
                  <a:latin typeface="Arial Narrow" charset="0"/>
                  <a:sym typeface="Symbol" charset="0"/>
                </a:rPr>
                <a:t> DBD </a:t>
              </a:r>
              <a:r>
                <a:rPr lang="en-US" sz="1600" b="1" dirty="0" smtClean="0">
                  <a:solidFill>
                    <a:srgbClr val="606060"/>
                  </a:solidFill>
                  <a:latin typeface="Arial Narrow" charset="0"/>
                  <a:sym typeface="Symbol" charset="0"/>
                </a:rPr>
                <a:t>(2 x 10</a:t>
              </a:r>
              <a:r>
                <a:rPr lang="en-US" sz="1600" b="1" baseline="30000" dirty="0" smtClean="0">
                  <a:solidFill>
                    <a:srgbClr val="606060"/>
                  </a:solidFill>
                  <a:latin typeface="Arial Narrow" charset="0"/>
                  <a:sym typeface="Symbol" charset="0"/>
                </a:rPr>
                <a:t>21</a:t>
              </a:r>
              <a:r>
                <a:rPr lang="en-US" sz="1600" b="1" dirty="0" smtClean="0">
                  <a:solidFill>
                    <a:srgbClr val="606060"/>
                  </a:solidFill>
                  <a:latin typeface="Arial Narrow" charset="0"/>
                  <a:sym typeface="Symbol" charset="0"/>
                </a:rPr>
                <a:t> </a:t>
              </a:r>
              <a:r>
                <a:rPr lang="en-US" sz="1600" b="1" dirty="0" err="1">
                  <a:solidFill>
                    <a:srgbClr val="606060"/>
                  </a:solidFill>
                  <a:latin typeface="Arial Narrow" charset="0"/>
                  <a:sym typeface="Symbol" charset="0"/>
                </a:rPr>
                <a:t>yrs</a:t>
              </a:r>
              <a:r>
                <a:rPr lang="en-US" sz="1600" b="1" dirty="0">
                  <a:solidFill>
                    <a:srgbClr val="606060"/>
                  </a:solidFill>
                  <a:latin typeface="Arial Narrow" charset="0"/>
                  <a:sym typeface="Symbol" charset="0"/>
                </a:rPr>
                <a:t>)</a:t>
              </a:r>
              <a:endParaRPr lang="en-US" sz="1600" b="1" dirty="0">
                <a:solidFill>
                  <a:srgbClr val="606060"/>
                </a:solidFill>
                <a:latin typeface="Arial Narrow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20663" y="7938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3" tIns="48312" rIns="96623" bIns="48312" anchor="ctr"/>
          <a:lstStyle/>
          <a:p>
            <a:pPr algn="ctr" defTabSz="966615" eaLnBrk="0" hangingPunct="0">
              <a:lnSpc>
                <a:spcPct val="80000"/>
              </a:lnSpc>
              <a:defRPr/>
            </a:pPr>
            <a:r>
              <a:rPr lang="en-US" sz="2700" b="1" kern="0" baseline="3000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136</a:t>
            </a:r>
            <a:r>
              <a:rPr lang="en-US" sz="2700" b="1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Xe Double Beta Decay and Gamma Background  </a:t>
            </a:r>
          </a:p>
          <a:p>
            <a:pPr algn="ctr" defTabSz="966615" eaLnBrk="0" hangingPunct="0">
              <a:lnSpc>
                <a:spcPct val="80000"/>
              </a:lnSpc>
              <a:defRPr/>
            </a:pPr>
            <a:r>
              <a:rPr lang="en-US" b="1" kern="0" dirty="0">
                <a:solidFill>
                  <a:srgbClr val="FF00FF"/>
                </a:solidFill>
                <a:latin typeface="Tahoma"/>
                <a:ea typeface="+mn-ea"/>
              </a:rPr>
              <a:t>(1 mBq / QUPID,  2m Xenon Detector)</a:t>
            </a: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3ABBD3-094D-5D42-B922-BCB6F0686F16}" type="slidenum">
              <a:rPr lang="en-US" sz="1500">
                <a:solidFill>
                  <a:srgbClr val="0000FF"/>
                </a:solidFill>
              </a:rPr>
              <a:pPr eaLnBrk="1" hangingPunct="1"/>
              <a:t>28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326649" y="2286000"/>
            <a:ext cx="3004805" cy="3379081"/>
          </a:xfrm>
          <a:custGeom>
            <a:avLst/>
            <a:gdLst>
              <a:gd name="connsiteX0" fmla="*/ 0 w 3004805"/>
              <a:gd name="connsiteY0" fmla="*/ 0 h 3379081"/>
              <a:gd name="connsiteX1" fmla="*/ 612300 w 3004805"/>
              <a:gd name="connsiteY1" fmla="*/ 340176 h 3379081"/>
              <a:gd name="connsiteX2" fmla="*/ 1383344 w 3004805"/>
              <a:gd name="connsiteY2" fmla="*/ 839101 h 3379081"/>
              <a:gd name="connsiteX3" fmla="*/ 2075016 w 3004805"/>
              <a:gd name="connsiteY3" fmla="*/ 1576149 h 3379081"/>
              <a:gd name="connsiteX4" fmla="*/ 2528572 w 3004805"/>
              <a:gd name="connsiteY4" fmla="*/ 2245161 h 3379081"/>
              <a:gd name="connsiteX5" fmla="*/ 2732671 w 3004805"/>
              <a:gd name="connsiteY5" fmla="*/ 2664712 h 3379081"/>
              <a:gd name="connsiteX6" fmla="*/ 3004805 w 3004805"/>
              <a:gd name="connsiteY6" fmla="*/ 3379081 h 337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805" h="3379081">
                <a:moveTo>
                  <a:pt x="0" y="0"/>
                </a:moveTo>
                <a:cubicBezTo>
                  <a:pt x="190871" y="100163"/>
                  <a:pt x="381743" y="200326"/>
                  <a:pt x="612300" y="340176"/>
                </a:cubicBezTo>
                <a:cubicBezTo>
                  <a:pt x="842857" y="480026"/>
                  <a:pt x="1139558" y="633106"/>
                  <a:pt x="1383344" y="839101"/>
                </a:cubicBezTo>
                <a:cubicBezTo>
                  <a:pt x="1627130" y="1045096"/>
                  <a:pt x="1884145" y="1341806"/>
                  <a:pt x="2075016" y="1576149"/>
                </a:cubicBezTo>
                <a:cubicBezTo>
                  <a:pt x="2265887" y="1810492"/>
                  <a:pt x="2418963" y="2063734"/>
                  <a:pt x="2528572" y="2245161"/>
                </a:cubicBezTo>
                <a:cubicBezTo>
                  <a:pt x="2638181" y="2426588"/>
                  <a:pt x="2653299" y="2475725"/>
                  <a:pt x="2732671" y="2664712"/>
                </a:cubicBezTo>
                <a:cubicBezTo>
                  <a:pt x="2812043" y="2853699"/>
                  <a:pt x="3004805" y="3379081"/>
                  <a:pt x="3004805" y="3379081"/>
                </a:cubicBezTo>
              </a:path>
            </a:pathLst>
          </a:custGeom>
          <a:ln w="28575" cmpd="sng">
            <a:solidFill>
              <a:schemeClr val="tx1"/>
            </a:solidFill>
            <a:prstDash val="sysDash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350861" y="2929617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reeform 5"/>
          <p:cNvSpPr/>
          <p:nvPr/>
        </p:nvSpPr>
        <p:spPr>
          <a:xfrm>
            <a:off x="4331063" y="5684457"/>
            <a:ext cx="108577" cy="487744"/>
          </a:xfrm>
          <a:custGeom>
            <a:avLst/>
            <a:gdLst>
              <a:gd name="connsiteX0" fmla="*/ 0 w 147405"/>
              <a:gd name="connsiteY0" fmla="*/ 0 h 521603"/>
              <a:gd name="connsiteX1" fmla="*/ 102050 w 147405"/>
              <a:gd name="connsiteY1" fmla="*/ 306158 h 521603"/>
              <a:gd name="connsiteX2" fmla="*/ 147405 w 147405"/>
              <a:gd name="connsiteY2" fmla="*/ 521603 h 52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405" h="521603">
                <a:moveTo>
                  <a:pt x="0" y="0"/>
                </a:moveTo>
                <a:cubicBezTo>
                  <a:pt x="38741" y="109612"/>
                  <a:pt x="77483" y="219224"/>
                  <a:pt x="102050" y="306158"/>
                </a:cubicBezTo>
                <a:cubicBezTo>
                  <a:pt x="126618" y="393092"/>
                  <a:pt x="137011" y="457347"/>
                  <a:pt x="147405" y="521603"/>
                </a:cubicBezTo>
              </a:path>
            </a:pathLst>
          </a:custGeom>
          <a:ln w="28575" cmpd="sng">
            <a:solidFill>
              <a:schemeClr val="tx1"/>
            </a:solidFill>
            <a:prstDash val="sysDash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Double Beta Decay 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Experiments</a:t>
            </a:r>
            <a:b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(with </a:t>
            </a:r>
            <a:r>
              <a:rPr lang="en-US" sz="2800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0.1 </a:t>
            </a:r>
            <a:r>
              <a:rPr lang="en-US" sz="2800" dirty="0" err="1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mBq</a:t>
            </a:r>
            <a:r>
              <a:rPr lang="en-US" sz="2800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 QUPID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921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EA558C8-90CD-2848-9B06-A13E8F821668}" type="slidenum">
              <a:rPr lang="en-US" sz="1500">
                <a:solidFill>
                  <a:srgbClr val="0000FF"/>
                </a:solidFill>
              </a:rPr>
              <a:pPr eaLnBrk="1" hangingPunct="1"/>
              <a:t>29</a:t>
            </a:fld>
            <a:endParaRPr lang="en-US" sz="1500">
              <a:solidFill>
                <a:srgbClr val="0000FF"/>
              </a:solidFill>
            </a:endParaRPr>
          </a:p>
        </p:txBody>
      </p:sp>
      <p:graphicFrame>
        <p:nvGraphicFramePr>
          <p:cNvPr id="92162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819150"/>
          <a:ext cx="93408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Worksheet" r:id="rId5" imgW="9339881" imgH="6096528" progId="Excel.Sheet.8">
                  <p:embed/>
                </p:oleObj>
              </mc:Choice>
              <mc:Fallback>
                <p:oleObj name="Worksheet" r:id="rId5" imgW="9339881" imgH="609652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19150"/>
                        <a:ext cx="934085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6497638" y="2687638"/>
            <a:ext cx="1676400" cy="33813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EXO  1Ton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257800" y="1676400"/>
            <a:ext cx="1143000" cy="338138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EXO200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2279650" y="3713163"/>
            <a:ext cx="1143000" cy="58420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D76F6F"/>
                </a:solidFill>
                <a:latin typeface="+mn-lt"/>
                <a:ea typeface="+mn-ea"/>
              </a:rPr>
              <a:t>NEMO3  (Mo)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95400" y="5486400"/>
            <a:ext cx="1143000" cy="58420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D76F6F"/>
                </a:solidFill>
                <a:latin typeface="+mn-lt"/>
                <a:ea typeface="+mn-ea"/>
              </a:rPr>
              <a:t>NEMO3 </a:t>
            </a:r>
          </a:p>
          <a:p>
            <a:pPr>
              <a:defRPr/>
            </a:pPr>
            <a:r>
              <a:rPr lang="en-US" sz="1600" b="1" dirty="0">
                <a:solidFill>
                  <a:srgbClr val="D76F6F"/>
                </a:solidFill>
                <a:latin typeface="+mn-lt"/>
                <a:ea typeface="+mn-ea"/>
              </a:rPr>
              <a:t>(Se)</a:t>
            </a:r>
          </a:p>
        </p:txBody>
      </p:sp>
      <p:sp>
        <p:nvSpPr>
          <p:cNvPr id="92171" name="TextBox 12"/>
          <p:cNvSpPr txBox="1">
            <a:spLocks noChangeArrowheads="1"/>
          </p:cNvSpPr>
          <p:nvPr/>
        </p:nvSpPr>
        <p:spPr bwMode="auto">
          <a:xfrm>
            <a:off x="6769100" y="65532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Mass (kg)</a:t>
            </a:r>
          </a:p>
        </p:txBody>
      </p:sp>
      <p:sp>
        <p:nvSpPr>
          <p:cNvPr id="92172" name="TextBox 16"/>
          <p:cNvSpPr txBox="1">
            <a:spLocks noChangeArrowheads="1"/>
          </p:cNvSpPr>
          <p:nvPr/>
        </p:nvSpPr>
        <p:spPr bwMode="auto">
          <a:xfrm rot="-5400000">
            <a:off x="-1624012" y="2971800"/>
            <a:ext cx="386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No. of Backgrounds (/year)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0" y="4005263"/>
            <a:ext cx="9683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00CCFF"/>
                </a:solidFill>
                <a:latin typeface="+mn-lt"/>
                <a:ea typeface="+mn-ea"/>
              </a:rPr>
              <a:t>Cuoricino</a:t>
            </a:r>
            <a:endParaRPr lang="en-US" sz="1600" b="1" dirty="0">
              <a:solidFill>
                <a:srgbClr val="00CCFF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4697413"/>
            <a:ext cx="8810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  <a:ea typeface="+mn-ea"/>
              </a:rPr>
              <a:t>GERDA 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33800" y="5480050"/>
            <a:ext cx="9271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  <a:ea typeface="+mn-ea"/>
              </a:rPr>
              <a:t>GERDA II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97525" y="4640263"/>
            <a:ext cx="97313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  <a:ea typeface="+mn-ea"/>
              </a:rPr>
              <a:t>GERDA III</a:t>
            </a:r>
          </a:p>
        </p:txBody>
      </p:sp>
      <p:sp>
        <p:nvSpPr>
          <p:cNvPr id="92177" name="TextBox 22"/>
          <p:cNvSpPr txBox="1">
            <a:spLocks noChangeArrowheads="1"/>
          </p:cNvSpPr>
          <p:nvPr/>
        </p:nvSpPr>
        <p:spPr bwMode="auto">
          <a:xfrm>
            <a:off x="3878263" y="44450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D76F6F"/>
                </a:solidFill>
                <a:latin typeface="Arial Narrow" charset="0"/>
              </a:rPr>
              <a:t>Super-NEMO (Se)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32388" y="3560763"/>
            <a:ext cx="88741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FF"/>
                </a:solidFill>
                <a:latin typeface="+mn-lt"/>
                <a:ea typeface="+mn-ea"/>
              </a:rPr>
              <a:t>CUORE 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800600"/>
            <a:ext cx="9334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FF"/>
                </a:solidFill>
                <a:latin typeface="+mn-lt"/>
                <a:ea typeface="+mn-ea"/>
              </a:rPr>
              <a:t>CUORE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19800" y="3762375"/>
            <a:ext cx="9810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FF"/>
                </a:solidFill>
                <a:latin typeface="+mn-lt"/>
                <a:ea typeface="+mn-ea"/>
              </a:rPr>
              <a:t>CUORE III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0" y="5224463"/>
            <a:ext cx="8032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COBRA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53000" y="2786063"/>
            <a:ext cx="11842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+mn-ea"/>
              </a:rPr>
              <a:t>CANDLES III</a:t>
            </a:r>
          </a:p>
        </p:txBody>
      </p:sp>
      <p:cxnSp>
        <p:nvCxnSpPr>
          <p:cNvPr id="92183" name="Straight Connector 32"/>
          <p:cNvCxnSpPr>
            <a:cxnSpLocks noChangeShapeType="1"/>
          </p:cNvCxnSpPr>
          <p:nvPr/>
        </p:nvCxnSpPr>
        <p:spPr bwMode="auto">
          <a:xfrm rot="5400000">
            <a:off x="4114800" y="1676400"/>
            <a:ext cx="5029200" cy="3657600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5"/>
          <p:cNvCxnSpPr>
            <a:cxnSpLocks noChangeShapeType="1"/>
          </p:cNvCxnSpPr>
          <p:nvPr/>
        </p:nvCxnSpPr>
        <p:spPr bwMode="auto">
          <a:xfrm rot="5400000">
            <a:off x="2209800" y="1676400"/>
            <a:ext cx="5029200" cy="3657600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6"/>
          <p:cNvCxnSpPr>
            <a:cxnSpLocks noChangeAspect="1" noChangeShapeType="1"/>
          </p:cNvCxnSpPr>
          <p:nvPr/>
        </p:nvCxnSpPr>
        <p:spPr bwMode="auto">
          <a:xfrm rot="5400000">
            <a:off x="681038" y="1628775"/>
            <a:ext cx="4681538" cy="3405187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7"/>
          <p:cNvCxnSpPr>
            <a:cxnSpLocks noChangeAspect="1"/>
          </p:cNvCxnSpPr>
          <p:nvPr/>
        </p:nvCxnSpPr>
        <p:spPr bwMode="auto">
          <a:xfrm rot="5400000">
            <a:off x="6300787" y="3622676"/>
            <a:ext cx="2714625" cy="1974850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 bwMode="auto">
          <a:xfrm>
            <a:off x="6324600" y="5205413"/>
            <a:ext cx="1676400" cy="5857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EXO 1Ton</a:t>
            </a:r>
          </a:p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(</a:t>
            </a:r>
            <a:r>
              <a:rPr lang="en-US" sz="1600" b="1" dirty="0" err="1">
                <a:solidFill>
                  <a:srgbClr val="FF00FF"/>
                </a:solidFill>
                <a:latin typeface="+mn-lt"/>
                <a:ea typeface="+mn-ea"/>
              </a:rPr>
              <a:t>Ba</a:t>
            </a: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 tag)</a:t>
            </a:r>
          </a:p>
        </p:txBody>
      </p:sp>
      <p:sp>
        <p:nvSpPr>
          <p:cNvPr id="92188" name="Diamond 39"/>
          <p:cNvSpPr>
            <a:spLocks noChangeAspect="1"/>
          </p:cNvSpPr>
          <p:nvPr/>
        </p:nvSpPr>
        <p:spPr bwMode="auto">
          <a:xfrm>
            <a:off x="6797675" y="5715000"/>
            <a:ext cx="136525" cy="136525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 bwMode="auto">
          <a:xfrm>
            <a:off x="2133600" y="3135313"/>
            <a:ext cx="1143000" cy="3698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25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038600" y="3124200"/>
            <a:ext cx="1143000" cy="369888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26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867400" y="3135313"/>
            <a:ext cx="1143000" cy="3698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27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7620000" y="3135313"/>
            <a:ext cx="1143000" cy="3698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28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92193" name="Diamond 44"/>
          <p:cNvSpPr>
            <a:spLocks noChangeAspect="1"/>
          </p:cNvSpPr>
          <p:nvPr/>
        </p:nvSpPr>
        <p:spPr bwMode="auto">
          <a:xfrm>
            <a:off x="7864475" y="3962400"/>
            <a:ext cx="136525" cy="136525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Diamond 45"/>
          <p:cNvSpPr>
            <a:spLocks noChangeAspect="1"/>
          </p:cNvSpPr>
          <p:nvPr/>
        </p:nvSpPr>
        <p:spPr bwMode="auto">
          <a:xfrm>
            <a:off x="7897813" y="4324350"/>
            <a:ext cx="136525" cy="136525"/>
          </a:xfrm>
          <a:prstGeom prst="diamond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6"/>
          <p:cNvSpPr>
            <a:spLocks noChangeArrowheads="1"/>
          </p:cNvSpPr>
          <p:nvPr/>
        </p:nvSpPr>
        <p:spPr bwMode="auto">
          <a:xfrm>
            <a:off x="7848600" y="3937000"/>
            <a:ext cx="152400" cy="152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7"/>
          <p:cNvSpPr>
            <a:spLocks noChangeArrowheads="1"/>
          </p:cNvSpPr>
          <p:nvPr/>
        </p:nvSpPr>
        <p:spPr bwMode="auto">
          <a:xfrm>
            <a:off x="7848600" y="5562600"/>
            <a:ext cx="152400" cy="152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72000" y="3810000"/>
            <a:ext cx="4152900" cy="1412875"/>
            <a:chOff x="4572000" y="3810000"/>
            <a:chExt cx="4152428" cy="1412875"/>
          </a:xfrm>
        </p:grpSpPr>
        <p:sp>
          <p:nvSpPr>
            <p:cNvPr id="92198" name="TextBox 9"/>
            <p:cNvSpPr txBox="1">
              <a:spLocks noChangeArrowheads="1"/>
            </p:cNvSpPr>
            <p:nvPr/>
          </p:nvSpPr>
          <p:spPr bwMode="auto">
            <a:xfrm>
              <a:off x="7314888" y="4648200"/>
              <a:ext cx="140954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Arial Narrow" charset="0"/>
                </a:rPr>
                <a:t>XAX (Enriched)</a:t>
              </a:r>
            </a:p>
          </p:txBody>
        </p:sp>
        <p:sp>
          <p:nvSpPr>
            <p:cNvPr id="92199" name="Diamond 39"/>
            <p:cNvSpPr>
              <a:spLocks noChangeArrowheads="1"/>
            </p:cNvSpPr>
            <p:nvPr/>
          </p:nvSpPr>
          <p:spPr bwMode="auto">
            <a:xfrm>
              <a:off x="7924800" y="5070475"/>
              <a:ext cx="152400" cy="15240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Diamond 44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1" name="Diamond 45"/>
            <p:cNvSpPr>
              <a:spLocks noChangeArrowheads="1"/>
            </p:cNvSpPr>
            <p:nvPr/>
          </p:nvSpPr>
          <p:spPr bwMode="auto">
            <a:xfrm>
              <a:off x="4800600" y="4114800"/>
              <a:ext cx="152400" cy="15240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202" name="Straight Arrow Connector 49"/>
            <p:cNvCxnSpPr>
              <a:cxnSpLocks noChangeShapeType="1"/>
            </p:cNvCxnSpPr>
            <p:nvPr/>
          </p:nvCxnSpPr>
          <p:spPr bwMode="auto">
            <a:xfrm>
              <a:off x="5029200" y="4225925"/>
              <a:ext cx="1295400" cy="3810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03" name="Straight Arrow Connector 51"/>
            <p:cNvCxnSpPr>
              <a:cxnSpLocks noChangeShapeType="1"/>
            </p:cNvCxnSpPr>
            <p:nvPr/>
          </p:nvCxnSpPr>
          <p:spPr bwMode="auto">
            <a:xfrm>
              <a:off x="6611938" y="4716463"/>
              <a:ext cx="1295400" cy="3810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04" name="TextBox 52"/>
            <p:cNvSpPr txBox="1">
              <a:spLocks noChangeArrowheads="1"/>
            </p:cNvSpPr>
            <p:nvPr/>
          </p:nvSpPr>
          <p:spPr bwMode="auto">
            <a:xfrm>
              <a:off x="6324401" y="4267200"/>
              <a:ext cx="1269856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Arial Narrow" charset="0"/>
                </a:rPr>
                <a:t>XAX (Natural)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4572000" y="3810000"/>
              <a:ext cx="979377" cy="338138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</a:rPr>
                <a:t>XENON1T</a:t>
              </a:r>
            </a:p>
          </p:txBody>
        </p:sp>
      </p:grpSp>
      <p:sp>
        <p:nvSpPr>
          <p:cNvPr id="4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62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Straight Arrow Connector 53"/>
          <p:cNvCxnSpPr>
            <a:cxnSpLocks noChangeShapeType="1"/>
          </p:cNvCxnSpPr>
          <p:nvPr/>
        </p:nvCxnSpPr>
        <p:spPr bwMode="auto">
          <a:xfrm rot="5400000">
            <a:off x="2266950" y="3771900"/>
            <a:ext cx="3733800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3905250" y="3560763"/>
            <a:ext cx="762000" cy="373062"/>
          </a:xfrm>
          <a:prstGeom prst="rect">
            <a:avLst/>
          </a:prstGeom>
          <a:solidFill>
            <a:schemeClr val="bg1"/>
          </a:solidFill>
        </p:spPr>
        <p:txBody>
          <a:bodyPr lIns="91325" tIns="45662" rIns="91325" bIns="45662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4m</a:t>
            </a:r>
          </a:p>
        </p:txBody>
      </p:sp>
      <p:pic>
        <p:nvPicPr>
          <p:cNvPr id="21508" name="Picture 5" descr="4meter_3-5-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17694"/>
          <a:stretch>
            <a:fillRect/>
          </a:stretch>
        </p:blipFill>
        <p:spPr bwMode="auto">
          <a:xfrm>
            <a:off x="4343400" y="914400"/>
            <a:ext cx="5078413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7BC2B6-2DB5-F94A-8E99-7FEDA349E311}" type="slidenum">
              <a:rPr lang="en-US" sz="1500">
                <a:solidFill>
                  <a:srgbClr val="0000FF"/>
                </a:solidFill>
              </a:rPr>
              <a:pPr eaLnBrk="1" hangingPunct="1"/>
              <a:t>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440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9" tIns="48261" rIns="96519" bIns="48261" anchor="ctr"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MAX G3 </a:t>
            </a:r>
            <a:r>
              <a:rPr lang="en-US" sz="3600" b="1" dirty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Detector </a:t>
            </a:r>
            <a:r>
              <a:rPr lang="en-US" sz="3600" b="1" dirty="0">
                <a:solidFill>
                  <a:srgbClr val="009973"/>
                </a:solidFill>
                <a:latin typeface="Tahoma" charset="0"/>
                <a:cs typeface="ＭＳ Ｐゴシック" charset="0"/>
              </a:rPr>
              <a:t>(at DUSEL)</a:t>
            </a:r>
            <a:endParaRPr lang="en-US" b="1" dirty="0">
              <a:solidFill>
                <a:srgbClr val="009973"/>
              </a:solidFill>
              <a:latin typeface="Tahoma" charset="0"/>
              <a:cs typeface="ＭＳ Ｐゴシック" charset="0"/>
            </a:endParaRPr>
          </a:p>
        </p:txBody>
      </p:sp>
      <p:cxnSp>
        <p:nvCxnSpPr>
          <p:cNvPr id="21514" name="Straight Arrow Connector 53"/>
          <p:cNvCxnSpPr>
            <a:cxnSpLocks noChangeShapeType="1"/>
          </p:cNvCxnSpPr>
          <p:nvPr/>
        </p:nvCxnSpPr>
        <p:spPr bwMode="auto">
          <a:xfrm rot="5400000">
            <a:off x="-551656" y="4152106"/>
            <a:ext cx="19050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112713" y="3924300"/>
            <a:ext cx="7620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2" rIns="91325" bIns="4566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  <a:latin typeface="Arial Narrow" charset="0"/>
              </a:rPr>
              <a:t>2 m</a:t>
            </a:r>
          </a:p>
        </p:txBody>
      </p:sp>
      <p:pic>
        <p:nvPicPr>
          <p:cNvPr id="21518" name="Content Placeholder 6" descr="argon1ton_2-21-10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1563" r="23576" b="2188"/>
          <a:stretch>
            <a:fillRect/>
          </a:stretch>
        </p:blipFill>
        <p:spPr bwMode="auto">
          <a:xfrm>
            <a:off x="566738" y="2498725"/>
            <a:ext cx="28956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34"/>
          <p:cNvSpPr txBox="1">
            <a:spLocks noChangeArrowheads="1"/>
          </p:cNvSpPr>
          <p:nvPr/>
        </p:nvSpPr>
        <p:spPr bwMode="auto">
          <a:xfrm>
            <a:off x="1962251" y="3468935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3" tIns="45646" rIns="91293" bIns="4564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Arial Narrow" charset="0"/>
            </a:endParaRP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20 ton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(10 ton)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516" name="TextBox 33"/>
          <p:cNvSpPr txBox="1">
            <a:spLocks noChangeArrowheads="1"/>
          </p:cNvSpPr>
          <p:nvPr/>
        </p:nvSpPr>
        <p:spPr bwMode="auto">
          <a:xfrm>
            <a:off x="6753225" y="3048000"/>
            <a:ext cx="1552575" cy="16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46" rIns="91293" bIns="4564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baseline="30000" dirty="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4000" b="1" dirty="0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sz="3200" b="1" dirty="0">
                <a:solidFill>
                  <a:srgbClr val="FF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sz="3200" b="1" dirty="0">
                <a:solidFill>
                  <a:srgbClr val="FF00FF"/>
                </a:solidFill>
                <a:latin typeface="Arial Narrow" charset="0"/>
              </a:rPr>
              <a:t>(50 ton)</a:t>
            </a:r>
            <a:endParaRPr lang="en-US" sz="40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38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174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Arial" charset="0"/>
              </a:rPr>
              <a:t>Katsushi Arisaka, UCLA</a:t>
            </a:r>
          </a:p>
        </p:txBody>
      </p:sp>
      <p:sp>
        <p:nvSpPr>
          <p:cNvPr id="174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7F488B-B4AF-664A-8292-F677495A77FF}" type="slidenum">
              <a:rPr lang="en-US" sz="1500">
                <a:solidFill>
                  <a:srgbClr val="0000FF"/>
                </a:solidFill>
              </a:rPr>
              <a:pPr eaLnBrk="1" hangingPunct="1"/>
              <a:t>30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174085" name="Picture 6" descr="xenon10ton 2-8-10_1.jpg"/>
          <p:cNvPicPr>
            <a:picLocks noChangeAspect="1"/>
          </p:cNvPicPr>
          <p:nvPr/>
        </p:nvPicPr>
        <p:blipFill>
          <a:blip r:embed="rId2" cstate="screen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46482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4" descr="4meter_2-19-10_6.jpg"/>
          <p:cNvPicPr>
            <a:picLocks noChangeAspect="1"/>
          </p:cNvPicPr>
          <p:nvPr/>
        </p:nvPicPr>
        <p:blipFill>
          <a:blip r:embed="rId3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82688"/>
            <a:ext cx="47244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13"/>
          <p:cNvSpPr>
            <a:spLocks noChangeArrowheads="1"/>
          </p:cNvSpPr>
          <p:nvPr/>
        </p:nvSpPr>
        <p:spPr bwMode="auto">
          <a:xfrm>
            <a:off x="190500" y="513238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85FFE0"/>
                </a:solidFill>
                <a:latin typeface="Arial Narrow" charset="0"/>
              </a:rPr>
              <a:t>Water Tank</a:t>
            </a:r>
            <a:endParaRPr lang="en-US" sz="1700">
              <a:solidFill>
                <a:srgbClr val="85FFE0"/>
              </a:solidFill>
            </a:endParaRPr>
          </a:p>
        </p:txBody>
      </p:sp>
      <p:sp>
        <p:nvSpPr>
          <p:cNvPr id="174088" name="Rectangle 16"/>
          <p:cNvSpPr>
            <a:spLocks noChangeArrowheads="1"/>
          </p:cNvSpPr>
          <p:nvPr/>
        </p:nvSpPr>
        <p:spPr bwMode="auto">
          <a:xfrm>
            <a:off x="1295400" y="4306888"/>
            <a:ext cx="68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Liquid</a:t>
            </a:r>
          </a:p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Scinti</a:t>
            </a:r>
            <a:endParaRPr lang="en-US" sz="1700">
              <a:solidFill>
                <a:srgbClr val="FFFF00"/>
              </a:solidFill>
            </a:endParaRPr>
          </a:p>
        </p:txBody>
      </p:sp>
      <p:sp>
        <p:nvSpPr>
          <p:cNvPr id="174089" name="Rectangle 15"/>
          <p:cNvSpPr>
            <a:spLocks noChangeArrowheads="1"/>
          </p:cNvSpPr>
          <p:nvPr/>
        </p:nvSpPr>
        <p:spPr bwMode="auto">
          <a:xfrm>
            <a:off x="4987925" y="522128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85FFE0"/>
                </a:solidFill>
                <a:latin typeface="Arial Narrow" charset="0"/>
              </a:rPr>
              <a:t>Water Tank</a:t>
            </a:r>
            <a:endParaRPr lang="en-US" sz="1700">
              <a:solidFill>
                <a:srgbClr val="85FFE0"/>
              </a:solidFill>
            </a:endParaRPr>
          </a:p>
        </p:txBody>
      </p:sp>
      <p:sp>
        <p:nvSpPr>
          <p:cNvPr id="174090" name="TextBox 34"/>
          <p:cNvSpPr txBox="1">
            <a:spLocks noChangeArrowheads="1"/>
          </p:cNvSpPr>
          <p:nvPr/>
        </p:nvSpPr>
        <p:spPr bwMode="auto">
          <a:xfrm>
            <a:off x="914400" y="67945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20" rIns="91238" bIns="45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  <a:latin typeface="Arial Narrow" charset="0"/>
              </a:rPr>
              <a:t>Xe  20 ton (10 ton)</a:t>
            </a:r>
            <a:endParaRPr lang="en-US" sz="2700" b="1">
              <a:solidFill>
                <a:srgbClr val="FF0000"/>
              </a:solidFill>
            </a:endParaRPr>
          </a:p>
        </p:txBody>
      </p:sp>
      <p:sp>
        <p:nvSpPr>
          <p:cNvPr id="174091" name="TextBox 33"/>
          <p:cNvSpPr txBox="1">
            <a:spLocks noChangeArrowheads="1"/>
          </p:cNvSpPr>
          <p:nvPr/>
        </p:nvSpPr>
        <p:spPr bwMode="auto">
          <a:xfrm>
            <a:off x="5981700" y="679450"/>
            <a:ext cx="275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20" rIns="91238" bIns="45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 baseline="3000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 70 ton (50 ton)</a:t>
            </a:r>
          </a:p>
        </p:txBody>
      </p:sp>
      <p:cxnSp>
        <p:nvCxnSpPr>
          <p:cNvPr id="174092" name="Straight Arrow Connector 53"/>
          <p:cNvCxnSpPr>
            <a:cxnSpLocks noChangeShapeType="1"/>
          </p:cNvCxnSpPr>
          <p:nvPr/>
        </p:nvCxnSpPr>
        <p:spPr bwMode="auto">
          <a:xfrm>
            <a:off x="4876800" y="6400800"/>
            <a:ext cx="4419600" cy="5334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93" name="TextBox 24"/>
          <p:cNvSpPr txBox="1">
            <a:spLocks noChangeArrowheads="1"/>
          </p:cNvSpPr>
          <p:nvPr/>
        </p:nvSpPr>
        <p:spPr bwMode="auto">
          <a:xfrm>
            <a:off x="6705600" y="6484938"/>
            <a:ext cx="762000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 dirty="0" smtClean="0">
                <a:solidFill>
                  <a:srgbClr val="C00000"/>
                </a:solidFill>
                <a:latin typeface="Arial Narrow" charset="0"/>
              </a:rPr>
              <a:t>15 </a:t>
            </a:r>
            <a:r>
              <a:rPr lang="en-US" sz="17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cxnSp>
        <p:nvCxnSpPr>
          <p:cNvPr id="174094" name="Straight Arrow Connector 53"/>
          <p:cNvCxnSpPr>
            <a:cxnSpLocks noChangeShapeType="1"/>
          </p:cNvCxnSpPr>
          <p:nvPr/>
        </p:nvCxnSpPr>
        <p:spPr bwMode="auto">
          <a:xfrm>
            <a:off x="1219200" y="6477000"/>
            <a:ext cx="2057400" cy="2286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95" name="TextBox 24"/>
          <p:cNvSpPr txBox="1">
            <a:spLocks noChangeArrowheads="1"/>
          </p:cNvSpPr>
          <p:nvPr/>
        </p:nvSpPr>
        <p:spPr bwMode="auto">
          <a:xfrm>
            <a:off x="1905000" y="6357938"/>
            <a:ext cx="533400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 dirty="0">
                <a:solidFill>
                  <a:srgbClr val="C00000"/>
                </a:solidFill>
                <a:latin typeface="Arial Narrow" charset="0"/>
              </a:rPr>
              <a:t>6</a:t>
            </a:r>
            <a:r>
              <a:rPr lang="en-US" sz="1700" b="1" dirty="0" smtClean="0">
                <a:solidFill>
                  <a:srgbClr val="C00000"/>
                </a:solidFill>
                <a:latin typeface="Arial Narrow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6016625" y="4572000"/>
            <a:ext cx="68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Liquid</a:t>
            </a:r>
          </a:p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Scinti</a:t>
            </a:r>
            <a:endParaRPr lang="en-US" sz="1700">
              <a:solidFill>
                <a:srgbClr val="FFFF00"/>
              </a:solidFill>
            </a:endParaRPr>
          </a:p>
        </p:txBody>
      </p:sp>
      <p:sp>
        <p:nvSpPr>
          <p:cNvPr id="174097" name="Rectangle 20"/>
          <p:cNvSpPr>
            <a:spLocks noChangeArrowheads="1"/>
          </p:cNvSpPr>
          <p:nvPr/>
        </p:nvSpPr>
        <p:spPr bwMode="auto">
          <a:xfrm>
            <a:off x="2049463" y="3894138"/>
            <a:ext cx="49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5" rIns="91352" bIns="4567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/>
          </a:p>
        </p:txBody>
      </p:sp>
      <p:sp>
        <p:nvSpPr>
          <p:cNvPr id="174098" name="Rectangle 21"/>
          <p:cNvSpPr>
            <a:spLocks noChangeArrowheads="1"/>
          </p:cNvSpPr>
          <p:nvPr/>
        </p:nvSpPr>
        <p:spPr bwMode="auto">
          <a:xfrm>
            <a:off x="6807200" y="3962400"/>
            <a:ext cx="51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5" rIns="91352" bIns="45675">
            <a:spAutoFit/>
          </a:bodyPr>
          <a:lstStyle/>
          <a:p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</a:t>
            </a:r>
            <a:endParaRPr lang="en-US" sz="270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-152400" y="0"/>
            <a:ext cx="990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9" tIns="48261" rIns="96519" bIns="48261" anchor="ctr"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ctr" defTabSz="914400"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MAX G3 Detector </a:t>
            </a:r>
            <a:r>
              <a:rPr lang="en-US" sz="3600" b="1" dirty="0">
                <a:solidFill>
                  <a:srgbClr val="009973"/>
                </a:solidFill>
                <a:latin typeface="Tahoma" charset="0"/>
                <a:cs typeface="ＭＳ Ｐゴシック" charset="0"/>
              </a:rPr>
              <a:t>(at DUSEL)</a:t>
            </a:r>
            <a:endParaRPr lang="en-US" b="1" dirty="0">
              <a:solidFill>
                <a:srgbClr val="009973"/>
              </a:solidFill>
              <a:latin typeface="Tahom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5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hangingPunct="1"/>
            <a:r>
              <a:rPr lang="en-US" sz="3600" kern="1200" dirty="0">
                <a:latin typeface="Tahoma" charset="0"/>
                <a:ea typeface="ＭＳ Ｐゴシック" charset="0"/>
                <a:cs typeface="ＭＳ Ｐゴシック" charset="0"/>
              </a:rPr>
              <a:t>MAX G3 Detector </a:t>
            </a:r>
            <a:r>
              <a:rPr lang="en-US" sz="3600" kern="1200" dirty="0">
                <a:solidFill>
                  <a:srgbClr val="009973"/>
                </a:solidFill>
                <a:latin typeface="Tahoma" charset="0"/>
                <a:ea typeface="ＭＳ Ｐゴシック" charset="0"/>
                <a:cs typeface="ＭＳ Ｐゴシック" charset="0"/>
              </a:rPr>
              <a:t>(at DUSEL)</a:t>
            </a:r>
            <a:endParaRPr lang="en-US" sz="2400" kern="1200" dirty="0">
              <a:solidFill>
                <a:srgbClr val="009973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2072" b="8336"/>
          <a:stretch/>
        </p:blipFill>
        <p:spPr>
          <a:xfrm>
            <a:off x="0" y="929348"/>
            <a:ext cx="9601200" cy="5014252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0A6BE1-7E6C-A94F-A23C-106475598EA3}" type="slidenum">
              <a:rPr lang="en-US" sz="1500">
                <a:solidFill>
                  <a:srgbClr val="0000FF"/>
                </a:solidFill>
              </a:rPr>
              <a:pPr eaLnBrk="1" hangingPunct="1"/>
              <a:t>31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2022475" y="5638800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Arial Narrow" charset="0"/>
            </a:endParaRP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20 ton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(10 ton)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3324225" y="5410200"/>
            <a:ext cx="109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3" tIns="45646" rIns="91293" bIns="4564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 dirty="0">
                <a:solidFill>
                  <a:srgbClr val="0000FF"/>
                </a:solidFill>
                <a:latin typeface="Arial Narrow" charset="0"/>
              </a:rPr>
              <a:t>40</a:t>
            </a:r>
            <a:r>
              <a:rPr lang="en-US" sz="3200" b="1" dirty="0">
                <a:solidFill>
                  <a:srgbClr val="00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Arial Narrow" charset="0"/>
              </a:rPr>
              <a:t>(50 ton)</a:t>
            </a:r>
            <a:endParaRPr lang="en-US" sz="3200" b="1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19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019800" cy="685800"/>
          </a:xfrm>
        </p:spPr>
        <p:txBody>
          <a:bodyPr/>
          <a:lstStyle/>
          <a:p>
            <a:r>
              <a:rPr lang="en-US" dirty="0" smtClean="0"/>
              <a:t>Schedule at DUSEL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Katsushi Arisaka, UCLA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601200" cy="604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152400"/>
            <a:ext cx="198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+mn-lt"/>
              </a:rPr>
              <a:t>Kevin </a:t>
            </a:r>
            <a:r>
              <a:rPr lang="en-US" sz="2800" b="1" i="1" dirty="0" err="1" smtClean="0">
                <a:solidFill>
                  <a:srgbClr val="008000"/>
                </a:solidFill>
                <a:latin typeface="+mn-lt"/>
              </a:rPr>
              <a:t>Lesko</a:t>
            </a:r>
            <a:endParaRPr lang="en-US" sz="2800" b="1" i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0489" y="2424891"/>
            <a:ext cx="4267200" cy="60960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10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Dark Matter Programs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92" t="14291" r="3629" b="4432"/>
          <a:stretch/>
        </p:blipFill>
        <p:spPr>
          <a:xfrm>
            <a:off x="48948" y="762000"/>
            <a:ext cx="9440350" cy="6172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181600" y="2286000"/>
            <a:ext cx="3962400" cy="3200400"/>
          </a:xfrm>
          <a:prstGeom prst="roundRect">
            <a:avLst>
              <a:gd name="adj" fmla="val 10354"/>
            </a:avLst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FF"/>
              </a:solidFill>
              <a:effectLst/>
              <a:latin typeface="Arial" charset="0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5137686" y="3276600"/>
            <a:ext cx="4038600" cy="58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00FF"/>
                </a:solidFill>
                <a:latin typeface="Arial Narrow" charset="0"/>
              </a:rPr>
              <a:t>G3 = </a:t>
            </a:r>
            <a:r>
              <a:rPr lang="en-US" sz="3200" b="1" dirty="0" err="1" smtClean="0">
                <a:solidFill>
                  <a:srgbClr val="FF0000"/>
                </a:solidFill>
                <a:latin typeface="Arial Narrow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 Narrow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Arial Narrow" charset="0"/>
              </a:rPr>
              <a:t>10T) </a:t>
            </a:r>
            <a:r>
              <a:rPr lang="en-US" sz="3200" b="1" dirty="0" smtClean="0">
                <a:solidFill>
                  <a:srgbClr val="FF00FF"/>
                </a:solidFill>
                <a:latin typeface="Arial Narrow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Arial Narrow" charset="0"/>
              </a:rPr>
              <a:t>Ar</a:t>
            </a:r>
            <a:r>
              <a:rPr lang="en-US" sz="3200" b="1" dirty="0" smtClean="0">
                <a:solidFill>
                  <a:srgbClr val="0000FF"/>
                </a:solidFill>
                <a:latin typeface="Arial Narrow" charset="0"/>
              </a:rPr>
              <a:t> (50T)</a:t>
            </a:r>
            <a:endParaRPr lang="en-US" sz="3200" b="1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14" y="805418"/>
            <a:ext cx="7267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2010</a:t>
            </a:r>
            <a:endParaRPr lang="en-US" sz="1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" y="2281535"/>
            <a:ext cx="561121" cy="2823865"/>
            <a:chOff x="76200" y="2281535"/>
            <a:chExt cx="561121" cy="2823865"/>
          </a:xfrm>
        </p:grpSpPr>
        <p:sp>
          <p:nvSpPr>
            <p:cNvPr id="12" name="TextBox 11"/>
            <p:cNvSpPr txBox="1"/>
            <p:nvPr/>
          </p:nvSpPr>
          <p:spPr>
            <a:xfrm>
              <a:off x="76200" y="2281535"/>
              <a:ext cx="561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Xe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3805535"/>
              <a:ext cx="561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Xe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" y="3119735"/>
              <a:ext cx="526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Ar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" y="4643735"/>
              <a:ext cx="526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Ar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74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753600" cy="5924550"/>
          </a:xfrm>
        </p:spPr>
        <p:txBody>
          <a:bodyPr/>
          <a:lstStyle/>
          <a:p>
            <a:r>
              <a:rPr lang="en-US" sz="4000" dirty="0" smtClean="0"/>
              <a:t>MAX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10 </a:t>
            </a:r>
            <a:r>
              <a:rPr lang="en-US" sz="3600" dirty="0" smtClean="0">
                <a:solidFill>
                  <a:srgbClr val="FF0000"/>
                </a:solidFill>
              </a:rPr>
              <a:t>Ton </a:t>
            </a:r>
            <a:r>
              <a:rPr lang="en-US" sz="3600" dirty="0" err="1">
                <a:solidFill>
                  <a:srgbClr val="FF0000"/>
                </a:solidFill>
              </a:rPr>
              <a:t>Xe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+ </a:t>
            </a:r>
            <a:r>
              <a:rPr lang="en-US" sz="3600" dirty="0">
                <a:solidFill>
                  <a:srgbClr val="0000FF"/>
                </a:solidFill>
              </a:rPr>
              <a:t>50 Ton </a:t>
            </a:r>
            <a:r>
              <a:rPr lang="en-US" sz="3600" dirty="0" err="1" smtClean="0">
                <a:solidFill>
                  <a:srgbClr val="0000FF"/>
                </a:solidFill>
              </a:rPr>
              <a:t>Ar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at DUSEL</a:t>
            </a:r>
            <a:endParaRPr lang="en-US" sz="3600" dirty="0">
              <a:solidFill>
                <a:schemeClr val="tx2"/>
              </a:solidFill>
            </a:endParaRPr>
          </a:p>
          <a:p>
            <a:pPr lvl="1"/>
            <a:r>
              <a:rPr lang="en-US" sz="3600" dirty="0" smtClean="0"/>
              <a:t>Joint efforts by </a:t>
            </a:r>
            <a:r>
              <a:rPr lang="en-US" sz="3600" dirty="0" smtClean="0">
                <a:solidFill>
                  <a:srgbClr val="FF0000"/>
                </a:solidFill>
              </a:rPr>
              <a:t>XENON</a:t>
            </a:r>
            <a:r>
              <a:rPr lang="en-US" sz="3600" dirty="0" smtClean="0"/>
              <a:t> and </a:t>
            </a:r>
            <a:r>
              <a:rPr lang="en-US" sz="3600" dirty="0" err="1" smtClean="0">
                <a:solidFill>
                  <a:srgbClr val="0000FF"/>
                </a:solidFill>
              </a:rPr>
              <a:t>DarkSide</a:t>
            </a:r>
            <a:r>
              <a:rPr lang="en-US" sz="3600" dirty="0" smtClean="0"/>
              <a:t> collaborations (currently at LNGS towards G2)</a:t>
            </a:r>
          </a:p>
          <a:p>
            <a:r>
              <a:rPr lang="en-US" sz="4000" dirty="0" smtClean="0"/>
              <a:t>Science cases</a:t>
            </a:r>
          </a:p>
          <a:p>
            <a:pPr lvl="1"/>
            <a:r>
              <a:rPr lang="en-US" sz="3600" dirty="0"/>
              <a:t>Sensitivity down to </a:t>
            </a:r>
            <a:r>
              <a:rPr lang="en-US" sz="3600" dirty="0" smtClean="0">
                <a:solidFill>
                  <a:srgbClr val="008000"/>
                </a:solidFill>
              </a:rPr>
              <a:t>10</a:t>
            </a:r>
            <a:r>
              <a:rPr lang="en-US" sz="3600" baseline="30000" dirty="0">
                <a:solidFill>
                  <a:srgbClr val="008000"/>
                </a:solidFill>
              </a:rPr>
              <a:t>-</a:t>
            </a:r>
            <a:r>
              <a:rPr lang="en-US" sz="3600" baseline="30000" dirty="0" smtClean="0">
                <a:solidFill>
                  <a:srgbClr val="008000"/>
                </a:solidFill>
              </a:rPr>
              <a:t>48 </a:t>
            </a:r>
            <a:r>
              <a:rPr lang="en-US" sz="3600" dirty="0">
                <a:solidFill>
                  <a:srgbClr val="008000"/>
                </a:solidFill>
              </a:rPr>
              <a:t>cm</a:t>
            </a:r>
            <a:r>
              <a:rPr lang="en-US" sz="3600" baseline="30000" dirty="0">
                <a:solidFill>
                  <a:srgbClr val="008000"/>
                </a:solidFill>
              </a:rPr>
              <a:t>2</a:t>
            </a:r>
          </a:p>
          <a:p>
            <a:pPr lvl="1"/>
            <a:r>
              <a:rPr lang="en-US" sz="3600" dirty="0" smtClean="0"/>
              <a:t>Precision measurements if &gt; 10</a:t>
            </a:r>
            <a:r>
              <a:rPr lang="en-US" sz="3600" baseline="30000" dirty="0" smtClean="0"/>
              <a:t>-46 </a:t>
            </a:r>
            <a:r>
              <a:rPr lang="en-US" sz="3600" dirty="0" smtClean="0"/>
              <a:t>cm</a:t>
            </a:r>
            <a:r>
              <a:rPr lang="en-US" sz="3600" baseline="30000" dirty="0" smtClean="0"/>
              <a:t>2</a:t>
            </a:r>
            <a:endParaRPr lang="en-US" sz="3600" baseline="30000" dirty="0"/>
          </a:p>
          <a:p>
            <a:pPr lvl="1"/>
            <a:r>
              <a:rPr lang="en-US" sz="3600" dirty="0" smtClean="0"/>
              <a:t>Possibility to combine with 0v Double Beta Decays  </a:t>
            </a:r>
            <a:r>
              <a:rPr lang="en-US" sz="3600" dirty="0" smtClean="0">
                <a:sym typeface="Wingdings"/>
              </a:rPr>
              <a:t> </a:t>
            </a:r>
            <a:r>
              <a:rPr lang="en-US" sz="3600" dirty="0" smtClean="0">
                <a:solidFill>
                  <a:srgbClr val="FF00FF"/>
                </a:solidFill>
                <a:sym typeface="Wingdings"/>
              </a:rPr>
              <a:t>XAX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1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MAX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1" name="Straight Arrow Connector 10"/>
          <p:cNvCxnSpPr>
            <a:cxnSpLocks noChangeAspect="1"/>
          </p:cNvCxnSpPr>
          <p:nvPr/>
        </p:nvCxnSpPr>
        <p:spPr bwMode="auto">
          <a:xfrm>
            <a:off x="152400" y="1600200"/>
            <a:ext cx="92202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143000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2000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2012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073282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692282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2013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003564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622564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2014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933846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552846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2015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4864128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483128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2016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5794410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413410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2017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724692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343692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2018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654974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273974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2019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8585256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8204256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" y="3327897"/>
            <a:ext cx="1942559" cy="5847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XENON100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239270" y="6073946"/>
            <a:ext cx="802031" cy="76940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44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6800" y="4851897"/>
            <a:ext cx="2017700" cy="58477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DarkSide50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1200" y="1959114"/>
            <a:ext cx="2522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+mn-lt"/>
              </a:rPr>
              <a:t>Gran </a:t>
            </a:r>
            <a:r>
              <a:rPr lang="en-US" sz="4000" b="1" dirty="0" err="1" smtClean="0">
                <a:solidFill>
                  <a:srgbClr val="008000"/>
                </a:solidFill>
                <a:latin typeface="+mn-lt"/>
              </a:rPr>
              <a:t>Sasso</a:t>
            </a:r>
            <a:endParaRPr lang="en-US" sz="4000" b="1" dirty="0" smtClean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800600" y="1959114"/>
            <a:ext cx="3429000" cy="707886"/>
            <a:chOff x="4800600" y="1882946"/>
            <a:chExt cx="3429000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627028" y="1882946"/>
              <a:ext cx="16025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8000"/>
                  </a:solidFill>
                  <a:latin typeface="+mn-lt"/>
                </a:rPr>
                <a:t>DUSEL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4800600" y="2184897"/>
              <a:ext cx="1524000" cy="228600"/>
            </a:xfrm>
            <a:prstGeom prst="rightArrow">
              <a:avLst>
                <a:gd name="adj1" fmla="val 50000"/>
                <a:gd name="adj2" fmla="val 71787"/>
              </a:avLst>
            </a:prstGeom>
            <a:ln w="38100" cmpd="sng">
              <a:solidFill>
                <a:schemeClr val="accent5">
                  <a:lumMod val="75000"/>
                </a:schemeClr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565537" y="2743200"/>
            <a:ext cx="3426063" cy="4114800"/>
            <a:chOff x="5184537" y="2792927"/>
            <a:chExt cx="3426063" cy="4114800"/>
          </a:xfrm>
        </p:grpSpPr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858000" y="6138318"/>
              <a:ext cx="1219200" cy="7694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07" tIns="45704" rIns="91407" bIns="4570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400" b="1" dirty="0" smtClean="0">
                  <a:solidFill>
                    <a:srgbClr val="FF00FF"/>
                  </a:solidFill>
                  <a:latin typeface="Arial Narrow" charset="0"/>
                </a:rPr>
                <a:t>G3</a:t>
              </a:r>
              <a:endParaRPr lang="en-US" sz="4400" b="1" dirty="0">
                <a:solidFill>
                  <a:srgbClr val="FF00FF"/>
                </a:solidFill>
                <a:latin typeface="Arial Narrow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34200" y="3692604"/>
              <a:ext cx="1269698" cy="584776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+mn-lt"/>
                </a:rPr>
                <a:t>Xe</a:t>
              </a:r>
              <a:r>
                <a:rPr lang="en-US" sz="3200" b="1" dirty="0" smtClean="0">
                  <a:solidFill>
                    <a:srgbClr val="FF0000"/>
                  </a:solidFill>
                  <a:latin typeface="+mn-lt"/>
                </a:rPr>
                <a:t> 10T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59103" y="4553828"/>
              <a:ext cx="1231828" cy="584776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+mn-lt"/>
                </a:rPr>
                <a:t>Ar</a:t>
              </a:r>
              <a:r>
                <a:rPr lang="en-US" sz="3200" b="1" dirty="0" smtClean="0">
                  <a:solidFill>
                    <a:srgbClr val="0000FF"/>
                  </a:solidFill>
                  <a:latin typeface="+mn-lt"/>
                </a:rPr>
                <a:t> 50T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553200" y="3453824"/>
              <a:ext cx="2057400" cy="1981200"/>
            </a:xfrm>
            <a:prstGeom prst="roundRect">
              <a:avLst/>
            </a:prstGeom>
            <a:ln w="38100" cmpd="sng">
              <a:solidFill>
                <a:srgbClr val="FF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6959103" y="2792927"/>
              <a:ext cx="1120753" cy="7078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07" tIns="45704" rIns="91407" bIns="4570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000" b="1" dirty="0" smtClean="0">
                  <a:solidFill>
                    <a:srgbClr val="FF00FF"/>
                  </a:solidFill>
                  <a:latin typeface="Arial Narrow" charset="0"/>
                </a:rPr>
                <a:t>MAX</a:t>
              </a:r>
              <a:endParaRPr lang="en-US" sz="4000" b="1" dirty="0">
                <a:solidFill>
                  <a:srgbClr val="FF00FF"/>
                </a:solidFill>
                <a:latin typeface="Arial Narrow" charset="0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896959">
              <a:off x="5184537" y="3799062"/>
              <a:ext cx="1296347" cy="228600"/>
            </a:xfrm>
            <a:prstGeom prst="rightArrow">
              <a:avLst>
                <a:gd name="adj1" fmla="val 50000"/>
                <a:gd name="adj2" fmla="val 71787"/>
              </a:avLst>
            </a:prstGeom>
            <a:ln w="38100" cmpd="sng">
              <a:solidFill>
                <a:srgbClr val="FFB0FB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CCFF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20066969">
              <a:off x="5645829" y="4873175"/>
              <a:ext cx="864467" cy="228600"/>
            </a:xfrm>
            <a:prstGeom prst="rightArrow">
              <a:avLst>
                <a:gd name="adj1" fmla="val 50000"/>
                <a:gd name="adj2" fmla="val 71787"/>
              </a:avLst>
            </a:prstGeom>
            <a:ln w="38100" cmpd="sng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CC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000" y="3988873"/>
            <a:ext cx="156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2000" b="1" i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Paul </a:t>
            </a:r>
            <a:r>
              <a:rPr lang="en-US" sz="2000" b="1" i="1" dirty="0" err="1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Scovell</a:t>
            </a:r>
            <a:r>
              <a:rPr lang="en-US" sz="2000" b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9800" y="3327897"/>
            <a:ext cx="3729910" cy="3515458"/>
            <a:chOff x="2209800" y="3327897"/>
            <a:chExt cx="3729910" cy="3515458"/>
          </a:xfrm>
        </p:grpSpPr>
        <p:grpSp>
          <p:nvGrpSpPr>
            <p:cNvPr id="71" name="Group 70"/>
            <p:cNvGrpSpPr/>
            <p:nvPr/>
          </p:nvGrpSpPr>
          <p:grpSpPr>
            <a:xfrm>
              <a:off x="2209800" y="3327897"/>
              <a:ext cx="3729910" cy="3515458"/>
              <a:chOff x="2133600" y="3453824"/>
              <a:chExt cx="3729910" cy="351545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505200" y="3453824"/>
                <a:ext cx="1867418" cy="584776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+mn-lt"/>
                  </a:rPr>
                  <a:t>XENON 1T</a:t>
                </a:r>
              </a:p>
            </p:txBody>
          </p:sp>
          <p:sp>
            <p:nvSpPr>
              <p:cNvPr id="54" name="TextBox 53"/>
              <p:cNvSpPr txBox="1">
                <a:spLocks noChangeArrowheads="1"/>
              </p:cNvSpPr>
              <p:nvPr/>
            </p:nvSpPr>
            <p:spPr bwMode="auto">
              <a:xfrm>
                <a:off x="4255234" y="6199873"/>
                <a:ext cx="802031" cy="76940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1407" tIns="45704" rIns="91407" bIns="45704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4400" b="1" dirty="0" smtClean="0">
                    <a:solidFill>
                      <a:srgbClr val="FF00FF"/>
                    </a:solidFill>
                    <a:latin typeface="Arial Narrow" charset="0"/>
                  </a:rPr>
                  <a:t>G2</a:t>
                </a:r>
                <a:endParaRPr lang="en-US" sz="4400" b="1" dirty="0">
                  <a:solidFill>
                    <a:srgbClr val="FF00FF"/>
                  </a:solidFill>
                  <a:latin typeface="Arial Narrow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733800" y="4977824"/>
                <a:ext cx="2129710" cy="58477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+mn-lt"/>
                  </a:rPr>
                  <a:t>DarkSide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+mn-lt"/>
                  </a:rPr>
                  <a:t> 5T</a:t>
                </a:r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2133600" y="3628278"/>
                <a:ext cx="1219200" cy="228600"/>
              </a:xfrm>
              <a:prstGeom prst="rightArrow">
                <a:avLst>
                  <a:gd name="adj1" fmla="val 50000"/>
                  <a:gd name="adj2" fmla="val 71787"/>
                </a:avLst>
              </a:prstGeom>
              <a:ln w="38100" cmpd="sng">
                <a:solidFill>
                  <a:srgbClr val="FFB0FB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FFB0FB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ight Arrow 69"/>
              <p:cNvSpPr/>
              <p:nvPr/>
            </p:nvSpPr>
            <p:spPr>
              <a:xfrm>
                <a:off x="3124200" y="5152278"/>
                <a:ext cx="533400" cy="228600"/>
              </a:xfrm>
              <a:prstGeom prst="rightArrow">
                <a:avLst>
                  <a:gd name="adj1" fmla="val 50000"/>
                  <a:gd name="adj2" fmla="val 71787"/>
                </a:avLst>
              </a:prstGeom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FFCCFF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810000" y="3988873"/>
              <a:ext cx="1530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6A6A6"/>
                  </a:solidFill>
                  <a:latin typeface="+mn-lt"/>
                </a:rPr>
                <a:t>(</a:t>
              </a:r>
              <a:r>
                <a:rPr lang="en-US" sz="2000" b="1" i="1" dirty="0" smtClean="0">
                  <a:solidFill>
                    <a:srgbClr val="A6A6A6"/>
                  </a:solidFill>
                  <a:latin typeface="+mn-lt"/>
                </a:rPr>
                <a:t>Elena </a:t>
              </a:r>
              <a:r>
                <a:rPr lang="en-US" sz="2000" b="1" i="1" dirty="0" err="1" smtClean="0">
                  <a:solidFill>
                    <a:srgbClr val="A6A6A6"/>
                  </a:solidFill>
                  <a:latin typeface="+mn-lt"/>
                </a:rPr>
                <a:t>Aprile</a:t>
              </a:r>
              <a:r>
                <a:rPr lang="en-US" sz="2000" b="1" dirty="0" smtClean="0">
                  <a:solidFill>
                    <a:srgbClr val="A6A6A6"/>
                  </a:solidFill>
                  <a:latin typeface="+mn-lt"/>
                </a:rPr>
                <a:t>) 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19200" y="5536834"/>
            <a:ext cx="324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A6A6A6"/>
                </a:solidFill>
                <a:latin typeface="+mn-lt"/>
              </a:rPr>
              <a:t>(</a:t>
            </a:r>
            <a:r>
              <a:rPr lang="en-US" sz="2000" b="1" i="1" dirty="0" smtClean="0">
                <a:solidFill>
                  <a:srgbClr val="A6A6A6"/>
                </a:solidFill>
                <a:latin typeface="+mn-lt"/>
              </a:rPr>
              <a:t>Luca </a:t>
            </a:r>
            <a:r>
              <a:rPr lang="en-US" sz="2000" b="1" i="1" dirty="0" err="1" smtClean="0">
                <a:solidFill>
                  <a:srgbClr val="A6A6A6"/>
                </a:solidFill>
                <a:latin typeface="+mn-lt"/>
              </a:rPr>
              <a:t>Grandi</a:t>
            </a:r>
            <a:r>
              <a:rPr lang="en-US" sz="2000" b="1" i="1" dirty="0">
                <a:solidFill>
                  <a:srgbClr val="A6A6A6"/>
                </a:solidFill>
                <a:latin typeface="+mn-lt"/>
              </a:rPr>
              <a:t>, Frank </a:t>
            </a:r>
            <a:r>
              <a:rPr lang="en-US" sz="2000" b="1" i="1" dirty="0" err="1" smtClean="0">
                <a:solidFill>
                  <a:srgbClr val="A6A6A6"/>
                </a:solidFill>
                <a:latin typeface="+mn-lt"/>
              </a:rPr>
              <a:t>Calaprice</a:t>
            </a:r>
            <a:r>
              <a:rPr lang="en-US" sz="2000" b="1" dirty="0" smtClean="0">
                <a:solidFill>
                  <a:srgbClr val="A6A6A6"/>
                </a:solidFill>
                <a:latin typeface="+mn-lt"/>
              </a:rPr>
              <a:t>) </a:t>
            </a:r>
          </a:p>
        </p:txBody>
      </p:sp>
      <p:sp>
        <p:nvSpPr>
          <p:cNvPr id="74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3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5972" cy="73152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66105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0633" y="3810000"/>
            <a:ext cx="732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CMSSM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0045" y="4530674"/>
            <a:ext cx="1141055" cy="879526"/>
            <a:chOff x="5327645" y="4530674"/>
            <a:chExt cx="1141055" cy="879526"/>
          </a:xfrm>
        </p:grpSpPr>
        <p:grpSp>
          <p:nvGrpSpPr>
            <p:cNvPr id="11" name="Group 10"/>
            <p:cNvGrpSpPr/>
            <p:nvPr/>
          </p:nvGrpSpPr>
          <p:grpSpPr>
            <a:xfrm>
              <a:off x="5327645" y="4530674"/>
              <a:ext cx="1141055" cy="879526"/>
              <a:chOff x="4641844" y="4225873"/>
              <a:chExt cx="1292354" cy="1108127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641844" y="4225873"/>
                <a:ext cx="1281284" cy="1067707"/>
              </a:xfrm>
              <a:custGeom>
                <a:avLst/>
                <a:gdLst>
                  <a:gd name="connsiteX0" fmla="*/ 0 w 1281284"/>
                  <a:gd name="connsiteY0" fmla="*/ 0 h 1067707"/>
                  <a:gd name="connsiteX1" fmla="*/ 584446 w 1281284"/>
                  <a:gd name="connsiteY1" fmla="*/ 146107 h 1067707"/>
                  <a:gd name="connsiteX2" fmla="*/ 865429 w 1281284"/>
                  <a:gd name="connsiteY2" fmla="*/ 292215 h 1067707"/>
                  <a:gd name="connsiteX3" fmla="*/ 1168891 w 1281284"/>
                  <a:gd name="connsiteY3" fmla="*/ 618147 h 1067707"/>
                  <a:gd name="connsiteX4" fmla="*/ 1281284 w 1281284"/>
                  <a:gd name="connsiteY4" fmla="*/ 1067707 h 106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1284" h="1067707">
                    <a:moveTo>
                      <a:pt x="0" y="0"/>
                    </a:moveTo>
                    <a:cubicBezTo>
                      <a:pt x="220104" y="48702"/>
                      <a:pt x="440208" y="97405"/>
                      <a:pt x="584446" y="146107"/>
                    </a:cubicBezTo>
                    <a:cubicBezTo>
                      <a:pt x="728684" y="194809"/>
                      <a:pt x="768022" y="213542"/>
                      <a:pt x="865429" y="292215"/>
                    </a:cubicBezTo>
                    <a:cubicBezTo>
                      <a:pt x="962837" y="370888"/>
                      <a:pt x="1099582" y="488898"/>
                      <a:pt x="1168891" y="618147"/>
                    </a:cubicBezTo>
                    <a:cubicBezTo>
                      <a:pt x="1238200" y="747396"/>
                      <a:pt x="1281284" y="1067707"/>
                      <a:pt x="1281284" y="1067707"/>
                    </a:cubicBezTo>
                  </a:path>
                </a:pathLst>
              </a:custGeom>
              <a:ln w="57150" cmpd="sng">
                <a:solidFill>
                  <a:srgbClr val="008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 w="57150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654921" y="4529327"/>
                <a:ext cx="1279277" cy="804673"/>
              </a:xfrm>
              <a:custGeom>
                <a:avLst/>
                <a:gdLst>
                  <a:gd name="connsiteX0" fmla="*/ 0 w 1225087"/>
                  <a:gd name="connsiteY0" fmla="*/ 0 h 809210"/>
                  <a:gd name="connsiteX1" fmla="*/ 427095 w 1225087"/>
                  <a:gd name="connsiteY1" fmla="*/ 280975 h 809210"/>
                  <a:gd name="connsiteX2" fmla="*/ 797993 w 1225087"/>
                  <a:gd name="connsiteY2" fmla="*/ 528234 h 809210"/>
                  <a:gd name="connsiteX3" fmla="*/ 1225087 w 1225087"/>
                  <a:gd name="connsiteY3" fmla="*/ 809210 h 80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087" h="809210">
                    <a:moveTo>
                      <a:pt x="0" y="0"/>
                    </a:moveTo>
                    <a:lnTo>
                      <a:pt x="427095" y="280975"/>
                    </a:lnTo>
                    <a:lnTo>
                      <a:pt x="797993" y="528234"/>
                    </a:lnTo>
                    <a:lnTo>
                      <a:pt x="1225087" y="809210"/>
                    </a:lnTo>
                  </a:path>
                </a:pathLst>
              </a:custGeom>
              <a:ln w="57150" cmpd="sng">
                <a:solidFill>
                  <a:srgbClr val="008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 w="76200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" name="Straight Connector 14"/>
              <p:cNvCxnSpPr>
                <a:cxnSpLocks noChangeAspect="1"/>
              </p:cNvCxnSpPr>
              <p:nvPr/>
            </p:nvCxnSpPr>
            <p:spPr bwMode="auto">
              <a:xfrm>
                <a:off x="4675561" y="4225873"/>
                <a:ext cx="0" cy="30345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 rot="1119760">
              <a:off x="5352819" y="4601567"/>
              <a:ext cx="857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8000"/>
                  </a:solidFill>
                  <a:latin typeface="+mn-lt"/>
                </a:rPr>
                <a:t>F-SU(5)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9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5972" cy="7315200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966105" y="43434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66105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0633" y="3810000"/>
            <a:ext cx="732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CMSSM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80044" y="4530674"/>
            <a:ext cx="1149356" cy="879526"/>
            <a:chOff x="5327644" y="4530674"/>
            <a:chExt cx="1149356" cy="879526"/>
          </a:xfrm>
        </p:grpSpPr>
        <p:grpSp>
          <p:nvGrpSpPr>
            <p:cNvPr id="12" name="Group 11"/>
            <p:cNvGrpSpPr/>
            <p:nvPr/>
          </p:nvGrpSpPr>
          <p:grpSpPr>
            <a:xfrm>
              <a:off x="5327644" y="4530674"/>
              <a:ext cx="1149356" cy="879526"/>
              <a:chOff x="4641844" y="4225873"/>
              <a:chExt cx="1301756" cy="1108127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4641844" y="4225873"/>
                <a:ext cx="1281284" cy="1067707"/>
              </a:xfrm>
              <a:custGeom>
                <a:avLst/>
                <a:gdLst>
                  <a:gd name="connsiteX0" fmla="*/ 0 w 1281284"/>
                  <a:gd name="connsiteY0" fmla="*/ 0 h 1067707"/>
                  <a:gd name="connsiteX1" fmla="*/ 584446 w 1281284"/>
                  <a:gd name="connsiteY1" fmla="*/ 146107 h 1067707"/>
                  <a:gd name="connsiteX2" fmla="*/ 865429 w 1281284"/>
                  <a:gd name="connsiteY2" fmla="*/ 292215 h 1067707"/>
                  <a:gd name="connsiteX3" fmla="*/ 1168891 w 1281284"/>
                  <a:gd name="connsiteY3" fmla="*/ 618147 h 1067707"/>
                  <a:gd name="connsiteX4" fmla="*/ 1281284 w 1281284"/>
                  <a:gd name="connsiteY4" fmla="*/ 1067707 h 106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1284" h="1067707">
                    <a:moveTo>
                      <a:pt x="0" y="0"/>
                    </a:moveTo>
                    <a:cubicBezTo>
                      <a:pt x="220104" y="48702"/>
                      <a:pt x="440208" y="97405"/>
                      <a:pt x="584446" y="146107"/>
                    </a:cubicBezTo>
                    <a:cubicBezTo>
                      <a:pt x="728684" y="194809"/>
                      <a:pt x="768022" y="213542"/>
                      <a:pt x="865429" y="292215"/>
                    </a:cubicBezTo>
                    <a:cubicBezTo>
                      <a:pt x="962837" y="370888"/>
                      <a:pt x="1099582" y="488898"/>
                      <a:pt x="1168891" y="618147"/>
                    </a:cubicBezTo>
                    <a:cubicBezTo>
                      <a:pt x="1238200" y="747396"/>
                      <a:pt x="1281284" y="1067707"/>
                      <a:pt x="1281284" y="1067707"/>
                    </a:cubicBezTo>
                  </a:path>
                </a:pathLst>
              </a:custGeom>
              <a:ln w="57150" cmpd="sng">
                <a:solidFill>
                  <a:srgbClr val="008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 w="57150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664323" y="4529327"/>
                <a:ext cx="1279277" cy="804673"/>
              </a:xfrm>
              <a:custGeom>
                <a:avLst/>
                <a:gdLst>
                  <a:gd name="connsiteX0" fmla="*/ 0 w 1225087"/>
                  <a:gd name="connsiteY0" fmla="*/ 0 h 809210"/>
                  <a:gd name="connsiteX1" fmla="*/ 427095 w 1225087"/>
                  <a:gd name="connsiteY1" fmla="*/ 280975 h 809210"/>
                  <a:gd name="connsiteX2" fmla="*/ 797993 w 1225087"/>
                  <a:gd name="connsiteY2" fmla="*/ 528234 h 809210"/>
                  <a:gd name="connsiteX3" fmla="*/ 1225087 w 1225087"/>
                  <a:gd name="connsiteY3" fmla="*/ 809210 h 80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087" h="809210">
                    <a:moveTo>
                      <a:pt x="0" y="0"/>
                    </a:moveTo>
                    <a:lnTo>
                      <a:pt x="427095" y="280975"/>
                    </a:lnTo>
                    <a:lnTo>
                      <a:pt x="797993" y="528234"/>
                    </a:lnTo>
                    <a:lnTo>
                      <a:pt x="1225087" y="809210"/>
                    </a:lnTo>
                  </a:path>
                </a:pathLst>
              </a:custGeom>
              <a:ln w="57150" cmpd="sng">
                <a:solidFill>
                  <a:srgbClr val="008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 w="76200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 bwMode="auto">
              <a:xfrm>
                <a:off x="4675561" y="4225873"/>
                <a:ext cx="0" cy="30345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" name="TextBox 12"/>
            <p:cNvSpPr txBox="1"/>
            <p:nvPr/>
          </p:nvSpPr>
          <p:spPr>
            <a:xfrm rot="1119760">
              <a:off x="5352819" y="4601567"/>
              <a:ext cx="857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8000"/>
                  </a:solidFill>
                  <a:latin typeface="+mn-lt"/>
                </a:rPr>
                <a:t>F-SU(5)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0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5972" cy="7315200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966105" y="43434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G2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978596" y="52578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66105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1058" y="5410200"/>
            <a:ext cx="119776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Xenon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10 ton-year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8636" y="5859413"/>
            <a:ext cx="119776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00080"/>
                </a:solidFill>
                <a:latin typeface="+mn-lt"/>
              </a:rPr>
              <a:t>Argon</a:t>
            </a:r>
          </a:p>
          <a:p>
            <a:pPr algn="ctr"/>
            <a:r>
              <a:rPr lang="en-US" sz="1800" b="1" dirty="0" smtClean="0">
                <a:solidFill>
                  <a:srgbClr val="800080"/>
                </a:solidFill>
                <a:latin typeface="+mn-lt"/>
              </a:rPr>
              <a:t>50 ton-year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0633" y="3810000"/>
            <a:ext cx="732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CMSSM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2812" y="5578574"/>
            <a:ext cx="228600" cy="22860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80044" y="4530674"/>
            <a:ext cx="1149356" cy="879526"/>
            <a:chOff x="5327644" y="4530674"/>
            <a:chExt cx="1149356" cy="879526"/>
          </a:xfrm>
        </p:grpSpPr>
        <p:grpSp>
          <p:nvGrpSpPr>
            <p:cNvPr id="14" name="Group 13"/>
            <p:cNvGrpSpPr/>
            <p:nvPr/>
          </p:nvGrpSpPr>
          <p:grpSpPr>
            <a:xfrm>
              <a:off x="5327644" y="4530674"/>
              <a:ext cx="1149356" cy="879526"/>
              <a:chOff x="4641844" y="4225873"/>
              <a:chExt cx="1301756" cy="110812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641844" y="4225873"/>
                <a:ext cx="1281284" cy="1067707"/>
              </a:xfrm>
              <a:custGeom>
                <a:avLst/>
                <a:gdLst>
                  <a:gd name="connsiteX0" fmla="*/ 0 w 1281284"/>
                  <a:gd name="connsiteY0" fmla="*/ 0 h 1067707"/>
                  <a:gd name="connsiteX1" fmla="*/ 584446 w 1281284"/>
                  <a:gd name="connsiteY1" fmla="*/ 146107 h 1067707"/>
                  <a:gd name="connsiteX2" fmla="*/ 865429 w 1281284"/>
                  <a:gd name="connsiteY2" fmla="*/ 292215 h 1067707"/>
                  <a:gd name="connsiteX3" fmla="*/ 1168891 w 1281284"/>
                  <a:gd name="connsiteY3" fmla="*/ 618147 h 1067707"/>
                  <a:gd name="connsiteX4" fmla="*/ 1281284 w 1281284"/>
                  <a:gd name="connsiteY4" fmla="*/ 1067707 h 106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1284" h="1067707">
                    <a:moveTo>
                      <a:pt x="0" y="0"/>
                    </a:moveTo>
                    <a:cubicBezTo>
                      <a:pt x="220104" y="48702"/>
                      <a:pt x="440208" y="97405"/>
                      <a:pt x="584446" y="146107"/>
                    </a:cubicBezTo>
                    <a:cubicBezTo>
                      <a:pt x="728684" y="194809"/>
                      <a:pt x="768022" y="213542"/>
                      <a:pt x="865429" y="292215"/>
                    </a:cubicBezTo>
                    <a:cubicBezTo>
                      <a:pt x="962837" y="370888"/>
                      <a:pt x="1099582" y="488898"/>
                      <a:pt x="1168891" y="618147"/>
                    </a:cubicBezTo>
                    <a:cubicBezTo>
                      <a:pt x="1238200" y="747396"/>
                      <a:pt x="1281284" y="1067707"/>
                      <a:pt x="1281284" y="1067707"/>
                    </a:cubicBezTo>
                  </a:path>
                </a:pathLst>
              </a:custGeom>
              <a:ln w="57150" cmpd="sng">
                <a:solidFill>
                  <a:srgbClr val="008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 w="57150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664323" y="4529327"/>
                <a:ext cx="1279277" cy="804673"/>
              </a:xfrm>
              <a:custGeom>
                <a:avLst/>
                <a:gdLst>
                  <a:gd name="connsiteX0" fmla="*/ 0 w 1225087"/>
                  <a:gd name="connsiteY0" fmla="*/ 0 h 809210"/>
                  <a:gd name="connsiteX1" fmla="*/ 427095 w 1225087"/>
                  <a:gd name="connsiteY1" fmla="*/ 280975 h 809210"/>
                  <a:gd name="connsiteX2" fmla="*/ 797993 w 1225087"/>
                  <a:gd name="connsiteY2" fmla="*/ 528234 h 809210"/>
                  <a:gd name="connsiteX3" fmla="*/ 1225087 w 1225087"/>
                  <a:gd name="connsiteY3" fmla="*/ 809210 h 80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087" h="809210">
                    <a:moveTo>
                      <a:pt x="0" y="0"/>
                    </a:moveTo>
                    <a:lnTo>
                      <a:pt x="427095" y="280975"/>
                    </a:lnTo>
                    <a:lnTo>
                      <a:pt x="797993" y="528234"/>
                    </a:lnTo>
                    <a:lnTo>
                      <a:pt x="1225087" y="809210"/>
                    </a:lnTo>
                  </a:path>
                </a:pathLst>
              </a:custGeom>
              <a:ln w="57150" cmpd="sng">
                <a:solidFill>
                  <a:srgbClr val="008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 w="76200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cxnSpLocks noChangeAspect="1"/>
              </p:cNvCxnSpPr>
              <p:nvPr/>
            </p:nvCxnSpPr>
            <p:spPr bwMode="auto">
              <a:xfrm>
                <a:off x="4675561" y="4225873"/>
                <a:ext cx="0" cy="30345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 rot="1119760">
              <a:off x="5352819" y="4601567"/>
              <a:ext cx="857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8000"/>
                  </a:solidFill>
                  <a:latin typeface="+mn-lt"/>
                </a:rPr>
                <a:t>F-SU(5)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001000" y="5899424"/>
            <a:ext cx="152400" cy="381000"/>
          </a:xfrm>
          <a:prstGeom prst="rect">
            <a:avLst/>
          </a:prstGeom>
          <a:solidFill>
            <a:srgbClr val="FFFFFF"/>
          </a:solidFill>
          <a:ln w="38100" cmpd="sng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(SI) WIMP Energy Spectrum for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LXe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14438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144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BA6976-F13B-854A-8205-66DC03F62ECE}" type="slidenum">
              <a:rPr lang="en-US" sz="1500">
                <a:solidFill>
                  <a:srgbClr val="0000FF"/>
                </a:solidFill>
              </a:rPr>
              <a:pPr eaLnBrk="1" hangingPunct="1"/>
              <a:t>8</a:t>
            </a:fld>
            <a:endParaRPr lang="en-US" sz="1500">
              <a:solidFill>
                <a:srgbClr val="0000FF"/>
              </a:solidFill>
            </a:endParaRPr>
          </a:p>
        </p:txBody>
      </p:sp>
      <p:cxnSp>
        <p:nvCxnSpPr>
          <p:cNvPr id="144391" name="Straight Arrow Connector 9"/>
          <p:cNvCxnSpPr>
            <a:cxnSpLocks noChangeAspect="1"/>
          </p:cNvCxnSpPr>
          <p:nvPr/>
        </p:nvCxnSpPr>
        <p:spPr bwMode="auto">
          <a:xfrm>
            <a:off x="1679575" y="2436813"/>
            <a:ext cx="1360488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392" name="TextBox 12"/>
          <p:cNvSpPr txBox="1">
            <a:spLocks noChangeArrowheads="1"/>
          </p:cNvSpPr>
          <p:nvPr/>
        </p:nvSpPr>
        <p:spPr bwMode="auto">
          <a:xfrm>
            <a:off x="1600200" y="1949450"/>
            <a:ext cx="803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8 keVr</a:t>
            </a:r>
          </a:p>
        </p:txBody>
      </p:sp>
      <p:sp>
        <p:nvSpPr>
          <p:cNvPr id="144393" name="TextBox 13"/>
          <p:cNvSpPr txBox="1">
            <a:spLocks noChangeArrowheads="1"/>
          </p:cNvSpPr>
          <p:nvPr/>
        </p:nvSpPr>
        <p:spPr bwMode="auto">
          <a:xfrm>
            <a:off x="2667000" y="1941513"/>
            <a:ext cx="923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144394" name="TextBox 18"/>
          <p:cNvSpPr txBox="1">
            <a:spLocks noChangeArrowheads="1"/>
          </p:cNvSpPr>
          <p:nvPr/>
        </p:nvSpPr>
        <p:spPr bwMode="auto">
          <a:xfrm>
            <a:off x="1905000" y="1371600"/>
            <a:ext cx="121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 Narrow" charset="0"/>
              </a:rPr>
              <a:t>Xenon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3200400"/>
            <a:ext cx="765175" cy="307975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chemeClr val="accent6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chemeClr val="accent6"/>
              </a:solidFill>
              <a:latin typeface="+mn-lt"/>
              <a:ea typeface="Arial" charset="0"/>
            </a:endParaRPr>
          </a:p>
        </p:txBody>
      </p:sp>
      <p:sp>
        <p:nvSpPr>
          <p:cNvPr id="144396" name="TextBox 8"/>
          <p:cNvSpPr txBox="1">
            <a:spLocks noChangeArrowheads="1"/>
          </p:cNvSpPr>
          <p:nvPr/>
        </p:nvSpPr>
        <p:spPr bwMode="auto">
          <a:xfrm>
            <a:off x="4572000" y="5867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144397" name="TextBox 9"/>
          <p:cNvSpPr txBox="1">
            <a:spLocks noChangeArrowheads="1"/>
          </p:cNvSpPr>
          <p:nvPr/>
        </p:nvSpPr>
        <p:spPr bwMode="auto">
          <a:xfrm>
            <a:off x="2971800" y="32766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4398" name="TextBox 14"/>
          <p:cNvSpPr txBox="1">
            <a:spLocks noChangeArrowheads="1"/>
          </p:cNvSpPr>
          <p:nvPr/>
        </p:nvSpPr>
        <p:spPr bwMode="auto">
          <a:xfrm>
            <a:off x="2438400" y="40386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144399" name="TextBox 15"/>
          <p:cNvSpPr txBox="1">
            <a:spLocks noChangeArrowheads="1"/>
          </p:cNvSpPr>
          <p:nvPr/>
        </p:nvSpPr>
        <p:spPr bwMode="auto">
          <a:xfrm>
            <a:off x="2209800" y="35052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44400" name="TextBox 6"/>
          <p:cNvSpPr txBox="1">
            <a:spLocks noChangeArrowheads="1"/>
          </p:cNvSpPr>
          <p:nvPr/>
        </p:nvSpPr>
        <p:spPr bwMode="auto">
          <a:xfrm>
            <a:off x="2667000" y="5105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(SI) WIMP Energy Spectrum for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LAr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14541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Arial" charset="0"/>
              </a:rPr>
              <a:t>Katsushi Arisaka, UCLA</a:t>
            </a:r>
          </a:p>
        </p:txBody>
      </p:sp>
      <p:sp>
        <p:nvSpPr>
          <p:cNvPr id="145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94F9AB-89B1-E140-965F-3B0AF1766E32}" type="slidenum">
              <a:rPr lang="en-US" sz="1500">
                <a:solidFill>
                  <a:srgbClr val="0000FF"/>
                </a:solidFill>
              </a:rPr>
              <a:pPr eaLnBrk="1" hangingPunct="1"/>
              <a:t>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45415" name="TextBox 6"/>
          <p:cNvSpPr txBox="1">
            <a:spLocks noChangeArrowheads="1"/>
          </p:cNvSpPr>
          <p:nvPr/>
        </p:nvSpPr>
        <p:spPr bwMode="auto">
          <a:xfrm>
            <a:off x="3352800" y="507365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  <p:sp>
        <p:nvSpPr>
          <p:cNvPr id="145416" name="TextBox 7"/>
          <p:cNvSpPr txBox="1">
            <a:spLocks noChangeArrowheads="1"/>
          </p:cNvSpPr>
          <p:nvPr/>
        </p:nvSpPr>
        <p:spPr bwMode="auto">
          <a:xfrm>
            <a:off x="6705600" y="446405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FF"/>
                </a:solidFill>
                <a:latin typeface="Arial Narrow" charset="0"/>
              </a:rPr>
              <a:t>200 GeV</a:t>
            </a:r>
          </a:p>
        </p:txBody>
      </p:sp>
      <p:sp>
        <p:nvSpPr>
          <p:cNvPr id="145417" name="TextBox 8"/>
          <p:cNvSpPr txBox="1">
            <a:spLocks noChangeArrowheads="1"/>
          </p:cNvSpPr>
          <p:nvPr/>
        </p:nvSpPr>
        <p:spPr bwMode="auto">
          <a:xfrm>
            <a:off x="5181600" y="51816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145418" name="TextBox 9"/>
          <p:cNvSpPr txBox="1">
            <a:spLocks noChangeArrowheads="1"/>
          </p:cNvSpPr>
          <p:nvPr/>
        </p:nvSpPr>
        <p:spPr bwMode="auto">
          <a:xfrm>
            <a:off x="3200400" y="3443288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5419" name="TextBox 14"/>
          <p:cNvSpPr txBox="1">
            <a:spLocks noChangeArrowheads="1"/>
          </p:cNvSpPr>
          <p:nvPr/>
        </p:nvSpPr>
        <p:spPr bwMode="auto">
          <a:xfrm>
            <a:off x="3200400" y="42672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145420" name="TextBox 15"/>
          <p:cNvSpPr txBox="1">
            <a:spLocks noChangeArrowheads="1"/>
          </p:cNvSpPr>
          <p:nvPr/>
        </p:nvSpPr>
        <p:spPr bwMode="auto">
          <a:xfrm>
            <a:off x="2743200" y="38100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cxnSp>
        <p:nvCxnSpPr>
          <p:cNvPr id="145421" name="Straight Arrow Connector 9"/>
          <p:cNvCxnSpPr>
            <a:cxnSpLocks noChangeAspect="1"/>
          </p:cNvCxnSpPr>
          <p:nvPr/>
        </p:nvCxnSpPr>
        <p:spPr bwMode="auto">
          <a:xfrm>
            <a:off x="3124200" y="3351213"/>
            <a:ext cx="5029200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22" name="TextBox 13"/>
          <p:cNvSpPr txBox="1">
            <a:spLocks noChangeArrowheads="1"/>
          </p:cNvSpPr>
          <p:nvPr/>
        </p:nvSpPr>
        <p:spPr bwMode="auto">
          <a:xfrm>
            <a:off x="7162800" y="2925763"/>
            <a:ext cx="10350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200 keVr</a:t>
            </a:r>
          </a:p>
        </p:txBody>
      </p:sp>
      <p:sp>
        <p:nvSpPr>
          <p:cNvPr id="145423" name="TextBox 12"/>
          <p:cNvSpPr txBox="1">
            <a:spLocks noChangeArrowheads="1"/>
          </p:cNvSpPr>
          <p:nvPr/>
        </p:nvSpPr>
        <p:spPr bwMode="auto">
          <a:xfrm>
            <a:off x="2819400" y="2925763"/>
            <a:ext cx="921365" cy="4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9966"/>
                </a:solidFill>
                <a:latin typeface="Arial Narrow" charset="0"/>
              </a:rPr>
              <a:t>40 </a:t>
            </a:r>
            <a:r>
              <a:rPr lang="en-US" sz="2000" b="1" dirty="0" err="1">
                <a:solidFill>
                  <a:srgbClr val="FF9966"/>
                </a:solidFill>
                <a:latin typeface="Arial Narrow" charset="0"/>
              </a:rPr>
              <a:t>keVr</a:t>
            </a:r>
            <a:endParaRPr lang="en-US" sz="2000" b="1" dirty="0">
              <a:solidFill>
                <a:srgbClr val="FF9966"/>
              </a:solidFill>
              <a:latin typeface="Arial Narrow" charset="0"/>
            </a:endParaRPr>
          </a:p>
        </p:txBody>
      </p:sp>
      <p:sp>
        <p:nvSpPr>
          <p:cNvPr id="145424" name="TextBox 16"/>
          <p:cNvSpPr txBox="1">
            <a:spLocks noChangeArrowheads="1"/>
          </p:cNvSpPr>
          <p:nvPr/>
        </p:nvSpPr>
        <p:spPr bwMode="auto">
          <a:xfrm>
            <a:off x="3965575" y="2398713"/>
            <a:ext cx="2386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33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 dirty="0">
                <a:solidFill>
                  <a:srgbClr val="3366FF"/>
                </a:solidFill>
                <a:latin typeface="Arial Narrow" charset="0"/>
              </a:rPr>
              <a:t>(w/ pulse shaping)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0000FF"/>
                </a:solidFill>
              </a:rPr>
              <a:pPr eaLnBrk="1" hangingPunct="1"/>
              <a:t>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2/24/2012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32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3333CC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54186</TotalTime>
  <Words>1521</Words>
  <Application>Microsoft Macintosh PowerPoint</Application>
  <PresentationFormat>Custom</PresentationFormat>
  <Paragraphs>505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</vt:lpstr>
      <vt:lpstr>Worksheet</vt:lpstr>
      <vt:lpstr>MAX Multi-Ton Argon &amp; Xenon</vt:lpstr>
      <vt:lpstr>MAX - Multi-ton Argon &amp; Xenon</vt:lpstr>
      <vt:lpstr>PowerPoint Presentation</vt:lpstr>
      <vt:lpstr>Roadmap to MAX</vt:lpstr>
      <vt:lpstr>PowerPoint Presentation</vt:lpstr>
      <vt:lpstr>PowerPoint Presentation</vt:lpstr>
      <vt:lpstr>PowerPoint Presentation</vt:lpstr>
      <vt:lpstr>(SI) WIMP Energy Spectrum for LXe (Cross Section = 10-45cm2)</vt:lpstr>
      <vt:lpstr>(SI) WIMP Energy Spectrum for LAr (Cross Section = 10-45cm2)</vt:lpstr>
      <vt:lpstr>1-σ Error of WIMP Mass vs SI Cross Section (10 ton*year Xe and 50 ton*year Ar)</vt:lpstr>
      <vt:lpstr>1-σ Error of WIMP Mass vs SI Cross Section (10 ton*year Xe and 50 ton*year Ar)</vt:lpstr>
      <vt:lpstr>1-σ Error of WIMP Mass vs SI Cross Section (10 ton*year Xe and 50 ton*year Ar)</vt:lpstr>
      <vt:lpstr>1-σ Error of WIMP Mass vs SI Cross Section (10 ton*year Xe and 50 ton*year Ar)</vt:lpstr>
      <vt:lpstr>(SI) WIMP Energy Spectrum for LXe (Cross Section = 10-45cm2)</vt:lpstr>
      <vt:lpstr>(SI) WIMP Energy Spectrum for LAr (Cross Section = 10-45cm2)</vt:lpstr>
      <vt:lpstr>±1σ Error of Annual Modulation Amplitude vs WIMP Mass (10 ton*year Xe and 50 ton*year Ar, Cross Section = 10-45cm2)</vt:lpstr>
      <vt:lpstr>±1σ Error of Annual Modulation Amplitude vs WIMP Mass (10 ton*year Xe and 50 ton*year Ar, Cross Section = 10-44cm2)</vt:lpstr>
      <vt:lpstr>±1σ Error of Annual Modulation Amplitude for various WIMP velocities (50 ton*year Ar, Cross Section = 10-44cm2)</vt:lpstr>
      <vt:lpstr>Technological Challenges</vt:lpstr>
      <vt:lpstr>QUPID (QUartz Photon Intensifying Detector)</vt:lpstr>
      <vt:lpstr>Comparison of Low-radioactive Photon Detectors from Hamamatsu</vt:lpstr>
      <vt:lpstr>QE of two types of QUPID</vt:lpstr>
      <vt:lpstr>1, 2 and 3 PE Distribution with 2 m cable</vt:lpstr>
      <vt:lpstr>PowerPoint Presentation</vt:lpstr>
      <vt:lpstr>Xe 10 ton Neutron Background (100 Years)</vt:lpstr>
      <vt:lpstr>Ar 50 ton Neutron Background (100 Years)</vt:lpstr>
      <vt:lpstr>XAX (Xenon-Argon-Xenon)</vt:lpstr>
      <vt:lpstr>PowerPoint Presentation</vt:lpstr>
      <vt:lpstr>Double Beta Decay Experiments (with 0.1 mBq QUPID)</vt:lpstr>
      <vt:lpstr>PowerPoint Presentation</vt:lpstr>
      <vt:lpstr>MAX G3 Detector (at DUSEL)</vt:lpstr>
      <vt:lpstr>Schedule at DUSEL </vt:lpstr>
      <vt:lpstr>US Dark Matter Programs</vt:lpstr>
      <vt:lpstr>Conclusions</vt:lpstr>
    </vt:vector>
  </TitlesOfParts>
  <Company>Bar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General-Purpose Liquid-Noble-Gas Multi-Detectors for WIMP, DPD and Solar neutrino</dc:title>
  <dc:creator>Katsushi Arisaka</dc:creator>
  <cp:lastModifiedBy>Katsushi Arisaka</cp:lastModifiedBy>
  <cp:revision>1086</cp:revision>
  <cp:lastPrinted>2010-08-08T19:18:17Z</cp:lastPrinted>
  <dcterms:created xsi:type="dcterms:W3CDTF">2010-08-08T19:05:31Z</dcterms:created>
  <dcterms:modified xsi:type="dcterms:W3CDTF">2012-11-16T20:02:53Z</dcterms:modified>
</cp:coreProperties>
</file>