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221" r:id="rId2"/>
    <p:sldId id="1180" r:id="rId3"/>
    <p:sldId id="1205" r:id="rId4"/>
    <p:sldId id="964" r:id="rId5"/>
    <p:sldId id="966" r:id="rId6"/>
    <p:sldId id="967" r:id="rId7"/>
    <p:sldId id="1184" r:id="rId8"/>
    <p:sldId id="1128" r:id="rId9"/>
    <p:sldId id="551" r:id="rId10"/>
    <p:sldId id="593" r:id="rId11"/>
    <p:sldId id="1189" r:id="rId12"/>
    <p:sldId id="1214" r:id="rId13"/>
    <p:sldId id="1215" r:id="rId14"/>
    <p:sldId id="1216" r:id="rId15"/>
    <p:sldId id="1217" r:id="rId16"/>
    <p:sldId id="1218" r:id="rId17"/>
    <p:sldId id="1219" r:id="rId18"/>
    <p:sldId id="1220" r:id="rId19"/>
    <p:sldId id="1222" r:id="rId20"/>
    <p:sldId id="1223" r:id="rId21"/>
    <p:sldId id="1194" r:id="rId22"/>
    <p:sldId id="1195" r:id="rId23"/>
    <p:sldId id="1196" r:id="rId24"/>
  </p:sldIdLst>
  <p:sldSz cx="9601200" cy="73152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027"/>
    <a:srgbClr val="0000CC"/>
    <a:srgbClr val="FFCCFF"/>
    <a:srgbClr val="FF00FF"/>
    <a:srgbClr val="FFFFCC"/>
    <a:srgbClr val="FF0000"/>
    <a:srgbClr val="FFFF00"/>
    <a:srgbClr val="66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95" autoAdjust="0"/>
  </p:normalViewPr>
  <p:slideViewPr>
    <p:cSldViewPr>
      <p:cViewPr>
        <p:scale>
          <a:sx n="150" d="100"/>
          <a:sy n="150" d="100"/>
        </p:scale>
        <p:origin x="-120" y="-80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DCF758D3-B404-D04E-98AA-FBC205023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402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6988" y="720725"/>
            <a:ext cx="4725987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5" tIns="48301" rIns="96605" bIns="4830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A5172533-D5CD-6B4A-95C8-F5696B3F1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6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1C40D-EB83-1146-9A33-4C4131D71E1D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0D5ACA-6582-9240-B707-CBE3DF85E866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13FEE4-4C0A-8E41-A60F-5C5C6B88BCCE}" type="slidenum">
              <a:rPr lang="en-US" sz="1300">
                <a:latin typeface="Times New Roman" charset="0"/>
              </a:rPr>
              <a:pPr eaLnBrk="1" hangingPunct="1"/>
              <a:t>12</a:t>
            </a:fld>
            <a:endParaRPr lang="en-US" sz="1300">
              <a:latin typeface="Times New Roman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A2865F-F811-FC49-9043-D4F65C0BCC8F}" type="slidenum">
              <a:rPr lang="en-US" sz="1300">
                <a:latin typeface="Times New Roman" charset="0"/>
              </a:rPr>
              <a:pPr eaLnBrk="1" hangingPunct="1"/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9163" cy="3602037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A33D2E-7D1B-6B43-AA96-19443FC68A6E}" type="slidenum">
              <a:rPr lang="en-US" sz="1300">
                <a:latin typeface="Times New Roman" charset="0"/>
              </a:rPr>
              <a:pPr eaLnBrk="1" hangingPunct="1"/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F277E7-A0A7-B340-AFA9-2356EE3AF2FC}" type="slidenum">
              <a:rPr lang="en-US" sz="1300">
                <a:latin typeface="Times New Roman" charset="0"/>
              </a:rPr>
              <a:pPr eaLnBrk="1" hangingPunct="1"/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C9394B-312B-2344-A67F-E8E281E29E24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67637F-B8C2-FD4A-AB07-E7B1A24B0B15}" type="slidenum">
              <a:rPr lang="en-US" sz="1300">
                <a:latin typeface="Times New Roman" charset="0"/>
              </a:rPr>
              <a:pPr eaLnBrk="1" hangingPunct="1"/>
              <a:t>20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BC6C5E-6D92-CE44-967F-EEB2C814F2C9}" type="slidenum">
              <a:rPr lang="en-US" sz="1300">
                <a:latin typeface="Times New Roman" charset="0"/>
              </a:rPr>
              <a:pPr eaLnBrk="1" hangingPunct="1"/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686F99-6F27-8041-9EC7-AE30974D607A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1689A4-2974-114C-8A61-6F13DD8E6BE5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>
              <a:latin typeface="Times New Roman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67637F-B8C2-FD4A-AB07-E7B1A24B0B15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BEB071-7F60-9949-A4E8-84EDE439E515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145D1C-F387-A544-AF4E-70860D01707F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382F60-4A51-5841-AEF0-3C970B859DE7}" type="slidenum">
              <a:rPr lang="en-US" sz="1300">
                <a:latin typeface="Times New Roman" charset="0"/>
              </a:rPr>
              <a:pPr eaLnBrk="1" hangingPunct="1"/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60152F-46E4-004A-925C-9AF4AE3F2847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703B52-459E-6E4B-8777-46940727908D}" type="slidenum">
              <a:rPr lang="en-US" sz="1300">
                <a:latin typeface="Times New Roman" charset="0"/>
              </a:rPr>
              <a:pPr eaLnBrk="1" hangingPunct="1"/>
              <a:t>8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C9A255-F48E-0D43-92FF-DF99F0249538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12EAB5-F73E-1D40-80A0-FB37889F17D4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6B4E4-85B2-1249-87A9-DAC320DB7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22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C24A7-A5F4-6C47-8F01-7E0622DB3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3489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30F0D-A6B5-3842-B9F2-35F992D8A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790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3500A-6DD5-5E4E-9F53-202539233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7392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A76D-AA86-8F4C-B1F8-EDE046274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140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02BF9-8E74-334A-BEBA-F87B62C13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7960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26D4F-781C-3A41-B293-C4D1AAEAE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9037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0A389-1630-4E4D-BC65-0AF644C67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4618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5" y="819150"/>
            <a:ext cx="4594225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1B01B-D9B6-2847-AAB7-A91549935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3979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D0AE3-9F6B-7042-84F5-41472ADF0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482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56927-24AE-E947-9A9B-606634ABD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2037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989EB-F92A-A049-AC86-CD1FC4448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4780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37C81-61BA-7E4B-9316-07C8A7A6F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4268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7B525-6609-BA46-B82E-F8ED17F11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4642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0" tIns="48320" rIns="96640" bIns="48320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  <a:cs typeface="Arial" charset="0"/>
              </a:defRPr>
            </a:lvl1pPr>
          </a:lstStyle>
          <a:p>
            <a:pPr>
              <a:defRPr/>
            </a:pPr>
            <a:fld id="{750AF3F1-35E8-B042-B140-EDB9D7E81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/>
  <p:hf hdr="0"/>
  <p:txStyles>
    <p:titleStyle>
      <a:lvl1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4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6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800" algn="ctr" defTabSz="966788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60363" indent="-360363" algn="l" defTabSz="966788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5813" indent="-3048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charset="-128"/>
        </a:defRPr>
      </a:lvl2pPr>
      <a:lvl3pPr marL="1208088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charset="-128"/>
        </a:defRPr>
      </a:lvl3pPr>
      <a:lvl4pPr marL="1693863" indent="-246063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charset="-128"/>
        </a:defRPr>
      </a:lvl4pPr>
      <a:lvl5pPr marL="2174875" indent="-241300" algn="l" defTabSz="966788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charset="-128"/>
        </a:defRPr>
      </a:lvl5pPr>
      <a:lvl6pPr marL="26320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92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4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675" indent="-241300" algn="l" defTabSz="966788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FA2279-E3F3-7F44-BCF6-998152C8A8CA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371600" y="3625850"/>
            <a:ext cx="6705600" cy="6413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46086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17"/>
          <p:cNvSpPr>
            <a:spLocks noChangeArrowheads="1"/>
          </p:cNvSpPr>
          <p:nvPr/>
        </p:nvSpPr>
        <p:spPr bwMode="auto">
          <a:xfrm>
            <a:off x="1447800" y="5029200"/>
            <a:ext cx="66516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5260" tIns="47630" rIns="95260" bIns="47630">
            <a:spAutoFit/>
          </a:bodyPr>
          <a:lstStyle/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  <a:p>
            <a:pPr algn="ctr" defTabSz="952500" eaLnBrk="0" hangingPunct="0"/>
            <a:r>
              <a:rPr lang="en-US" altLang="ja-JP" sz="2500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 sz="2500">
              <a:latin typeface="Times New Roman" charset="0"/>
            </a:endParaRPr>
          </a:p>
        </p:txBody>
      </p:sp>
      <p:sp>
        <p:nvSpPr>
          <p:cNvPr id="29902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0" y="781050"/>
            <a:ext cx="9601200" cy="1600200"/>
          </a:xfrm>
          <a:effectLst>
            <a:outerShdw blurRad="63500" dist="35921" dir="2700000" algn="ctr" rotWithShape="0">
              <a:srgbClr val="FF9900"/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ja-JP" sz="4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Why are we here?</a:t>
            </a:r>
            <a:r>
              <a:rPr lang="en-US" altLang="ja-JP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/>
            </a:r>
            <a:br>
              <a:rPr lang="en-US" altLang="ja-JP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</a:br>
            <a:r>
              <a:rPr lang="en-US" altLang="ja-JP" sz="44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MS Gothic" charset="0"/>
              </a:rPr>
              <a:t>Origin of Universe and Ourselves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ＭＳ Ｐゴシック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38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9DEA82-3090-1844-BB12-0DBC223D690B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0116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D68C49-8F85-7F43-BDAF-B58759AB4F0D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7285" name="Line 2"/>
          <p:cNvSpPr>
            <a:spLocks noChangeAspect="1" noChangeShapeType="1"/>
          </p:cNvSpPr>
          <p:nvPr/>
        </p:nvSpPr>
        <p:spPr bwMode="auto">
          <a:xfrm>
            <a:off x="0" y="650875"/>
            <a:ext cx="9601200" cy="0"/>
          </a:xfrm>
          <a:prstGeom prst="line">
            <a:avLst/>
          </a:prstGeom>
          <a:noFill/>
          <a:ln w="508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CMS Collaboration (1993 ~)</a:t>
            </a:r>
          </a:p>
        </p:txBody>
      </p:sp>
      <p:pic>
        <p:nvPicPr>
          <p:cNvPr id="972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7400"/>
            <a:ext cx="9601200" cy="6527800"/>
          </a:xfrm>
        </p:spPr>
      </p:pic>
      <p:sp>
        <p:nvSpPr>
          <p:cNvPr id="97288" name="Rectangle 5"/>
          <p:cNvSpPr>
            <a:spLocks noChangeArrowheads="1"/>
          </p:cNvSpPr>
          <p:nvPr/>
        </p:nvSpPr>
        <p:spPr bwMode="auto">
          <a:xfrm>
            <a:off x="7667625" y="5530850"/>
            <a:ext cx="1265238" cy="134938"/>
          </a:xfrm>
          <a:prstGeom prst="rect">
            <a:avLst/>
          </a:prstGeom>
          <a:noFill/>
          <a:ln w="508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0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10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6AF67-3A14-4B44-BCE8-D039A1994740}" type="slidenum">
              <a:rPr lang="en-US" sz="1500">
                <a:solidFill>
                  <a:srgbClr val="0000FF"/>
                </a:solidFill>
              </a:rPr>
              <a:pPr eaLnBrk="1" hangingPunct="1"/>
              <a:t>12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93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038" b="1425"/>
          <a:stretch>
            <a:fillRect/>
          </a:stretch>
        </p:blipFill>
        <p:spPr>
          <a:xfrm>
            <a:off x="0" y="228600"/>
            <a:ext cx="9601200" cy="7086600"/>
          </a:xfrm>
        </p:spPr>
      </p:pic>
      <p:sp>
        <p:nvSpPr>
          <p:cNvPr id="993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567488"/>
            <a:ext cx="3025775" cy="555625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2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</a:t>
            </a:r>
          </a:p>
        </p:txBody>
      </p:sp>
    </p:spTree>
    <p:extLst>
      <p:ext uri="{BB962C8B-B14F-4D97-AF65-F5344CB8AC3E}">
        <p14:creationId xmlns:p14="http://schemas.microsoft.com/office/powerpoint/2010/main" val="11816129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2/27/2012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 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13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AAB96A-8270-D344-8198-B4E1FEEA3439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13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13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>
            <a:fillRect/>
          </a:stretch>
        </p:blipFill>
        <p:spPr>
          <a:xfrm>
            <a:off x="0" y="22225"/>
            <a:ext cx="9601200" cy="7302500"/>
          </a:xfrm>
          <a:noFill/>
        </p:spPr>
      </p:pic>
      <p:sp>
        <p:nvSpPr>
          <p:cNvPr id="101382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  <a:noFill/>
        </p:spPr>
        <p:txBody>
          <a:bodyPr lIns="96582" tIns="48291" rIns="96582" bIns="48291"/>
          <a:lstStyle/>
          <a:p>
            <a:r>
              <a:rPr lang="en-US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CMS Barrel Yoke</a:t>
            </a:r>
          </a:p>
        </p:txBody>
      </p:sp>
    </p:spTree>
    <p:extLst>
      <p:ext uri="{BB962C8B-B14F-4D97-AF65-F5344CB8AC3E}">
        <p14:creationId xmlns:p14="http://schemas.microsoft.com/office/powerpoint/2010/main" val="2505161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3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/>
              <a:t>Katsushi Arisaka, UCLA</a:t>
            </a:r>
          </a:p>
        </p:txBody>
      </p:sp>
      <p:sp>
        <p:nvSpPr>
          <p:cNvPr id="1167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85831C-70D3-6348-9B52-1F27004DA518}" type="slidenum">
              <a:rPr lang="en-US" sz="1500">
                <a:solidFill>
                  <a:srgbClr val="0000FF"/>
                </a:solidFill>
              </a:rPr>
              <a:pPr eaLnBrk="1" hangingPunct="1"/>
              <a:t>14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34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1034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75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2/27/2012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  <a:cs typeface="Arial" charset="0"/>
              </a:rPr>
              <a:t>Katsushi Arisaka, UCLA</a:t>
            </a:r>
          </a:p>
        </p:txBody>
      </p:sp>
      <p:sp>
        <p:nvSpPr>
          <p:cNvPr id="1054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F77A62-B86E-AA48-A2F5-03BE41E268EB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15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54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5479" name="Picture 4" descr="0702022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8"/>
          <a:stretch>
            <a:fillRect/>
          </a:stretch>
        </p:blipFill>
        <p:spPr bwMode="auto">
          <a:xfrm>
            <a:off x="0" y="7938"/>
            <a:ext cx="9601200" cy="73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6761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60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100"/>
          </a:p>
        </p:txBody>
      </p:sp>
      <p:sp>
        <p:nvSpPr>
          <p:cNvPr id="9728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pic>
        <p:nvPicPr>
          <p:cNvPr id="97283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3177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6721475" y="6746875"/>
            <a:ext cx="2540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Sept 15, 2008 Issue</a:t>
            </a:r>
            <a:endParaRPr lang="en-US" sz="2000" b="1"/>
          </a:p>
        </p:txBody>
      </p:sp>
      <p:sp>
        <p:nvSpPr>
          <p:cNvPr id="97285" name="Rectangle 3"/>
          <p:cNvSpPr>
            <a:spLocks noChangeArrowheads="1"/>
          </p:cNvSpPr>
          <p:nvPr/>
        </p:nvSpPr>
        <p:spPr bwMode="auto">
          <a:xfrm>
            <a:off x="6629400" y="3576638"/>
            <a:ext cx="2971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Particle detectors</a:t>
            </a:r>
          </a:p>
          <a:p>
            <a:r>
              <a:rPr lang="en-US" b="1">
                <a:solidFill>
                  <a:srgbClr val="FF6600"/>
                </a:solidFill>
              </a:rPr>
              <a:t>constructed</a:t>
            </a:r>
          </a:p>
          <a:p>
            <a:r>
              <a:rPr lang="en-US" b="1">
                <a:solidFill>
                  <a:srgbClr val="FF6600"/>
                </a:solidFill>
              </a:rPr>
              <a:t>at Westwood,</a:t>
            </a:r>
          </a:p>
          <a:p>
            <a:r>
              <a:rPr lang="en-US" b="1">
                <a:solidFill>
                  <a:srgbClr val="FF6600"/>
                </a:solidFill>
              </a:rPr>
              <a:t>now at LHC, CERN</a:t>
            </a:r>
          </a:p>
          <a:p>
            <a:endParaRPr lang="en-US" b="1">
              <a:solidFill>
                <a:srgbClr val="FF66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43600" y="4191000"/>
            <a:ext cx="609600" cy="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179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9572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Rectangle 3"/>
          <p:cNvSpPr>
            <a:spLocks noChangeArrowheads="1"/>
          </p:cNvSpPr>
          <p:nvPr/>
        </p:nvSpPr>
        <p:spPr bwMode="auto">
          <a:xfrm>
            <a:off x="246063" y="6781800"/>
            <a:ext cx="9002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First Event at LHC – Recreation of the Big Bang!   (Nov 7, 2009)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2/27/2012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A26D4F-781C-3A41-B293-C4D1AAEAE64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2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4F927A-3335-DC44-AB8B-27B26F347DCD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2" name="Picture 6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7" descr="LHC new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8" t="36032"/>
          <a:stretch>
            <a:fillRect/>
          </a:stretch>
        </p:blipFill>
        <p:spPr bwMode="auto">
          <a:xfrm>
            <a:off x="0" y="1879600"/>
            <a:ext cx="96012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Rectangle 8"/>
          <p:cNvSpPr>
            <a:spLocks noChangeArrowheads="1"/>
          </p:cNvSpPr>
          <p:nvPr/>
        </p:nvSpPr>
        <p:spPr bwMode="auto">
          <a:xfrm>
            <a:off x="6705600" y="1905000"/>
            <a:ext cx="2895600" cy="1524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61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C5CE7C-A995-A94F-AE8E-4935783A6C53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101346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22533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C5CE7C-A995-A94F-AE8E-4935783A6C53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101346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22533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238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73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73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625F9C-4135-4140-9BA0-2A9AE6601B94}" type="slidenum">
              <a:rPr lang="en-US" sz="1500">
                <a:solidFill>
                  <a:srgbClr val="0000FF"/>
                </a:solidFill>
              </a:rPr>
              <a:pPr eaLnBrk="1" hangingPunct="1"/>
              <a:t>21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6853" name="Rectangle 2"/>
          <p:cNvSpPr>
            <a:spLocks noChangeArrowheads="1"/>
          </p:cNvSpPr>
          <p:nvPr/>
        </p:nvSpPr>
        <p:spPr bwMode="auto">
          <a:xfrm>
            <a:off x="0" y="0"/>
            <a:ext cx="9691688" cy="7315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5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12975"/>
            <a:ext cx="8458200" cy="2892425"/>
          </a:xfrm>
        </p:spPr>
        <p:txBody>
          <a:bodyPr/>
          <a:lstStyle/>
          <a:p>
            <a:pPr marL="0" indent="0" algn="ctr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Are there more than</a:t>
            </a:r>
          </a:p>
          <a:p>
            <a:pPr marL="0" indent="0" algn="ctr" eaLnBrk="1" hangingPunct="1">
              <a:buFont typeface="Wingdings" charset="2"/>
              <a:buNone/>
              <a:defRPr/>
            </a:pPr>
            <a:r>
              <a:rPr lang="en-US" altLang="ja-JP" sz="6200" dirty="0">
                <a:solidFill>
                  <a:srgbClr val="00FFFF"/>
                </a:solidFill>
                <a:latin typeface="+mj-lt"/>
              </a:rPr>
              <a:t>one Universe?</a:t>
            </a:r>
          </a:p>
        </p:txBody>
      </p:sp>
    </p:spTree>
    <p:extLst>
      <p:ext uri="{BB962C8B-B14F-4D97-AF65-F5344CB8AC3E}">
        <p14:creationId xmlns:p14="http://schemas.microsoft.com/office/powerpoint/2010/main" val="3394235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94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894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C02BA5-E201-8142-A5E9-AD5311EBA757}" type="slidenum">
              <a:rPr lang="en-US" sz="1500">
                <a:solidFill>
                  <a:srgbClr val="0000FF"/>
                </a:solidFill>
              </a:rPr>
              <a:pPr eaLnBrk="1" hangingPunct="1"/>
              <a:t>22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89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89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96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Rectangle 4"/>
          <p:cNvSpPr>
            <a:spLocks noChangeArrowheads="1"/>
          </p:cNvSpPr>
          <p:nvPr/>
        </p:nvSpPr>
        <p:spPr bwMode="auto">
          <a:xfrm>
            <a:off x="5410200" y="152400"/>
            <a:ext cx="4191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EE00A4"/>
                </a:solidFill>
                <a:latin typeface="Tahoma" charset="0"/>
              </a:rPr>
              <a:t>Linde</a:t>
            </a: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’s Multiverse</a:t>
            </a:r>
            <a:br>
              <a:rPr lang="en-US" altLang="ja-JP" b="1">
                <a:solidFill>
                  <a:srgbClr val="EE00A4"/>
                </a:solidFill>
                <a:latin typeface="Tahoma" charset="0"/>
              </a:rPr>
            </a:br>
            <a:r>
              <a:rPr lang="en-US" altLang="ja-JP" b="1">
                <a:solidFill>
                  <a:srgbClr val="EE00A4"/>
                </a:solidFill>
                <a:latin typeface="Tahoma" charset="0"/>
              </a:rPr>
              <a:t>by Chaotic Inflation</a:t>
            </a:r>
          </a:p>
        </p:txBody>
      </p:sp>
    </p:spTree>
    <p:extLst>
      <p:ext uri="{BB962C8B-B14F-4D97-AF65-F5344CB8AC3E}">
        <p14:creationId xmlns:p14="http://schemas.microsoft.com/office/powerpoint/2010/main" val="382797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914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1914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9CF7F0-37E4-9248-9F0C-A031365C713C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10949" name="Picture 2" descr="PRC9601a"/>
          <p:cNvPicPr>
            <a:picLocks noChangeAspect="1" noChangeArrowheads="1"/>
          </p:cNvPicPr>
          <p:nvPr/>
        </p:nvPicPr>
        <p:blipFill>
          <a:blip r:embed="rId3">
            <a:lum bright="-1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6628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1065213" y="5819775"/>
            <a:ext cx="7345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FF33CC"/>
                </a:solidFill>
              </a:rPr>
              <a:t>There may be ~100 Billion Universes.</a:t>
            </a:r>
            <a:endParaRPr lang="ja-JP" altLang="en-US" sz="3200" b="1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931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v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2/27/2012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 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E86850-B390-DF43-B51B-B728C70FA164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174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"/>
          <p:cNvSpPr txBox="1">
            <a:spLocks noChangeArrowheads="1"/>
          </p:cNvSpPr>
          <p:nvPr/>
        </p:nvSpPr>
        <p:spPr bwMode="auto">
          <a:xfrm>
            <a:off x="1066800" y="7620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3600" b="1" dirty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Solar </a:t>
            </a:r>
            <a:r>
              <a:rPr lang="en-US" altLang="ja-JP" sz="3600" b="1" dirty="0" smtClean="0">
                <a:solidFill>
                  <a:srgbClr val="FF6600"/>
                </a:solidFill>
                <a:latin typeface="Tahoma" charset="0"/>
                <a:ea typeface="MS PGothic" charset="0"/>
                <a:cs typeface="MS PGothic" charset="0"/>
              </a:rPr>
              <a:t>System</a:t>
            </a:r>
            <a:endParaRPr lang="ja-JP" altLang="en-US" sz="3600" b="1" dirty="0">
              <a:solidFill>
                <a:srgbClr val="FF66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1751" name="Rectangle 3"/>
          <p:cNvSpPr>
            <a:spLocks noChangeArrowheads="1"/>
          </p:cNvSpPr>
          <p:nvPr/>
        </p:nvSpPr>
        <p:spPr bwMode="auto">
          <a:xfrm>
            <a:off x="152400" y="6629400"/>
            <a:ext cx="862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99"/>
                </a:solidFill>
              </a:rPr>
              <a:t>Sun </a:t>
            </a:r>
            <a:endParaRPr lang="en-US" sz="2800" b="1" dirty="0">
              <a:solidFill>
                <a:srgbClr val="66FF99"/>
              </a:solidFill>
            </a:endParaRPr>
          </a:p>
        </p:txBody>
      </p:sp>
      <p:sp>
        <p:nvSpPr>
          <p:cNvPr id="31752" name="Rectangle 3"/>
          <p:cNvSpPr>
            <a:spLocks noChangeArrowheads="1"/>
          </p:cNvSpPr>
          <p:nvPr/>
        </p:nvSpPr>
        <p:spPr bwMode="auto">
          <a:xfrm>
            <a:off x="7924800" y="6553200"/>
            <a:ext cx="1102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66FF99"/>
                </a:solidFill>
              </a:rPr>
              <a:t>Earth</a:t>
            </a:r>
            <a:endParaRPr lang="en-US" sz="2800" b="1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79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0B88B1-3E73-D74D-ADC3-5C8474537D44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6868" name="Picture 5" descr="Andromeda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121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76200"/>
            <a:ext cx="3657600" cy="685800"/>
          </a:xfrm>
        </p:spPr>
        <p:txBody>
          <a:bodyPr/>
          <a:lstStyle/>
          <a:p>
            <a:r>
              <a:rPr lang="en-US" sz="3200">
                <a:solidFill>
                  <a:srgbClr val="FF9900"/>
                </a:solidFill>
                <a:latin typeface="Tahoma" charset="0"/>
                <a:ea typeface="ＭＳ Ｐゴシック" charset="0"/>
                <a:cs typeface="ＭＳ Ｐゴシック" charset="0"/>
              </a:rPr>
              <a:t>Andromeda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11625" y="6784975"/>
            <a:ext cx="5337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700" b="1">
                <a:solidFill>
                  <a:srgbClr val="FFFF00"/>
                </a:solidFill>
              </a:rPr>
              <a:t>~100 Billions Stars in a Galaxy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5D1B81-ECE9-5C4A-A37F-67277CFAF9B4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8916" name="Rectangle 2"/>
          <p:cNvSpPr>
            <a:spLocks noChangeArrowheads="1"/>
          </p:cNvSpPr>
          <p:nvPr/>
        </p:nvSpPr>
        <p:spPr bwMode="auto">
          <a:xfrm>
            <a:off x="0" y="0"/>
            <a:ext cx="9601200" cy="471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>
            <a:spAutoFit/>
          </a:bodyPr>
          <a:lstStyle/>
          <a:p>
            <a:endParaRPr lang="en-US"/>
          </a:p>
        </p:txBody>
      </p:sp>
      <p:pic>
        <p:nvPicPr>
          <p:cNvPr id="38917" name="Picture 3" descr="print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t="13817" r="3598" b="27570"/>
          <a:stretch>
            <a:fillRect/>
          </a:stretch>
        </p:blipFill>
        <p:spPr bwMode="auto">
          <a:xfrm>
            <a:off x="0" y="-166688"/>
            <a:ext cx="9867900" cy="77866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64225" y="6791325"/>
            <a:ext cx="36052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700" b="1">
                <a:solidFill>
                  <a:srgbClr val="FFFF00"/>
                </a:solidFill>
              </a:rPr>
              <a:t>~100 Billion</a:t>
            </a:r>
            <a:r>
              <a:rPr lang="en-US" sz="2700" b="1" baseline="30000">
                <a:solidFill>
                  <a:srgbClr val="FFFF00"/>
                </a:solidFill>
              </a:rPr>
              <a:t> </a:t>
            </a:r>
            <a:r>
              <a:rPr lang="en-US" sz="2700" b="1">
                <a:solidFill>
                  <a:srgbClr val="FFFF00"/>
                </a:solidFill>
              </a:rPr>
              <a:t>Galaxies</a:t>
            </a:r>
            <a:endParaRPr lang="ja-JP" altLang="en-US" sz="2700" b="1">
              <a:solidFill>
                <a:srgbClr val="FFFF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  <a:endParaRPr lang="en-US" sz="3200">
              <a:solidFill>
                <a:srgbClr val="00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6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6B287C-2F4A-1E4A-93BA-F91370EA891B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6498" name="Picture 2" descr="PRC9601a"/>
          <p:cNvPicPr>
            <a:picLocks noChangeAspect="1" noChangeArrowheads="1"/>
          </p:cNvPicPr>
          <p:nvPr/>
        </p:nvPicPr>
        <p:blipFill>
          <a:blip r:embed="rId3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634538" cy="74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3985774" y="4343400"/>
            <a:ext cx="4337397" cy="10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ja-JP" sz="3200" b="1" dirty="0" smtClean="0">
                <a:solidFill>
                  <a:srgbClr val="EE00A4"/>
                </a:solidFill>
                <a:latin typeface="+mn-lt"/>
              </a:rPr>
              <a:t>13 billion light years away</a:t>
            </a:r>
          </a:p>
          <a:p>
            <a:pPr algn="ctr" eaLnBrk="1" hangingPunct="1"/>
            <a:r>
              <a:rPr lang="en-US" altLang="ja-JP" sz="3200" b="1" dirty="0" smtClean="0">
                <a:solidFill>
                  <a:srgbClr val="EE00A4"/>
                </a:solidFill>
                <a:latin typeface="+mn-lt"/>
              </a:rPr>
              <a:t>(90% of speed of light)</a:t>
            </a:r>
            <a:endParaRPr lang="en-US" altLang="ja-JP" sz="3200" b="1" dirty="0">
              <a:solidFill>
                <a:srgbClr val="EE00A4"/>
              </a:solidFill>
              <a:latin typeface="+mn-lt"/>
            </a:endParaRP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H="1" flipV="1">
            <a:off x="5842000" y="3581400"/>
            <a:ext cx="482600" cy="838200"/>
          </a:xfrm>
          <a:prstGeom prst="line">
            <a:avLst/>
          </a:prstGeom>
          <a:noFill/>
          <a:ln w="57150">
            <a:solidFill>
              <a:srgbClr val="EE00A4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74649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4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0" grpId="0"/>
      <p:bldP spid="74650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DDA93A-9BE6-0547-8ADD-09C6120FDE9C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Hubble</a:t>
            </a:r>
            <a:r>
              <a:rPr lang="ja-JP" altLang="en-US" sz="3200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s Law:</a:t>
            </a:r>
            <a:b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altLang="ja-JP" sz="3200">
                <a:latin typeface="Tahoma" charset="0"/>
                <a:ea typeface="ＭＳ Ｐゴシック" charset="0"/>
                <a:cs typeface="ＭＳ Ｐゴシック" charset="0"/>
              </a:rPr>
              <a:t>Expansion of the Universe</a:t>
            </a:r>
            <a:endParaRPr lang="ja-JP" altLang="en-US" sz="320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3956050" y="3376613"/>
            <a:ext cx="177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9900"/>
                </a:solidFill>
              </a:rPr>
              <a:t>Sun/Earth</a:t>
            </a:r>
            <a:endParaRPr lang="ja-JP" altLang="en-US" sz="2000" b="1">
              <a:solidFill>
                <a:srgbClr val="0099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28925" y="1927225"/>
            <a:ext cx="4016375" cy="3963988"/>
            <a:chOff x="1418" y="855"/>
            <a:chExt cx="3211" cy="3227"/>
          </a:xfrm>
        </p:grpSpPr>
        <p:sp>
          <p:nvSpPr>
            <p:cNvPr id="43019" name="Oval 5"/>
            <p:cNvSpPr>
              <a:spLocks noChangeAspect="1" noChangeArrowheads="1"/>
            </p:cNvSpPr>
            <p:nvPr/>
          </p:nvSpPr>
          <p:spPr bwMode="auto">
            <a:xfrm>
              <a:off x="1418" y="855"/>
              <a:ext cx="3211" cy="3211"/>
            </a:xfrm>
            <a:prstGeom prst="ellipse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  <p:sp>
          <p:nvSpPr>
            <p:cNvPr id="43020" name="Oval 6"/>
            <p:cNvSpPr>
              <a:spLocks noChangeArrowheads="1"/>
            </p:cNvSpPr>
            <p:nvPr/>
          </p:nvSpPr>
          <p:spPr bwMode="auto">
            <a:xfrm>
              <a:off x="2982" y="2412"/>
              <a:ext cx="82" cy="83"/>
            </a:xfrm>
            <a:prstGeom prst="ellips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43021" name="AutoShape 7"/>
            <p:cNvSpPr>
              <a:spLocks noChangeArrowheads="1"/>
            </p:cNvSpPr>
            <p:nvPr/>
          </p:nvSpPr>
          <p:spPr bwMode="auto">
            <a:xfrm>
              <a:off x="4098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2" name="AutoShape 8"/>
            <p:cNvSpPr>
              <a:spLocks noChangeAspect="1" noChangeArrowheads="1"/>
            </p:cNvSpPr>
            <p:nvPr/>
          </p:nvSpPr>
          <p:spPr bwMode="auto">
            <a:xfrm rot="-5400000">
              <a:off x="2760" y="1019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AutoShape 9"/>
            <p:cNvSpPr>
              <a:spLocks noChangeAspect="1" noChangeArrowheads="1"/>
            </p:cNvSpPr>
            <p:nvPr/>
          </p:nvSpPr>
          <p:spPr bwMode="auto">
            <a:xfrm rot="5400000" flipV="1">
              <a:off x="2760" y="371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AutoShape 10"/>
            <p:cNvSpPr>
              <a:spLocks noChangeArrowheads="1"/>
            </p:cNvSpPr>
            <p:nvPr/>
          </p:nvSpPr>
          <p:spPr bwMode="auto">
            <a:xfrm flipH="1">
              <a:off x="1439" y="2356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AutoShape 11"/>
            <p:cNvSpPr>
              <a:spLocks noChangeAspect="1" noChangeArrowheads="1"/>
            </p:cNvSpPr>
            <p:nvPr/>
          </p:nvSpPr>
          <p:spPr bwMode="auto">
            <a:xfrm rot="2700000">
              <a:off x="3712" y="3283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AutoShape 12"/>
            <p:cNvSpPr>
              <a:spLocks noChangeAspect="1" noChangeArrowheads="1"/>
            </p:cNvSpPr>
            <p:nvPr/>
          </p:nvSpPr>
          <p:spPr bwMode="auto">
            <a:xfrm rot="8100000">
              <a:off x="1824" y="3302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AutoShape 13"/>
            <p:cNvSpPr>
              <a:spLocks noChangeAspect="1" noChangeArrowheads="1"/>
            </p:cNvSpPr>
            <p:nvPr/>
          </p:nvSpPr>
          <p:spPr bwMode="auto">
            <a:xfrm rot="-8100000">
              <a:off x="1824" y="1444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AutoShape 14"/>
            <p:cNvSpPr>
              <a:spLocks noChangeAspect="1" noChangeArrowheads="1"/>
            </p:cNvSpPr>
            <p:nvPr/>
          </p:nvSpPr>
          <p:spPr bwMode="auto">
            <a:xfrm rot="-2700000">
              <a:off x="3735" y="1475"/>
              <a:ext cx="527" cy="207"/>
            </a:xfrm>
            <a:prstGeom prst="rightArrow">
              <a:avLst>
                <a:gd name="adj1" fmla="val 50000"/>
                <a:gd name="adj2" fmla="val 63647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AutoShape 15"/>
            <p:cNvSpPr>
              <a:spLocks noChangeArrowheads="1"/>
            </p:cNvSpPr>
            <p:nvPr/>
          </p:nvSpPr>
          <p:spPr bwMode="auto">
            <a:xfrm rot="-5400000">
              <a:off x="2897" y="175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AutoShape 16"/>
            <p:cNvSpPr>
              <a:spLocks noChangeArrowheads="1"/>
            </p:cNvSpPr>
            <p:nvPr/>
          </p:nvSpPr>
          <p:spPr bwMode="auto">
            <a:xfrm>
              <a:off x="3492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1" name="AutoShape 17"/>
            <p:cNvSpPr>
              <a:spLocks noChangeArrowheads="1"/>
            </p:cNvSpPr>
            <p:nvPr/>
          </p:nvSpPr>
          <p:spPr bwMode="auto">
            <a:xfrm flipH="1">
              <a:off x="2353" y="2381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2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2897" y="2874"/>
              <a:ext cx="254" cy="158"/>
            </a:xfrm>
            <a:prstGeom prst="rightArrow">
              <a:avLst>
                <a:gd name="adj1" fmla="val 50000"/>
                <a:gd name="adj2" fmla="val 40190"/>
              </a:avLst>
            </a:prstGeom>
            <a:noFill/>
            <a:ln w="44450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5" name="Text Box 19"/>
          <p:cNvSpPr txBox="1">
            <a:spLocks noChangeArrowheads="1"/>
          </p:cNvSpPr>
          <p:nvPr/>
        </p:nvSpPr>
        <p:spPr bwMode="auto">
          <a:xfrm>
            <a:off x="7400925" y="1220788"/>
            <a:ext cx="1844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6600"/>
                </a:solidFill>
              </a:rPr>
              <a:t>Horizon </a:t>
            </a:r>
          </a:p>
          <a:p>
            <a:pPr eaLnBrk="1" hangingPunct="1"/>
            <a:r>
              <a:rPr lang="en-US" b="1">
                <a:solidFill>
                  <a:srgbClr val="FF6600"/>
                </a:solidFill>
              </a:rPr>
              <a:t>of Universe</a:t>
            </a:r>
          </a:p>
        </p:txBody>
      </p:sp>
      <p:sp>
        <p:nvSpPr>
          <p:cNvPr id="43016" name="Text Box 20"/>
          <p:cNvSpPr txBox="1">
            <a:spLocks noChangeArrowheads="1"/>
          </p:cNvSpPr>
          <p:nvPr/>
        </p:nvSpPr>
        <p:spPr bwMode="auto">
          <a:xfrm>
            <a:off x="6945313" y="6140450"/>
            <a:ext cx="2243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Moving Away </a:t>
            </a:r>
          </a:p>
          <a:p>
            <a:pPr eaLnBrk="1" hangingPunct="1"/>
            <a:r>
              <a:rPr lang="en-US" sz="2000" b="1"/>
              <a:t>at Speed of Light</a:t>
            </a:r>
          </a:p>
        </p:txBody>
      </p:sp>
      <p:sp>
        <p:nvSpPr>
          <p:cNvPr id="43017" name="Text Box 21"/>
          <p:cNvSpPr txBox="1">
            <a:spLocks noChangeArrowheads="1"/>
          </p:cNvSpPr>
          <p:nvPr/>
        </p:nvSpPr>
        <p:spPr bwMode="auto">
          <a:xfrm>
            <a:off x="950913" y="6113463"/>
            <a:ext cx="15668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14 Billon</a:t>
            </a:r>
          </a:p>
          <a:p>
            <a:pPr eaLnBrk="1" hangingPunct="1"/>
            <a:r>
              <a:rPr lang="en-US" sz="2000" b="1"/>
              <a:t>Light Years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398838" y="2887663"/>
            <a:ext cx="28495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FF0000"/>
                </a:solidFill>
              </a:rPr>
              <a:t>Big Bang!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1639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29167E-6 L 0.0005 0.036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0" grpId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11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75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1951EF-0E84-514C-B658-480AFC172701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67589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7590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36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2/27/2012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 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BB24AA-D4ED-514E-A9AB-0C58C0406477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19283"/>
            <a:ext cx="9790113" cy="7372583"/>
          </a:xfrm>
        </p:spPr>
      </p:pic>
      <p:sp>
        <p:nvSpPr>
          <p:cNvPr id="88069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 dirty="0">
                <a:solidFill>
                  <a:srgbClr val="C70027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5528084" y="4713288"/>
            <a:ext cx="3817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FFFF00"/>
                </a:solidFill>
              </a:rPr>
              <a:t>27 km Circumference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4898</TotalTime>
  <Words>425</Words>
  <Application>Microsoft Macintosh PowerPoint</Application>
  <PresentationFormat>Custom</PresentationFormat>
  <Paragraphs>136</Paragraphs>
  <Slides>23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blank</vt:lpstr>
      <vt:lpstr>Why are we here? Origin of Universe and Ourselves</vt:lpstr>
      <vt:lpstr>PowerPoint Presentation</vt:lpstr>
      <vt:lpstr>v</vt:lpstr>
      <vt:lpstr>Andromeda</vt:lpstr>
      <vt:lpstr>Hubble Deep Field</vt:lpstr>
      <vt:lpstr>PowerPoint Presentation</vt:lpstr>
      <vt:lpstr>Hubble’s Law: Expansion of the Universe</vt:lpstr>
      <vt:lpstr>Hubble Deep Field</vt:lpstr>
      <vt:lpstr>CERN and LHC in Geneva</vt:lpstr>
      <vt:lpstr>PowerPoint Presentation</vt:lpstr>
      <vt:lpstr>CMS Collaboration (1993 ~)</vt:lpstr>
      <vt:lpstr>CMS</vt:lpstr>
      <vt:lpstr>CMS Barrel Yoke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of 21st Century: Origin of Universe and Ourselves</dc:title>
  <dc:creator>Katsushi Arisaka</dc:creator>
  <cp:lastModifiedBy>Katsushi Arisaka</cp:lastModifiedBy>
  <cp:revision>247</cp:revision>
  <dcterms:created xsi:type="dcterms:W3CDTF">2010-01-27T17:52:41Z</dcterms:created>
  <dcterms:modified xsi:type="dcterms:W3CDTF">2012-11-16T20:27:15Z</dcterms:modified>
</cp:coreProperties>
</file>