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1822" r:id="rId2"/>
    <p:sldId id="2408" r:id="rId3"/>
    <p:sldId id="2109" r:id="rId4"/>
    <p:sldId id="2399" r:id="rId5"/>
    <p:sldId id="2291" r:id="rId6"/>
    <p:sldId id="2386" r:id="rId7"/>
    <p:sldId id="2387" r:id="rId8"/>
    <p:sldId id="2388" r:id="rId9"/>
    <p:sldId id="2144" r:id="rId10"/>
    <p:sldId id="2290" r:id="rId11"/>
    <p:sldId id="2378" r:id="rId12"/>
    <p:sldId id="2147" r:id="rId13"/>
    <p:sldId id="2376" r:id="rId14"/>
    <p:sldId id="2379" r:id="rId15"/>
    <p:sldId id="2213" r:id="rId16"/>
    <p:sldId id="2214" r:id="rId17"/>
    <p:sldId id="2149" r:id="rId18"/>
    <p:sldId id="2422" r:id="rId19"/>
    <p:sldId id="2159" r:id="rId20"/>
    <p:sldId id="2447" r:id="rId21"/>
    <p:sldId id="2153" r:id="rId22"/>
    <p:sldId id="2448" r:id="rId23"/>
    <p:sldId id="2293" r:id="rId24"/>
    <p:sldId id="2356" r:id="rId25"/>
    <p:sldId id="2150" r:id="rId26"/>
    <p:sldId id="2385" r:id="rId27"/>
    <p:sldId id="2156" r:id="rId28"/>
    <p:sldId id="2419" r:id="rId29"/>
    <p:sldId id="2265" r:id="rId30"/>
    <p:sldId id="2267" r:id="rId31"/>
    <p:sldId id="2409" r:id="rId32"/>
    <p:sldId id="2449" r:id="rId33"/>
    <p:sldId id="2269" r:id="rId34"/>
    <p:sldId id="2268" r:id="rId35"/>
    <p:sldId id="2272" r:id="rId36"/>
    <p:sldId id="2438" r:id="rId37"/>
    <p:sldId id="2278" r:id="rId38"/>
    <p:sldId id="2398" r:id="rId39"/>
    <p:sldId id="2283" r:id="rId40"/>
    <p:sldId id="2284" r:id="rId41"/>
    <p:sldId id="2439" r:id="rId42"/>
    <p:sldId id="2440" r:id="rId43"/>
    <p:sldId id="2441" r:id="rId44"/>
    <p:sldId id="2443" r:id="rId45"/>
    <p:sldId id="2444" r:id="rId46"/>
    <p:sldId id="2431" r:id="rId47"/>
    <p:sldId id="2432" r:id="rId48"/>
    <p:sldId id="2445" r:id="rId49"/>
    <p:sldId id="2446" r:id="rId50"/>
    <p:sldId id="2433" r:id="rId51"/>
    <p:sldId id="2363" r:id="rId52"/>
    <p:sldId id="2364" r:id="rId53"/>
    <p:sldId id="2365" r:id="rId54"/>
    <p:sldId id="2330" r:id="rId55"/>
    <p:sldId id="2320" r:id="rId56"/>
    <p:sldId id="2252" r:id="rId57"/>
    <p:sldId id="2410" r:id="rId58"/>
    <p:sldId id="2421" r:id="rId59"/>
    <p:sldId id="2256" r:id="rId60"/>
    <p:sldId id="2381" r:id="rId61"/>
    <p:sldId id="2251" r:id="rId62"/>
    <p:sldId id="2327" r:id="rId63"/>
    <p:sldId id="2200" r:id="rId64"/>
    <p:sldId id="2202" r:id="rId65"/>
    <p:sldId id="2391" r:id="rId66"/>
    <p:sldId id="2367" r:id="rId67"/>
    <p:sldId id="2139" r:id="rId68"/>
    <p:sldId id="2393" r:id="rId69"/>
    <p:sldId id="2394" r:id="rId70"/>
    <p:sldId id="2402" r:id="rId71"/>
    <p:sldId id="2425" r:id="rId72"/>
    <p:sldId id="2427" r:id="rId73"/>
    <p:sldId id="2428" r:id="rId74"/>
    <p:sldId id="2396" r:id="rId75"/>
    <p:sldId id="2397" r:id="rId76"/>
    <p:sldId id="2403" r:id="rId77"/>
    <p:sldId id="2134" r:id="rId78"/>
    <p:sldId id="2429" r:id="rId79"/>
    <p:sldId id="2406" r:id="rId80"/>
    <p:sldId id="2407" r:id="rId81"/>
    <p:sldId id="2135" r:id="rId82"/>
    <p:sldId id="2083" r:id="rId83"/>
    <p:sldId id="2117" r:id="rId84"/>
    <p:sldId id="2417" r:id="rId85"/>
    <p:sldId id="2118" r:id="rId86"/>
    <p:sldId id="2249" r:id="rId87"/>
    <p:sldId id="2416" r:id="rId88"/>
    <p:sldId id="2324" r:id="rId89"/>
    <p:sldId id="2243" r:id="rId90"/>
    <p:sldId id="2418" r:id="rId91"/>
    <p:sldId id="2315" r:id="rId92"/>
    <p:sldId id="2245" r:id="rId93"/>
  </p:sldIdLst>
  <p:sldSz cx="9601200" cy="7315200"/>
  <p:notesSz cx="7007225" cy="92884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24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096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668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40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704111B-364F-6A4A-BE27-FDE7F95BBCE0}">
          <p14:sldIdLst>
            <p14:sldId id="1822"/>
            <p14:sldId id="2408"/>
            <p14:sldId id="2109"/>
          </p14:sldIdLst>
        </p14:section>
        <p14:section name="Scientifi Cases" id="{DE896C98-A047-3D4D-9265-97C32008B1A3}">
          <p14:sldIdLst>
            <p14:sldId id="2399"/>
            <p14:sldId id="2291"/>
            <p14:sldId id="2386"/>
            <p14:sldId id="2387"/>
            <p14:sldId id="2388"/>
            <p14:sldId id="2144"/>
            <p14:sldId id="2290"/>
            <p14:sldId id="2378"/>
            <p14:sldId id="2147"/>
            <p14:sldId id="2376"/>
            <p14:sldId id="2379"/>
            <p14:sldId id="2213"/>
            <p14:sldId id="2214"/>
            <p14:sldId id="2149"/>
            <p14:sldId id="2422"/>
            <p14:sldId id="2159"/>
            <p14:sldId id="2447"/>
            <p14:sldId id="2153"/>
            <p14:sldId id="2448"/>
            <p14:sldId id="2293"/>
            <p14:sldId id="2356"/>
            <p14:sldId id="2150"/>
            <p14:sldId id="2385"/>
            <p14:sldId id="2156"/>
            <p14:sldId id="2419"/>
          </p14:sldIdLst>
        </p14:section>
        <p14:section name="Detection Methods" id="{64F68C0F-732F-8C44-90E6-B03EC2CA50A2}">
          <p14:sldIdLst>
            <p14:sldId id="2265"/>
            <p14:sldId id="2267"/>
            <p14:sldId id="2409"/>
            <p14:sldId id="2449"/>
            <p14:sldId id="2269"/>
            <p14:sldId id="2268"/>
            <p14:sldId id="2272"/>
            <p14:sldId id="2438"/>
            <p14:sldId id="2278"/>
            <p14:sldId id="2398"/>
            <p14:sldId id="2283"/>
            <p14:sldId id="2284"/>
            <p14:sldId id="2439"/>
            <p14:sldId id="2440"/>
            <p14:sldId id="2441"/>
            <p14:sldId id="2443"/>
            <p14:sldId id="2444"/>
          </p14:sldIdLst>
        </p14:section>
        <p14:section name="SUSY and Extra Dimensions" id="{F2CC5E0E-6A56-DC44-A611-09C995608B5B}">
          <p14:sldIdLst>
            <p14:sldId id="2431"/>
            <p14:sldId id="2432"/>
            <p14:sldId id="2445"/>
            <p14:sldId id="2446"/>
            <p14:sldId id="2433"/>
            <p14:sldId id="2363"/>
            <p14:sldId id="2364"/>
            <p14:sldId id="2365"/>
            <p14:sldId id="2330"/>
            <p14:sldId id="2320"/>
            <p14:sldId id="2252"/>
            <p14:sldId id="2410"/>
            <p14:sldId id="2421"/>
            <p14:sldId id="2256"/>
            <p14:sldId id="2381"/>
            <p14:sldId id="2251"/>
            <p14:sldId id="2327"/>
            <p14:sldId id="2200"/>
            <p14:sldId id="2202"/>
            <p14:sldId id="2391"/>
            <p14:sldId id="2367"/>
          </p14:sldIdLst>
        </p14:section>
        <p14:section name="Ultimate Detectors" id="{155E4313-87D9-8148-835B-075E02BAE485}">
          <p14:sldIdLst>
            <p14:sldId id="2139"/>
            <p14:sldId id="2393"/>
            <p14:sldId id="2394"/>
            <p14:sldId id="2402"/>
            <p14:sldId id="2425"/>
            <p14:sldId id="2427"/>
            <p14:sldId id="2428"/>
            <p14:sldId id="2396"/>
            <p14:sldId id="2397"/>
            <p14:sldId id="2403"/>
            <p14:sldId id="2134"/>
            <p14:sldId id="2429"/>
            <p14:sldId id="2406"/>
            <p14:sldId id="2407"/>
            <p14:sldId id="2135"/>
          </p14:sldIdLst>
        </p14:section>
        <p14:section name="Technical Challenges" id="{3B1C764D-CFEC-A54B-9413-16615B4915CF}">
          <p14:sldIdLst>
            <p14:sldId id="2083"/>
            <p14:sldId id="2117"/>
            <p14:sldId id="2417"/>
            <p14:sldId id="2118"/>
            <p14:sldId id="2249"/>
            <p14:sldId id="2416"/>
            <p14:sldId id="2324"/>
          </p14:sldIdLst>
        </p14:section>
        <p14:section name="SUMMARY" id="{DC5227F1-AC5F-FA47-B059-019ED3C4F3F4}">
          <p14:sldIdLst>
            <p14:sldId id="2243"/>
            <p14:sldId id="2418"/>
            <p14:sldId id="2315"/>
            <p14:sldId id="224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7F6FF"/>
    <a:srgbClr val="CA4D2B"/>
    <a:srgbClr val="00E8E8"/>
    <a:srgbClr val="00F9F9"/>
    <a:srgbClr val="A50021"/>
    <a:srgbClr val="FF00FF"/>
    <a:srgbClr val="FF9966"/>
    <a:srgbClr val="FFCCFF"/>
    <a:srgbClr val="0066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9684" autoAdjust="0"/>
  </p:normalViewPr>
  <p:slideViewPr>
    <p:cSldViewPr>
      <p:cViewPr varScale="1">
        <p:scale>
          <a:sx n="124" d="100"/>
          <a:sy n="124" d="100"/>
        </p:scale>
        <p:origin x="-112" y="-712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1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480" y="-64"/>
      </p:cViewPr>
      <p:guideLst>
        <p:guide orient="horz" pos="2926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handoutMaster" Target="handoutMasters/handout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A425F544-88F2-A143-A418-4373D7495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80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6913"/>
            <a:ext cx="457200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848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19260B25-7146-4644-8C6C-83BBEDCFCA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939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24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096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668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3965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56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49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42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6DF3044-B0FF-0A43-BE45-25C9A1F2D362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5668E6-69FC-624D-9C3E-AF696C8997BA}" type="slidenum">
              <a:rPr lang="en-US"/>
              <a:pPr/>
              <a:t>11</a:t>
            </a:fld>
            <a:endParaRPr lang="en-US"/>
          </a:p>
        </p:txBody>
      </p:sp>
      <p:sp>
        <p:nvSpPr>
          <p:cNvPr id="37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7C43EF-414B-B746-B06E-682DC969CAD1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C35FA0-697A-3F47-B5A6-FB339DEF5A37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5325"/>
            <a:ext cx="4572000" cy="3484563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04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E8EAE8-BCED-A844-AC15-382910E668DE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5325"/>
            <a:ext cx="4572000" cy="3484563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04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F4FB98-AF6F-CC49-AB5B-0A1E5CCBAD29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788" y="695325"/>
            <a:ext cx="4570412" cy="3482975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04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602A70-8BA1-294A-91AC-A021532F9569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6913"/>
            <a:ext cx="4568825" cy="3482975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27" y="4412328"/>
            <a:ext cx="5605172" cy="41788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EDA948-DCF9-B244-AEC2-305771160532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ED2D29-C711-584D-BD52-540E2B63252A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6913"/>
            <a:ext cx="4568825" cy="3482975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27" y="4412328"/>
            <a:ext cx="5605172" cy="41788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3E2CA6-1CEC-F24C-BC3A-58A4ACFA7D33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4FF290-3649-B04F-8F26-5874621255E7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366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0576F0-48CB-F94F-9245-0D01E88DABB6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03443-3937-0541-B085-815B8FE98E8E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97A696-F65A-3E42-A78F-A185AB275C8E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2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5325"/>
            <a:ext cx="4572000" cy="34845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0423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882CB9-AF44-FE48-8ADE-B050E4D71F08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62708FA-D9DF-ED4E-A209-4B13F4F90B93}" type="slidenum">
              <a:rPr lang="en-US" sz="1200">
                <a:latin typeface="Times New Roman" charset="0"/>
              </a:rPr>
              <a:pPr eaLnBrk="1" hangingPunct="1"/>
              <a:t>29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070B0B-81BA-594F-A474-3F7D367BB85D}" type="slidenum">
              <a:rPr lang="en-US" sz="1300">
                <a:latin typeface="Times New Roman" charset="0"/>
              </a:rPr>
              <a:pPr eaLnBrk="1" hangingPunct="1"/>
              <a:t>30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8DBEB49-63E9-4744-ABB7-EC67F84B5282}" type="slidenum">
              <a:rPr lang="en-US" sz="1300">
                <a:latin typeface="Times New Roman" charset="0"/>
              </a:rPr>
              <a:pPr eaLnBrk="1" hangingPunct="1"/>
              <a:t>31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A04FCFA-2B6C-5840-8910-70CD72E1EAFE}" type="slidenum">
              <a:rPr lang="en-US" sz="1300">
                <a:latin typeface="Times New Roman" charset="0"/>
              </a:rPr>
              <a:pPr eaLnBrk="1" hangingPunct="1"/>
              <a:t>32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71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78C9680-EAA5-1243-93D5-375D20AE5F22}" type="slidenum">
              <a:rPr lang="en-US" sz="1300">
                <a:latin typeface="Times New Roman" charset="0"/>
              </a:rPr>
              <a:pPr eaLnBrk="1" hangingPunct="1"/>
              <a:t>33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19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519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3CAE60C-FB28-8C49-BE7C-45C84E6121F2}" type="slidenum">
              <a:rPr lang="en-US" sz="1300">
                <a:latin typeface="Times New Roman" charset="0"/>
              </a:rPr>
              <a:pPr eaLnBrk="1" hangingPunct="1"/>
              <a:t>34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59011E4-31ED-0F42-85BA-A267D12F4D40}" type="slidenum">
              <a:rPr lang="en-US" sz="1300">
                <a:latin typeface="Times New Roman" charset="0"/>
              </a:rPr>
              <a:pPr eaLnBrk="1" hangingPunct="1"/>
              <a:t>37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AA61E7-FAFB-A242-96EB-F1792477F181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3738"/>
            <a:ext cx="4572000" cy="348456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19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46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47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C9CC3B-EF06-7C4D-995C-093D817C1908}" type="slidenum">
              <a:rPr lang="en-US" sz="1300">
                <a:latin typeface="Times New Roman" charset="0"/>
              </a:rPr>
              <a:pPr eaLnBrk="1" hangingPunct="1"/>
              <a:t>48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54CF5D-0935-D142-AE31-4A0A91509FF8}" type="slidenum">
              <a:rPr lang="en-US" sz="1300">
                <a:latin typeface="Times New Roman" charset="0"/>
              </a:rPr>
              <a:pPr eaLnBrk="1" hangingPunct="1"/>
              <a:t>49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59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60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67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B4CD04-9D8A-0643-BBED-304377F140BC}" type="slidenum">
              <a:rPr lang="en-US" sz="1300">
                <a:latin typeface="Times New Roman" charset="0"/>
              </a:rPr>
              <a:pPr eaLnBrk="1" hangingPunct="1"/>
              <a:t>69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E845F1-9884-AE4C-A36B-D7BA1CDE98D2}" type="slidenum">
              <a:rPr lang="en-US" sz="1300">
                <a:latin typeface="Times New Roman" charset="0"/>
              </a:rPr>
              <a:pPr eaLnBrk="1" hangingPunct="1"/>
              <a:t>82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7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6719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16B04C-8D8D-AE48-A609-00419744D279}" type="slidenum">
              <a:rPr lang="en-US" sz="1300">
                <a:latin typeface="Times New Roman" charset="0"/>
              </a:rPr>
              <a:pPr eaLnBrk="1" hangingPunct="1"/>
              <a:t>83</a:t>
            </a:fld>
            <a:endParaRPr lang="en-US" sz="1300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95F7F0-DDEE-5743-931F-F21265D586B2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6913"/>
            <a:ext cx="4568825" cy="34829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27" y="4412328"/>
            <a:ext cx="5605172" cy="41788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60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0602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C8552C-69D0-B241-9CB5-8E3530F130D0}" type="slidenum">
              <a:rPr lang="en-US" sz="1300">
                <a:solidFill>
                  <a:srgbClr val="000000"/>
                </a:solidFill>
              </a:rPr>
              <a:pPr eaLnBrk="1" hangingPunct="1"/>
              <a:t>85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77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977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9AFF92-9D16-244D-BD47-1775DF347A3A}" type="slidenum">
              <a:rPr lang="en-US" sz="1300">
                <a:latin typeface="Times New Roman" charset="0"/>
              </a:rPr>
              <a:pPr eaLnBrk="1" hangingPunct="1"/>
              <a:t>86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693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05173" indent="-37448293" defTabSz="91693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7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82B2FF-A45F-C747-B756-993316176C1E}" type="slidenum">
              <a:rPr lang="en-US" sz="1300">
                <a:latin typeface="Times New Roman" charset="0"/>
              </a:rPr>
              <a:pPr eaLnBrk="1" hangingPunct="1"/>
              <a:t>89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2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05173" indent="-37448293" defTabSz="9232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7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B98DDA-21E0-6B43-95A9-68DFE160F088}" type="slidenum">
              <a:rPr lang="en-US" sz="1300">
                <a:latin typeface="Times New Roman" charset="0"/>
              </a:rPr>
              <a:pPr eaLnBrk="1" hangingPunct="1"/>
              <a:t>92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9A5F6C-ED79-A84D-913F-59DAD96AC5E0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A410BD-BDC2-754D-9780-277D654704FE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E9A9DA-B1EA-1345-9510-8D89A9097E75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E90CDD-741C-BD43-BA9E-0D0BC5A7A88B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27ED0E-B3A8-DE4D-BD62-2F5FF6212288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73" y="414497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6793" indent="0" algn="ctr">
              <a:buNone/>
              <a:defRPr/>
            </a:lvl2pPr>
            <a:lvl3pPr marL="913586" indent="0" algn="ctr">
              <a:buNone/>
              <a:defRPr/>
            </a:lvl3pPr>
            <a:lvl4pPr marL="1370377" indent="0" algn="ctr">
              <a:buNone/>
              <a:defRPr/>
            </a:lvl4pPr>
            <a:lvl5pPr marL="1827172" indent="0" algn="ctr">
              <a:buNone/>
              <a:defRPr/>
            </a:lvl5pPr>
            <a:lvl6pPr marL="2283965" indent="0" algn="ctr">
              <a:buNone/>
              <a:defRPr/>
            </a:lvl6pPr>
            <a:lvl7pPr marL="2740756" indent="0" algn="ctr">
              <a:buNone/>
              <a:defRPr/>
            </a:lvl7pPr>
            <a:lvl8pPr marL="3197549" indent="0" algn="ctr">
              <a:buNone/>
              <a:defRPr/>
            </a:lvl8pPr>
            <a:lvl9pPr marL="365434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031E1-95F3-E84D-877B-C2D8267480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8069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3E5AD-B741-B940-9A72-69057A0A27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8199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1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2804A-351B-E74A-A0F1-0B8BF56D05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1525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310E0-1884-FF4E-85BF-4BC2D4D23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6592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aseline="0">
                <a:solidFill>
                  <a:srgbClr val="0070C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C264C-8C53-6242-8D04-0D618C7347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1492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3" indent="0">
              <a:buNone/>
              <a:defRPr sz="1800"/>
            </a:lvl2pPr>
            <a:lvl3pPr marL="913586" indent="0">
              <a:buNone/>
              <a:defRPr sz="1600"/>
            </a:lvl3pPr>
            <a:lvl4pPr marL="1370377" indent="0">
              <a:buNone/>
              <a:defRPr sz="1400"/>
            </a:lvl4pPr>
            <a:lvl5pPr marL="1827172" indent="0">
              <a:buNone/>
              <a:defRPr sz="1400"/>
            </a:lvl5pPr>
            <a:lvl6pPr marL="2283965" indent="0">
              <a:buNone/>
              <a:defRPr sz="1400"/>
            </a:lvl6pPr>
            <a:lvl7pPr marL="2740756" indent="0">
              <a:buNone/>
              <a:defRPr sz="1400"/>
            </a:lvl7pPr>
            <a:lvl8pPr marL="3197549" indent="0">
              <a:buNone/>
              <a:defRPr sz="1400"/>
            </a:lvl8pPr>
            <a:lvl9pPr marL="365434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DCA9C-30C7-A443-9397-C440271703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5004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3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BC4A1-B778-BC45-8FF4-09948696A4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7229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4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2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10" y="163672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10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EC763-EC3F-8E45-8DB4-E0B2961F9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59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7BAE4-27AC-F04B-8F03-515141F5F0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7217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7E845-A38E-8245-846D-4585EF292F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273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5" y="290524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35" y="153036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87430-0AEE-0144-A690-CD7236BAB4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9849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6793" indent="0">
              <a:buNone/>
              <a:defRPr sz="2700"/>
            </a:lvl2pPr>
            <a:lvl3pPr marL="913586" indent="0">
              <a:buNone/>
              <a:defRPr sz="2400"/>
            </a:lvl3pPr>
            <a:lvl4pPr marL="1370377" indent="0">
              <a:buNone/>
              <a:defRPr sz="2000"/>
            </a:lvl4pPr>
            <a:lvl5pPr marL="1827172" indent="0">
              <a:buNone/>
              <a:defRPr sz="2000"/>
            </a:lvl5pPr>
            <a:lvl6pPr marL="2283965" indent="0">
              <a:buNone/>
              <a:defRPr sz="2000"/>
            </a:lvl6pPr>
            <a:lvl7pPr marL="2740756" indent="0">
              <a:buNone/>
              <a:defRPr sz="2000"/>
            </a:lvl7pPr>
            <a:lvl8pPr marL="3197549" indent="0">
              <a:buNone/>
              <a:defRPr sz="2000"/>
            </a:lvl8pPr>
            <a:lvl9pPr marL="3654342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34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A1AF1-7D8D-F741-96E5-92770C7274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162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4984BA3-0FAA-9C45-86F3-9897ED2527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8" r:id="rId12"/>
  </p:sldLayoutIdLst>
  <p:transition xmlns:p14="http://schemas.microsoft.com/office/powerpoint/2010/main"/>
  <p:hf hdr="0"/>
  <p:txStyles>
    <p:titleStyle>
      <a:lvl1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6793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3586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0377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7172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5600" indent="-355600" algn="l" defTabSz="962025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chemeClr val="accent6">
              <a:lumMod val="75000"/>
            </a:schemeClr>
          </a:solidFill>
          <a:latin typeface="+mn-lt"/>
          <a:ea typeface="ＭＳ Ｐゴシック" charset="-128"/>
          <a:cs typeface="ＭＳ Ｐゴシック" charset="-128"/>
        </a:defRPr>
      </a:lvl1pPr>
      <a:lvl2pPr marL="781050" indent="-3000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3325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32946A"/>
          </a:solidFill>
          <a:latin typeface="+mn-lt"/>
          <a:ea typeface="ＭＳ Ｐゴシック" pitchFamily="-112" charset="-128"/>
        </a:defRPr>
      </a:lvl3pPr>
      <a:lvl4pPr marL="1689100" indent="-241300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0113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29730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6523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3316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0108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3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7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65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5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49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4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arxiv.org/abs/1105.5162" TargetMode="External"/><Relationship Id="rId3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hyperlink" Target="http://arxiv.org/abs/1106.2529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hyperlink" Target="http://arxiv.org/abs/hep-ph/0205314v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8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1600200" y="5410200"/>
            <a:ext cx="63341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endParaRPr lang="en-US" altLang="ja-JP" sz="1000">
              <a:solidFill>
                <a:srgbClr val="0099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ja-JP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>
              <a:latin typeface="Times New Roman" charset="0"/>
              <a:cs typeface="ＭＳ Ｐゴシック" charset="0"/>
            </a:endParaRP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685800"/>
            <a:ext cx="9601200" cy="2057402"/>
          </a:xfrm>
          <a:ln>
            <a:miter lim="800000"/>
            <a:headEnd/>
            <a:tailEnd/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65925" eaLnBrk="1" hangingPunct="1">
              <a:defRPr/>
            </a:pPr>
            <a:r>
              <a:rPr lang="en-US" sz="4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Detection of Dark Matter </a:t>
            </a:r>
            <a:r>
              <a:rPr lang="en-US" sz="3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3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11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.</a:t>
            </a:r>
            <a:r>
              <a:rPr lang="en-US" sz="36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36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Science Cases and Challenges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6391" name="Line 5"/>
          <p:cNvSpPr>
            <a:spLocks noChangeShapeType="1"/>
          </p:cNvSpPr>
          <p:nvPr/>
        </p:nvSpPr>
        <p:spPr bwMode="auto">
          <a:xfrm>
            <a:off x="0" y="27432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2" name="Line 6"/>
          <p:cNvSpPr>
            <a:spLocks noChangeAspect="1" noChangeShapeType="1"/>
          </p:cNvSpPr>
          <p:nvPr/>
        </p:nvSpPr>
        <p:spPr bwMode="auto">
          <a:xfrm>
            <a:off x="26988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3" name="Line 7"/>
          <p:cNvSpPr>
            <a:spLocks noChangeAspect="1" noChangeShapeType="1"/>
          </p:cNvSpPr>
          <p:nvPr/>
        </p:nvSpPr>
        <p:spPr bwMode="auto">
          <a:xfrm>
            <a:off x="9574213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362200" y="3733800"/>
            <a:ext cx="4876800" cy="212407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sz="44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  <a:p>
            <a:pPr algn="ctr" eaLnBrk="0" hangingPunct="0"/>
            <a:endParaRPr lang="en-US" sz="4400" b="1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eaLnBrk="0" hangingPunct="0"/>
            <a:endParaRPr lang="en-US" sz="4400" b="1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31E1-95F3-E84D-877B-C2D82674807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69637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36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7637" name="Text Box 5"/>
          <p:cNvSpPr txBox="1">
            <a:spLocks noChangeArrowheads="1"/>
          </p:cNvSpPr>
          <p:nvPr/>
        </p:nvSpPr>
        <p:spPr bwMode="auto">
          <a:xfrm>
            <a:off x="4114800" y="5427663"/>
            <a:ext cx="53673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Lorentz Invariance</a:t>
            </a:r>
          </a:p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Local Gauge Invariance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5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76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Symmetry Breaking</a:t>
            </a:r>
          </a:p>
        </p:txBody>
      </p:sp>
      <p:grpSp>
        <p:nvGrpSpPr>
          <p:cNvPr id="3768323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3768324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5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6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7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8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9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0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1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2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3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4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5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6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7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8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9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40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</a:p>
          </p:txBody>
        </p:sp>
        <p:sp>
          <p:nvSpPr>
            <p:cNvPr id="3768341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2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3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4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5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6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7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8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9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0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1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2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3</a:t>
              </a:r>
            </a:p>
          </p:txBody>
        </p:sp>
        <p:sp>
          <p:nvSpPr>
            <p:cNvPr id="3768353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6</a:t>
              </a:r>
            </a:p>
          </p:txBody>
        </p:sp>
        <p:sp>
          <p:nvSpPr>
            <p:cNvPr id="3768354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5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</p:grpSp>
      <p:grpSp>
        <p:nvGrpSpPr>
          <p:cNvPr id="3768356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3768357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8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59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0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1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2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3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4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5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6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7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8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9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0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1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2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3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4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5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6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7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8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79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0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1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2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PeV</a:t>
              </a:r>
            </a:p>
          </p:txBody>
        </p:sp>
        <p:sp>
          <p:nvSpPr>
            <p:cNvPr id="3768383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TeV</a:t>
              </a:r>
            </a:p>
          </p:txBody>
        </p:sp>
        <p:sp>
          <p:nvSpPr>
            <p:cNvPr id="3768384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GeV</a:t>
              </a:r>
            </a:p>
          </p:txBody>
        </p:sp>
        <p:sp>
          <p:nvSpPr>
            <p:cNvPr id="3768385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MeV</a:t>
              </a:r>
            </a:p>
          </p:txBody>
        </p:sp>
        <p:sp>
          <p:nvSpPr>
            <p:cNvPr id="3768386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KeV</a:t>
              </a:r>
            </a:p>
          </p:txBody>
        </p:sp>
        <p:sp>
          <p:nvSpPr>
            <p:cNvPr id="3768387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  <p:sp>
          <p:nvSpPr>
            <p:cNvPr id="3768388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9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0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1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2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3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4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5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6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</p:grpSp>
      <p:grpSp>
        <p:nvGrpSpPr>
          <p:cNvPr id="3768397" name="Group 77"/>
          <p:cNvGrpSpPr>
            <a:grpSpLocks/>
          </p:cNvGrpSpPr>
          <p:nvPr/>
        </p:nvGrpSpPr>
        <p:grpSpPr bwMode="auto">
          <a:xfrm>
            <a:off x="3962402" y="3036888"/>
            <a:ext cx="2730501" cy="2133600"/>
            <a:chOff x="3120" y="1962"/>
            <a:chExt cx="1720" cy="1344"/>
          </a:xfrm>
        </p:grpSpPr>
        <p:sp>
          <p:nvSpPr>
            <p:cNvPr id="3768398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8399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232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800" b="1" i="1" dirty="0">
                  <a:solidFill>
                    <a:srgbClr val="FF9900"/>
                  </a:solidFill>
                  <a:latin typeface="+mn-lt"/>
                </a:rPr>
                <a:t>Symmetry</a:t>
              </a:r>
            </a:p>
            <a:p>
              <a:r>
                <a:rPr lang="en-US" sz="2800" b="1" i="1" dirty="0">
                  <a:solidFill>
                    <a:srgbClr val="FF9900"/>
                  </a:solidFill>
                  <a:latin typeface="+mn-lt"/>
                </a:rPr>
                <a:t>Break Down</a:t>
              </a:r>
            </a:p>
          </p:txBody>
        </p:sp>
      </p:grpSp>
      <p:grpSp>
        <p:nvGrpSpPr>
          <p:cNvPr id="3768400" name="Group 80"/>
          <p:cNvGrpSpPr>
            <a:grpSpLocks/>
          </p:cNvGrpSpPr>
          <p:nvPr/>
        </p:nvGrpSpPr>
        <p:grpSpPr bwMode="auto">
          <a:xfrm>
            <a:off x="4495800" y="1143000"/>
            <a:ext cx="4876800" cy="1676400"/>
            <a:chOff x="2832" y="720"/>
            <a:chExt cx="3072" cy="1056"/>
          </a:xfrm>
        </p:grpSpPr>
        <p:sp>
          <p:nvSpPr>
            <p:cNvPr id="3768401" name="Text Box 81"/>
            <p:cNvSpPr txBox="1">
              <a:spLocks noChangeArrowheads="1"/>
            </p:cNvSpPr>
            <p:nvPr/>
          </p:nvSpPr>
          <p:spPr bwMode="auto">
            <a:xfrm>
              <a:off x="2832" y="893"/>
              <a:ext cx="1141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4400" b="1" i="1" dirty="0">
                  <a:solidFill>
                    <a:srgbClr val="CC00FF"/>
                  </a:solidFill>
                  <a:latin typeface="+mn-lt"/>
                </a:rPr>
                <a:t>Simple</a:t>
              </a:r>
            </a:p>
          </p:txBody>
        </p:sp>
        <p:sp>
          <p:nvSpPr>
            <p:cNvPr id="3768402" name="Rectangle 82"/>
            <p:cNvSpPr>
              <a:spLocks noChangeArrowheads="1"/>
            </p:cNvSpPr>
            <p:nvPr/>
          </p:nvSpPr>
          <p:spPr bwMode="auto">
            <a:xfrm>
              <a:off x="4416" y="720"/>
              <a:ext cx="1488" cy="10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68439" name="Group 119"/>
          <p:cNvGrpSpPr>
            <a:grpSpLocks/>
          </p:cNvGrpSpPr>
          <p:nvPr/>
        </p:nvGrpSpPr>
        <p:grpSpPr bwMode="auto">
          <a:xfrm>
            <a:off x="4267200" y="4265613"/>
            <a:ext cx="5094288" cy="2568575"/>
            <a:chOff x="2688" y="2687"/>
            <a:chExt cx="3209" cy="1618"/>
          </a:xfrm>
        </p:grpSpPr>
        <p:sp>
          <p:nvSpPr>
            <p:cNvPr id="3768404" name="Text Box 84"/>
            <p:cNvSpPr txBox="1">
              <a:spLocks noChangeArrowheads="1"/>
            </p:cNvSpPr>
            <p:nvPr/>
          </p:nvSpPr>
          <p:spPr bwMode="auto">
            <a:xfrm>
              <a:off x="2688" y="3744"/>
              <a:ext cx="1416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4400" b="1" i="1" dirty="0">
                  <a:solidFill>
                    <a:srgbClr val="CC00FF"/>
                  </a:solidFill>
                  <a:latin typeface="+mn-lt"/>
                </a:rPr>
                <a:t>Complex</a:t>
              </a:r>
            </a:p>
          </p:txBody>
        </p:sp>
        <p:grpSp>
          <p:nvGrpSpPr>
            <p:cNvPr id="3768406" name="Group 86"/>
            <p:cNvGrpSpPr>
              <a:grpSpLocks noChangeAspect="1"/>
            </p:cNvGrpSpPr>
            <p:nvPr/>
          </p:nvGrpSpPr>
          <p:grpSpPr bwMode="auto">
            <a:xfrm>
              <a:off x="4320" y="2687"/>
              <a:ext cx="1577" cy="1618"/>
              <a:chOff x="2400" y="1862"/>
              <a:chExt cx="1961" cy="2013"/>
            </a:xfrm>
          </p:grpSpPr>
          <p:sp>
            <p:nvSpPr>
              <p:cNvPr id="3768407" name="Oval 87"/>
              <p:cNvSpPr>
                <a:spLocks noChangeAspect="1" noChangeArrowheads="1"/>
              </p:cNvSpPr>
              <p:nvPr/>
            </p:nvSpPr>
            <p:spPr bwMode="auto">
              <a:xfrm>
                <a:off x="2400" y="1862"/>
                <a:ext cx="1961" cy="2013"/>
              </a:xfrm>
              <a:prstGeom prst="ellipse">
                <a:avLst/>
              </a:prstGeom>
              <a:noFill/>
              <a:ln w="38100" cap="rnd">
                <a:solidFill>
                  <a:srgbClr val="FF9900"/>
                </a:solidFill>
                <a:prstDash val="sysDot"/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08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3168" y="2662"/>
                <a:ext cx="319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100">
                    <a:solidFill>
                      <a:srgbClr val="FF3300"/>
                    </a:solidFill>
                    <a:sym typeface="Symbol" charset="0"/>
                  </a:rPr>
                  <a:t>Z</a:t>
                </a:r>
                <a:r>
                  <a:rPr lang="en-US" sz="2100" baseline="30000">
                    <a:solidFill>
                      <a:srgbClr val="FF3300"/>
                    </a:solidFill>
                    <a:sym typeface="Symbol" charset="0"/>
                  </a:rPr>
                  <a:t>o</a:t>
                </a:r>
              </a:p>
            </p:txBody>
          </p:sp>
          <p:sp>
            <p:nvSpPr>
              <p:cNvPr id="3768409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3098" y="2164"/>
                <a:ext cx="325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µ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-</a:t>
                </a:r>
              </a:p>
            </p:txBody>
          </p:sp>
          <p:sp>
            <p:nvSpPr>
              <p:cNvPr id="3768410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3481" y="2548"/>
                <a:ext cx="263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d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11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3530" y="3268"/>
                <a:ext cx="358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µ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12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2629" y="2405"/>
                <a:ext cx="341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e</a:t>
                </a:r>
              </a:p>
            </p:txBody>
          </p:sp>
          <p:sp>
            <p:nvSpPr>
              <p:cNvPr id="3768413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2623" y="2980"/>
                <a:ext cx="26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u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14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2873" y="2740"/>
                <a:ext cx="329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e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15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3703" y="2213"/>
                <a:ext cx="24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3300"/>
                    </a:solidFill>
                    <a:sym typeface="Symbol" charset="0"/>
                  </a:rPr>
                  <a:t></a:t>
                </a:r>
              </a:p>
            </p:txBody>
          </p:sp>
          <p:sp>
            <p:nvSpPr>
              <p:cNvPr id="3768416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3737" y="2837"/>
                <a:ext cx="297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e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-</a:t>
                </a:r>
              </a:p>
            </p:txBody>
          </p:sp>
          <p:sp>
            <p:nvSpPr>
              <p:cNvPr id="3768417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3380" y="2085"/>
                <a:ext cx="37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100">
                    <a:solidFill>
                      <a:srgbClr val="FF3300"/>
                    </a:solidFill>
                    <a:sym typeface="Symbol" charset="0"/>
                  </a:rPr>
                  <a:t>W</a:t>
                </a:r>
                <a:r>
                  <a:rPr lang="en-US" sz="2100" baseline="30000">
                    <a:solidFill>
                      <a:srgbClr val="FF3300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18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2864" y="3221"/>
                <a:ext cx="360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µ</a:t>
                </a:r>
              </a:p>
            </p:txBody>
          </p:sp>
          <p:sp>
            <p:nvSpPr>
              <p:cNvPr id="3768419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3930" y="2548"/>
                <a:ext cx="340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e</a:t>
                </a:r>
              </a:p>
            </p:txBody>
          </p:sp>
          <p:sp>
            <p:nvSpPr>
              <p:cNvPr id="3768420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3401" y="2933"/>
                <a:ext cx="361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µ</a:t>
                </a:r>
              </a:p>
            </p:txBody>
          </p:sp>
          <p:sp>
            <p:nvSpPr>
              <p:cNvPr id="3768421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3237" y="3430"/>
                <a:ext cx="37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100">
                    <a:solidFill>
                      <a:srgbClr val="FF3300"/>
                    </a:solidFill>
                    <a:sym typeface="Symbol" charset="0"/>
                  </a:rPr>
                  <a:t>W</a:t>
                </a:r>
                <a:r>
                  <a:rPr lang="en-US" sz="2100" baseline="30000">
                    <a:solidFill>
                      <a:srgbClr val="FF3300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22" name="Line 102"/>
              <p:cNvSpPr>
                <a:spLocks noChangeAspect="1" noChangeShapeType="1"/>
              </p:cNvSpPr>
              <p:nvPr/>
            </p:nvSpPr>
            <p:spPr bwMode="auto">
              <a:xfrm>
                <a:off x="2688" y="2438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3" name="Line 103"/>
              <p:cNvSpPr>
                <a:spLocks noChangeAspect="1" noChangeShapeType="1"/>
              </p:cNvSpPr>
              <p:nvPr/>
            </p:nvSpPr>
            <p:spPr bwMode="auto">
              <a:xfrm>
                <a:off x="3552" y="253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4" name="Line 104"/>
              <p:cNvSpPr>
                <a:spLocks noChangeAspect="1" noChangeShapeType="1"/>
              </p:cNvSpPr>
              <p:nvPr/>
            </p:nvSpPr>
            <p:spPr bwMode="auto">
              <a:xfrm>
                <a:off x="2928" y="2150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5" name="Line 105"/>
              <p:cNvSpPr>
                <a:spLocks noChangeAspect="1" noChangeShapeType="1"/>
              </p:cNvSpPr>
              <p:nvPr/>
            </p:nvSpPr>
            <p:spPr bwMode="auto">
              <a:xfrm>
                <a:off x="3431" y="3004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6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2875" y="2116"/>
                <a:ext cx="25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s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27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3111" y="3027"/>
                <a:ext cx="26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u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28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3072"/>
                <a:ext cx="23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s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29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2487" y="2691"/>
                <a:ext cx="264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d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0" name="Line 110"/>
              <p:cNvSpPr>
                <a:spLocks noChangeAspect="1" noChangeShapeType="1"/>
              </p:cNvSpPr>
              <p:nvPr/>
            </p:nvSpPr>
            <p:spPr bwMode="auto">
              <a:xfrm>
                <a:off x="2688" y="301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31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3688" y="2560"/>
                <a:ext cx="292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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-</a:t>
                </a:r>
              </a:p>
            </p:txBody>
          </p:sp>
          <p:sp>
            <p:nvSpPr>
              <p:cNvPr id="3768432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2905" y="2463"/>
                <a:ext cx="32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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33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3883" y="2270"/>
                <a:ext cx="25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c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4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3105" y="1886"/>
                <a:ext cx="26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b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5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2630" y="3277"/>
                <a:ext cx="26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b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6" name="Line 116"/>
              <p:cNvSpPr>
                <a:spLocks noChangeAspect="1" noChangeShapeType="1"/>
              </p:cNvSpPr>
              <p:nvPr/>
            </p:nvSpPr>
            <p:spPr bwMode="auto">
              <a:xfrm>
                <a:off x="2688" y="326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37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3782" y="3374"/>
                <a:ext cx="25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c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8" name="Line 118"/>
              <p:cNvSpPr>
                <a:spLocks noChangeAspect="1" noChangeShapeType="1"/>
              </p:cNvSpPr>
              <p:nvPr/>
            </p:nvSpPr>
            <p:spPr bwMode="auto">
              <a:xfrm>
                <a:off x="3840" y="3418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21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3/6/2012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39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68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68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6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Beginning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at T = </a:t>
            </a:r>
            <a:r>
              <a:rPr lang="en-US" dirty="0" smtClean="0">
                <a:solidFill>
                  <a:srgbClr val="FF0000"/>
                </a:solidFill>
              </a:rPr>
              <a:t>0</a:t>
            </a:r>
            <a:r>
              <a:rPr lang="en-US" dirty="0" smtClean="0"/>
              <a:t>)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6076950"/>
          </a:xfrm>
        </p:spPr>
        <p:txBody>
          <a:bodyPr/>
          <a:lstStyle/>
          <a:p>
            <a:pPr eaLnBrk="1" hangingPunct="1"/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</a:rPr>
              <a:t>Everything was the same </a:t>
            </a:r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 Perfect symmetry.</a:t>
            </a:r>
          </a:p>
          <a:p>
            <a:pPr lvl="1" eaLnBrk="1" hangingPunct="1"/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All the particles are the same as photons.</a:t>
            </a:r>
          </a:p>
          <a:p>
            <a:pPr lvl="1" eaLnBrk="1" hangingPunct="1"/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All four forces are the same.</a:t>
            </a:r>
          </a:p>
          <a:p>
            <a:pPr lvl="4" eaLnBrk="1" hangingPunct="1"/>
            <a:endParaRPr lang="en-US" sz="2500" dirty="0">
              <a:latin typeface="Arial Narrow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The Universe was </a:t>
            </a:r>
            <a:r>
              <a:rPr lang="en-US" sz="3800" u="sng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10 dimension</a:t>
            </a:r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  <a:p>
            <a:pPr lvl="3" eaLnBrk="1" hangingPunct="1"/>
            <a:endParaRPr lang="en-US" sz="2500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3	</a:t>
            </a:r>
            <a:r>
              <a:rPr lang="en-US" sz="34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Space</a:t>
            </a: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		</a:t>
            </a:r>
            <a:r>
              <a:rPr lang="en-US" sz="3400" i="1" dirty="0">
                <a:latin typeface="Arial Narrow" charset="0"/>
                <a:ea typeface="ＭＳ Ｐゴシック" charset="0"/>
                <a:sym typeface="Symbol" charset="0"/>
              </a:rPr>
              <a:t>Flattened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1	</a:t>
            </a:r>
            <a:r>
              <a:rPr lang="en-US" sz="3400" dirty="0">
                <a:solidFill>
                  <a:srgbClr val="FF3300"/>
                </a:solidFill>
                <a:latin typeface="Arial Narrow" charset="0"/>
                <a:ea typeface="ＭＳ Ｐゴシック" charset="0"/>
                <a:sym typeface="Symbol" charset="0"/>
              </a:rPr>
              <a:t>Time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   	3 	</a:t>
            </a:r>
            <a:r>
              <a:rPr lang="en-US" sz="3400" dirty="0">
                <a:solidFill>
                  <a:srgbClr val="008000"/>
                </a:solidFill>
                <a:latin typeface="Arial Narrow" charset="0"/>
                <a:ea typeface="ＭＳ Ｐゴシック" charset="0"/>
                <a:sym typeface="Symbol" charset="0"/>
              </a:rPr>
              <a:t>Strong Force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6   	2	</a:t>
            </a:r>
            <a:r>
              <a:rPr lang="en-US" sz="3400" dirty="0">
                <a:solidFill>
                  <a:srgbClr val="0000FF"/>
                </a:solidFill>
                <a:latin typeface="Arial Narrow" charset="0"/>
                <a:ea typeface="ＭＳ Ｐゴシック" charset="0"/>
                <a:sym typeface="Symbol" charset="0"/>
              </a:rPr>
              <a:t>Weak	</a:t>
            </a: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	</a:t>
            </a:r>
            <a:r>
              <a:rPr lang="en-US" sz="3400" i="1" dirty="0" err="1">
                <a:latin typeface="Arial Narrow" charset="0"/>
                <a:ea typeface="ＭＳ Ｐゴシック" charset="0"/>
                <a:sym typeface="Symbol" charset="0"/>
              </a:rPr>
              <a:t>Compacitified</a:t>
            </a:r>
            <a:endParaRPr lang="en-US" sz="3400" i="1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   	1	</a:t>
            </a:r>
            <a:r>
              <a:rPr lang="en-US" sz="3400" dirty="0">
                <a:solidFill>
                  <a:srgbClr val="9933FF"/>
                </a:solidFill>
                <a:latin typeface="Arial Narrow" charset="0"/>
                <a:ea typeface="ＭＳ Ｐゴシック" charset="0"/>
                <a:sym typeface="Symbol" charset="0"/>
              </a:rPr>
              <a:t>Electro-Magnetic</a:t>
            </a:r>
          </a:p>
          <a:p>
            <a:pPr lvl="1" eaLnBrk="1" hangingPunct="1">
              <a:buFont typeface="Wingdings" charset="0"/>
              <a:buNone/>
            </a:pPr>
            <a:endParaRPr lang="en-US" sz="3400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/>
            <a:endParaRPr lang="en-US" sz="3400" dirty="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87047" name="AutoShape 4"/>
          <p:cNvSpPr>
            <a:spLocks/>
          </p:cNvSpPr>
          <p:nvPr/>
        </p:nvSpPr>
        <p:spPr bwMode="auto">
          <a:xfrm>
            <a:off x="528638" y="4343400"/>
            <a:ext cx="457200" cy="1600200"/>
          </a:xfrm>
          <a:prstGeom prst="leftBrace">
            <a:avLst>
              <a:gd name="adj1" fmla="val 29167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48" name="AutoShape 5"/>
          <p:cNvSpPr>
            <a:spLocks/>
          </p:cNvSpPr>
          <p:nvPr/>
        </p:nvSpPr>
        <p:spPr bwMode="auto">
          <a:xfrm>
            <a:off x="1600200" y="53340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49" name="AutoShape 6"/>
          <p:cNvSpPr>
            <a:spLocks/>
          </p:cNvSpPr>
          <p:nvPr/>
        </p:nvSpPr>
        <p:spPr bwMode="auto">
          <a:xfrm flipH="1">
            <a:off x="6324600" y="52578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50" name="Line 7"/>
          <p:cNvSpPr>
            <a:spLocks noChangeShapeType="1"/>
          </p:cNvSpPr>
          <p:nvPr/>
        </p:nvSpPr>
        <p:spPr bwMode="auto">
          <a:xfrm>
            <a:off x="5943600" y="441960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7051" name="Rectangle 8"/>
          <p:cNvSpPr>
            <a:spLocks noChangeArrowheads="1"/>
          </p:cNvSpPr>
          <p:nvPr/>
        </p:nvSpPr>
        <p:spPr bwMode="auto">
          <a:xfrm>
            <a:off x="1905000" y="4114800"/>
            <a:ext cx="1524000" cy="10668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52" name="Rectangle 9"/>
          <p:cNvSpPr>
            <a:spLocks noChangeArrowheads="1"/>
          </p:cNvSpPr>
          <p:nvPr/>
        </p:nvSpPr>
        <p:spPr bwMode="auto">
          <a:xfrm>
            <a:off x="3048000" y="5181600"/>
            <a:ext cx="2971800" cy="15240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892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of Particles (</a:t>
            </a:r>
            <a:r>
              <a:rPr lang="en-US" dirty="0" smtClean="0">
                <a:solidFill>
                  <a:srgbClr val="FF0000"/>
                </a:solidFill>
              </a:rPr>
              <a:t>at T = 0.1 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" y="838200"/>
            <a:ext cx="9601200" cy="576289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97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Mystery of the Mass (since 1970)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arenR"/>
            </a:pPr>
            <a:r>
              <a:rPr lang="en-US" dirty="0" smtClean="0"/>
              <a:t>How to create mass from energy?</a:t>
            </a:r>
          </a:p>
          <a:p>
            <a:pPr marL="742950" indent="-742950">
              <a:buFont typeface="+mj-lt"/>
              <a:buAutoNum type="arabicParenR"/>
            </a:pPr>
            <a:endParaRPr lang="en-US" dirty="0" smtClean="0"/>
          </a:p>
          <a:p>
            <a:pPr marL="481012" lvl="1" indent="0">
              <a:buNone/>
            </a:pPr>
            <a:r>
              <a:rPr lang="en-US" dirty="0" smtClean="0"/>
              <a:t>	While maintaining the initial symmetry</a:t>
            </a:r>
          </a:p>
          <a:p>
            <a:pPr marL="481012" lvl="1" indent="0">
              <a:buNone/>
            </a:pPr>
            <a:r>
              <a:rPr lang="en-US" dirty="0" smtClean="0"/>
              <a:t>	Spontaneous Symmetry Breaking</a:t>
            </a:r>
          </a:p>
          <a:p>
            <a:pPr marL="742950" indent="-742950">
              <a:buFont typeface="+mj-lt"/>
              <a:buAutoNum type="arabicParenR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3366FF"/>
                </a:solidFill>
              </a:rPr>
              <a:t>Particle mass &lt;&lt; Plank Mass</a:t>
            </a:r>
          </a:p>
          <a:p>
            <a:pPr marL="0" indent="0">
              <a:buNone/>
            </a:pPr>
            <a:r>
              <a:rPr lang="en-US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MeV </a:t>
            </a:r>
            <a:r>
              <a:rPr lang="en-US" sz="3600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– </a:t>
            </a:r>
            <a:r>
              <a:rPr lang="en-US" sz="3600" dirty="0" err="1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GeV</a:t>
            </a:r>
            <a:r>
              <a:rPr lang="en-US" sz="3600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 </a:t>
            </a:r>
            <a:r>
              <a:rPr lang="en-US" sz="3600" dirty="0">
                <a:solidFill>
                  <a:srgbClr val="2D2DB9">
                    <a:lumMod val="75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2D2DB9">
                    <a:lumMod val="75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8585E0"/>
                </a:solidFill>
                <a:sym typeface="Wingdings"/>
              </a:rPr>
              <a:t>10</a:t>
            </a:r>
            <a:r>
              <a:rPr lang="en-US" sz="3600" baseline="30000" dirty="0" smtClean="0">
                <a:solidFill>
                  <a:srgbClr val="8585E0"/>
                </a:solidFill>
                <a:sym typeface="Wingdings"/>
              </a:rPr>
              <a:t>19</a:t>
            </a:r>
            <a:r>
              <a:rPr lang="en-US" sz="3600" dirty="0" smtClean="0">
                <a:solidFill>
                  <a:srgbClr val="8585E0"/>
                </a:solidFill>
                <a:sym typeface="Wingdings"/>
              </a:rPr>
              <a:t> </a:t>
            </a:r>
            <a:r>
              <a:rPr lang="en-US" sz="3600" dirty="0" err="1" smtClean="0">
                <a:solidFill>
                  <a:srgbClr val="8585E0"/>
                </a:solidFill>
                <a:sym typeface="Wingdings"/>
              </a:rPr>
              <a:t>GeV</a:t>
            </a:r>
            <a:endParaRPr lang="en-US" sz="3600" dirty="0" smtClean="0"/>
          </a:p>
          <a:p>
            <a:pPr marL="742950" indent="-742950">
              <a:buFont typeface="+mj-lt"/>
              <a:buAutoNum type="arabicParenR" startAt="3"/>
            </a:pPr>
            <a:r>
              <a:rPr lang="en-US" dirty="0" smtClean="0"/>
              <a:t>Why so many particles (Generations) with different masses?</a:t>
            </a:r>
          </a:p>
          <a:p>
            <a:pPr marL="1223962" lvl="1" indent="-742950">
              <a:buFont typeface="+mj-lt"/>
              <a:buAutoNum type="arabicParenR" startAt="3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1600200"/>
            <a:ext cx="3559914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62025" eaLnBrk="0" hangingPunct="0">
              <a:lnSpc>
                <a:spcPct val="90000"/>
              </a:lnSpc>
              <a:spcBef>
                <a:spcPct val="50000"/>
              </a:spcBef>
              <a:buSzPct val="80000"/>
            </a:pPr>
            <a:r>
              <a:rPr lang="en-US" sz="4200" b="1" kern="0" dirty="0">
                <a:solidFill>
                  <a:srgbClr val="3366FF"/>
                </a:solidFill>
                <a:latin typeface="Arial Narrow"/>
                <a:ea typeface="ＭＳ Ｐゴシック" charset="-128"/>
                <a:cs typeface="ＭＳ Ｐゴシック" charset="-128"/>
              </a:rPr>
              <a:t>Energy </a:t>
            </a:r>
            <a:r>
              <a:rPr lang="en-US" sz="4200" b="1" kern="0" dirty="0">
                <a:solidFill>
                  <a:srgbClr val="3366FF"/>
                </a:solidFill>
                <a:latin typeface="Arial Narrow"/>
                <a:ea typeface="ＭＳ Ｐゴシック" charset="-128"/>
                <a:cs typeface="ＭＳ Ｐゴシック" charset="-128"/>
                <a:sym typeface="Wingdings"/>
              </a:rPr>
              <a:t> Mass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133600" y="1600200"/>
            <a:ext cx="3886200" cy="762000"/>
          </a:xfrm>
          <a:prstGeom prst="roundRect">
            <a:avLst/>
          </a:prstGeom>
          <a:noFill/>
          <a:ln w="50800" cap="flat" cmpd="sng" algn="ctr">
            <a:solidFill>
              <a:srgbClr val="00F9F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85800" y="3733800"/>
            <a:ext cx="6553200" cy="838200"/>
          </a:xfrm>
          <a:prstGeom prst="roundRect">
            <a:avLst/>
          </a:prstGeom>
          <a:noFill/>
          <a:ln w="50800" cap="flat" cmpd="sng" algn="ctr">
            <a:solidFill>
              <a:srgbClr val="00F9F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3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7829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7845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7848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49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7846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7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7832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7833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7834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7835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6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7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4833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4834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4835" name="Text Box 19"/>
          <p:cNvSpPr txBox="1">
            <a:spLocks noChangeArrowheads="1"/>
          </p:cNvSpPr>
          <p:nvPr/>
        </p:nvSpPr>
        <p:spPr bwMode="auto">
          <a:xfrm>
            <a:off x="6594475" y="5824538"/>
            <a:ext cx="94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633538" y="1343025"/>
            <a:ext cx="6397625" cy="3683000"/>
            <a:chOff x="1029" y="846"/>
            <a:chExt cx="4030" cy="2320"/>
          </a:xfrm>
        </p:grpSpPr>
        <p:sp>
          <p:nvSpPr>
            <p:cNvPr id="77842" name="Oval 21"/>
            <p:cNvSpPr>
              <a:spLocks noChangeArrowheads="1"/>
            </p:cNvSpPr>
            <p:nvPr/>
          </p:nvSpPr>
          <p:spPr bwMode="auto">
            <a:xfrm>
              <a:off x="1041" y="84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3" name="Freeform 22"/>
            <p:cNvSpPr>
              <a:spLocks/>
            </p:cNvSpPr>
            <p:nvPr/>
          </p:nvSpPr>
          <p:spPr bwMode="auto">
            <a:xfrm>
              <a:off x="3040" y="1538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4" name="Freeform 23"/>
            <p:cNvSpPr>
              <a:spLocks/>
            </p:cNvSpPr>
            <p:nvPr/>
          </p:nvSpPr>
          <p:spPr bwMode="auto">
            <a:xfrm flipH="1">
              <a:off x="1029" y="1539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51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7831E-7 -2.84722E-6 C 0.01108 0.00087 0.02216 0.00174 0.03009 0.00456 C 0.03803 0.00738 0.04117 0.0089 0.04762 0.01671 C 0.05407 0.02452 0.06167 0.04058 0.06845 0.05187 C 0.07523 0.06315 0.08102 0.07531 0.08813 0.08399 C 0.09524 0.09267 0.10284 0.09896 0.11144 0.10373 C 0.12004 0.10851 0.13128 0.1109 0.13939 0.11285 C 0.14749 0.1148 0.15427 0.11545 0.16022 0.11589 C 0.16617 0.11632 0.17064 0.1161 0.17527 0.11589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74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33" grpId="0" animBg="1"/>
      <p:bldP spid="674834" grpId="0"/>
      <p:bldP spid="6748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9877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9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9889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9892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3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890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9891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9880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9881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9882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9883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884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885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881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6882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6883" name="Text Box 19"/>
          <p:cNvSpPr txBox="1">
            <a:spLocks noChangeArrowheads="1"/>
          </p:cNvSpPr>
          <p:nvPr/>
        </p:nvSpPr>
        <p:spPr bwMode="auto">
          <a:xfrm>
            <a:off x="6037263" y="6348413"/>
            <a:ext cx="947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69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76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005E-6 -1.04167E-6 C 0.00992 -0.00087 0.02001 -0.00152 0.02893 0.0076 C 0.03786 0.01671 0.04795 0.03451 0.0534 0.05491 C 0.05886 0.07531 0.05737 0.11003 0.06151 0.12956 C 0.06564 0.14909 0.07258 0.16233 0.07771 0.17209 C 0.08284 0.18186 0.0878 0.18533 0.09276 0.18902 " pathEditMode="relative" ptsTypes="aaaaaA">
                                      <p:cBhvr>
                                        <p:cTn id="11" dur="2000" fill="hold"/>
                                        <p:tgtEl>
                                          <p:spTgt spid="6768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81" grpId="0" animBg="1"/>
      <p:bldP spid="676882" grpId="0"/>
      <p:bldP spid="6768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31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13913" cy="7353300"/>
          </a:xfrm>
        </p:spPr>
      </p:pic>
      <p:sp>
        <p:nvSpPr>
          <p:cNvPr id="93190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93191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7+7=14 TeV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79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Higgs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8359100" cy="6019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58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10598" name="Picture 3" descr="28_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1060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6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UCLA 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DM2012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Conference</a:t>
            </a: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" name="Content Placeholder 2" descr="DM2012 UCLA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5" t="-383" r="-964" b="383"/>
          <a:stretch/>
        </p:blipFill>
        <p:spPr>
          <a:xfrm>
            <a:off x="914400" y="685800"/>
            <a:ext cx="8305800" cy="6623064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368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6980" name="Picture 3" descr="23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456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Rectangle 3"/>
          <p:cNvSpPr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68" tIns="48235" rIns="96468" bIns="48235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Rotational Velocity of Galaxies </a:t>
            </a:r>
            <a:endParaRPr lang="ja-JP" altLang="en-US" sz="40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26982" name="TextBox 8"/>
          <p:cNvSpPr txBox="1">
            <a:spLocks noChangeArrowheads="1"/>
          </p:cNvSpPr>
          <p:nvPr/>
        </p:nvSpPr>
        <p:spPr bwMode="auto">
          <a:xfrm>
            <a:off x="3829050" y="3962400"/>
            <a:ext cx="241141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6" tIns="45638" rIns="91276" bIns="456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70C0"/>
                </a:solidFill>
                <a:latin typeface="Arial Narrow" charset="0"/>
              </a:rPr>
              <a:t>Without Dark Matter</a:t>
            </a:r>
          </a:p>
          <a:p>
            <a:pPr eaLnBrk="1" hangingPunct="1"/>
            <a:endParaRPr lang="en-US" sz="2000" b="1">
              <a:solidFill>
                <a:srgbClr val="0070C0"/>
              </a:solidFill>
              <a:latin typeface="Arial Narrow" charset="0"/>
            </a:endParaRPr>
          </a:p>
        </p:txBody>
      </p:sp>
      <p:sp>
        <p:nvSpPr>
          <p:cNvPr id="126983" name="TextBox 9"/>
          <p:cNvSpPr txBox="1">
            <a:spLocks noChangeArrowheads="1"/>
          </p:cNvSpPr>
          <p:nvPr/>
        </p:nvSpPr>
        <p:spPr bwMode="auto">
          <a:xfrm>
            <a:off x="4743450" y="1905000"/>
            <a:ext cx="31051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6" tIns="45638" rIns="91276" bIns="456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C00000"/>
                </a:solidFill>
                <a:latin typeface="Arial Narrow" charset="0"/>
              </a:rPr>
              <a:t>With uniformly distributed Dark Matter</a:t>
            </a:r>
          </a:p>
        </p:txBody>
      </p:sp>
      <p:sp>
        <p:nvSpPr>
          <p:cNvPr id="126984" name="TextBox 10"/>
          <p:cNvSpPr txBox="1">
            <a:spLocks noChangeArrowheads="1"/>
          </p:cNvSpPr>
          <p:nvPr/>
        </p:nvSpPr>
        <p:spPr bwMode="auto">
          <a:xfrm>
            <a:off x="2805113" y="2571750"/>
            <a:ext cx="577850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C00000"/>
                </a:solidFill>
                <a:latin typeface="Arial Narrow" charset="0"/>
              </a:rPr>
              <a:t>Sun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2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9028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9" name="Text Box 3"/>
          <p:cNvSpPr txBox="1">
            <a:spLocks noChangeArrowheads="1"/>
          </p:cNvSpPr>
          <p:nvPr/>
        </p:nvSpPr>
        <p:spPr bwMode="auto">
          <a:xfrm>
            <a:off x="838201" y="193675"/>
            <a:ext cx="7696200" cy="52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129030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129032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33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34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89544" name="Text Box 8"/>
          <p:cNvSpPr txBox="1">
            <a:spLocks noChangeArrowheads="1"/>
          </p:cNvSpPr>
          <p:nvPr/>
        </p:nvSpPr>
        <p:spPr bwMode="auto">
          <a:xfrm>
            <a:off x="685800" y="6477000"/>
            <a:ext cx="42154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 dirty="0">
                <a:solidFill>
                  <a:srgbClr val="FF00FF"/>
                </a:solidFill>
              </a:rPr>
              <a:t>Dark Matter is required!</a:t>
            </a:r>
            <a:endParaRPr lang="ja-JP" altLang="en-US" sz="2800" b="1" dirty="0">
              <a:solidFill>
                <a:srgbClr val="FF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2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95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1075" name="Picture 2" descr="27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5549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3"/>
          <p:cNvSpPr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68" tIns="48235" rIns="96468" bIns="48235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Evolution of Large Structure</a:t>
            </a:r>
            <a:endParaRPr lang="ja-JP" altLang="en-US" sz="40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31077" name="Rectangle 4"/>
          <p:cNvSpPr>
            <a:spLocks noChangeArrowheads="1"/>
          </p:cNvSpPr>
          <p:nvPr/>
        </p:nvSpPr>
        <p:spPr bwMode="auto">
          <a:xfrm>
            <a:off x="2971800" y="7102475"/>
            <a:ext cx="3733800" cy="152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lIns="91276" tIns="45638" rIns="91276" bIns="45638" anchor="ctr"/>
          <a:lstStyle/>
          <a:p>
            <a:endParaRPr lang="en-US"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32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68834"/>
            <a:ext cx="4446253" cy="6089166"/>
          </a:xfrm>
          <a:prstGeom prst="rect">
            <a:avLst/>
          </a:prstGeom>
        </p:spPr>
      </p:pic>
      <p:sp>
        <p:nvSpPr>
          <p:cNvPr id="118785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87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Density of Our Universe</a:t>
            </a:r>
          </a:p>
        </p:txBody>
      </p:sp>
      <p:sp>
        <p:nvSpPr>
          <p:cNvPr id="118790" name="Text Box 4"/>
          <p:cNvSpPr txBox="1">
            <a:spLocks noChangeArrowheads="1"/>
          </p:cNvSpPr>
          <p:nvPr/>
        </p:nvSpPr>
        <p:spPr bwMode="auto">
          <a:xfrm>
            <a:off x="4475163" y="1008063"/>
            <a:ext cx="809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6600FF"/>
                </a:solidFill>
                <a:sym typeface="Symbol" charset="0"/>
              </a:rPr>
              <a:t></a:t>
            </a:r>
            <a:r>
              <a:rPr lang="en-US" sz="4000" b="1" baseline="-25000">
                <a:solidFill>
                  <a:srgbClr val="6600FF"/>
                </a:solidFill>
                <a:sym typeface="Symbol" charset="0"/>
              </a:rPr>
              <a:t></a:t>
            </a:r>
          </a:p>
        </p:txBody>
      </p:sp>
      <p:sp>
        <p:nvSpPr>
          <p:cNvPr id="118791" name="Text Box 5"/>
          <p:cNvSpPr txBox="1">
            <a:spLocks noChangeArrowheads="1"/>
          </p:cNvSpPr>
          <p:nvPr/>
        </p:nvSpPr>
        <p:spPr bwMode="auto">
          <a:xfrm>
            <a:off x="7824788" y="6332538"/>
            <a:ext cx="160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6600FF"/>
                </a:solidFill>
                <a:sym typeface="Symbol" charset="0"/>
              </a:rPr>
              <a:t></a:t>
            </a:r>
            <a:r>
              <a:rPr lang="en-US" sz="4000" b="1" baseline="-25000">
                <a:solidFill>
                  <a:srgbClr val="6600FF"/>
                </a:solidFill>
                <a:sym typeface="Symbol" charset="0"/>
              </a:rPr>
              <a:t>Matter</a:t>
            </a:r>
          </a:p>
        </p:txBody>
      </p:sp>
      <p:sp>
        <p:nvSpPr>
          <p:cNvPr id="11879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3625"/>
            <a:ext cx="4492625" cy="5445125"/>
          </a:xfrm>
        </p:spPr>
        <p:txBody>
          <a:bodyPr/>
          <a:lstStyle/>
          <a:p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</a:t>
            </a:r>
            <a:r>
              <a:rPr lang="en-US" sz="3600" baseline="-250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Total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=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</a:t>
            </a:r>
            <a:r>
              <a:rPr lang="en-US" sz="3600" baseline="-250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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+</a:t>
            </a:r>
            <a:r>
              <a:rPr lang="en-US" sz="3600" baseline="-250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Matter	  	     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=1.0</a:t>
            </a:r>
          </a:p>
          <a:p>
            <a:pPr lvl="2"/>
            <a:endParaRPr lang="en-US" sz="2700" dirty="0">
              <a:solidFill>
                <a:srgbClr val="0000CC"/>
              </a:solidFill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Universe is Flat.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 </a:t>
            </a: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Inflation</a:t>
            </a: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00FF"/>
              </a:solidFill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73% 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is Dark Energy.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 </a:t>
            </a: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Accelerating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477000" y="3657600"/>
            <a:ext cx="2819400" cy="54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+mn-lt"/>
                <a:sym typeface="Symbol" charset="0"/>
              </a:rPr>
              <a:t></a:t>
            </a:r>
            <a:r>
              <a:rPr lang="en-US" sz="3200" b="1" baseline="-25000" dirty="0" smtClean="0">
                <a:solidFill>
                  <a:srgbClr val="000000"/>
                </a:solidFill>
                <a:latin typeface="+mn-lt"/>
                <a:sym typeface="Symbol" charset="0"/>
              </a:rPr>
              <a:t>M</a:t>
            </a:r>
            <a:r>
              <a:rPr lang="en-US" sz="3200" b="1" dirty="0" smtClean="0">
                <a:solidFill>
                  <a:srgbClr val="000000"/>
                </a:solidFill>
                <a:latin typeface="+mn-lt"/>
                <a:sym typeface="Symbol" charset="0"/>
              </a:rPr>
              <a:t>= 27%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310E0-1884-FF4E-85BF-4BC2D4D234F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11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Abundance vs. Density</a:t>
            </a:r>
          </a:p>
        </p:txBody>
      </p:sp>
      <p:pic>
        <p:nvPicPr>
          <p:cNvPr id="3672067" name="Picture 3" descr="bigbang_eta1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8001000" cy="62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2068" name="Text Box 4"/>
          <p:cNvSpPr txBox="1">
            <a:spLocks noChangeArrowheads="1"/>
          </p:cNvSpPr>
          <p:nvPr/>
        </p:nvSpPr>
        <p:spPr bwMode="auto">
          <a:xfrm>
            <a:off x="3429000" y="1905000"/>
            <a:ext cx="365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3672070" name="Rectangle 6"/>
          <p:cNvSpPr>
            <a:spLocks noChangeArrowheads="1"/>
          </p:cNvSpPr>
          <p:nvPr/>
        </p:nvSpPr>
        <p:spPr bwMode="auto">
          <a:xfrm>
            <a:off x="3048000" y="3733800"/>
            <a:ext cx="2819400" cy="54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+mn-lt"/>
                <a:sym typeface="Symbol" charset="0"/>
              </a:rPr>
              <a:t></a:t>
            </a:r>
            <a:r>
              <a:rPr lang="en-US" sz="3200" b="1" baseline="-25000" dirty="0" smtClean="0">
                <a:solidFill>
                  <a:srgbClr val="000000"/>
                </a:solidFill>
                <a:latin typeface="+mn-lt"/>
                <a:sym typeface="Symbol" charset="0"/>
              </a:rPr>
              <a:t>Baryon</a:t>
            </a:r>
            <a:r>
              <a:rPr lang="en-US" sz="3200" b="1" dirty="0" smtClean="0">
                <a:solidFill>
                  <a:srgbClr val="000000"/>
                </a:solidFill>
                <a:latin typeface="+mn-lt"/>
                <a:sym typeface="Symbol" charset="0"/>
              </a:rPr>
              <a:t>= 4.6%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74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3/6/2012</a:t>
            </a:r>
            <a:endParaRPr lang="en-US"/>
          </a:p>
        </p:txBody>
      </p:sp>
      <p:sp>
        <p:nvSpPr>
          <p:cNvPr id="32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Cosmic Pyramid </a:t>
            </a:r>
            <a:r>
              <a:rPr lang="ja-JP" altLang="en-US" dirty="0" smtClean="0"/>
              <a:t>　</a:t>
            </a:r>
            <a:endParaRPr lang="ja-JP" altLang="en-US" sz="2800" dirty="0" smtClean="0"/>
          </a:p>
        </p:txBody>
      </p:sp>
      <p:grpSp>
        <p:nvGrpSpPr>
          <p:cNvPr id="245765" name="Group 3"/>
          <p:cNvGrpSpPr>
            <a:grpSpLocks/>
          </p:cNvGrpSpPr>
          <p:nvPr/>
        </p:nvGrpSpPr>
        <p:grpSpPr bwMode="auto">
          <a:xfrm>
            <a:off x="752475" y="925513"/>
            <a:ext cx="7032625" cy="6389687"/>
            <a:chOff x="474" y="583"/>
            <a:chExt cx="4430" cy="4025"/>
          </a:xfrm>
        </p:grpSpPr>
        <p:grpSp>
          <p:nvGrpSpPr>
            <p:cNvPr id="245781" name="Group 4"/>
            <p:cNvGrpSpPr>
              <a:grpSpLocks/>
            </p:cNvGrpSpPr>
            <p:nvPr/>
          </p:nvGrpSpPr>
          <p:grpSpPr bwMode="auto">
            <a:xfrm>
              <a:off x="474" y="583"/>
              <a:ext cx="4430" cy="4025"/>
              <a:chOff x="681" y="583"/>
              <a:chExt cx="4430" cy="4025"/>
            </a:xfrm>
          </p:grpSpPr>
          <p:grpSp>
            <p:nvGrpSpPr>
              <p:cNvPr id="245786" name="Group 5"/>
              <p:cNvGrpSpPr>
                <a:grpSpLocks/>
              </p:cNvGrpSpPr>
              <p:nvPr/>
            </p:nvGrpSpPr>
            <p:grpSpPr bwMode="auto">
              <a:xfrm>
                <a:off x="681" y="583"/>
                <a:ext cx="4430" cy="4025"/>
                <a:chOff x="1023" y="583"/>
                <a:chExt cx="4430" cy="4025"/>
              </a:xfrm>
            </p:grpSpPr>
            <p:pic>
              <p:nvPicPr>
                <p:cNvPr id="3268614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contrast="28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1" y="583"/>
                  <a:ext cx="4152" cy="4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CC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268615" name="Rectangle 7"/>
                <p:cNvSpPr>
                  <a:spLocks noChangeArrowheads="1"/>
                </p:cNvSpPr>
                <p:nvPr/>
              </p:nvSpPr>
              <p:spPr bwMode="auto">
                <a:xfrm>
                  <a:off x="1023" y="1633"/>
                  <a:ext cx="1694" cy="1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0800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4000" b="1">
                    <a:solidFill>
                      <a:srgbClr val="A50021"/>
                    </a:solidFill>
                    <a:latin typeface="Tahoma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3268616" name="Line 8"/>
              <p:cNvSpPr>
                <a:spLocks noChangeShapeType="1"/>
              </p:cNvSpPr>
              <p:nvPr/>
            </p:nvSpPr>
            <p:spPr bwMode="auto">
              <a:xfrm>
                <a:off x="3654" y="825"/>
                <a:ext cx="1281" cy="3671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7" name="Rectangle 9"/>
              <p:cNvSpPr>
                <a:spLocks noChangeArrowheads="1"/>
              </p:cNvSpPr>
              <p:nvPr/>
            </p:nvSpPr>
            <p:spPr bwMode="auto">
              <a:xfrm>
                <a:off x="2261" y="4543"/>
                <a:ext cx="2209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8" name="Line 10"/>
              <p:cNvSpPr>
                <a:spLocks noChangeShapeType="1"/>
              </p:cNvSpPr>
              <p:nvPr/>
            </p:nvSpPr>
            <p:spPr bwMode="auto">
              <a:xfrm flipH="1" flipV="1">
                <a:off x="1845" y="4147"/>
                <a:ext cx="368" cy="326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9" name="Rectangle 11"/>
              <p:cNvSpPr>
                <a:spLocks noChangeArrowheads="1"/>
              </p:cNvSpPr>
              <p:nvPr/>
            </p:nvSpPr>
            <p:spPr bwMode="auto">
              <a:xfrm>
                <a:off x="1247" y="3834"/>
                <a:ext cx="1427" cy="774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0" name="Line 12"/>
              <p:cNvSpPr>
                <a:spLocks noChangeShapeType="1"/>
              </p:cNvSpPr>
              <p:nvPr/>
            </p:nvSpPr>
            <p:spPr bwMode="auto">
              <a:xfrm flipH="1">
                <a:off x="2229" y="816"/>
                <a:ext cx="1418" cy="367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1" name="Line 13"/>
              <p:cNvSpPr>
                <a:spLocks noChangeShapeType="1"/>
              </p:cNvSpPr>
              <p:nvPr/>
            </p:nvSpPr>
            <p:spPr bwMode="auto">
              <a:xfrm flipH="1">
                <a:off x="1869" y="844"/>
                <a:ext cx="1753" cy="3258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2" name="Line 14"/>
              <p:cNvSpPr>
                <a:spLocks noChangeShapeType="1"/>
              </p:cNvSpPr>
              <p:nvPr/>
            </p:nvSpPr>
            <p:spPr bwMode="auto">
              <a:xfrm flipH="1">
                <a:off x="2239" y="4472"/>
                <a:ext cx="2673" cy="1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3" name="Line 15"/>
              <p:cNvSpPr>
                <a:spLocks noChangeShapeType="1"/>
              </p:cNvSpPr>
              <p:nvPr/>
            </p:nvSpPr>
            <p:spPr bwMode="auto">
              <a:xfrm flipH="1" flipV="1">
                <a:off x="2765" y="3133"/>
                <a:ext cx="1701" cy="25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4" name="Line 16"/>
              <p:cNvSpPr>
                <a:spLocks noChangeShapeType="1"/>
              </p:cNvSpPr>
              <p:nvPr/>
            </p:nvSpPr>
            <p:spPr bwMode="auto">
              <a:xfrm flipH="1" flipV="1">
                <a:off x="3127" y="2189"/>
                <a:ext cx="986" cy="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5" name="Line 17"/>
              <p:cNvSpPr>
                <a:spLocks noChangeShapeType="1"/>
              </p:cNvSpPr>
              <p:nvPr/>
            </p:nvSpPr>
            <p:spPr bwMode="auto">
              <a:xfrm flipH="1" flipV="1">
                <a:off x="1865" y="4099"/>
                <a:ext cx="367" cy="394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6" name="Line 18"/>
              <p:cNvSpPr>
                <a:spLocks noChangeShapeType="1"/>
              </p:cNvSpPr>
              <p:nvPr/>
            </p:nvSpPr>
            <p:spPr bwMode="auto">
              <a:xfrm flipH="1" flipV="1">
                <a:off x="2554" y="2880"/>
                <a:ext cx="185" cy="240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7" name="Line 19"/>
              <p:cNvSpPr>
                <a:spLocks noChangeShapeType="1"/>
              </p:cNvSpPr>
              <p:nvPr/>
            </p:nvSpPr>
            <p:spPr bwMode="auto">
              <a:xfrm flipH="1" flipV="1">
                <a:off x="2993" y="1975"/>
                <a:ext cx="125" cy="21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</p:grpSp>
        <p:grpSp>
          <p:nvGrpSpPr>
            <p:cNvPr id="245782" name="Group 20"/>
            <p:cNvGrpSpPr>
              <a:grpSpLocks/>
            </p:cNvGrpSpPr>
            <p:nvPr/>
          </p:nvGrpSpPr>
          <p:grpSpPr bwMode="auto">
            <a:xfrm>
              <a:off x="2789" y="1702"/>
              <a:ext cx="1239" cy="2464"/>
              <a:chOff x="2789" y="1702"/>
              <a:chExt cx="1239" cy="2464"/>
            </a:xfrm>
          </p:grpSpPr>
          <p:sp>
            <p:nvSpPr>
              <p:cNvPr id="3268629" name="Rectangle 21"/>
              <p:cNvSpPr>
                <a:spLocks noChangeArrowheads="1"/>
              </p:cNvSpPr>
              <p:nvPr/>
            </p:nvSpPr>
            <p:spPr bwMode="auto">
              <a:xfrm>
                <a:off x="3147" y="1702"/>
                <a:ext cx="567" cy="353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30" name="Rectangle 22"/>
              <p:cNvSpPr>
                <a:spLocks noChangeArrowheads="1"/>
              </p:cNvSpPr>
              <p:nvPr/>
            </p:nvSpPr>
            <p:spPr bwMode="auto">
              <a:xfrm>
                <a:off x="3011" y="2254"/>
                <a:ext cx="774" cy="680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31" name="Rectangle 23"/>
              <p:cNvSpPr>
                <a:spLocks noChangeArrowheads="1"/>
              </p:cNvSpPr>
              <p:nvPr/>
            </p:nvSpPr>
            <p:spPr bwMode="auto">
              <a:xfrm>
                <a:off x="2789" y="3331"/>
                <a:ext cx="1239" cy="835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</p:grpSp>
      </p:grpSp>
      <p:sp>
        <p:nvSpPr>
          <p:cNvPr id="3268632" name="Text Box 24"/>
          <p:cNvSpPr txBox="1">
            <a:spLocks noChangeArrowheads="1"/>
          </p:cNvSpPr>
          <p:nvPr/>
        </p:nvSpPr>
        <p:spPr bwMode="auto">
          <a:xfrm>
            <a:off x="4343400" y="381000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 dirty="0">
                <a:solidFill>
                  <a:srgbClr val="FF0066"/>
                </a:solidFill>
                <a:cs typeface="ＭＳ Ｐゴシック" charset="0"/>
              </a:rPr>
              <a:t>Dark</a:t>
            </a:r>
          </a:p>
          <a:p>
            <a:pPr algn="ctr">
              <a:defRPr/>
            </a:pPr>
            <a:r>
              <a:rPr lang="en-US" altLang="ja-JP" sz="2800" b="1" dirty="0">
                <a:solidFill>
                  <a:srgbClr val="FF0066"/>
                </a:solidFill>
                <a:cs typeface="ＭＳ Ｐゴシック" charset="0"/>
              </a:rPr>
              <a:t>Matter</a:t>
            </a:r>
          </a:p>
        </p:txBody>
      </p:sp>
      <p:sp>
        <p:nvSpPr>
          <p:cNvPr id="3268633" name="Text Box 25"/>
          <p:cNvSpPr txBox="1">
            <a:spLocks noChangeArrowheads="1"/>
          </p:cNvSpPr>
          <p:nvPr/>
        </p:nvSpPr>
        <p:spPr bwMode="auto">
          <a:xfrm>
            <a:off x="3889375" y="5888038"/>
            <a:ext cx="3036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FF00FF"/>
                </a:solidFill>
                <a:cs typeface="ＭＳ Ｐゴシック" charset="0"/>
              </a:rPr>
              <a:t>Dark Energy</a:t>
            </a:r>
          </a:p>
        </p:txBody>
      </p:sp>
      <p:sp>
        <p:nvSpPr>
          <p:cNvPr id="3268634" name="Text Box 26"/>
          <p:cNvSpPr txBox="1">
            <a:spLocks noChangeArrowheads="1"/>
          </p:cNvSpPr>
          <p:nvPr/>
        </p:nvSpPr>
        <p:spPr bwMode="auto">
          <a:xfrm>
            <a:off x="4340225" y="2652713"/>
            <a:ext cx="2190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  <a:cs typeface="ＭＳ Ｐゴシック" charset="0"/>
              </a:rPr>
              <a:t>Gas,</a:t>
            </a:r>
          </a:p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  <a:cs typeface="ＭＳ Ｐゴシック" charset="0"/>
              </a:rPr>
              <a:t>Dust</a:t>
            </a:r>
          </a:p>
        </p:txBody>
      </p:sp>
      <p:sp>
        <p:nvSpPr>
          <p:cNvPr id="3268635" name="Text Box 27"/>
          <p:cNvSpPr txBox="1">
            <a:spLocks noChangeArrowheads="1"/>
          </p:cNvSpPr>
          <p:nvPr/>
        </p:nvSpPr>
        <p:spPr bwMode="auto">
          <a:xfrm>
            <a:off x="2981325" y="1847850"/>
            <a:ext cx="1412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6600"/>
                </a:solidFill>
                <a:cs typeface="ＭＳ Ｐゴシック" charset="0"/>
              </a:rPr>
              <a:t>Star</a:t>
            </a:r>
          </a:p>
        </p:txBody>
      </p:sp>
      <p:sp>
        <p:nvSpPr>
          <p:cNvPr id="3268636" name="Text Box 28"/>
          <p:cNvSpPr txBox="1">
            <a:spLocks noChangeArrowheads="1"/>
          </p:cNvSpPr>
          <p:nvPr/>
        </p:nvSpPr>
        <p:spPr bwMode="auto">
          <a:xfrm>
            <a:off x="2922588" y="1335088"/>
            <a:ext cx="13985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A50021"/>
                </a:solidFill>
                <a:cs typeface="ＭＳ Ｐゴシック" charset="0"/>
              </a:rPr>
              <a:t>Metal</a:t>
            </a:r>
          </a:p>
        </p:txBody>
      </p:sp>
      <p:sp>
        <p:nvSpPr>
          <p:cNvPr id="3268637" name="Text Box 29"/>
          <p:cNvSpPr txBox="1">
            <a:spLocks noChangeArrowheads="1"/>
          </p:cNvSpPr>
          <p:nvPr/>
        </p:nvSpPr>
        <p:spPr bwMode="auto">
          <a:xfrm>
            <a:off x="6705600" y="1260475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A50021"/>
                </a:solidFill>
                <a:cs typeface="ＭＳ Ｐゴシック" charset="0"/>
              </a:rPr>
              <a:t>0.01%</a:t>
            </a:r>
          </a:p>
        </p:txBody>
      </p:sp>
      <p:sp>
        <p:nvSpPr>
          <p:cNvPr id="3268638" name="Text Box 30"/>
          <p:cNvSpPr txBox="1">
            <a:spLocks noChangeArrowheads="1"/>
          </p:cNvSpPr>
          <p:nvPr/>
        </p:nvSpPr>
        <p:spPr bwMode="auto">
          <a:xfrm>
            <a:off x="6750050" y="18494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0000"/>
                </a:solidFill>
                <a:cs typeface="ＭＳ Ｐゴシック" charset="0"/>
              </a:rPr>
              <a:t>0.5%</a:t>
            </a:r>
          </a:p>
        </p:txBody>
      </p:sp>
      <p:sp>
        <p:nvSpPr>
          <p:cNvPr id="3268639" name="Text Box 31"/>
          <p:cNvSpPr txBox="1">
            <a:spLocks noChangeArrowheads="1"/>
          </p:cNvSpPr>
          <p:nvPr/>
        </p:nvSpPr>
        <p:spPr bwMode="auto">
          <a:xfrm>
            <a:off x="6786563" y="1846263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FF6600"/>
                </a:solidFill>
                <a:cs typeface="ＭＳ Ｐゴシック" charset="0"/>
              </a:rPr>
              <a:t>0.4%</a:t>
            </a:r>
            <a:endParaRPr lang="en-US" altLang="ja-JP" b="1" dirty="0">
              <a:solidFill>
                <a:srgbClr val="FF6600"/>
              </a:solidFill>
              <a:cs typeface="ＭＳ Ｐゴシック" charset="0"/>
            </a:endParaRPr>
          </a:p>
        </p:txBody>
      </p:sp>
      <p:sp>
        <p:nvSpPr>
          <p:cNvPr id="3268640" name="Text Box 32"/>
          <p:cNvSpPr txBox="1">
            <a:spLocks noChangeArrowheads="1"/>
          </p:cNvSpPr>
          <p:nvPr/>
        </p:nvSpPr>
        <p:spPr bwMode="auto">
          <a:xfrm>
            <a:off x="6854825" y="28781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0066FF"/>
                </a:solidFill>
                <a:cs typeface="ＭＳ Ｐゴシック" charset="0"/>
              </a:rPr>
              <a:t>4.2%</a:t>
            </a:r>
            <a:endParaRPr lang="en-US" altLang="ja-JP" b="1" dirty="0">
              <a:solidFill>
                <a:srgbClr val="0066FF"/>
              </a:solidFill>
              <a:cs typeface="ＭＳ Ｐゴシック" charset="0"/>
            </a:endParaRPr>
          </a:p>
        </p:txBody>
      </p:sp>
      <p:sp>
        <p:nvSpPr>
          <p:cNvPr id="3268641" name="Text Box 33"/>
          <p:cNvSpPr txBox="1">
            <a:spLocks noChangeArrowheads="1"/>
          </p:cNvSpPr>
          <p:nvPr/>
        </p:nvSpPr>
        <p:spPr bwMode="auto">
          <a:xfrm>
            <a:off x="6858000" y="3733800"/>
            <a:ext cx="150812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altLang="ja-JP" b="1" dirty="0">
              <a:solidFill>
                <a:srgbClr val="FF0066"/>
              </a:solidFill>
              <a:cs typeface="ＭＳ Ｐゴシック" charset="0"/>
            </a:endParaRPr>
          </a:p>
          <a:p>
            <a:pPr algn="ctr">
              <a:defRPr/>
            </a:pPr>
            <a:r>
              <a:rPr lang="en-US" altLang="ja-JP" b="1" dirty="0" smtClean="0">
                <a:solidFill>
                  <a:srgbClr val="FF0066"/>
                </a:solidFill>
                <a:cs typeface="ＭＳ Ｐゴシック" charset="0"/>
              </a:rPr>
              <a:t>23%</a:t>
            </a:r>
            <a:endParaRPr lang="en-US" altLang="ja-JP" b="1" dirty="0">
              <a:solidFill>
                <a:srgbClr val="FF0066"/>
              </a:solidFill>
              <a:cs typeface="ＭＳ Ｐゴシック" charset="0"/>
            </a:endParaRPr>
          </a:p>
        </p:txBody>
      </p:sp>
      <p:sp>
        <p:nvSpPr>
          <p:cNvPr id="3268642" name="Rectangle 34"/>
          <p:cNvSpPr>
            <a:spLocks noChangeArrowheads="1"/>
          </p:cNvSpPr>
          <p:nvPr/>
        </p:nvSpPr>
        <p:spPr bwMode="auto">
          <a:xfrm>
            <a:off x="7150100" y="5405438"/>
            <a:ext cx="450850" cy="5461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3268643" name="Text Box 35"/>
          <p:cNvSpPr txBox="1">
            <a:spLocks noChangeArrowheads="1"/>
          </p:cNvSpPr>
          <p:nvPr/>
        </p:nvSpPr>
        <p:spPr bwMode="auto">
          <a:xfrm>
            <a:off x="7131050" y="5969000"/>
            <a:ext cx="111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EE00A4"/>
                </a:solidFill>
                <a:cs typeface="ＭＳ Ｐゴシック" charset="0"/>
              </a:rPr>
              <a:t>73%</a:t>
            </a:r>
            <a:endParaRPr lang="en-US" altLang="ja-JP" b="1" dirty="0">
              <a:solidFill>
                <a:srgbClr val="EE00A4"/>
              </a:solidFill>
              <a:cs typeface="ＭＳ Ｐゴシック" charset="0"/>
            </a:endParaRPr>
          </a:p>
        </p:txBody>
      </p:sp>
      <p:sp>
        <p:nvSpPr>
          <p:cNvPr id="3268644" name="Text Box 36"/>
          <p:cNvSpPr txBox="1">
            <a:spLocks noChangeArrowheads="1"/>
          </p:cNvSpPr>
          <p:nvPr/>
        </p:nvSpPr>
        <p:spPr bwMode="auto">
          <a:xfrm>
            <a:off x="709613" y="193675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808080"/>
                </a:solidFill>
                <a:cs typeface="ＭＳ Ｐゴシック" charset="0"/>
              </a:rPr>
              <a:t>Baryonic Matter</a:t>
            </a:r>
          </a:p>
        </p:txBody>
      </p:sp>
      <p:sp>
        <p:nvSpPr>
          <p:cNvPr id="3268645" name="AutoShape 37"/>
          <p:cNvSpPr>
            <a:spLocks/>
          </p:cNvSpPr>
          <p:nvPr/>
        </p:nvSpPr>
        <p:spPr bwMode="auto">
          <a:xfrm>
            <a:off x="2781300" y="1419225"/>
            <a:ext cx="354013" cy="1843088"/>
          </a:xfrm>
          <a:prstGeom prst="leftBrace">
            <a:avLst>
              <a:gd name="adj1" fmla="val 43386"/>
              <a:gd name="adj2" fmla="val 50000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3268646" name="Rectangle 38"/>
          <p:cNvSpPr>
            <a:spLocks noChangeArrowheads="1"/>
          </p:cNvSpPr>
          <p:nvPr/>
        </p:nvSpPr>
        <p:spPr bwMode="auto">
          <a:xfrm>
            <a:off x="3090863" y="1739900"/>
            <a:ext cx="1112837" cy="19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724400" y="3810000"/>
            <a:ext cx="3581400" cy="990600"/>
          </a:xfrm>
          <a:prstGeom prst="roundRect">
            <a:avLst>
              <a:gd name="adj" fmla="val 21717"/>
            </a:avLst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84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152400" y="-76200"/>
            <a:ext cx="9281160" cy="77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/>
          <a:p>
            <a:pPr algn="ctr">
              <a:defRPr/>
            </a:pPr>
            <a:r>
              <a:rPr lang="en-US" sz="4400" b="1" kern="0" dirty="0" smtClean="0">
                <a:solidFill>
                  <a:srgbClr val="A50021"/>
                </a:solidFill>
                <a:latin typeface="Tahoma"/>
                <a:ea typeface="ＭＳ Ｐゴシック" charset="-128"/>
                <a:cs typeface="ＭＳ Ｐゴシック" charset="-128"/>
              </a:rPr>
              <a:t>WIMP Miracle</a:t>
            </a:r>
            <a:endParaRPr lang="en-US" sz="2800" b="1" dirty="0">
              <a:solidFill>
                <a:schemeClr val="folHlin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981200"/>
            <a:ext cx="5105399" cy="4953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096000" y="2133600"/>
            <a:ext cx="1447800" cy="1223665"/>
            <a:chOff x="2743200" y="1752600"/>
            <a:chExt cx="1447800" cy="1223665"/>
          </a:xfrm>
        </p:grpSpPr>
        <p:sp>
          <p:nvSpPr>
            <p:cNvPr id="12" name="Oval 11"/>
            <p:cNvSpPr/>
            <p:nvPr/>
          </p:nvSpPr>
          <p:spPr bwMode="auto">
            <a:xfrm>
              <a:off x="3048000" y="1752600"/>
              <a:ext cx="1143000" cy="685800"/>
            </a:xfrm>
            <a:prstGeom prst="ellipse">
              <a:avLst/>
            </a:prstGeom>
            <a:solidFill>
              <a:srgbClr val="FFFF00">
                <a:alpha val="16000"/>
              </a:srgbClr>
            </a:solidFill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43200" y="2514600"/>
              <a:ext cx="140294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+mn-lt"/>
                </a:rPr>
                <a:t>0.1 – 1TeV</a:t>
              </a:r>
              <a:endParaRPr lang="en-US" b="1" dirty="0">
                <a:solidFill>
                  <a:srgbClr val="FFFF00"/>
                </a:solidFill>
                <a:latin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63"/>
          <a:stretch/>
        </p:blipFill>
        <p:spPr>
          <a:xfrm>
            <a:off x="304800" y="2438399"/>
            <a:ext cx="3935950" cy="1066801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838200"/>
            <a:ext cx="8229600" cy="1116318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066800" y="4495800"/>
            <a:ext cx="1981200" cy="584776"/>
            <a:chOff x="1066800" y="4419600"/>
            <a:chExt cx="1981200" cy="584776"/>
          </a:xfrm>
        </p:grpSpPr>
        <p:sp>
          <p:nvSpPr>
            <p:cNvPr id="4" name="TextBox 3"/>
            <p:cNvSpPr txBox="1"/>
            <p:nvPr/>
          </p:nvSpPr>
          <p:spPr>
            <a:xfrm>
              <a:off x="1066800" y="4419600"/>
              <a:ext cx="1981200" cy="584776"/>
            </a:xfrm>
            <a:prstGeom prst="rect">
              <a:avLst/>
            </a:prstGeom>
            <a:noFill/>
            <a:ln w="28575" cmpd="sng">
              <a:solidFill>
                <a:srgbClr val="FF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i="1" dirty="0" smtClean="0"/>
                <a:t>Ω</a:t>
              </a:r>
              <a:r>
                <a:rPr lang="en-US" sz="3200" i="1" baseline="-25000" dirty="0" smtClean="0"/>
                <a:t>X</a:t>
              </a:r>
              <a:r>
                <a:rPr lang="en-US" sz="3200" i="1" dirty="0" smtClean="0"/>
                <a:t> ∞ M</a:t>
              </a:r>
              <a:r>
                <a:rPr lang="en-US" sz="3200" i="1" baseline="-25000" dirty="0" smtClean="0"/>
                <a:t>X</a:t>
              </a:r>
              <a:r>
                <a:rPr lang="en-US" sz="3200" i="1" baseline="30000" dirty="0" smtClean="0"/>
                <a:t>2</a:t>
              </a:r>
              <a:endParaRPr lang="en-US" sz="3200" i="1" baseline="-25000" dirty="0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000444" y="4628958"/>
              <a:ext cx="76200" cy="228600"/>
            </a:xfrm>
            <a:prstGeom prst="rect">
              <a:avLst/>
            </a:prstGeom>
            <a:solidFill>
              <a:srgbClr val="FFFFFF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5800" y="5562600"/>
            <a:ext cx="2903195" cy="1077218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M</a:t>
            </a:r>
            <a:r>
              <a:rPr lang="en-US" sz="3200" i="1" baseline="-25000" dirty="0" smtClean="0"/>
              <a:t>X </a:t>
            </a:r>
            <a:r>
              <a:rPr lang="en-US" sz="3200" dirty="0" smtClean="0"/>
              <a:t>~ 0.1-1</a:t>
            </a:r>
            <a:r>
              <a:rPr lang="en-US" sz="3200" i="1" dirty="0" smtClean="0"/>
              <a:t>TeV</a:t>
            </a:r>
          </a:p>
          <a:p>
            <a:r>
              <a:rPr lang="en-US" sz="3200" i="1" dirty="0" err="1" smtClean="0"/>
              <a:t>σ</a:t>
            </a:r>
            <a:r>
              <a:rPr lang="en-US" sz="3200" i="1" baseline="-25000" dirty="0" err="1" smtClean="0"/>
              <a:t>A</a:t>
            </a:r>
            <a:r>
              <a:rPr lang="en-US" sz="3200" i="1" dirty="0" smtClean="0"/>
              <a:t> ~ </a:t>
            </a:r>
            <a:r>
              <a:rPr lang="en-US" sz="3200" i="1" dirty="0" err="1" smtClean="0"/>
              <a:t>pb</a:t>
            </a:r>
            <a:endParaRPr lang="en-US" sz="3200" i="1" dirty="0"/>
          </a:p>
        </p:txBody>
      </p:sp>
      <p:sp>
        <p:nvSpPr>
          <p:cNvPr id="8" name="Down Arrow 7"/>
          <p:cNvSpPr/>
          <p:nvPr/>
        </p:nvSpPr>
        <p:spPr bwMode="auto">
          <a:xfrm>
            <a:off x="1905000" y="3657600"/>
            <a:ext cx="228600" cy="609600"/>
          </a:xfrm>
          <a:prstGeom prst="downArrow">
            <a:avLst/>
          </a:prstGeom>
          <a:noFill/>
          <a:ln w="381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3/6/2012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31E1-95F3-E84D-877B-C2D82674807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72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sp>
        <p:nvSpPr>
          <p:cNvPr id="1351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5173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72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ounded Rectangle 7"/>
          <p:cNvSpPr>
            <a:spLocks noChangeArrowheads="1"/>
          </p:cNvSpPr>
          <p:nvPr/>
        </p:nvSpPr>
        <p:spPr bwMode="auto">
          <a:xfrm>
            <a:off x="4648200" y="3055938"/>
            <a:ext cx="1836738" cy="12192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8" tIns="45689" rIns="91378" bIns="45689" anchor="ctr"/>
          <a:lstStyle/>
          <a:p>
            <a:pPr algn="ctr"/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86200" y="2819400"/>
            <a:ext cx="609600" cy="685800"/>
            <a:chOff x="4572000" y="1600200"/>
            <a:chExt cx="990600" cy="3352800"/>
          </a:xfrm>
        </p:grpSpPr>
        <p:cxnSp>
          <p:nvCxnSpPr>
            <p:cNvPr id="135179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80" name="Straight Connector 13"/>
            <p:cNvCxnSpPr>
              <a:cxnSpLocks noChangeShapeType="1"/>
            </p:cNvCxnSpPr>
            <p:nvPr/>
          </p:nvCxnSpPr>
          <p:spPr bwMode="auto">
            <a:xfrm rot="5400000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6934200" y="3276600"/>
            <a:ext cx="914400" cy="2438400"/>
            <a:chOff x="4572000" y="1600200"/>
            <a:chExt cx="990600" cy="3352800"/>
          </a:xfrm>
        </p:grpSpPr>
        <p:cxnSp>
          <p:nvCxnSpPr>
            <p:cNvPr id="135177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78" name="Straight Connector 13"/>
            <p:cNvCxnSpPr>
              <a:cxnSpLocks noChangeShapeType="1"/>
            </p:cNvCxnSpPr>
            <p:nvPr/>
          </p:nvCxnSpPr>
          <p:spPr bwMode="auto">
            <a:xfrm rot="5400000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26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How to approach dark matter?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2971800" y="762000"/>
            <a:ext cx="3959275" cy="3960000"/>
          </a:xfrm>
          <a:prstGeom prst="ellipse">
            <a:avLst/>
          </a:prstGeom>
          <a:solidFill>
            <a:srgbClr val="FF9966">
              <a:alpha val="19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1295400"/>
            <a:ext cx="23541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Direct Search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1600200" y="2971800"/>
            <a:ext cx="3959275" cy="3960000"/>
          </a:xfrm>
          <a:prstGeom prst="ellipse">
            <a:avLst/>
          </a:prstGeom>
          <a:solidFill>
            <a:srgbClr val="FFCCFF">
              <a:alpha val="13000"/>
            </a:srgbClr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4419600" y="2971800"/>
            <a:ext cx="3959275" cy="3960000"/>
          </a:xfrm>
          <a:prstGeom prst="ellipse">
            <a:avLst/>
          </a:prstGeom>
          <a:solidFill>
            <a:srgbClr val="CCFFFF">
              <a:alpha val="12000"/>
            </a:srgbClr>
          </a:solidFill>
          <a:ln w="508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4567535"/>
            <a:ext cx="8759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FF"/>
                </a:solidFill>
                <a:latin typeface="+mn-lt"/>
              </a:rPr>
              <a:t>LHC</a:t>
            </a:r>
            <a:endParaRPr lang="en-US" sz="32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4572000"/>
            <a:ext cx="2667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FF"/>
                </a:solidFill>
                <a:latin typeface="+mn-lt"/>
              </a:rPr>
              <a:t>Indirect Search</a:t>
            </a:r>
            <a:endParaRPr lang="en-US" sz="3200" b="1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2438400"/>
            <a:ext cx="2627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XENON, </a:t>
            </a:r>
            <a:r>
              <a:rPr lang="en-US" b="1" i="1" dirty="0" err="1" smtClean="0">
                <a:solidFill>
                  <a:srgbClr val="800000"/>
                </a:solidFill>
                <a:latin typeface="+mn-lt"/>
              </a:rPr>
              <a:t>DarkSide</a:t>
            </a:r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57867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ATLAS, CMS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715000"/>
            <a:ext cx="2305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Fermi, </a:t>
            </a:r>
            <a:r>
              <a:rPr lang="en-US" b="1" i="1" dirty="0" err="1" smtClean="0">
                <a:solidFill>
                  <a:srgbClr val="800000"/>
                </a:solidFill>
                <a:latin typeface="+mn-lt"/>
              </a:rPr>
              <a:t>IceCube</a:t>
            </a:r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1000" y="1905000"/>
            <a:ext cx="1471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latin typeface="+mn-lt"/>
              </a:rPr>
              <a:t>X q </a:t>
            </a:r>
            <a:r>
              <a:rPr lang="en-US" b="1" i="1" dirty="0" smtClean="0">
                <a:latin typeface="+mn-lt"/>
                <a:sym typeface="Wingdings"/>
              </a:rPr>
              <a:t> X q </a:t>
            </a:r>
            <a:endParaRPr lang="en-US" b="1" i="1" dirty="0" smtClean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5253335"/>
            <a:ext cx="1456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+mn-lt"/>
              </a:rPr>
              <a:t>q</a:t>
            </a:r>
            <a:r>
              <a:rPr lang="en-US" b="1" i="1" dirty="0" smtClean="0">
                <a:latin typeface="+mn-lt"/>
              </a:rPr>
              <a:t> q </a:t>
            </a:r>
            <a:r>
              <a:rPr lang="en-US" b="1" i="1" dirty="0" smtClean="0">
                <a:latin typeface="+mn-lt"/>
                <a:sym typeface="Wingdings"/>
              </a:rPr>
              <a:t> X X </a:t>
            </a:r>
            <a:endParaRPr lang="en-US" b="1" i="1" dirty="0" smtClean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0" y="5181600"/>
            <a:ext cx="1443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latin typeface="+mn-lt"/>
              </a:rPr>
              <a:t>X X </a:t>
            </a:r>
            <a:r>
              <a:rPr lang="en-US" b="1" i="1" dirty="0" smtClean="0">
                <a:latin typeface="+mn-lt"/>
                <a:sym typeface="Wingdings"/>
              </a:rPr>
              <a:t> v v</a:t>
            </a:r>
            <a:endParaRPr lang="en-US" b="1" i="1" dirty="0" smtClean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49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latin typeface="Tahoma" charset="0"/>
              </a:rPr>
              <a:t>Direct Detection Methods</a:t>
            </a:r>
            <a:endParaRPr lang="en-US" sz="4800" dirty="0">
              <a:latin typeface="Tahoma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1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883650" cy="6248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sz="40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Scientific Cases</a:t>
            </a:r>
            <a:endParaRPr lang="en-US" sz="4000" u="sng" dirty="0">
              <a:solidFill>
                <a:srgbClr val="FF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Origin of the Universe and Mass </a:t>
            </a:r>
          </a:p>
          <a:p>
            <a:pPr eaLnBrk="1" hangingPunct="1">
              <a:lnSpc>
                <a:spcPct val="70000"/>
              </a:lnSpc>
            </a:pPr>
            <a:r>
              <a:rPr lang="en-US" sz="4000" u="sng" dirty="0" smtClean="0">
                <a:latin typeface="Arial Narrow" charset="0"/>
                <a:ea typeface="ＭＳ Ｐゴシック" charset="0"/>
              </a:rPr>
              <a:t>Detection Methods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Noble Liquid and TPC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XENON100 and 1T</a:t>
            </a:r>
          </a:p>
          <a:p>
            <a:pPr eaLnBrk="1" hangingPunct="1">
              <a:lnSpc>
                <a:spcPct val="70000"/>
              </a:lnSpc>
            </a:pPr>
            <a:r>
              <a:rPr lang="en-US" sz="4000" u="sng" dirty="0" smtClean="0">
                <a:latin typeface="Arial Narrow" charset="0"/>
                <a:ea typeface="ＭＳ Ｐゴシック" charset="0"/>
              </a:rPr>
              <a:t>Sensitivities 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600" dirty="0">
                <a:latin typeface="Arial Narrow" charset="0"/>
                <a:ea typeface="ＭＳ Ｐゴシック" charset="0"/>
              </a:rPr>
              <a:t>SUSY, Extra </a:t>
            </a:r>
            <a:r>
              <a:rPr lang="en-US" sz="3600" dirty="0" smtClean="0">
                <a:latin typeface="Arial Narrow" charset="0"/>
                <a:ea typeface="ＭＳ Ｐゴシック" charset="0"/>
              </a:rPr>
              <a:t>Dimensions…</a:t>
            </a:r>
            <a:endParaRPr lang="en-US" sz="3600" u="sng" dirty="0" smtClean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Comparison with LHC, Indirect searches</a:t>
            </a:r>
          </a:p>
          <a:p>
            <a:pPr eaLnBrk="1" hangingPunct="1">
              <a:lnSpc>
                <a:spcPct val="70000"/>
              </a:lnSpc>
            </a:pPr>
            <a:r>
              <a:rPr lang="en-US" sz="40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Ultimate G3 Observatory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Xenon vs. Argon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  <a:sym typeface="Wingdings"/>
              </a:rPr>
              <a:t>Technological challenges</a:t>
            </a:r>
            <a:endParaRPr lang="en-US" sz="3600" dirty="0" smtClean="0">
              <a:latin typeface="Arial Narrow" charset="0"/>
              <a:ea typeface="ＭＳ Ｐゴシック" charset="0"/>
            </a:endParaRPr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Detection Technique</a:t>
            </a:r>
          </a:p>
        </p:txBody>
      </p:sp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82" y="742928"/>
            <a:ext cx="9148087" cy="6191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524000"/>
            <a:ext cx="1039918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Double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655403"/>
            <a:ext cx="942085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Single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0" y="1981200"/>
            <a:ext cx="1082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(</a:t>
            </a:r>
            <a:r>
              <a:rPr lang="en-US" sz="2000" b="1" dirty="0" err="1" smtClean="0">
                <a:solidFill>
                  <a:srgbClr val="3FB36F"/>
                </a:solidFill>
                <a:latin typeface="Arial"/>
                <a:cs typeface="Arial"/>
              </a:rPr>
              <a:t>Ge</a:t>
            </a:r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, Si)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39000" y="914400"/>
            <a:ext cx="2209800" cy="914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24800" y="2743200"/>
            <a:ext cx="1600200" cy="533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10939" y="1600200"/>
            <a:ext cx="1890261" cy="4230707"/>
            <a:chOff x="7710939" y="1600200"/>
            <a:chExt cx="1890261" cy="4230707"/>
          </a:xfrm>
        </p:grpSpPr>
        <p:sp>
          <p:nvSpPr>
            <p:cNvPr id="12" name="TextBox 11"/>
            <p:cNvSpPr txBox="1"/>
            <p:nvPr/>
          </p:nvSpPr>
          <p:spPr>
            <a:xfrm>
              <a:off x="7710939" y="1600200"/>
              <a:ext cx="18902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Gamma Ray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53400" y="4876800"/>
              <a:ext cx="131308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Neutron</a:t>
              </a:r>
            </a:p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WIMP</a:t>
              </a:r>
            </a:p>
          </p:txBody>
        </p:sp>
        <p:sp>
          <p:nvSpPr>
            <p:cNvPr id="6" name="Up-Down Arrow 5"/>
            <p:cNvSpPr/>
            <p:nvPr/>
          </p:nvSpPr>
          <p:spPr>
            <a:xfrm>
              <a:off x="8534400" y="2362200"/>
              <a:ext cx="381000" cy="2286000"/>
            </a:xfrm>
            <a:prstGeom prst="upDownArrow">
              <a:avLst>
                <a:gd name="adj1" fmla="val 38406"/>
                <a:gd name="adj2" fmla="val 64493"/>
              </a:avLst>
            </a:prstGeom>
            <a:ln w="38100" cmpd="sng">
              <a:solidFill>
                <a:srgbClr val="33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34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CDMS-II in Soudan</a:t>
            </a:r>
          </a:p>
        </p:txBody>
      </p:sp>
      <p:sp>
        <p:nvSpPr>
          <p:cNvPr id="4710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71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08025"/>
            <a:ext cx="917575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658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CDMS-II New Results</a:t>
            </a:r>
          </a:p>
        </p:txBody>
      </p:sp>
      <p:sp>
        <p:nvSpPr>
          <p:cNvPr id="491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915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19137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44938" y="5048250"/>
            <a:ext cx="23304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3366FF"/>
                </a:solidFill>
                <a:latin typeface="+mn-lt"/>
                <a:ea typeface="Arial" charset="0"/>
              </a:rPr>
              <a:t>2 event observed!</a:t>
            </a:r>
          </a:p>
          <a:p>
            <a:pPr algn="ctr">
              <a:defRPr/>
            </a:pPr>
            <a:r>
              <a:rPr lang="en-US" b="1" dirty="0">
                <a:solidFill>
                  <a:srgbClr val="008000"/>
                </a:solidFill>
                <a:latin typeface="+mn-lt"/>
                <a:ea typeface="Arial" charset="0"/>
              </a:rPr>
              <a:t>(0.8 surface BG</a:t>
            </a:r>
          </a:p>
          <a:p>
            <a:pPr algn="ctr">
              <a:defRPr/>
            </a:pPr>
            <a:r>
              <a:rPr lang="en-US" b="1" dirty="0">
                <a:solidFill>
                  <a:srgbClr val="008000"/>
                </a:solidFill>
                <a:latin typeface="+mn-lt"/>
                <a:ea typeface="Arial" charset="0"/>
              </a:rPr>
              <a:t>+ 0.1 neutron BG)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575" y="762000"/>
            <a:ext cx="64214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3366FF"/>
                </a:solidFill>
                <a:latin typeface="Arial Narrow" charset="0"/>
              </a:rPr>
              <a:t>194 kg-days exposure = 4.4 kg x 139 day x 0.33 (eff.)</a:t>
            </a:r>
            <a:endParaRPr lang="en-US" b="1">
              <a:solidFill>
                <a:srgbClr val="008000"/>
              </a:solidFill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138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Target Mass Dependence of WIMP Cross Section</a:t>
            </a:r>
          </a:p>
        </p:txBody>
      </p:sp>
      <p:pic>
        <p:nvPicPr>
          <p:cNvPr id="26627" name="Picture 10" descr="dru_form_1E-008pb_md_1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731838"/>
            <a:ext cx="8593138" cy="6173787"/>
          </a:xfrm>
        </p:spPr>
      </p:pic>
      <p:sp>
        <p:nvSpPr>
          <p:cNvPr id="7" name="TextBox 6"/>
          <p:cNvSpPr txBox="1"/>
          <p:nvPr/>
        </p:nvSpPr>
        <p:spPr>
          <a:xfrm>
            <a:off x="1676400" y="3124200"/>
            <a:ext cx="585788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FF00"/>
                </a:solidFill>
                <a:latin typeface="+mn-lt"/>
                <a:ea typeface="+mn-ea"/>
              </a:rPr>
              <a:t>Si-28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505200"/>
            <a:ext cx="641350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Ne-20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2438400" y="742950"/>
            <a:ext cx="1255713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/>
              <a:t>10</a:t>
            </a:r>
            <a:r>
              <a:rPr lang="en-US" sz="2000" b="1" baseline="30000"/>
              <a:t>-44</a:t>
            </a:r>
            <a:r>
              <a:rPr lang="en-US" sz="2000" b="1"/>
              <a:t> cm</a:t>
            </a:r>
            <a:r>
              <a:rPr lang="en-US" sz="2000" b="1" baseline="30000"/>
              <a:t>2</a:t>
            </a:r>
          </a:p>
        </p:txBody>
      </p:sp>
      <p:sp>
        <p:nvSpPr>
          <p:cNvPr id="2663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362200" y="75565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428875" y="110490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676400" y="1828800"/>
            <a:ext cx="725488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</a:rPr>
              <a:t>Xe-132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2590800"/>
            <a:ext cx="650875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+mn-ea"/>
              </a:rPr>
              <a:t>Ge-73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9888" y="2590800"/>
            <a:ext cx="614362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+mn-ea"/>
              </a:rPr>
              <a:t>Ar-40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Properties of Noble Liqud</a:t>
            </a:r>
          </a:p>
        </p:txBody>
      </p:sp>
      <p:sp>
        <p:nvSpPr>
          <p:cNvPr id="1218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118191"/>
              </p:ext>
            </p:extLst>
          </p:nvPr>
        </p:nvGraphicFramePr>
        <p:xfrm>
          <a:off x="152401" y="838201"/>
          <a:ext cx="9143999" cy="6027904"/>
        </p:xfrm>
        <a:graphic>
          <a:graphicData uri="http://schemas.openxmlformats.org/drawingml/2006/table">
            <a:tbl>
              <a:tblPr/>
              <a:tblGrid>
                <a:gridCol w="3138407"/>
                <a:gridCol w="1349644"/>
                <a:gridCol w="1551445"/>
                <a:gridCol w="1553059"/>
                <a:gridCol w="1551444"/>
              </a:tblGrid>
              <a:tr h="3779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Unit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Neon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Argon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Z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~132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Liquid Density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g/cc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1.21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3.06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Energy Loss (dE/dX)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MeV/cm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3.8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Radiation Length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Collision Length 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Boiling Temperature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3000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K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27.1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87.3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Scintillation Wavelength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125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178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Scintillation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photon/keV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Ionization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e-/keV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42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Decay time (Fast Component)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nsec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19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7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Decay time (Slow Component)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nsec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1500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1600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Isotope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No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39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 (1 Bq/kg)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136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Price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 /ton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$90k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~$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2k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~$1M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5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Single Phase Experiments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CLEAN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DEAP/CLEAN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XMASS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0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 Phase Experiments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WARP,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ArDM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DarkSide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ZEPLIN,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LUX, LZD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477000" y="1524000"/>
            <a:ext cx="2667000" cy="3429000"/>
            <a:chOff x="6553200" y="1668162"/>
            <a:chExt cx="2438400" cy="3361038"/>
          </a:xfrm>
        </p:grpSpPr>
        <p:sp>
          <p:nvSpPr>
            <p:cNvPr id="121965" name="Rectangle 7"/>
            <p:cNvSpPr>
              <a:spLocks noChangeArrowheads="1"/>
            </p:cNvSpPr>
            <p:nvPr/>
          </p:nvSpPr>
          <p:spPr bwMode="auto">
            <a:xfrm>
              <a:off x="8001000" y="1668162"/>
              <a:ext cx="990600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6" name="Rectangle 8"/>
            <p:cNvSpPr>
              <a:spLocks noChangeArrowheads="1"/>
            </p:cNvSpPr>
            <p:nvPr/>
          </p:nvSpPr>
          <p:spPr bwMode="auto">
            <a:xfrm>
              <a:off x="6553200" y="4419600"/>
              <a:ext cx="914400" cy="6096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9" name="Rectangle 7"/>
            <p:cNvSpPr>
              <a:spLocks noChangeArrowheads="1"/>
            </p:cNvSpPr>
            <p:nvPr/>
          </p:nvSpPr>
          <p:spPr bwMode="auto">
            <a:xfrm>
              <a:off x="8001000" y="3504899"/>
              <a:ext cx="990600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40475" y="4993596"/>
            <a:ext cx="2719388" cy="609600"/>
            <a:chOff x="6341076" y="5029200"/>
            <a:chExt cx="2718486" cy="609600"/>
          </a:xfrm>
        </p:grpSpPr>
        <p:sp>
          <p:nvSpPr>
            <p:cNvPr id="121963" name="Rectangle 11"/>
            <p:cNvSpPr>
              <a:spLocks noChangeArrowheads="1"/>
            </p:cNvSpPr>
            <p:nvPr/>
          </p:nvSpPr>
          <p:spPr bwMode="auto">
            <a:xfrm>
              <a:off x="6341076" y="5029200"/>
              <a:ext cx="1295400" cy="3048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4" name="Rectangle 12"/>
            <p:cNvSpPr>
              <a:spLocks noChangeArrowheads="1"/>
            </p:cNvSpPr>
            <p:nvPr/>
          </p:nvSpPr>
          <p:spPr bwMode="auto">
            <a:xfrm>
              <a:off x="8068962" y="5334000"/>
              <a:ext cx="990600" cy="3048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653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Double-Phase Noble Liquids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"/>
          <a:stretch/>
        </p:blipFill>
        <p:spPr>
          <a:xfrm>
            <a:off x="76200" y="1219200"/>
            <a:ext cx="6120948" cy="521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823" y="1295400"/>
            <a:ext cx="3476377" cy="247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823" y="4267200"/>
            <a:ext cx="3476377" cy="248456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21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S1 and S2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825500"/>
            <a:ext cx="8394700" cy="5651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72400" y="6477000"/>
            <a:ext cx="1497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0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Manzur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319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4400"/>
            <a:ext cx="4899224" cy="5943600"/>
          </a:xfrm>
          <a:prstGeom prst="rect">
            <a:avLst/>
          </a:prstGeom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3494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3870" y="762000"/>
            <a:ext cx="466733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1752600" y="44958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115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16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295400" y="2286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7" name="Rectangle 6"/>
          <p:cNvSpPr>
            <a:spLocks noChangeArrowheads="1"/>
          </p:cNvSpPr>
          <p:nvPr/>
        </p:nvSpPr>
        <p:spPr bwMode="auto">
          <a:xfrm>
            <a:off x="8458200" y="3505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8" name="Rectangle 6"/>
          <p:cNvSpPr>
            <a:spLocks noChangeArrowheads="1"/>
          </p:cNvSpPr>
          <p:nvPr/>
        </p:nvSpPr>
        <p:spPr bwMode="auto">
          <a:xfrm>
            <a:off x="7239000" y="37338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9" name="Rectangle 6"/>
          <p:cNvSpPr>
            <a:spLocks noChangeArrowheads="1"/>
          </p:cNvSpPr>
          <p:nvPr/>
        </p:nvSpPr>
        <p:spPr bwMode="auto">
          <a:xfrm>
            <a:off x="6324600" y="3886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  <p:sp>
        <p:nvSpPr>
          <p:cNvPr id="71690" name="Rectangle 6"/>
          <p:cNvSpPr>
            <a:spLocks noChangeArrowheads="1"/>
          </p:cNvSpPr>
          <p:nvPr/>
        </p:nvSpPr>
        <p:spPr bwMode="auto">
          <a:xfrm>
            <a:off x="2286000" y="762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91" name="Rectangle 6"/>
          <p:cNvSpPr>
            <a:spLocks noChangeArrowheads="1"/>
          </p:cNvSpPr>
          <p:nvPr/>
        </p:nvSpPr>
        <p:spPr bwMode="auto">
          <a:xfrm>
            <a:off x="2667000" y="1905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50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Log(S2/S1) vs. Energy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839200" cy="599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762000"/>
            <a:ext cx="2591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100.9 days, 48 kg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000" y="4495800"/>
            <a:ext cx="252815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3 events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Arial Narrow" charset="0"/>
                <a:cs typeface="ＭＳ Ｐゴシック" charset="0"/>
              </a:rPr>
              <a:t>(1.8 ± 0.6 expected) 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7997" y="1676400"/>
            <a:ext cx="1770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2000" b="1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2000" b="1" dirty="0" smtClean="0">
                <a:latin typeface="Arial Narrow" charset="0"/>
                <a:cs typeface="ＭＳ Ｐゴシック" charset="0"/>
              </a:rPr>
              <a:t>backgrounds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5269755" y="4114800"/>
            <a:ext cx="2452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Neutron band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(Acceptance 30 – 40%)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3682398"/>
            <a:ext cx="2167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99.75% rejection for </a:t>
            </a:r>
            <a:r>
              <a:rPr lang="en-US" sz="18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</a:rPr>
              <a:t>γ</a:t>
            </a:r>
            <a:endParaRPr lang="en-US" sz="1800" b="1" dirty="0">
              <a:solidFill>
                <a:srgbClr val="3366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676400"/>
            <a:ext cx="6327324" cy="4484132"/>
            <a:chOff x="1752600" y="1676400"/>
            <a:chExt cx="6327324" cy="4484132"/>
          </a:xfrm>
        </p:grpSpPr>
        <p:sp>
          <p:nvSpPr>
            <p:cNvPr id="13" name="Rectangle 12"/>
            <p:cNvSpPr/>
            <p:nvPr/>
          </p:nvSpPr>
          <p:spPr>
            <a:xfrm>
              <a:off x="1752600" y="5562600"/>
              <a:ext cx="96693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8.4 </a:t>
              </a:r>
              <a:r>
                <a:rPr lang="en-US" sz="1800" b="1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keV</a:t>
              </a:r>
              <a:r>
                <a:rPr lang="en-US" sz="1800" b="1" baseline="-25000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nr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10400" y="5543490"/>
              <a:ext cx="106952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44.6 </a:t>
              </a:r>
              <a:r>
                <a:rPr lang="en-US" sz="1800" b="1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keV</a:t>
              </a:r>
              <a:r>
                <a:rPr lang="en-US" sz="1800" b="1" baseline="-25000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nr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10200" y="5257800"/>
              <a:ext cx="6099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-3 </a:t>
              </a:r>
              <a:r>
                <a:rPr lang="en-US" sz="2000" b="1" dirty="0" err="1" smtClean="0">
                  <a:solidFill>
                    <a:srgbClr val="3366FF"/>
                  </a:solidFill>
                  <a:latin typeface="Lucida Grande"/>
                  <a:ea typeface="Lucida Grande"/>
                  <a:cs typeface="Lucida Grande"/>
                </a:rPr>
                <a:t>σ</a:t>
              </a:r>
              <a:endParaRPr lang="en-US" sz="20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67000" y="5791200"/>
              <a:ext cx="125294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S2 = 300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28800" y="1752600"/>
              <a:ext cx="104239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S1 = 4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82402" y="1676400"/>
              <a:ext cx="114767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S1 = 30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7010400" y="7620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6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48134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688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90% CL Limits of SI Cross </a:t>
            </a: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Section (April, 2011)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601200" cy="6126583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934200" y="10668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586740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308069" y="1802001"/>
            <a:ext cx="673006" cy="564482"/>
          </a:xfrm>
          <a:custGeom>
            <a:avLst/>
            <a:gdLst>
              <a:gd name="connsiteX0" fmla="*/ 0 w 673006"/>
              <a:gd name="connsiteY0" fmla="*/ 0 h 564482"/>
              <a:gd name="connsiteX1" fmla="*/ 0 w 673006"/>
              <a:gd name="connsiteY1" fmla="*/ 0 h 564482"/>
              <a:gd name="connsiteX2" fmla="*/ 141114 w 673006"/>
              <a:gd name="connsiteY2" fmla="*/ 108554 h 564482"/>
              <a:gd name="connsiteX3" fmla="*/ 336503 w 673006"/>
              <a:gd name="connsiteY3" fmla="*/ 173686 h 564482"/>
              <a:gd name="connsiteX4" fmla="*/ 499327 w 673006"/>
              <a:gd name="connsiteY4" fmla="*/ 217108 h 564482"/>
              <a:gd name="connsiteX5" fmla="*/ 575312 w 673006"/>
              <a:gd name="connsiteY5" fmla="*/ 238819 h 564482"/>
              <a:gd name="connsiteX6" fmla="*/ 597022 w 673006"/>
              <a:gd name="connsiteY6" fmla="*/ 477638 h 564482"/>
              <a:gd name="connsiteX7" fmla="*/ 640442 w 673006"/>
              <a:gd name="connsiteY7" fmla="*/ 553626 h 564482"/>
              <a:gd name="connsiteX8" fmla="*/ 673006 w 673006"/>
              <a:gd name="connsiteY8" fmla="*/ 564482 h 56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006" h="564482">
                <a:moveTo>
                  <a:pt x="0" y="0"/>
                </a:moveTo>
                <a:lnTo>
                  <a:pt x="0" y="0"/>
                </a:lnTo>
                <a:cubicBezTo>
                  <a:pt x="34085" y="29826"/>
                  <a:pt x="91503" y="89140"/>
                  <a:pt x="141114" y="108554"/>
                </a:cubicBezTo>
                <a:cubicBezTo>
                  <a:pt x="205046" y="133572"/>
                  <a:pt x="269485" y="158792"/>
                  <a:pt x="336503" y="173686"/>
                </a:cubicBezTo>
                <a:cubicBezTo>
                  <a:pt x="516989" y="213796"/>
                  <a:pt x="361082" y="175632"/>
                  <a:pt x="499327" y="217108"/>
                </a:cubicBezTo>
                <a:cubicBezTo>
                  <a:pt x="635677" y="258016"/>
                  <a:pt x="465834" y="202326"/>
                  <a:pt x="575312" y="238819"/>
                </a:cubicBezTo>
                <a:cubicBezTo>
                  <a:pt x="612562" y="350571"/>
                  <a:pt x="557743" y="176489"/>
                  <a:pt x="597022" y="477638"/>
                </a:cubicBezTo>
                <a:cubicBezTo>
                  <a:pt x="597956" y="484796"/>
                  <a:pt x="631210" y="546240"/>
                  <a:pt x="640442" y="553626"/>
                </a:cubicBezTo>
                <a:cubicBezTo>
                  <a:pt x="649376" y="560774"/>
                  <a:pt x="673006" y="564482"/>
                  <a:pt x="673006" y="564482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49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53"/>
          <p:cNvCxnSpPr>
            <a:cxnSpLocks noChangeShapeType="1"/>
          </p:cNvCxnSpPr>
          <p:nvPr/>
        </p:nvCxnSpPr>
        <p:spPr bwMode="auto">
          <a:xfrm rot="5400000">
            <a:off x="4191794" y="4266406"/>
            <a:ext cx="33528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 (</a:t>
            </a:r>
            <a:r>
              <a:rPr lang="en-US" dirty="0" smtClean="0">
                <a:solidFill>
                  <a:srgbClr val="FF00FF"/>
                </a:solidFill>
              </a:rPr>
              <a:t>G2</a:t>
            </a:r>
            <a:r>
              <a:rPr lang="en-US" dirty="0" smtClean="0"/>
              <a:t>) at LNGS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990600"/>
            <a:ext cx="5562600" cy="560479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3124200" y="2362200"/>
            <a:ext cx="2819400" cy="1143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3124200" y="4191000"/>
            <a:ext cx="2819400" cy="1905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15436" y="4495800"/>
            <a:ext cx="151836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Water Tank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486400" y="3962400"/>
            <a:ext cx="762000" cy="461523"/>
          </a:xfrm>
          <a:prstGeom prst="rect">
            <a:avLst/>
          </a:prstGeom>
          <a:solidFill>
            <a:schemeClr val="bg1"/>
          </a:solidFill>
        </p:spPr>
        <p:txBody>
          <a:bodyPr wrap="square" lIns="91301" tIns="45650" rIns="91301" bIns="45650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640" y="1219200"/>
            <a:ext cx="3506148" cy="54163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22930" y="3886200"/>
            <a:ext cx="1217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FF"/>
                </a:solidFill>
                <a:latin typeface="+mn-lt"/>
              </a:rPr>
              <a:t>Xe</a:t>
            </a:r>
            <a:endParaRPr lang="en-US" b="1" dirty="0" smtClean="0">
              <a:solidFill>
                <a:srgbClr val="FF00FF"/>
              </a:solidFill>
              <a:latin typeface="+mn-lt"/>
            </a:endParaRP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+mn-lt"/>
              </a:rPr>
              <a:t>(2.2 Ton)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59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endParaRPr lang="en-US" smtClean="0"/>
          </a:p>
        </p:txBody>
      </p:sp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8372" name="Rectangle 4"/>
          <p:cNvSpPr>
            <a:spLocks/>
          </p:cNvSpPr>
          <p:nvPr/>
        </p:nvSpPr>
        <p:spPr bwMode="auto">
          <a:xfrm>
            <a:off x="1032551" y="114300"/>
            <a:ext cx="6263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8320" tIns="28320" rIns="28320" bIns="28320"/>
          <a:lstStyle/>
          <a:p>
            <a:pPr algn="l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LNGS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UnderGround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 lab – Hall B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999">
            <a:off x="5391299" y="6265069"/>
            <a:ext cx="887221" cy="90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80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endParaRPr lang="en-US" smtClean="0"/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0" y="2924175"/>
            <a:ext cx="584135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4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999">
            <a:off x="5391299" y="6265069"/>
            <a:ext cx="887221" cy="90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1032551" y="114300"/>
            <a:ext cx="6263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8320" tIns="28320" rIns="28320" bIns="28320"/>
          <a:lstStyle/>
          <a:p>
            <a:pPr algn="l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LNGS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UnderGround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 lab – Hall B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317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55972" cy="73152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216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55972" cy="7315200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695244" y="5486400"/>
            <a:ext cx="1376482" cy="46163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XENON1T</a:t>
            </a:r>
            <a:endParaRPr lang="en-US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SUSY and </a:t>
            </a:r>
            <a:b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Extra Dimensions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56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914400" y="1219200"/>
            <a:ext cx="7620000" cy="12954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SUSY </a:t>
            </a:r>
            <a:r>
              <a:rPr lang="en-US" sz="4400" dirty="0" err="1" smtClean="0">
                <a:latin typeface="Tahoma" charset="0"/>
                <a:ea typeface="ＭＳ Ｐゴシック" charset="0"/>
                <a:cs typeface="ＭＳ Ｐゴシック" charset="0"/>
              </a:rPr>
              <a:t>Neutralino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95600"/>
            <a:ext cx="5080000" cy="3810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34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361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6197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1"/>
          <a:stretch>
            <a:fillRect/>
          </a:stretch>
        </p:blipFill>
        <p:spPr bwMode="auto">
          <a:xfrm>
            <a:off x="204788" y="2024063"/>
            <a:ext cx="4595812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 </a:t>
            </a:r>
          </a:p>
        </p:txBody>
      </p:sp>
      <p:sp>
        <p:nvSpPr>
          <p:cNvPr id="136199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7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382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8245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024063"/>
            <a:ext cx="92360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75463" y="974725"/>
            <a:ext cx="2470150" cy="4556125"/>
            <a:chOff x="6601304" y="914400"/>
            <a:chExt cx="2500064" cy="4422775"/>
          </a:xfrm>
        </p:grpSpPr>
        <p:sp>
          <p:nvSpPr>
            <p:cNvPr id="138252" name="Rounded Rectangle 10"/>
            <p:cNvSpPr>
              <a:spLocks noChangeArrowheads="1"/>
            </p:cNvSpPr>
            <p:nvPr/>
          </p:nvSpPr>
          <p:spPr bwMode="auto">
            <a:xfrm>
              <a:off x="7924800" y="2289175"/>
              <a:ext cx="1066800" cy="16002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8253" name="Rounded Rectangle 11"/>
            <p:cNvSpPr>
              <a:spLocks noChangeArrowheads="1"/>
            </p:cNvSpPr>
            <p:nvPr/>
          </p:nvSpPr>
          <p:spPr bwMode="auto">
            <a:xfrm>
              <a:off x="7010400" y="3813175"/>
              <a:ext cx="990600" cy="15240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1304" y="914400"/>
              <a:ext cx="2500064" cy="599464"/>
            </a:xfrm>
            <a:prstGeom prst="rect">
              <a:avLst/>
            </a:prstGeom>
            <a:noFill/>
          </p:spPr>
          <p:txBody>
            <a:bodyPr wrap="none" lIns="86416" tIns="43208" rIns="86416" bIns="43208">
              <a:spAutoFit/>
            </a:bodyPr>
            <a:lstStyle/>
            <a:p>
              <a:pPr defTabSz="9647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 err="1">
                  <a:solidFill>
                    <a:srgbClr val="FF0000"/>
                  </a:solidFill>
                  <a:latin typeface="+mj-lt"/>
                  <a:ea typeface="Arial" charset="0"/>
                  <a:cs typeface="Arial" charset="0"/>
                </a:rPr>
                <a:t>Neutralino</a:t>
              </a:r>
              <a:endParaRPr lang="en-US" sz="34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endParaRPr>
            </a:p>
          </p:txBody>
        </p:sp>
        <p:cxnSp>
          <p:nvCxnSpPr>
            <p:cNvPr id="13825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7581900" y="1562100"/>
              <a:ext cx="838200" cy="6096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825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6400800" y="2438400"/>
              <a:ext cx="2286000" cy="3048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0 	        1/2       1/2</a:t>
            </a:r>
          </a:p>
        </p:txBody>
      </p:sp>
      <p:sp>
        <p:nvSpPr>
          <p:cNvPr id="138248" name="Rectangle 22"/>
          <p:cNvSpPr>
            <a:spLocks noChangeArrowheads="1"/>
          </p:cNvSpPr>
          <p:nvPr/>
        </p:nvSpPr>
        <p:spPr bwMode="auto">
          <a:xfrm>
            <a:off x="3205163" y="628650"/>
            <a:ext cx="30353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73" tIns="48286" rIns="96573" bIns="48286">
            <a:spAutoFit/>
          </a:bodyPr>
          <a:lstStyle/>
          <a:p>
            <a:pPr defTabSz="962025"/>
            <a:r>
              <a:rPr lang="en-US" sz="3400" b="1">
                <a:solidFill>
                  <a:srgbClr val="FF33CC"/>
                </a:solidFill>
                <a:latin typeface="Arial Narrow" charset="0"/>
              </a:rPr>
              <a:t>Super Symmetry</a:t>
            </a:r>
            <a:endParaRPr lang="en-US" sz="3400">
              <a:latin typeface="Arial Narrow" charset="0"/>
            </a:endParaRPr>
          </a:p>
        </p:txBody>
      </p:sp>
      <p:sp>
        <p:nvSpPr>
          <p:cNvPr id="138249" name="Curved Down Arrow 23"/>
          <p:cNvSpPr>
            <a:spLocks noChangeArrowheads="1"/>
          </p:cNvSpPr>
          <p:nvPr/>
        </p:nvSpPr>
        <p:spPr bwMode="auto">
          <a:xfrm>
            <a:off x="3600450" y="1219200"/>
            <a:ext cx="2079625" cy="812800"/>
          </a:xfrm>
          <a:prstGeom prst="curvedDownArrow">
            <a:avLst>
              <a:gd name="adj1" fmla="val 24970"/>
              <a:gd name="adj2" fmla="val 49987"/>
              <a:gd name="adj3" fmla="val 25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0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1" name="Left Brace 25"/>
          <p:cNvSpPr>
            <a:spLocks/>
          </p:cNvSpPr>
          <p:nvPr/>
        </p:nvSpPr>
        <p:spPr bwMode="auto">
          <a:xfrm rot="-5400000">
            <a:off x="6117432" y="5177631"/>
            <a:ext cx="406400" cy="1919287"/>
          </a:xfrm>
          <a:prstGeom prst="leftBrace">
            <a:avLst>
              <a:gd name="adj1" fmla="val 8330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435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209800"/>
            <a:ext cx="2137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3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Problem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4953000"/>
            <a:ext cx="5029200" cy="1300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8153400" cy="1710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3581400"/>
            <a:ext cx="7143577" cy="1225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838200"/>
            <a:ext cx="20736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+mn-lt"/>
              </a:rPr>
              <a:t>Higgs mass</a:t>
            </a:r>
            <a:endParaRPr lang="en-US" sz="3200" b="1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2514600"/>
            <a:ext cx="80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A50021"/>
                </a:solidFill>
                <a:latin typeface="+mn-lt"/>
              </a:rPr>
              <a:t>SM :</a:t>
            </a:r>
            <a:endParaRPr lang="en-US" sz="28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3890859"/>
            <a:ext cx="116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SUSY :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24600"/>
            <a:ext cx="7388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or :  new physics at the energy scale of 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Λ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 ~ 1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TeV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705600" y="5181600"/>
            <a:ext cx="1524000" cy="9144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934200" y="2438400"/>
            <a:ext cx="533400" cy="6096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442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0"/>
            <a:ext cx="9753600" cy="731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48505" y="6791980"/>
            <a:ext cx="1645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F9F9"/>
                </a:solidFill>
                <a:latin typeface="+mn-lt"/>
              </a:rPr>
              <a:t>John Ellis</a:t>
            </a:r>
            <a:endParaRPr lang="en-US" sz="2800" b="1" i="1" dirty="0">
              <a:solidFill>
                <a:srgbClr val="00F9F9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83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0"/>
            <a:ext cx="9753600" cy="731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96200" y="6629400"/>
            <a:ext cx="1645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F9F9"/>
                </a:solidFill>
                <a:latin typeface="+mn-lt"/>
              </a:rPr>
              <a:t>John Ellis</a:t>
            </a:r>
            <a:endParaRPr lang="en-US" sz="2800" b="1" i="1" dirty="0">
              <a:solidFill>
                <a:srgbClr val="00F9F9"/>
              </a:solidFill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990600" y="3765906"/>
            <a:ext cx="5562600" cy="457200"/>
          </a:xfrm>
          <a:prstGeom prst="round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36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Mass Spectra at the best fit points (before LHC)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601200" cy="57590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72200" y="6629400"/>
            <a:ext cx="3334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arXiv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: 0808.4218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514600" y="4419600"/>
            <a:ext cx="838200" cy="533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391400" y="4572000"/>
            <a:ext cx="838200" cy="533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1066800"/>
            <a:ext cx="101780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8600" y="990600"/>
            <a:ext cx="98261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NUHM1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8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mSUGRA</a:t>
            </a:r>
            <a:r>
              <a:rPr lang="en-US" dirty="0" smtClean="0"/>
              <a:t> m</a:t>
            </a:r>
            <a:r>
              <a:rPr lang="en-US" baseline="-25000" dirty="0" smtClean="0"/>
              <a:t>1</a:t>
            </a:r>
            <a:r>
              <a:rPr lang="en-US" baseline="-25000" dirty="0"/>
              <a:t>/2</a:t>
            </a:r>
            <a:r>
              <a:rPr lang="en-US" dirty="0"/>
              <a:t> vs. m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693985" cy="61847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28804" y="6705600"/>
            <a:ext cx="477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Feng  Ann. Rev. Astro. Astrophys. 2010.48:495-545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3733800"/>
            <a:ext cx="2133337" cy="523220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FF"/>
                </a:solidFill>
                <a:latin typeface="+mn-lt"/>
              </a:rPr>
              <a:t>M</a:t>
            </a:r>
            <a:r>
              <a:rPr lang="en-US" sz="2800" b="1" i="1" baseline="-25000" dirty="0" smtClean="0">
                <a:solidFill>
                  <a:srgbClr val="FF00FF"/>
                </a:solidFill>
                <a:latin typeface="+mn-lt"/>
              </a:rPr>
              <a:t>x</a:t>
            </a:r>
            <a:r>
              <a:rPr lang="en-US" sz="2800" b="1" i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800" b="1" i="1" smtClean="0">
                <a:solidFill>
                  <a:srgbClr val="FF00FF"/>
                </a:solidFill>
                <a:latin typeface="+mn-lt"/>
              </a:rPr>
              <a:t>~ 0.4 </a:t>
            </a:r>
            <a:r>
              <a:rPr lang="en-US" sz="2800" b="1" i="1" dirty="0" smtClean="0">
                <a:solidFill>
                  <a:srgbClr val="FF00FF"/>
                </a:solidFill>
                <a:latin typeface="+mn-lt"/>
              </a:rPr>
              <a:t>* M</a:t>
            </a:r>
            <a:r>
              <a:rPr lang="en-US" sz="2800" b="1" i="1" baseline="-25000" dirty="0" smtClean="0">
                <a:solidFill>
                  <a:srgbClr val="FF00FF"/>
                </a:solidFill>
                <a:latin typeface="+mn-lt"/>
              </a:rPr>
              <a:t>1/2</a:t>
            </a:r>
            <a:endParaRPr lang="en-US" sz="2800" b="1" i="1" baseline="-25000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3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CMSSM m</a:t>
            </a:r>
            <a:r>
              <a:rPr lang="en-US" baseline="-25000" dirty="0" smtClean="0"/>
              <a:t>1/2</a:t>
            </a:r>
            <a:r>
              <a:rPr lang="en-US" dirty="0" smtClean="0"/>
              <a:t> vs. m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6934200" y="6629400"/>
            <a:ext cx="2469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Profumo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2"/>
              </a:rPr>
              <a:t>arXiv:1105.5162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7200" y="990601"/>
            <a:ext cx="8610600" cy="5943599"/>
            <a:chOff x="228600" y="838200"/>
            <a:chExt cx="8429852" cy="5791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838200"/>
              <a:ext cx="8429852" cy="5791200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1677613" y="964254"/>
              <a:ext cx="5989236" cy="2788676"/>
            </a:xfrm>
            <a:custGeom>
              <a:avLst/>
              <a:gdLst>
                <a:gd name="connsiteX0" fmla="*/ 0 w 5989236"/>
                <a:gd name="connsiteY0" fmla="*/ 1458140 h 2788676"/>
                <a:gd name="connsiteX1" fmla="*/ 415484 w 5989236"/>
                <a:gd name="connsiteY1" fmla="*/ 1654127 h 2788676"/>
                <a:gd name="connsiteX2" fmla="*/ 917200 w 5989236"/>
                <a:gd name="connsiteY2" fmla="*/ 2014742 h 2788676"/>
                <a:gd name="connsiteX3" fmla="*/ 1701131 w 5989236"/>
                <a:gd name="connsiteY3" fmla="*/ 2477271 h 2788676"/>
                <a:gd name="connsiteX4" fmla="*/ 2296919 w 5989236"/>
                <a:gd name="connsiteY4" fmla="*/ 2743813 h 2788676"/>
                <a:gd name="connsiteX5" fmla="*/ 2782957 w 5989236"/>
                <a:gd name="connsiteY5" fmla="*/ 2775170 h 2788676"/>
                <a:gd name="connsiteX6" fmla="*/ 3308191 w 5989236"/>
                <a:gd name="connsiteY6" fmla="*/ 2602702 h 2788676"/>
                <a:gd name="connsiteX7" fmla="*/ 4099962 w 5989236"/>
                <a:gd name="connsiteY7" fmla="*/ 2085298 h 2788676"/>
                <a:gd name="connsiteX8" fmla="*/ 4789821 w 5989236"/>
                <a:gd name="connsiteY8" fmla="*/ 1426783 h 2788676"/>
                <a:gd name="connsiteX9" fmla="*/ 5401288 w 5989236"/>
                <a:gd name="connsiteY9" fmla="*/ 713391 h 2788676"/>
                <a:gd name="connsiteX10" fmla="*/ 5989236 w 5989236"/>
                <a:gd name="connsiteY10" fmla="*/ 0 h 27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89236" h="2788676">
                  <a:moveTo>
                    <a:pt x="0" y="1458140"/>
                  </a:moveTo>
                  <a:cubicBezTo>
                    <a:pt x="131308" y="1509750"/>
                    <a:pt x="262617" y="1561360"/>
                    <a:pt x="415484" y="1654127"/>
                  </a:cubicBezTo>
                  <a:cubicBezTo>
                    <a:pt x="568351" y="1746894"/>
                    <a:pt x="702926" y="1877551"/>
                    <a:pt x="917200" y="2014742"/>
                  </a:cubicBezTo>
                  <a:cubicBezTo>
                    <a:pt x="1131474" y="2151933"/>
                    <a:pt x="1471178" y="2355759"/>
                    <a:pt x="1701131" y="2477271"/>
                  </a:cubicBezTo>
                  <a:cubicBezTo>
                    <a:pt x="1931084" y="2598783"/>
                    <a:pt x="2116615" y="2694163"/>
                    <a:pt x="2296919" y="2743813"/>
                  </a:cubicBezTo>
                  <a:cubicBezTo>
                    <a:pt x="2477223" y="2793463"/>
                    <a:pt x="2614412" y="2798688"/>
                    <a:pt x="2782957" y="2775170"/>
                  </a:cubicBezTo>
                  <a:cubicBezTo>
                    <a:pt x="2951502" y="2751652"/>
                    <a:pt x="3088690" y="2717681"/>
                    <a:pt x="3308191" y="2602702"/>
                  </a:cubicBezTo>
                  <a:cubicBezTo>
                    <a:pt x="3527692" y="2487723"/>
                    <a:pt x="3853024" y="2281284"/>
                    <a:pt x="4099962" y="2085298"/>
                  </a:cubicBezTo>
                  <a:cubicBezTo>
                    <a:pt x="4346900" y="1889312"/>
                    <a:pt x="4572933" y="1655434"/>
                    <a:pt x="4789821" y="1426783"/>
                  </a:cubicBezTo>
                  <a:cubicBezTo>
                    <a:pt x="5006709" y="1198132"/>
                    <a:pt x="5201386" y="951188"/>
                    <a:pt x="5401288" y="713391"/>
                  </a:cubicBezTo>
                  <a:cubicBezTo>
                    <a:pt x="5601191" y="475594"/>
                    <a:pt x="5989236" y="0"/>
                    <a:pt x="5989236" y="0"/>
                  </a:cubicBezTo>
                </a:path>
              </a:pathLst>
            </a:custGeom>
            <a:ln w="57150" cmpd="sng">
              <a:solidFill>
                <a:srgbClr val="00FFFF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780119">
              <a:off x="2271638" y="3491491"/>
              <a:ext cx="15240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FFFF"/>
                  </a:solidFill>
                  <a:latin typeface="+mn-lt"/>
                </a:rPr>
                <a:t>XENON100</a:t>
              </a:r>
              <a:endParaRPr lang="en-US" b="1" dirty="0">
                <a:solidFill>
                  <a:srgbClr val="00FFFF"/>
                </a:solidFill>
                <a:latin typeface="+mn-lt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30564" y="3293746"/>
            <a:ext cx="832397" cy="690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8000"/>
                </a:solidFill>
                <a:latin typeface="+mn-lt"/>
              </a:rPr>
              <a:t>Focus</a:t>
            </a:r>
          </a:p>
          <a:p>
            <a:r>
              <a:rPr lang="en-US" sz="2000" b="1" i="1" dirty="0" smtClean="0">
                <a:solidFill>
                  <a:srgbClr val="008000"/>
                </a:solidFill>
                <a:latin typeface="+mn-lt"/>
              </a:rPr>
              <a:t>Point</a:t>
            </a:r>
            <a:endParaRPr lang="en-US" sz="20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44869" y="4333875"/>
            <a:ext cx="672948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8000"/>
                </a:solidFill>
                <a:latin typeface="+mn-lt"/>
              </a:rPr>
              <a:t>Bulk</a:t>
            </a:r>
            <a:endParaRPr lang="en-US" sz="20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41786" y="2699386"/>
            <a:ext cx="1651842" cy="990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rgbClr val="008000"/>
                </a:solidFill>
                <a:latin typeface="+mn-lt"/>
              </a:rPr>
              <a:t>Stau</a:t>
            </a:r>
            <a:endParaRPr lang="en-US" sz="2000" b="1" i="1" dirty="0" smtClean="0">
              <a:solidFill>
                <a:srgbClr val="008000"/>
              </a:solidFill>
              <a:latin typeface="+mn-lt"/>
            </a:endParaRPr>
          </a:p>
          <a:p>
            <a:r>
              <a:rPr lang="en-US" sz="2000" b="1" i="1" dirty="0" err="1" smtClean="0">
                <a:solidFill>
                  <a:srgbClr val="008000"/>
                </a:solidFill>
                <a:latin typeface="+mn-lt"/>
              </a:rPr>
              <a:t>Coannihilation</a:t>
            </a:r>
            <a:endParaRPr lang="en-US" sz="2000" b="1" i="1" dirty="0" smtClean="0">
              <a:solidFill>
                <a:srgbClr val="008000"/>
              </a:solidFill>
              <a:latin typeface="+mn-lt"/>
            </a:endParaRPr>
          </a:p>
          <a:p>
            <a:endParaRPr lang="en-US" sz="20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504793" y="1213486"/>
            <a:ext cx="1633045" cy="445770"/>
          </a:xfrm>
          <a:prstGeom prst="round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90600" y="681335"/>
            <a:ext cx="2522482" cy="1944975"/>
            <a:chOff x="699961" y="829921"/>
            <a:chExt cx="2589451" cy="2053519"/>
          </a:xfrm>
        </p:grpSpPr>
        <p:sp>
          <p:nvSpPr>
            <p:cNvPr id="19" name="Oval 18"/>
            <p:cNvSpPr/>
            <p:nvPr/>
          </p:nvSpPr>
          <p:spPr bwMode="auto">
            <a:xfrm rot="166311">
              <a:off x="1607299" y="1234310"/>
              <a:ext cx="381000" cy="1649130"/>
            </a:xfrm>
            <a:prstGeom prst="ellipse">
              <a:avLst/>
            </a:prstGeom>
            <a:noFill/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9961" y="829921"/>
              <a:ext cx="2589451" cy="487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FF"/>
                  </a:solidFill>
                  <a:latin typeface="+mn-lt"/>
                </a:rPr>
                <a:t>Allowed Region</a:t>
              </a:r>
              <a:endParaRPr lang="en-US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29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Cross Section vs. Mass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990600"/>
            <a:ext cx="850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CMSSM</a:t>
            </a:r>
            <a:endParaRPr lang="en-US" sz="16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8277660" cy="586740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828800" y="2430561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828800" y="2773797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828800" y="3886200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828800" y="4648200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dot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>
            <a:cxnSpLocks noChangeAspect="1"/>
          </p:cNvCxnSpPr>
          <p:nvPr/>
        </p:nvCxnSpPr>
        <p:spPr bwMode="auto">
          <a:xfrm flipH="1">
            <a:off x="56388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cxnSpLocks noChangeAspect="1"/>
          </p:cNvCxnSpPr>
          <p:nvPr/>
        </p:nvCxnSpPr>
        <p:spPr bwMode="auto">
          <a:xfrm flipH="1">
            <a:off x="60960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cxnSpLocks noChangeAspect="1"/>
          </p:cNvCxnSpPr>
          <p:nvPr/>
        </p:nvCxnSpPr>
        <p:spPr bwMode="auto">
          <a:xfrm flipH="1">
            <a:off x="66294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280296" y="13716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7400" y="13716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00800" y="13716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2015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4" name="Straight Connector 23"/>
          <p:cNvCxnSpPr>
            <a:cxnSpLocks noChangeAspect="1"/>
          </p:cNvCxnSpPr>
          <p:nvPr/>
        </p:nvCxnSpPr>
        <p:spPr bwMode="auto">
          <a:xfrm flipH="1">
            <a:off x="50292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724400" y="1371600"/>
            <a:ext cx="495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Pre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8600" y="1143000"/>
            <a:ext cx="703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n-lt"/>
              </a:rPr>
              <a:t>LHC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3124200"/>
            <a:ext cx="128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35814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57600" y="39624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81400" y="50292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2017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52800" y="4572000"/>
            <a:ext cx="1177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86800" y="2819400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G1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6800" y="4114800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G2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86800" y="5029200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G3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33600" y="1066800"/>
            <a:ext cx="135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2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72200" y="6629400"/>
            <a:ext cx="326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arXiv:1106.2529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07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 from Mono-jet analysis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601200" cy="44984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24600" y="6477000"/>
            <a:ext cx="2512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Fox et al   arXiv:11094398  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400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Sfermion</a:t>
            </a:r>
            <a:r>
              <a:rPr lang="en-US" dirty="0" smtClean="0"/>
              <a:t> Mass Dependence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3/6/2012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812800"/>
            <a:ext cx="7376220" cy="61196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60870" y="6583681"/>
            <a:ext cx="2400054" cy="372212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is-I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Feng  arXiv:1009.3934v2</a:t>
            </a:r>
          </a:p>
        </p:txBody>
      </p:sp>
      <p:sp>
        <p:nvSpPr>
          <p:cNvPr id="8" name="Freeform 7"/>
          <p:cNvSpPr/>
          <p:nvPr/>
        </p:nvSpPr>
        <p:spPr>
          <a:xfrm>
            <a:off x="2018209" y="2113280"/>
            <a:ext cx="5040630" cy="1128386"/>
          </a:xfrm>
          <a:custGeom>
            <a:avLst/>
            <a:gdLst>
              <a:gd name="connsiteX0" fmla="*/ 0 w 4433218"/>
              <a:gd name="connsiteY0" fmla="*/ 981662 h 981662"/>
              <a:gd name="connsiteX1" fmla="*/ 459684 w 4433218"/>
              <a:gd name="connsiteY1" fmla="*/ 942707 h 981662"/>
              <a:gd name="connsiteX2" fmla="*/ 1410215 w 4433218"/>
              <a:gd name="connsiteY2" fmla="*/ 771306 h 981662"/>
              <a:gd name="connsiteX3" fmla="*/ 3233367 w 4433218"/>
              <a:gd name="connsiteY3" fmla="*/ 327221 h 981662"/>
              <a:gd name="connsiteX4" fmla="*/ 4433218 w 4433218"/>
              <a:gd name="connsiteY4" fmla="*/ 0 h 98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3218" h="981662">
                <a:moveTo>
                  <a:pt x="0" y="981662"/>
                </a:moveTo>
                <a:cubicBezTo>
                  <a:pt x="112324" y="979714"/>
                  <a:pt x="224648" y="977766"/>
                  <a:pt x="459684" y="942707"/>
                </a:cubicBezTo>
                <a:cubicBezTo>
                  <a:pt x="694720" y="907648"/>
                  <a:pt x="947935" y="873887"/>
                  <a:pt x="1410215" y="771306"/>
                </a:cubicBezTo>
                <a:cubicBezTo>
                  <a:pt x="1872496" y="668725"/>
                  <a:pt x="2729533" y="455772"/>
                  <a:pt x="3233367" y="327221"/>
                </a:cubicBezTo>
                <a:cubicBezTo>
                  <a:pt x="3737201" y="198670"/>
                  <a:pt x="4433218" y="0"/>
                  <a:pt x="4433218" y="0"/>
                </a:cubicBezTo>
              </a:path>
            </a:pathLst>
          </a:custGeom>
          <a:ln w="57150" cmpd="sng">
            <a:solidFill>
              <a:srgbClr val="FF0000"/>
            </a:solidFill>
            <a:prstDash val="dash"/>
          </a:ln>
        </p:spPr>
        <p:txBody>
          <a:bodyPr vert="horz" wrap="none" lIns="96661" tIns="48331" rIns="96661" bIns="48331" numCol="1" rtlCol="0" anchor="ctr" anchorCtr="0" compatLnSpc="1">
            <a:prstTxWarp prst="textNoShape">
              <a:avLst/>
            </a:prstTxWarp>
          </a:bodyPr>
          <a:lstStyle/>
          <a:p>
            <a:pPr algn="ctr" defTabSz="966612"/>
            <a:endParaRPr lang="en-US" sz="2500"/>
          </a:p>
        </p:txBody>
      </p:sp>
      <p:sp>
        <p:nvSpPr>
          <p:cNvPr id="9" name="Freeform 8"/>
          <p:cNvSpPr/>
          <p:nvPr/>
        </p:nvSpPr>
        <p:spPr>
          <a:xfrm>
            <a:off x="2042751" y="4113262"/>
            <a:ext cx="5040630" cy="1128386"/>
          </a:xfrm>
          <a:custGeom>
            <a:avLst/>
            <a:gdLst>
              <a:gd name="connsiteX0" fmla="*/ 0 w 4433218"/>
              <a:gd name="connsiteY0" fmla="*/ 981662 h 981662"/>
              <a:gd name="connsiteX1" fmla="*/ 459684 w 4433218"/>
              <a:gd name="connsiteY1" fmla="*/ 942707 h 981662"/>
              <a:gd name="connsiteX2" fmla="*/ 1410215 w 4433218"/>
              <a:gd name="connsiteY2" fmla="*/ 771306 h 981662"/>
              <a:gd name="connsiteX3" fmla="*/ 3233367 w 4433218"/>
              <a:gd name="connsiteY3" fmla="*/ 327221 h 981662"/>
              <a:gd name="connsiteX4" fmla="*/ 4433218 w 4433218"/>
              <a:gd name="connsiteY4" fmla="*/ 0 h 98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3218" h="981662">
                <a:moveTo>
                  <a:pt x="0" y="981662"/>
                </a:moveTo>
                <a:cubicBezTo>
                  <a:pt x="112324" y="979714"/>
                  <a:pt x="224648" y="977766"/>
                  <a:pt x="459684" y="942707"/>
                </a:cubicBezTo>
                <a:cubicBezTo>
                  <a:pt x="694720" y="907648"/>
                  <a:pt x="947935" y="873887"/>
                  <a:pt x="1410215" y="771306"/>
                </a:cubicBezTo>
                <a:cubicBezTo>
                  <a:pt x="1872496" y="668725"/>
                  <a:pt x="2729533" y="455772"/>
                  <a:pt x="3233367" y="327221"/>
                </a:cubicBezTo>
                <a:cubicBezTo>
                  <a:pt x="3737201" y="198670"/>
                  <a:pt x="4433218" y="0"/>
                  <a:pt x="4433218" y="0"/>
                </a:cubicBezTo>
              </a:path>
            </a:pathLst>
          </a:custGeom>
          <a:ln w="57150" cmpd="sng">
            <a:solidFill>
              <a:srgbClr val="FF00FF"/>
            </a:solidFill>
            <a:prstDash val="sysDash"/>
          </a:ln>
        </p:spPr>
        <p:txBody>
          <a:bodyPr vert="horz" wrap="none" lIns="96661" tIns="48331" rIns="96661" bIns="48331" numCol="1" rtlCol="0" anchor="ctr" anchorCtr="0" compatLnSpc="1">
            <a:prstTxWarp prst="textNoShape">
              <a:avLst/>
            </a:prstTxWarp>
          </a:bodyPr>
          <a:lstStyle/>
          <a:p>
            <a:pPr algn="ctr" defTabSz="966612"/>
            <a:endParaRPr lang="en-US" sz="2500"/>
          </a:p>
        </p:txBody>
      </p:sp>
      <p:sp>
        <p:nvSpPr>
          <p:cNvPr id="10" name="TextBox 9"/>
          <p:cNvSpPr txBox="1"/>
          <p:nvPr/>
        </p:nvSpPr>
        <p:spPr>
          <a:xfrm>
            <a:off x="7280910" y="1706880"/>
            <a:ext cx="1279345" cy="716922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n-lt"/>
              </a:rPr>
              <a:t>XENON100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+mn-lt"/>
              </a:rPr>
              <a:t>(2012)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8850" y="3901440"/>
            <a:ext cx="1232499" cy="405041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000" b="1" dirty="0">
                <a:solidFill>
                  <a:srgbClr val="FF00FF"/>
                </a:solidFill>
                <a:latin typeface="+mn-lt"/>
              </a:rPr>
              <a:t>XENON 1T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134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990600" y="990600"/>
            <a:ext cx="7620000" cy="12954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KK particles </a:t>
            </a:r>
            <a:b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in Extra Dimensions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514600"/>
            <a:ext cx="4254500" cy="42545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79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45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10</a:t>
            </a:r>
            <a:r>
              <a:rPr lang="en-US" sz="2000" b="1" baseline="30000"/>
              <a:t>32</a:t>
            </a:r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b="1">
              <a:solidFill>
                <a:srgbClr val="FF00FF"/>
              </a:solidFill>
            </a:endParaRPr>
          </a:p>
          <a:p>
            <a:pPr eaLnBrk="1" hangingPunct="1"/>
            <a:r>
              <a:rPr lang="en-US" b="1">
                <a:solidFill>
                  <a:srgbClr val="FF00FF"/>
                </a:solidFill>
              </a:rPr>
              <a:t>??</a:t>
            </a:r>
          </a:p>
        </p:txBody>
      </p:sp>
      <p:sp>
        <p:nvSpPr>
          <p:cNvPr id="61448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10</a:t>
            </a:r>
            <a:r>
              <a:rPr lang="en-US" sz="2000" b="1" baseline="30000"/>
              <a:t>29</a:t>
            </a:r>
          </a:p>
        </p:txBody>
      </p:sp>
      <p:sp>
        <p:nvSpPr>
          <p:cNvPr id="61449" name="Rectangle 7"/>
          <p:cNvSpPr>
            <a:spLocks noChangeArrowheads="1"/>
          </p:cNvSpPr>
          <p:nvPr/>
        </p:nvSpPr>
        <p:spPr bwMode="auto">
          <a:xfrm>
            <a:off x="2971800" y="3236267"/>
            <a:ext cx="4953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en-US" b="1"/>
          </a:p>
        </p:txBody>
      </p:sp>
      <p:sp>
        <p:nvSpPr>
          <p:cNvPr id="61450" name="Text Box 8"/>
          <p:cNvSpPr txBox="1">
            <a:spLocks noChangeArrowheads="1"/>
          </p:cNvSpPr>
          <p:nvPr/>
        </p:nvSpPr>
        <p:spPr bwMode="auto">
          <a:xfrm>
            <a:off x="2895600" y="2133600"/>
            <a:ext cx="21336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</a:rPr>
              <a:t>Electro-Weak Unification</a:t>
            </a:r>
          </a:p>
        </p:txBody>
      </p:sp>
      <p:sp>
        <p:nvSpPr>
          <p:cNvPr id="61451" name="Text Box 9"/>
          <p:cNvSpPr txBox="1">
            <a:spLocks noChangeArrowheads="1"/>
          </p:cNvSpPr>
          <p:nvPr/>
        </p:nvSpPr>
        <p:spPr bwMode="auto">
          <a:xfrm>
            <a:off x="2057400" y="5562600"/>
            <a:ext cx="1197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61452" name="Text Box 10"/>
          <p:cNvSpPr txBox="1">
            <a:spLocks noChangeArrowheads="1"/>
          </p:cNvSpPr>
          <p:nvPr/>
        </p:nvSpPr>
        <p:spPr bwMode="auto">
          <a:xfrm>
            <a:off x="5715000" y="5562600"/>
            <a:ext cx="12446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16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1453" name="Text Box 11"/>
          <p:cNvSpPr txBox="1">
            <a:spLocks noChangeArrowheads="1"/>
          </p:cNvSpPr>
          <p:nvPr/>
        </p:nvSpPr>
        <p:spPr bwMode="auto">
          <a:xfrm>
            <a:off x="7620000" y="5562600"/>
            <a:ext cx="12446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19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953000" y="1676400"/>
            <a:ext cx="4419600" cy="1600200"/>
          </a:xfrm>
          <a:prstGeom prst="round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971800" y="914400"/>
            <a:ext cx="2362200" cy="1219200"/>
          </a:xfrm>
          <a:prstGeom prst="round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844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7315200" cy="7315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47800" y="2057400"/>
            <a:ext cx="3048000" cy="2209800"/>
            <a:chOff x="1447800" y="2057400"/>
            <a:chExt cx="3048000" cy="220980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447800" y="2057400"/>
              <a:ext cx="3048000" cy="2209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 rot="19469255">
              <a:off x="2097889" y="3347455"/>
              <a:ext cx="11985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+mn-lt"/>
                </a:rPr>
                <a:t>Photon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33800" y="3124200"/>
            <a:ext cx="1857865" cy="1590020"/>
            <a:chOff x="3733800" y="3124200"/>
            <a:chExt cx="1857865" cy="1590020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 bwMode="auto">
            <a:xfrm>
              <a:off x="3733800" y="3124200"/>
              <a:ext cx="990600" cy="1031938"/>
            </a:xfrm>
            <a:prstGeom prst="arc">
              <a:avLst>
                <a:gd name="adj1" fmla="val 19272498"/>
                <a:gd name="adj2" fmla="val 17230306"/>
              </a:avLst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86200" y="4191000"/>
              <a:ext cx="1705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latin typeface="+mn-lt"/>
                </a:rPr>
                <a:t>KK Photon</a:t>
              </a:r>
              <a:endParaRPr lang="en-US" sz="2800" b="1" dirty="0">
                <a:solidFill>
                  <a:srgbClr val="FFFF00"/>
                </a:solidFill>
                <a:latin typeface="+mn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48400" y="3886200"/>
            <a:ext cx="3174499" cy="2354997"/>
            <a:chOff x="6248400" y="3886200"/>
            <a:chExt cx="3174499" cy="2354997"/>
          </a:xfrm>
        </p:grpSpPr>
        <p:sp>
          <p:nvSpPr>
            <p:cNvPr id="15" name="TextBox 14"/>
            <p:cNvSpPr txBox="1"/>
            <p:nvPr/>
          </p:nvSpPr>
          <p:spPr>
            <a:xfrm>
              <a:off x="6324600" y="5410200"/>
              <a:ext cx="18398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Our 3D Space</a:t>
              </a:r>
            </a:p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(= </a:t>
              </a:r>
              <a:r>
                <a:rPr lang="en-US" b="1" dirty="0" err="1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Brane</a:t>
              </a:r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)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3886200"/>
              <a:ext cx="16151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Extra</a:t>
              </a:r>
            </a:p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Dimensions</a:t>
              </a:r>
            </a:p>
          </p:txBody>
        </p:sp>
        <p:sp>
          <p:nvSpPr>
            <p:cNvPr id="14" name="Right Brace 13"/>
            <p:cNvSpPr/>
            <p:nvPr/>
          </p:nvSpPr>
          <p:spPr bwMode="auto">
            <a:xfrm>
              <a:off x="8077200" y="4191000"/>
              <a:ext cx="609600" cy="1828800"/>
            </a:xfrm>
            <a:prstGeom prst="rightBrace">
              <a:avLst/>
            </a:prstGeom>
            <a:noFill/>
            <a:ln w="508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86800" y="4876800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FFCC"/>
                  </a:solidFill>
                  <a:latin typeface="+mn-lt"/>
                </a:rPr>
                <a:t>Bulk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34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Mass in Extra 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9067800" cy="586740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6600" i="1" dirty="0" smtClean="0">
                <a:solidFill>
                  <a:srgbClr val="660066"/>
                </a:solidFill>
              </a:rPr>
              <a:t>E = mc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 </a:t>
            </a:r>
            <a:r>
              <a:rPr lang="en-US" sz="6600" i="1" dirty="0" smtClean="0">
                <a:solidFill>
                  <a:srgbClr val="660066"/>
                </a:solidFill>
              </a:rPr>
              <a:t>  </a:t>
            </a:r>
            <a:r>
              <a:rPr lang="en-US" sz="6000" dirty="0" smtClean="0">
                <a:sym typeface="Wingdings"/>
              </a:rPr>
              <a:t></a:t>
            </a:r>
            <a:r>
              <a:rPr lang="en-US" sz="6600" dirty="0" smtClean="0">
                <a:sym typeface="Wingdings"/>
              </a:rPr>
              <a:t>  </a:t>
            </a:r>
            <a:r>
              <a:rPr lang="en-US" sz="6600" i="1" dirty="0" smtClean="0">
                <a:solidFill>
                  <a:srgbClr val="660066"/>
                </a:solidFill>
              </a:rPr>
              <a:t>m = E/c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</a:t>
            </a:r>
            <a:endParaRPr lang="en-US" i="1" baseline="30000" dirty="0" smtClean="0">
              <a:solidFill>
                <a:srgbClr val="660066"/>
              </a:solidFill>
            </a:endParaRPr>
          </a:p>
          <a:p>
            <a:r>
              <a:rPr lang="en-US" dirty="0" smtClean="0"/>
              <a:t>Mass can be generated as kinetic energy in extra dimensions.</a:t>
            </a:r>
          </a:p>
          <a:p>
            <a:pPr lvl="2"/>
            <a:r>
              <a:rPr lang="en-US" dirty="0" smtClean="0"/>
              <a:t>Origin on mass</a:t>
            </a:r>
          </a:p>
          <a:p>
            <a:pPr lvl="2"/>
            <a:r>
              <a:rPr lang="en-US" dirty="0" smtClean="0"/>
              <a:t>Dark matter is running in the extra dimensions</a:t>
            </a:r>
          </a:p>
          <a:p>
            <a:r>
              <a:rPr lang="en-US" dirty="0" smtClean="0"/>
              <a:t>Gravity can escape into the extra dimensions. </a:t>
            </a:r>
          </a:p>
          <a:p>
            <a:pPr lvl="2"/>
            <a:r>
              <a:rPr lang="en-US" dirty="0" smtClean="0"/>
              <a:t>Why gravity is so small</a:t>
            </a:r>
          </a:p>
          <a:p>
            <a:pPr lvl="2"/>
            <a:r>
              <a:rPr lang="en-US" dirty="0" smtClean="0"/>
              <a:t>Origin of dark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5334000" y="990600"/>
            <a:ext cx="3124200" cy="990600"/>
          </a:xfrm>
          <a:prstGeom prst="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53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Mass Spectrum of the first KK level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5026097" cy="430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51" y="1828800"/>
            <a:ext cx="4633749" cy="4286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0" y="6477000"/>
            <a:ext cx="350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Cheng </a:t>
            </a:r>
            <a:r>
              <a:rPr lang="is-I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2002 </a:t>
            </a:r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4"/>
              </a:rPr>
              <a:t>arXiv:hep-ph/0205314v1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990600"/>
            <a:ext cx="4654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F00FF"/>
                </a:solidFill>
                <a:latin typeface="+mn-lt"/>
              </a:rPr>
              <a:t>S</a:t>
            </a:r>
            <a:r>
              <a:rPr lang="en-US" b="1" dirty="0" smtClean="0">
                <a:solidFill>
                  <a:srgbClr val="FF00FF"/>
                </a:solidFill>
                <a:latin typeface="+mn-lt"/>
              </a:rPr>
              <a:t>imilar to the SUSY mass spectrum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" y="4495800"/>
            <a:ext cx="1488208" cy="838200"/>
            <a:chOff x="762000" y="4495800"/>
            <a:chExt cx="1488208" cy="838200"/>
          </a:xfrm>
        </p:grpSpPr>
        <p:sp>
          <p:nvSpPr>
            <p:cNvPr id="11" name="Oval 10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24800" y="4572000"/>
            <a:ext cx="1488208" cy="838200"/>
            <a:chOff x="838200" y="4495800"/>
            <a:chExt cx="1488208" cy="838200"/>
          </a:xfrm>
        </p:grpSpPr>
        <p:sp>
          <p:nvSpPr>
            <p:cNvPr id="14" name="Oval 13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82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62200" y="3733800"/>
            <a:ext cx="3190697" cy="58477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9966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FF6600"/>
                </a:solidFill>
              </a:rPr>
              <a:t>Δ</a:t>
            </a:r>
            <a:r>
              <a:rPr lang="en-US" sz="3200" i="1" dirty="0" smtClean="0">
                <a:solidFill>
                  <a:srgbClr val="FF6600"/>
                </a:solidFill>
              </a:rPr>
              <a:t> = </a:t>
            </a:r>
            <a:r>
              <a:rPr lang="en-US" sz="3200" dirty="0" smtClean="0">
                <a:solidFill>
                  <a:srgbClr val="FF6600"/>
                </a:solidFill>
              </a:rPr>
              <a:t>(</a:t>
            </a:r>
            <a:r>
              <a:rPr lang="en-US" sz="3200" i="1" dirty="0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smtClean="0">
                <a:solidFill>
                  <a:srgbClr val="FF6600"/>
                </a:solidFill>
              </a:rPr>
              <a:t>l</a:t>
            </a:r>
            <a:r>
              <a:rPr lang="en-US" sz="3200" i="1" dirty="0" smtClean="0">
                <a:solidFill>
                  <a:srgbClr val="FF6600"/>
                </a:solidFill>
              </a:rPr>
              <a:t> – </a:t>
            </a:r>
            <a:r>
              <a:rPr lang="en-US" sz="3200" i="1" dirty="0" err="1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 smtClean="0">
                <a:solidFill>
                  <a:srgbClr val="FF6600"/>
                </a:solidFill>
              </a:rPr>
              <a:t>γ</a:t>
            </a:r>
            <a:r>
              <a:rPr lang="en-US" sz="3200" dirty="0" smtClean="0">
                <a:solidFill>
                  <a:srgbClr val="FF6600"/>
                </a:solidFill>
              </a:rPr>
              <a:t>)</a:t>
            </a:r>
            <a:r>
              <a:rPr lang="en-US" sz="3200" i="1" dirty="0" smtClean="0">
                <a:solidFill>
                  <a:srgbClr val="FF6600"/>
                </a:solidFill>
              </a:rPr>
              <a:t>/</a:t>
            </a:r>
            <a:r>
              <a:rPr lang="en-US" sz="3200" i="1" dirty="0" err="1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>
                <a:solidFill>
                  <a:srgbClr val="FF6600"/>
                </a:solidFill>
              </a:rPr>
              <a:t>γ</a:t>
            </a:r>
            <a:endParaRPr lang="en-US" sz="3200" i="1" baseline="-25000" dirty="0">
              <a:solidFill>
                <a:srgbClr val="FF66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85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Allowed Region of </a:t>
            </a:r>
            <a:br>
              <a:rPr lang="en-US" sz="3200" dirty="0" smtClean="0"/>
            </a:br>
            <a:r>
              <a:rPr lang="en-US" sz="3200" dirty="0" smtClean="0"/>
              <a:t>Minimum Universal Extra Dimensions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8077200" cy="58717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0" y="6553200"/>
            <a:ext cx="1462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Kakizaki 2006 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971800" y="5257800"/>
            <a:ext cx="990600" cy="838200"/>
          </a:xfrm>
          <a:prstGeom prst="ellipse">
            <a:avLst/>
          </a:prstGeom>
          <a:solidFill>
            <a:srgbClr val="FFCCFF">
              <a:alpha val="16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4267200"/>
            <a:ext cx="192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+mn-lt"/>
              </a:rPr>
              <a:t>WMAP constraint</a:t>
            </a:r>
            <a:endParaRPr lang="en-US" sz="20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29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525000" cy="685800"/>
          </a:xfrm>
        </p:spPr>
        <p:txBody>
          <a:bodyPr/>
          <a:lstStyle/>
          <a:p>
            <a:r>
              <a:rPr lang="en-US" sz="2800" dirty="0" smtClean="0"/>
              <a:t>Predicted Cross Section of </a:t>
            </a:r>
            <a:r>
              <a:rPr lang="en-US" sz="2800" dirty="0" err="1" smtClean="0"/>
              <a:t>Kaluza</a:t>
            </a:r>
            <a:r>
              <a:rPr lang="en-US" sz="2800" dirty="0" smtClean="0"/>
              <a:t>-Klein Dark Matter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73668"/>
            <a:ext cx="8610600" cy="6136059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24000" y="3623665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524000" y="3974068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24000" y="4995265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4126468"/>
            <a:ext cx="128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4507468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4888468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5498068"/>
            <a:ext cx="1177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34400" y="3897868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G1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4400" y="5193268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G2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086600" y="4114800"/>
            <a:ext cx="1066800" cy="1828800"/>
          </a:xfrm>
          <a:prstGeom prst="ellipse">
            <a:avLst/>
          </a:prstGeom>
          <a:solidFill>
            <a:srgbClr val="FFCCFF">
              <a:alpha val="16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54366" y="6629400"/>
            <a:ext cx="477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Feng  Ann. Rev. Astro. Astrophys. 2010.48:495-545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4343400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Δ</a:t>
            </a:r>
            <a:endParaRPr lang="en-US" sz="3200" dirty="0">
              <a:solidFill>
                <a:srgbClr val="FF66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6629400" y="3657600"/>
            <a:ext cx="0" cy="17526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66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400800" y="3149024"/>
            <a:ext cx="412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0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5334000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0.5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10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KK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977842" y="6553200"/>
            <a:ext cx="162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Arrenberg 2008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322010"/>
            <a:ext cx="6400800" cy="561219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3048000" y="1600200"/>
            <a:ext cx="4579641" cy="378580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 rot="2391379">
            <a:off x="4066852" y="3103343"/>
            <a:ext cx="150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334000" y="1515533"/>
            <a:ext cx="2264254" cy="2612571"/>
          </a:xfrm>
          <a:custGeom>
            <a:avLst/>
            <a:gdLst>
              <a:gd name="connsiteX0" fmla="*/ 0 w 2151974"/>
              <a:gd name="connsiteY0" fmla="*/ 0 h 2460447"/>
              <a:gd name="connsiteX1" fmla="*/ 246948 w 2151974"/>
              <a:gd name="connsiteY1" fmla="*/ 485034 h 2460447"/>
              <a:gd name="connsiteX2" fmla="*/ 811400 w 2151974"/>
              <a:gd name="connsiteY2" fmla="*/ 1225814 h 2460447"/>
              <a:gd name="connsiteX3" fmla="*/ 1446409 w 2151974"/>
              <a:gd name="connsiteY3" fmla="*/ 1843130 h 2460447"/>
              <a:gd name="connsiteX4" fmla="*/ 2151974 w 2151974"/>
              <a:gd name="connsiteY4" fmla="*/ 2460447 h 246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974" h="2460447">
                <a:moveTo>
                  <a:pt x="0" y="0"/>
                </a:moveTo>
                <a:cubicBezTo>
                  <a:pt x="55857" y="140366"/>
                  <a:pt x="111715" y="280732"/>
                  <a:pt x="246948" y="485034"/>
                </a:cubicBezTo>
                <a:cubicBezTo>
                  <a:pt x="382181" y="689336"/>
                  <a:pt x="611490" y="999465"/>
                  <a:pt x="811400" y="1225814"/>
                </a:cubicBezTo>
                <a:cubicBezTo>
                  <a:pt x="1011310" y="1452163"/>
                  <a:pt x="1222980" y="1637358"/>
                  <a:pt x="1446409" y="1843130"/>
                </a:cubicBezTo>
                <a:cubicBezTo>
                  <a:pt x="1669838" y="2048902"/>
                  <a:pt x="2151974" y="2460447"/>
                  <a:pt x="2151974" y="2460447"/>
                </a:cubicBezTo>
              </a:path>
            </a:pathLst>
          </a:custGeom>
          <a:ln w="5715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552489">
            <a:off x="6334220" y="2984874"/>
            <a:ext cx="13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5146" y="1515533"/>
            <a:ext cx="789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LHC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400" y="990600"/>
            <a:ext cx="1265073" cy="586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DF00"/>
                </a:solidFill>
                <a:latin typeface="+mn-lt"/>
              </a:rPr>
              <a:t>WMAP</a:t>
            </a:r>
            <a:endParaRPr lang="en-US" b="1" dirty="0">
              <a:solidFill>
                <a:srgbClr val="00DF00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86700" y="2330825"/>
            <a:ext cx="2275815" cy="2870027"/>
            <a:chOff x="1600200" y="2342891"/>
            <a:chExt cx="1761548" cy="2260146"/>
          </a:xfrm>
        </p:grpSpPr>
        <p:grpSp>
          <p:nvGrpSpPr>
            <p:cNvPr id="21" name="Group 20"/>
            <p:cNvGrpSpPr/>
            <p:nvPr/>
          </p:nvGrpSpPr>
          <p:grpSpPr>
            <a:xfrm>
              <a:off x="1600200" y="2342891"/>
              <a:ext cx="1761548" cy="2260146"/>
              <a:chOff x="1600200" y="2391627"/>
              <a:chExt cx="1761548" cy="2326620"/>
            </a:xfrm>
          </p:grpSpPr>
          <p:sp>
            <p:nvSpPr>
              <p:cNvPr id="23" name="Oval 22"/>
              <p:cNvSpPr/>
              <p:nvPr/>
            </p:nvSpPr>
            <p:spPr bwMode="auto">
              <a:xfrm rot="18924313">
                <a:off x="3021770" y="2391627"/>
                <a:ext cx="339978" cy="1044982"/>
              </a:xfrm>
              <a:prstGeom prst="ellipse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600200" y="4294093"/>
                <a:ext cx="1346137" cy="424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+mn-lt"/>
                  </a:rPr>
                  <a:t>My favorite</a:t>
                </a:r>
                <a:endParaRPr lang="en-US" sz="28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9" name="Straight Arrow Connector 8"/>
            <p:cNvCxnSpPr>
              <a:stCxn id="24" idx="0"/>
              <a:endCxn id="23" idx="2"/>
            </p:cNvCxnSpPr>
            <p:nvPr/>
          </p:nvCxnSpPr>
          <p:spPr bwMode="auto">
            <a:xfrm flipV="1">
              <a:off x="2273269" y="2971879"/>
              <a:ext cx="797443" cy="1219122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 rot="16200000">
            <a:off x="-7560" y="3436561"/>
            <a:ext cx="3190697" cy="58477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9966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FF6600"/>
                </a:solidFill>
              </a:rPr>
              <a:t>Δ</a:t>
            </a:r>
            <a:r>
              <a:rPr lang="en-US" sz="3200" i="1" dirty="0" smtClean="0">
                <a:solidFill>
                  <a:srgbClr val="FF6600"/>
                </a:solidFill>
              </a:rPr>
              <a:t> = </a:t>
            </a:r>
            <a:r>
              <a:rPr lang="en-US" sz="3200" dirty="0" smtClean="0">
                <a:solidFill>
                  <a:srgbClr val="FF6600"/>
                </a:solidFill>
              </a:rPr>
              <a:t>(</a:t>
            </a:r>
            <a:r>
              <a:rPr lang="en-US" sz="3200" i="1" dirty="0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smtClean="0">
                <a:solidFill>
                  <a:srgbClr val="FF6600"/>
                </a:solidFill>
              </a:rPr>
              <a:t>l</a:t>
            </a:r>
            <a:r>
              <a:rPr lang="en-US" sz="3200" i="1" dirty="0" smtClean="0">
                <a:solidFill>
                  <a:srgbClr val="FF6600"/>
                </a:solidFill>
              </a:rPr>
              <a:t> – </a:t>
            </a:r>
            <a:r>
              <a:rPr lang="en-US" sz="3200" i="1" dirty="0" err="1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 smtClean="0">
                <a:solidFill>
                  <a:srgbClr val="FF6600"/>
                </a:solidFill>
              </a:rPr>
              <a:t>γ</a:t>
            </a:r>
            <a:r>
              <a:rPr lang="en-US" sz="3200" dirty="0" smtClean="0">
                <a:solidFill>
                  <a:srgbClr val="FF6600"/>
                </a:solidFill>
              </a:rPr>
              <a:t>)</a:t>
            </a:r>
            <a:r>
              <a:rPr lang="en-US" sz="3200" i="1" dirty="0" smtClean="0">
                <a:solidFill>
                  <a:srgbClr val="FF6600"/>
                </a:solidFill>
              </a:rPr>
              <a:t>/</a:t>
            </a:r>
            <a:r>
              <a:rPr lang="en-US" sz="3200" i="1" dirty="0" err="1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>
                <a:solidFill>
                  <a:srgbClr val="FF6600"/>
                </a:solidFill>
              </a:rPr>
              <a:t>γ</a:t>
            </a:r>
            <a:endParaRPr lang="en-US" sz="3200" i="1" baseline="-25000" dirty="0">
              <a:solidFill>
                <a:srgbClr val="FF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90658" y="1219200"/>
            <a:ext cx="65254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0.5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4458" y="2234624"/>
            <a:ext cx="65254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0.1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05000" y="2895600"/>
            <a:ext cx="83969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0.05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05000" y="3987224"/>
            <a:ext cx="83969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0.01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117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on “Science Cases”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91600" cy="58483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XENON program (~$10M) is timely and competitive to LHC (~$10B)</a:t>
            </a:r>
          </a:p>
          <a:p>
            <a:pPr lvl="1"/>
            <a:r>
              <a:rPr lang="en-US" sz="2800" dirty="0" smtClean="0"/>
              <a:t>XENON100 ~ Current LHC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XENON1T ~ Future LHC</a:t>
            </a:r>
          </a:p>
          <a:p>
            <a:r>
              <a:rPr lang="en-US" sz="3200" dirty="0" smtClean="0"/>
              <a:t>If new physics at 100 – 1000 </a:t>
            </a:r>
            <a:r>
              <a:rPr lang="en-US" sz="3200" dirty="0" err="1" smtClean="0"/>
              <a:t>GeV</a:t>
            </a:r>
            <a:r>
              <a:rPr lang="en-US" sz="3200" dirty="0" smtClean="0"/>
              <a:t> (as it should be), LHC and/or XENON1T will discover WIMPs.</a:t>
            </a:r>
          </a:p>
          <a:p>
            <a:pPr lvl="1"/>
            <a:r>
              <a:rPr lang="en-US" sz="2800" dirty="0" smtClean="0"/>
              <a:t>SUSY - </a:t>
            </a:r>
            <a:r>
              <a:rPr lang="en-US" sz="2800" dirty="0" err="1" smtClean="0">
                <a:solidFill>
                  <a:srgbClr val="008000"/>
                </a:solidFill>
              </a:rPr>
              <a:t>Neutralino</a:t>
            </a:r>
            <a:endParaRPr lang="en-US" sz="2800" dirty="0" smtClean="0">
              <a:solidFill>
                <a:srgbClr val="008000"/>
              </a:solidFill>
            </a:endParaRPr>
          </a:p>
          <a:p>
            <a:pPr lvl="1"/>
            <a:r>
              <a:rPr lang="en-US" sz="2800" dirty="0" smtClean="0"/>
              <a:t>Extra Dimensions – </a:t>
            </a:r>
            <a:r>
              <a:rPr lang="en-US" sz="2800" dirty="0" smtClean="0">
                <a:solidFill>
                  <a:srgbClr val="FF00FF"/>
                </a:solidFill>
              </a:rPr>
              <a:t>KK photon</a:t>
            </a:r>
            <a:endParaRPr lang="en-US" sz="2800" dirty="0">
              <a:solidFill>
                <a:srgbClr val="FF00FF"/>
              </a:solidFill>
            </a:endParaRPr>
          </a:p>
          <a:p>
            <a:r>
              <a:rPr lang="en-US" sz="3200" dirty="0" smtClean="0"/>
              <a:t>By combining LHC and XENON1T, we have a better chance to untangle large parameter spaces.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41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G2 &amp; G3 Detectors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99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685800"/>
          </a:xfrm>
        </p:spPr>
        <p:txBody>
          <a:bodyPr/>
          <a:lstStyle/>
          <a:p>
            <a:r>
              <a:rPr lang="en-US" sz="3200" dirty="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G2 </a:t>
            </a: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200" dirty="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G3 </a:t>
            </a: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facilities defined by </a:t>
            </a:r>
            <a:r>
              <a:rPr lang="en-US" sz="3200" dirty="0" smtClean="0">
                <a:latin typeface="Tahoma" charset="0"/>
                <a:ea typeface="ＭＳ Ｐゴシック" charset="0"/>
                <a:cs typeface="ＭＳ Ｐゴシック" charset="0"/>
              </a:rPr>
              <a:t>PASAG (2009)</a:t>
            </a:r>
            <a:endParaRPr lang="en-US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723031"/>
              </p:ext>
            </p:extLst>
          </p:nvPr>
        </p:nvGraphicFramePr>
        <p:xfrm>
          <a:off x="228600" y="1447800"/>
          <a:ext cx="9220200" cy="4689159"/>
        </p:xfrm>
        <a:graphic>
          <a:graphicData uri="http://schemas.openxmlformats.org/drawingml/2006/table">
            <a:tbl>
              <a:tblPr/>
              <a:tblGrid>
                <a:gridCol w="2305050"/>
                <a:gridCol w="2305050"/>
                <a:gridCol w="2400300"/>
                <a:gridCol w="2209800"/>
              </a:tblGrid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G1</a:t>
                      </a: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Sensitivity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&lt; 10</a:t>
                      </a:r>
                      <a:r>
                        <a:rPr kumimoji="0" lang="en-US" sz="3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-44 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endParaRPr kumimoji="0" lang="en-US" sz="3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&lt; 10</a:t>
                      </a:r>
                      <a:r>
                        <a:rPr kumimoji="0" lang="en-US" sz="3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-46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&lt; 10</a:t>
                      </a:r>
                      <a:r>
                        <a:rPr kumimoji="0" lang="en-US" sz="3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-47 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Target  Mass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 – 100 kg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1 Ton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10 Ton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Cost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$1M – 5M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 – 20M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$100M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461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9"/>
          <p:cNvSpPr txBox="1">
            <a:spLocks noChangeArrowheads="1"/>
          </p:cNvSpPr>
          <p:nvPr/>
        </p:nvSpPr>
        <p:spPr bwMode="auto">
          <a:xfrm>
            <a:off x="144463" y="5553075"/>
            <a:ext cx="50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14cm</a:t>
            </a:r>
          </a:p>
        </p:txBody>
      </p:sp>
      <p:sp>
        <p:nvSpPr>
          <p:cNvPr id="55299" name="TextBox 56"/>
          <p:cNvSpPr txBox="1">
            <a:spLocks noChangeArrowheads="1"/>
          </p:cNvSpPr>
          <p:nvPr/>
        </p:nvSpPr>
        <p:spPr bwMode="auto">
          <a:xfrm>
            <a:off x="1149350" y="5502275"/>
            <a:ext cx="508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15cm</a:t>
            </a:r>
          </a:p>
        </p:txBody>
      </p:sp>
      <p:cxnSp>
        <p:nvCxnSpPr>
          <p:cNvPr id="55300" name="Straight Arrow Connector 44"/>
          <p:cNvCxnSpPr>
            <a:cxnSpLocks noChangeShapeType="1"/>
          </p:cNvCxnSpPr>
          <p:nvPr/>
        </p:nvCxnSpPr>
        <p:spPr bwMode="auto">
          <a:xfrm rot="5400000">
            <a:off x="2330451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1" name="TextBox 53"/>
          <p:cNvSpPr txBox="1">
            <a:spLocks noChangeArrowheads="1"/>
          </p:cNvSpPr>
          <p:nvPr/>
        </p:nvSpPr>
        <p:spPr bwMode="auto">
          <a:xfrm>
            <a:off x="2214563" y="5386388"/>
            <a:ext cx="6048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30cm</a:t>
            </a:r>
          </a:p>
        </p:txBody>
      </p:sp>
      <p:sp>
        <p:nvSpPr>
          <p:cNvPr id="55302" name="Title 1"/>
          <p:cNvSpPr>
            <a:spLocks noGrp="1"/>
          </p:cNvSpPr>
          <p:nvPr>
            <p:ph type="title"/>
          </p:nvPr>
        </p:nvSpPr>
        <p:spPr>
          <a:xfrm>
            <a:off x="84138" y="28575"/>
            <a:ext cx="9294812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Comparison of Xenon Detector Size</a:t>
            </a:r>
          </a:p>
        </p:txBody>
      </p:sp>
      <p:sp>
        <p:nvSpPr>
          <p:cNvPr id="553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" name="Can 25"/>
          <p:cNvSpPr/>
          <p:nvPr/>
        </p:nvSpPr>
        <p:spPr bwMode="auto">
          <a:xfrm>
            <a:off x="2686052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09" name="TextBox 26"/>
          <p:cNvSpPr txBox="1">
            <a:spLocks noChangeArrowheads="1"/>
          </p:cNvSpPr>
          <p:nvPr/>
        </p:nvSpPr>
        <p:spPr bwMode="auto">
          <a:xfrm>
            <a:off x="2362200" y="44196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  <p:sp>
        <p:nvSpPr>
          <p:cNvPr id="45" name="Can 44"/>
          <p:cNvSpPr/>
          <p:nvPr/>
        </p:nvSpPr>
        <p:spPr bwMode="auto">
          <a:xfrm>
            <a:off x="1620837" y="5527593"/>
            <a:ext cx="292608" cy="27432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8235" name="TextBox 46"/>
          <p:cNvSpPr txBox="1">
            <a:spLocks noChangeArrowheads="1"/>
          </p:cNvSpPr>
          <p:nvPr/>
        </p:nvSpPr>
        <p:spPr bwMode="auto">
          <a:xfrm>
            <a:off x="1239838" y="4572000"/>
            <a:ext cx="969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1" tIns="45625" rIns="91251" bIns="45625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XENON10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14 kg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(5.4 kg)</a:t>
            </a:r>
          </a:p>
        </p:txBody>
      </p:sp>
      <p:sp>
        <p:nvSpPr>
          <p:cNvPr id="55314" name="TextBox 47"/>
          <p:cNvSpPr txBox="1">
            <a:spLocks noChangeArrowheads="1"/>
          </p:cNvSpPr>
          <p:nvPr/>
        </p:nvSpPr>
        <p:spPr bwMode="auto">
          <a:xfrm>
            <a:off x="2627313" y="6035675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15" name="Straight Arrow Connector 44"/>
          <p:cNvCxnSpPr>
            <a:cxnSpLocks noChangeShapeType="1"/>
          </p:cNvCxnSpPr>
          <p:nvPr/>
        </p:nvCxnSpPr>
        <p:spPr bwMode="auto">
          <a:xfrm>
            <a:off x="265271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6" name="Straight Arrow Connector 44"/>
          <p:cNvCxnSpPr>
            <a:cxnSpLocks noChangeShapeType="1"/>
          </p:cNvCxnSpPr>
          <p:nvPr/>
        </p:nvCxnSpPr>
        <p:spPr bwMode="auto">
          <a:xfrm>
            <a:off x="1519238" y="6010275"/>
            <a:ext cx="411162" cy="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7" name="TextBox 52"/>
          <p:cNvSpPr txBox="1">
            <a:spLocks noChangeArrowheads="1"/>
          </p:cNvSpPr>
          <p:nvPr/>
        </p:nvSpPr>
        <p:spPr bwMode="auto">
          <a:xfrm>
            <a:off x="1428750" y="6019800"/>
            <a:ext cx="644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20 cm</a:t>
            </a:r>
          </a:p>
        </p:txBody>
      </p:sp>
      <p:sp>
        <p:nvSpPr>
          <p:cNvPr id="35" name="Can 34"/>
          <p:cNvSpPr/>
          <p:nvPr/>
        </p:nvSpPr>
        <p:spPr bwMode="auto">
          <a:xfrm>
            <a:off x="609600" y="5562601"/>
            <a:ext cx="438912" cy="256032"/>
          </a:xfrm>
          <a:prstGeom prst="can">
            <a:avLst>
              <a:gd name="adj" fmla="val 4227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21" name="TextBox 35"/>
          <p:cNvSpPr txBox="1">
            <a:spLocks noChangeArrowheads="1"/>
          </p:cNvSpPr>
          <p:nvPr/>
        </p:nvSpPr>
        <p:spPr bwMode="auto">
          <a:xfrm>
            <a:off x="228600" y="4648200"/>
            <a:ext cx="93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ZEPLIN-II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31 kg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(7.2 kg)</a:t>
            </a:r>
          </a:p>
        </p:txBody>
      </p:sp>
      <p:sp>
        <p:nvSpPr>
          <p:cNvPr id="55322" name="TextBox 36"/>
          <p:cNvSpPr txBox="1">
            <a:spLocks noChangeArrowheads="1"/>
          </p:cNvSpPr>
          <p:nvPr/>
        </p:nvSpPr>
        <p:spPr bwMode="auto">
          <a:xfrm>
            <a:off x="457200" y="6035675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23" name="Straight Arrow Connector 44"/>
          <p:cNvCxnSpPr>
            <a:cxnSpLocks noChangeShapeType="1"/>
          </p:cNvCxnSpPr>
          <p:nvPr/>
        </p:nvCxnSpPr>
        <p:spPr bwMode="auto">
          <a:xfrm>
            <a:off x="47466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4" name="Rectangle 45"/>
          <p:cNvSpPr>
            <a:spLocks noChangeArrowheads="1"/>
          </p:cNvSpPr>
          <p:nvPr/>
        </p:nvSpPr>
        <p:spPr bwMode="auto">
          <a:xfrm>
            <a:off x="2514600" y="3200400"/>
            <a:ext cx="63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G1</a:t>
            </a:r>
          </a:p>
        </p:txBody>
      </p:sp>
      <p:sp>
        <p:nvSpPr>
          <p:cNvPr id="55325" name="TextBox 28"/>
          <p:cNvSpPr txBox="1">
            <a:spLocks noChangeArrowheads="1"/>
          </p:cNvSpPr>
          <p:nvPr/>
        </p:nvSpPr>
        <p:spPr bwMode="auto">
          <a:xfrm>
            <a:off x="13716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sp>
        <p:nvSpPr>
          <p:cNvPr id="55326" name="TextBox 28"/>
          <p:cNvSpPr txBox="1">
            <a:spLocks noChangeArrowheads="1"/>
          </p:cNvSpPr>
          <p:nvPr/>
        </p:nvSpPr>
        <p:spPr bwMode="auto">
          <a:xfrm>
            <a:off x="2624138" y="6477000"/>
            <a:ext cx="652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2010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276599" y="2286000"/>
            <a:ext cx="2155713" cy="4591039"/>
            <a:chOff x="3276600" y="2286000"/>
            <a:chExt cx="2156398" cy="4590907"/>
          </a:xfrm>
        </p:grpSpPr>
        <p:sp>
          <p:nvSpPr>
            <p:cNvPr id="55340" name="TextBox 24"/>
            <p:cNvSpPr txBox="1">
              <a:spLocks noChangeArrowheads="1"/>
            </p:cNvSpPr>
            <p:nvPr/>
          </p:nvSpPr>
          <p:spPr bwMode="auto">
            <a:xfrm>
              <a:off x="3719513" y="5013325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cxnSp>
          <p:nvCxnSpPr>
            <p:cNvPr id="55341" name="Straight Arrow Connector 44"/>
            <p:cNvCxnSpPr>
              <a:cxnSpLocks noChangeShapeType="1"/>
            </p:cNvCxnSpPr>
            <p:nvPr/>
          </p:nvCxnSpPr>
          <p:spPr bwMode="auto">
            <a:xfrm>
              <a:off x="3817938" y="6324600"/>
              <a:ext cx="1447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2" name="TextBox 45"/>
            <p:cNvSpPr txBox="1">
              <a:spLocks noChangeArrowheads="1"/>
            </p:cNvSpPr>
            <p:nvPr/>
          </p:nvSpPr>
          <p:spPr bwMode="auto">
            <a:xfrm>
              <a:off x="4337050" y="6137275"/>
              <a:ext cx="473075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55343" name="TextBox 28"/>
            <p:cNvSpPr txBox="1">
              <a:spLocks noChangeArrowheads="1"/>
            </p:cNvSpPr>
            <p:nvPr/>
          </p:nvSpPr>
          <p:spPr bwMode="auto">
            <a:xfrm>
              <a:off x="3593530" y="3048000"/>
              <a:ext cx="1839468" cy="83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XENON 1ton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2.5 </a:t>
              </a:r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ton (1 ton)</a:t>
              </a:r>
            </a:p>
          </p:txBody>
        </p:sp>
        <p:sp>
          <p:nvSpPr>
            <p:cNvPr id="55344" name="Rectangle 46"/>
            <p:cNvSpPr>
              <a:spLocks noChangeArrowheads="1"/>
            </p:cNvSpPr>
            <p:nvPr/>
          </p:nvSpPr>
          <p:spPr bwMode="auto">
            <a:xfrm>
              <a:off x="4271963" y="22860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G2</a:t>
              </a:r>
            </a:p>
          </p:txBody>
        </p:sp>
        <p:cxnSp>
          <p:nvCxnSpPr>
            <p:cNvPr id="55345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2913062" y="5164138"/>
              <a:ext cx="1490663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6" name="TextBox 24"/>
            <p:cNvSpPr txBox="1">
              <a:spLocks noChangeArrowheads="1"/>
            </p:cNvSpPr>
            <p:nvPr/>
          </p:nvSpPr>
          <p:spPr bwMode="auto">
            <a:xfrm>
              <a:off x="3276600" y="4979988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3871613" y="4190999"/>
              <a:ext cx="1463040" cy="18288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5350" name="TextBox 28"/>
            <p:cNvSpPr txBox="1">
              <a:spLocks noChangeArrowheads="1"/>
            </p:cNvSpPr>
            <p:nvPr/>
          </p:nvSpPr>
          <p:spPr bwMode="auto">
            <a:xfrm>
              <a:off x="4148820" y="6477000"/>
              <a:ext cx="652368" cy="399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996633"/>
                  </a:solidFill>
                  <a:latin typeface="Arial Narrow" charset="0"/>
                </a:rPr>
                <a:t>2015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</p:grpSp>
      <p:sp>
        <p:nvSpPr>
          <p:cNvPr id="55328" name="TextBox 28"/>
          <p:cNvSpPr txBox="1">
            <a:spLocks noChangeArrowheads="1"/>
          </p:cNvSpPr>
          <p:nvPr/>
        </p:nvSpPr>
        <p:spPr bwMode="auto">
          <a:xfrm>
            <a:off x="4572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5486400" y="914400"/>
            <a:ext cx="3657600" cy="5962641"/>
            <a:chOff x="5486400" y="914400"/>
            <a:chExt cx="3657600" cy="5962509"/>
          </a:xfrm>
        </p:grpSpPr>
        <p:sp>
          <p:nvSpPr>
            <p:cNvPr id="39" name="Can 38"/>
            <p:cNvSpPr/>
            <p:nvPr/>
          </p:nvSpPr>
          <p:spPr bwMode="auto">
            <a:xfrm>
              <a:off x="6217920" y="2438400"/>
              <a:ext cx="2926080" cy="36576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cxnSp>
          <p:nvCxnSpPr>
            <p:cNvPr id="55333" name="Straight Arrow Connector 44"/>
            <p:cNvCxnSpPr>
              <a:cxnSpLocks noChangeShapeType="1"/>
            </p:cNvCxnSpPr>
            <p:nvPr/>
          </p:nvCxnSpPr>
          <p:spPr bwMode="auto">
            <a:xfrm>
              <a:off x="6172200" y="6324600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4" name="TextBox 33"/>
            <p:cNvSpPr txBox="1">
              <a:spLocks noChangeArrowheads="1"/>
            </p:cNvSpPr>
            <p:nvPr/>
          </p:nvSpPr>
          <p:spPr bwMode="auto">
            <a:xfrm flipH="1">
              <a:off x="7246938" y="6172200"/>
              <a:ext cx="7620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55335" name="TextBox 10"/>
            <p:cNvSpPr txBox="1">
              <a:spLocks noChangeArrowheads="1"/>
            </p:cNvSpPr>
            <p:nvPr/>
          </p:nvSpPr>
          <p:spPr bwMode="auto">
            <a:xfrm>
              <a:off x="6692368" y="1447788"/>
              <a:ext cx="1909065" cy="83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MAX, LZD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20 ton (10 ton)</a:t>
              </a:r>
            </a:p>
          </p:txBody>
        </p:sp>
        <p:sp>
          <p:nvSpPr>
            <p:cNvPr id="55336" name="Rectangle 47"/>
            <p:cNvSpPr>
              <a:spLocks noChangeArrowheads="1"/>
            </p:cNvSpPr>
            <p:nvPr/>
          </p:nvSpPr>
          <p:spPr bwMode="auto">
            <a:xfrm>
              <a:off x="7258050" y="9144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G3</a:t>
              </a:r>
            </a:p>
          </p:txBody>
        </p:sp>
        <p:cxnSp>
          <p:nvCxnSpPr>
            <p:cNvPr id="55337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4304507" y="4380706"/>
              <a:ext cx="2971800" cy="1587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8" name="TextBox 28"/>
            <p:cNvSpPr txBox="1">
              <a:spLocks noChangeArrowheads="1"/>
            </p:cNvSpPr>
            <p:nvPr/>
          </p:nvSpPr>
          <p:spPr bwMode="auto">
            <a:xfrm>
              <a:off x="7162800" y="6477000"/>
              <a:ext cx="652161" cy="399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996633"/>
                  </a:solidFill>
                  <a:latin typeface="Arial Narrow" charset="0"/>
                </a:rPr>
                <a:t>2020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  <p:sp>
          <p:nvSpPr>
            <p:cNvPr id="55339" name="TextBox 54"/>
            <p:cNvSpPr txBox="1">
              <a:spLocks noChangeArrowheads="1"/>
            </p:cNvSpPr>
            <p:nvPr/>
          </p:nvSpPr>
          <p:spPr bwMode="auto">
            <a:xfrm>
              <a:off x="5486400" y="4038600"/>
              <a:ext cx="6858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06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6052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10</a:t>
            </a:r>
            <a:r>
              <a:rPr lang="en-US" sz="2000" b="1" baseline="30000"/>
              <a:t>32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6052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10</a:t>
            </a:r>
            <a:r>
              <a:rPr lang="en-US" sz="2000" b="1" baseline="30000"/>
              <a:t>29</a:t>
            </a:r>
          </a:p>
        </p:txBody>
      </p:sp>
      <p:pic>
        <p:nvPicPr>
          <p:cNvPr id="63495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497" name="Text Box 7"/>
          <p:cNvSpPr txBox="1">
            <a:spLocks noChangeArrowheads="1"/>
          </p:cNvSpPr>
          <p:nvPr/>
        </p:nvSpPr>
        <p:spPr bwMode="auto">
          <a:xfrm>
            <a:off x="5943600" y="1905000"/>
            <a:ext cx="1905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</a:rPr>
              <a:t>Grand Unification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2057400" y="5562600"/>
            <a:ext cx="1197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5715000" y="5562600"/>
            <a:ext cx="12446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16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7620000" y="5562600"/>
            <a:ext cx="12446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19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3501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10</a:t>
            </a:r>
            <a:r>
              <a:rPr lang="en-US" sz="2000" b="1" baseline="30000"/>
              <a:t>32</a:t>
            </a:r>
          </a:p>
        </p:txBody>
      </p:sp>
      <p:sp>
        <p:nvSpPr>
          <p:cNvPr id="63502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10</a:t>
            </a:r>
            <a:r>
              <a:rPr lang="en-US" sz="2000" b="1" baseline="30000"/>
              <a:t>29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57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to MAX</a:t>
            </a:r>
            <a:endParaRPr lang="en-US" dirty="0"/>
          </a:p>
        </p:txBody>
      </p:sp>
      <p:cxnSp>
        <p:nvCxnSpPr>
          <p:cNvPr id="11" name="Straight Arrow Connector 10"/>
          <p:cNvCxnSpPr>
            <a:cxnSpLocks noChangeAspect="1"/>
          </p:cNvCxnSpPr>
          <p:nvPr/>
        </p:nvCxnSpPr>
        <p:spPr bwMode="auto">
          <a:xfrm>
            <a:off x="152400" y="1600200"/>
            <a:ext cx="9220200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143000" y="1447800"/>
            <a:ext cx="0" cy="3048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7878D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62000" y="990600"/>
            <a:ext cx="746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2012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2073282" y="1447800"/>
            <a:ext cx="0" cy="3048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7878D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692282" y="990600"/>
            <a:ext cx="746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2013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3003564" y="1447800"/>
            <a:ext cx="0" cy="3048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7878D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2622564" y="990600"/>
            <a:ext cx="746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2014</a:t>
            </a: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3933846" y="1447800"/>
            <a:ext cx="0" cy="3048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7878D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3552846" y="990600"/>
            <a:ext cx="746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2015</a:t>
            </a: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4864128" y="1447800"/>
            <a:ext cx="0" cy="3048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7878D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4483128" y="990600"/>
            <a:ext cx="746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2016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794410" y="1447800"/>
            <a:ext cx="0" cy="3048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7878D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5413410" y="990600"/>
            <a:ext cx="746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2017</a:t>
            </a: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6724692" y="1447800"/>
            <a:ext cx="0" cy="3048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7878D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6343692" y="990600"/>
            <a:ext cx="746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2018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7654974" y="1447800"/>
            <a:ext cx="0" cy="3048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7878D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7273974" y="990600"/>
            <a:ext cx="746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2019</a:t>
            </a: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585256" y="1447800"/>
            <a:ext cx="0" cy="3048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7878D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8204256" y="990600"/>
            <a:ext cx="746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2020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200" y="3327897"/>
            <a:ext cx="1942559" cy="58477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XENON100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239270" y="6073946"/>
            <a:ext cx="802031" cy="76940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44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66800" y="4851897"/>
            <a:ext cx="2017700" cy="584776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+mn-lt"/>
              </a:rPr>
              <a:t>DarkSide50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81200" y="1959114"/>
            <a:ext cx="2522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+mn-lt"/>
              </a:rPr>
              <a:t>Gran </a:t>
            </a:r>
            <a:r>
              <a:rPr lang="en-US" sz="4000" b="1" dirty="0" err="1" smtClean="0">
                <a:solidFill>
                  <a:srgbClr val="008000"/>
                </a:solidFill>
                <a:latin typeface="+mn-lt"/>
              </a:rPr>
              <a:t>Sasso</a:t>
            </a:r>
            <a:endParaRPr lang="en-US" sz="4000" b="1" dirty="0" smtClean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800600" y="1959114"/>
            <a:ext cx="3429000" cy="707886"/>
            <a:chOff x="4800600" y="1882946"/>
            <a:chExt cx="3429000" cy="707886"/>
          </a:xfrm>
        </p:grpSpPr>
        <p:sp>
          <p:nvSpPr>
            <p:cNvPr id="63" name="TextBox 62"/>
            <p:cNvSpPr txBox="1"/>
            <p:nvPr/>
          </p:nvSpPr>
          <p:spPr>
            <a:xfrm>
              <a:off x="6627028" y="1882946"/>
              <a:ext cx="16025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008000"/>
                  </a:solidFill>
                  <a:latin typeface="+mn-lt"/>
                </a:rPr>
                <a:t>DUSEL</a:t>
              </a:r>
            </a:p>
          </p:txBody>
        </p:sp>
        <p:sp>
          <p:nvSpPr>
            <p:cNvPr id="65" name="Right Arrow 64"/>
            <p:cNvSpPr/>
            <p:nvPr/>
          </p:nvSpPr>
          <p:spPr>
            <a:xfrm>
              <a:off x="4800600" y="2184897"/>
              <a:ext cx="1524000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chemeClr val="accent5">
                  <a:lumMod val="75000"/>
                </a:schemeClr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CCFFCC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565537" y="2743200"/>
            <a:ext cx="3426063" cy="4114800"/>
            <a:chOff x="5184537" y="2792927"/>
            <a:chExt cx="3426063" cy="4114800"/>
          </a:xfrm>
        </p:grpSpPr>
        <p:sp>
          <p:nvSpPr>
            <p:cNvPr id="55" name="TextBox 54"/>
            <p:cNvSpPr txBox="1">
              <a:spLocks noChangeArrowheads="1"/>
            </p:cNvSpPr>
            <p:nvPr/>
          </p:nvSpPr>
          <p:spPr bwMode="auto">
            <a:xfrm>
              <a:off x="6858000" y="6138318"/>
              <a:ext cx="1219200" cy="7694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4400" b="1" dirty="0" smtClean="0">
                  <a:solidFill>
                    <a:srgbClr val="FF00FF"/>
                  </a:solidFill>
                  <a:latin typeface="Arial Narrow" charset="0"/>
                </a:rPr>
                <a:t>G3</a:t>
              </a:r>
              <a:endParaRPr lang="en-US" sz="4400" b="1" dirty="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934200" y="3692604"/>
              <a:ext cx="1269698" cy="58477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+mn-lt"/>
                </a:rPr>
                <a:t>Xe</a:t>
              </a:r>
              <a:r>
                <a:rPr lang="en-US" sz="3200" b="1" dirty="0" smtClean="0">
                  <a:solidFill>
                    <a:srgbClr val="FF0000"/>
                  </a:solidFill>
                  <a:latin typeface="+mn-lt"/>
                </a:rPr>
                <a:t> 10T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59103" y="4553828"/>
              <a:ext cx="1231828" cy="584776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+mn-lt"/>
                </a:rPr>
                <a:t>Ar</a:t>
              </a:r>
              <a:r>
                <a:rPr lang="en-US" sz="3200" b="1" dirty="0" smtClean="0">
                  <a:solidFill>
                    <a:srgbClr val="0000FF"/>
                  </a:solidFill>
                  <a:latin typeface="+mn-lt"/>
                </a:rPr>
                <a:t> 50T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6553200" y="3453824"/>
              <a:ext cx="2057400" cy="1981200"/>
            </a:xfrm>
            <a:prstGeom prst="roundRect">
              <a:avLst/>
            </a:prstGeom>
            <a:ln w="38100" cmpd="sng">
              <a:solidFill>
                <a:srgbClr val="FF00FF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TextBox 65"/>
            <p:cNvSpPr txBox="1">
              <a:spLocks noChangeArrowheads="1"/>
            </p:cNvSpPr>
            <p:nvPr/>
          </p:nvSpPr>
          <p:spPr bwMode="auto">
            <a:xfrm>
              <a:off x="6959103" y="2792927"/>
              <a:ext cx="1120753" cy="7078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4000" b="1" dirty="0" smtClean="0">
                  <a:solidFill>
                    <a:srgbClr val="FF00FF"/>
                  </a:solidFill>
                  <a:latin typeface="Arial Narrow" charset="0"/>
                </a:rPr>
                <a:t>MAX</a:t>
              </a:r>
              <a:endParaRPr lang="en-US" sz="4000" b="1" dirty="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68" name="Right Arrow 67"/>
            <p:cNvSpPr/>
            <p:nvPr/>
          </p:nvSpPr>
          <p:spPr>
            <a:xfrm rot="896959">
              <a:off x="5184537" y="3799062"/>
              <a:ext cx="1296347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rgbClr val="FFB0FB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CCFF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ight Arrow 68"/>
            <p:cNvSpPr/>
            <p:nvPr/>
          </p:nvSpPr>
          <p:spPr>
            <a:xfrm rot="20066969">
              <a:off x="5645829" y="4873175"/>
              <a:ext cx="864467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CC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1000" y="3988873"/>
            <a:ext cx="1564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65000"/>
                  </a:schemeClr>
                </a:solidFill>
                <a:latin typeface="+mn-lt"/>
              </a:rPr>
              <a:t>(</a:t>
            </a:r>
            <a:r>
              <a:rPr lang="en-US" sz="2000" b="1" i="1" dirty="0" smtClean="0">
                <a:solidFill>
                  <a:schemeClr val="accent3">
                    <a:lumMod val="65000"/>
                  </a:schemeClr>
                </a:solidFill>
                <a:latin typeface="+mn-lt"/>
              </a:rPr>
              <a:t>Paul </a:t>
            </a:r>
            <a:r>
              <a:rPr lang="en-US" sz="2000" b="1" i="1" dirty="0" err="1" smtClean="0">
                <a:solidFill>
                  <a:schemeClr val="accent3">
                    <a:lumMod val="65000"/>
                  </a:schemeClr>
                </a:solidFill>
                <a:latin typeface="+mn-lt"/>
              </a:rPr>
              <a:t>Scovell</a:t>
            </a:r>
            <a:r>
              <a:rPr lang="en-US" sz="2000" b="1" dirty="0" smtClean="0">
                <a:solidFill>
                  <a:schemeClr val="accent3">
                    <a:lumMod val="65000"/>
                  </a:schemeClr>
                </a:solidFill>
                <a:latin typeface="+mn-lt"/>
              </a:rPr>
              <a:t>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09800" y="3327897"/>
            <a:ext cx="3729910" cy="3515458"/>
            <a:chOff x="2209800" y="3327897"/>
            <a:chExt cx="3729910" cy="3515458"/>
          </a:xfrm>
        </p:grpSpPr>
        <p:grpSp>
          <p:nvGrpSpPr>
            <p:cNvPr id="71" name="Group 70"/>
            <p:cNvGrpSpPr/>
            <p:nvPr/>
          </p:nvGrpSpPr>
          <p:grpSpPr>
            <a:xfrm>
              <a:off x="2209800" y="3327897"/>
              <a:ext cx="3729910" cy="3515458"/>
              <a:chOff x="2133600" y="3453824"/>
              <a:chExt cx="3729910" cy="3515458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3505200" y="3453824"/>
                <a:ext cx="1867418" cy="584776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  <a:latin typeface="+mn-lt"/>
                  </a:rPr>
                  <a:t>XENON 1T</a:t>
                </a:r>
              </a:p>
            </p:txBody>
          </p:sp>
          <p:sp>
            <p:nvSpPr>
              <p:cNvPr id="54" name="TextBox 53"/>
              <p:cNvSpPr txBox="1">
                <a:spLocks noChangeArrowheads="1"/>
              </p:cNvSpPr>
              <p:nvPr/>
            </p:nvSpPr>
            <p:spPr bwMode="auto">
              <a:xfrm>
                <a:off x="4255234" y="6199873"/>
                <a:ext cx="802031" cy="76940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91407" tIns="45704" rIns="91407" bIns="45704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4400" b="1" dirty="0" smtClean="0">
                    <a:solidFill>
                      <a:srgbClr val="FF00FF"/>
                    </a:solidFill>
                    <a:latin typeface="Arial Narrow" charset="0"/>
                  </a:rPr>
                  <a:t>G2</a:t>
                </a:r>
                <a:endParaRPr lang="en-US" sz="4400" b="1" dirty="0">
                  <a:solidFill>
                    <a:srgbClr val="FF00FF"/>
                  </a:solidFill>
                  <a:latin typeface="Arial Narrow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733800" y="4977824"/>
                <a:ext cx="2129710" cy="584776"/>
              </a:xfrm>
              <a:prstGeom prst="rect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 smtClean="0">
                    <a:solidFill>
                      <a:srgbClr val="0000FF"/>
                    </a:solidFill>
                    <a:latin typeface="+mn-lt"/>
                  </a:rPr>
                  <a:t>DarkSide</a:t>
                </a:r>
                <a:r>
                  <a:rPr lang="en-US" sz="3200" b="1" dirty="0" smtClean="0">
                    <a:solidFill>
                      <a:srgbClr val="0000FF"/>
                    </a:solidFill>
                    <a:latin typeface="+mn-lt"/>
                  </a:rPr>
                  <a:t> 5T</a:t>
                </a:r>
              </a:p>
            </p:txBody>
          </p:sp>
          <p:sp>
            <p:nvSpPr>
              <p:cNvPr id="67" name="Right Arrow 66"/>
              <p:cNvSpPr/>
              <p:nvPr/>
            </p:nvSpPr>
            <p:spPr>
              <a:xfrm>
                <a:off x="2133600" y="3628278"/>
                <a:ext cx="1219200" cy="228600"/>
              </a:xfrm>
              <a:prstGeom prst="rightArrow">
                <a:avLst>
                  <a:gd name="adj1" fmla="val 50000"/>
                  <a:gd name="adj2" fmla="val 71787"/>
                </a:avLst>
              </a:prstGeom>
              <a:ln w="38100" cmpd="sng">
                <a:solidFill>
                  <a:srgbClr val="FFB0FB"/>
                </a:solidFill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FFB0FB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Right Arrow 69"/>
              <p:cNvSpPr/>
              <p:nvPr/>
            </p:nvSpPr>
            <p:spPr>
              <a:xfrm>
                <a:off x="3124200" y="5152278"/>
                <a:ext cx="533400" cy="228600"/>
              </a:xfrm>
              <a:prstGeom prst="rightArrow">
                <a:avLst>
                  <a:gd name="adj1" fmla="val 50000"/>
                  <a:gd name="adj2" fmla="val 71787"/>
                </a:avLst>
              </a:prstGeom>
              <a:ln w="38100" cmpd="sng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FFCC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3810000" y="3988873"/>
              <a:ext cx="1530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A6A6A6"/>
                  </a:solidFill>
                  <a:latin typeface="+mn-lt"/>
                </a:rPr>
                <a:t>(</a:t>
              </a:r>
              <a:r>
                <a:rPr lang="en-US" sz="2000" b="1" i="1" dirty="0" smtClean="0">
                  <a:solidFill>
                    <a:srgbClr val="A6A6A6"/>
                  </a:solidFill>
                  <a:latin typeface="+mn-lt"/>
                </a:rPr>
                <a:t>Elena </a:t>
              </a:r>
              <a:r>
                <a:rPr lang="en-US" sz="2000" b="1" i="1" dirty="0" err="1" smtClean="0">
                  <a:solidFill>
                    <a:srgbClr val="A6A6A6"/>
                  </a:solidFill>
                  <a:latin typeface="+mn-lt"/>
                </a:rPr>
                <a:t>Aprile</a:t>
              </a:r>
              <a:r>
                <a:rPr lang="en-US" sz="2000" b="1" dirty="0" smtClean="0">
                  <a:solidFill>
                    <a:srgbClr val="A6A6A6"/>
                  </a:solidFill>
                  <a:latin typeface="+mn-lt"/>
                </a:rPr>
                <a:t>) 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219200" y="5536834"/>
            <a:ext cx="3247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A6A6A6"/>
                </a:solidFill>
                <a:latin typeface="+mn-lt"/>
              </a:rPr>
              <a:t>(</a:t>
            </a:r>
            <a:r>
              <a:rPr lang="en-US" sz="2000" b="1" i="1" dirty="0" smtClean="0">
                <a:solidFill>
                  <a:srgbClr val="A6A6A6"/>
                </a:solidFill>
                <a:latin typeface="+mn-lt"/>
              </a:rPr>
              <a:t>Luca </a:t>
            </a:r>
            <a:r>
              <a:rPr lang="en-US" sz="2000" b="1" i="1" dirty="0" err="1" smtClean="0">
                <a:solidFill>
                  <a:srgbClr val="A6A6A6"/>
                </a:solidFill>
                <a:latin typeface="+mn-lt"/>
              </a:rPr>
              <a:t>Grandi</a:t>
            </a:r>
            <a:r>
              <a:rPr lang="en-US" sz="2000" b="1" i="1" dirty="0">
                <a:solidFill>
                  <a:srgbClr val="A6A6A6"/>
                </a:solidFill>
                <a:latin typeface="+mn-lt"/>
              </a:rPr>
              <a:t>, Frank </a:t>
            </a:r>
            <a:r>
              <a:rPr lang="en-US" sz="2000" b="1" i="1" dirty="0" err="1" smtClean="0">
                <a:solidFill>
                  <a:srgbClr val="A6A6A6"/>
                </a:solidFill>
                <a:latin typeface="+mn-lt"/>
              </a:rPr>
              <a:t>Calaprice</a:t>
            </a:r>
            <a:r>
              <a:rPr lang="en-US" sz="2000" b="1" dirty="0" smtClean="0">
                <a:solidFill>
                  <a:srgbClr val="A6A6A6"/>
                </a:solidFill>
                <a:latin typeface="+mn-lt"/>
              </a:rPr>
              <a:t>) </a:t>
            </a:r>
          </a:p>
        </p:txBody>
      </p:sp>
      <p:sp>
        <p:nvSpPr>
          <p:cNvPr id="74" name="Footer Placeholder 4"/>
          <p:cNvSpPr txBox="1">
            <a:spLocks/>
          </p:cNvSpPr>
          <p:nvPr/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algn="l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668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40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5" name="Slide Number Placeholder 5"/>
          <p:cNvSpPr txBox="1">
            <a:spLocks/>
          </p:cNvSpPr>
          <p:nvPr/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algn="l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668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40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E3382A-F2D9-1D47-B98D-B2DEE724CCA7}" type="slidenum">
              <a:rPr lang="en-US" sz="1500" smtClean="0">
                <a:solidFill>
                  <a:srgbClr val="0000FF"/>
                </a:solidFill>
              </a:rPr>
              <a:pPr eaLnBrk="1" hangingPunct="1"/>
              <a:t>70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7018338"/>
            <a:ext cx="19050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53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53"/>
          <p:cNvCxnSpPr>
            <a:cxnSpLocks noChangeShapeType="1"/>
          </p:cNvCxnSpPr>
          <p:nvPr/>
        </p:nvCxnSpPr>
        <p:spPr bwMode="auto">
          <a:xfrm rot="5400000">
            <a:off x="4191794" y="4266406"/>
            <a:ext cx="33528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 (</a:t>
            </a:r>
            <a:r>
              <a:rPr lang="en-US" dirty="0" smtClean="0">
                <a:solidFill>
                  <a:srgbClr val="FF00FF"/>
                </a:solidFill>
              </a:rPr>
              <a:t>G2</a:t>
            </a:r>
            <a:r>
              <a:rPr lang="en-US" dirty="0" smtClean="0"/>
              <a:t>) at LNGS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990600"/>
            <a:ext cx="5562600" cy="560479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3124200" y="2362200"/>
            <a:ext cx="2819400" cy="1143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3124200" y="4191000"/>
            <a:ext cx="2819400" cy="1905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15436" y="4495800"/>
            <a:ext cx="151836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Water Tank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486400" y="3962400"/>
            <a:ext cx="762000" cy="461523"/>
          </a:xfrm>
          <a:prstGeom prst="rect">
            <a:avLst/>
          </a:prstGeom>
          <a:solidFill>
            <a:schemeClr val="bg1"/>
          </a:solidFill>
        </p:spPr>
        <p:txBody>
          <a:bodyPr wrap="square" lIns="91301" tIns="45650" rIns="91301" bIns="45650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640" y="1219200"/>
            <a:ext cx="3506148" cy="54163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22930" y="3886200"/>
            <a:ext cx="1217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FF"/>
                </a:solidFill>
                <a:latin typeface="+mn-lt"/>
              </a:rPr>
              <a:t>Xe</a:t>
            </a:r>
            <a:endParaRPr lang="en-US" b="1" dirty="0" smtClean="0">
              <a:solidFill>
                <a:srgbClr val="FF00FF"/>
              </a:solidFill>
              <a:latin typeface="+mn-lt"/>
            </a:endParaRP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+mn-lt"/>
              </a:rPr>
              <a:t>(2.2 Ton)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256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endParaRPr lang="en-US" smtClean="0"/>
          </a:p>
        </p:txBody>
      </p:sp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8372" name="Rectangle 4"/>
          <p:cNvSpPr>
            <a:spLocks/>
          </p:cNvSpPr>
          <p:nvPr/>
        </p:nvSpPr>
        <p:spPr bwMode="auto">
          <a:xfrm>
            <a:off x="1032551" y="114300"/>
            <a:ext cx="6263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8320" tIns="28320" rIns="28320" bIns="28320"/>
          <a:lstStyle/>
          <a:p>
            <a:pPr algn="l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LNGS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UnderGround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 lab – Hall B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999">
            <a:off x="5391299" y="6265069"/>
            <a:ext cx="887221" cy="90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54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endParaRPr lang="en-US" smtClean="0"/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0" y="2924175"/>
            <a:ext cx="584135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4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999">
            <a:off x="5391299" y="6265069"/>
            <a:ext cx="887221" cy="90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1032551" y="114300"/>
            <a:ext cx="6263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8320" tIns="28320" rIns="28320" bIns="28320"/>
          <a:lstStyle/>
          <a:p>
            <a:pPr algn="l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LNGS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UnderGround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 lab – Hall B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47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DarkSide</a:t>
            </a:r>
            <a:r>
              <a:rPr lang="en-US" dirty="0" smtClean="0"/>
              <a:t> 50 (</a:t>
            </a:r>
            <a:r>
              <a:rPr lang="en-US" dirty="0" smtClean="0">
                <a:solidFill>
                  <a:srgbClr val="FF00FF"/>
                </a:solidFill>
              </a:rPr>
              <a:t>G1</a:t>
            </a:r>
            <a:r>
              <a:rPr lang="en-US" dirty="0" smtClean="0"/>
              <a:t>) at LNGS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133600"/>
            <a:ext cx="2621338" cy="4250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14400"/>
            <a:ext cx="5405674" cy="6019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990600"/>
            <a:ext cx="20826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FF"/>
                </a:solidFill>
                <a:latin typeface="+mn-lt"/>
              </a:rPr>
              <a:t>CTF Water Tank</a:t>
            </a:r>
            <a:endParaRPr lang="en-US" b="1" dirty="0">
              <a:solidFill>
                <a:srgbClr val="CCFF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055203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Liquid</a:t>
            </a:r>
          </a:p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Scintillator</a:t>
            </a:r>
            <a:endParaRPr lang="en-US" b="1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676400" y="3429000"/>
            <a:ext cx="304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086600" y="4648200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Depleted </a:t>
            </a:r>
            <a:r>
              <a:rPr lang="en-US" sz="1800" b="1" dirty="0" err="1" smtClean="0">
                <a:solidFill>
                  <a:srgbClr val="FF0000"/>
                </a:solidFill>
                <a:latin typeface="+mn-lt"/>
              </a:rPr>
              <a:t>Ar</a:t>
            </a:r>
            <a:endParaRPr lang="en-US" sz="1800" b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(50 kg)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3048000" y="3048000"/>
            <a:ext cx="2971800" cy="1143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2971800" y="4648200"/>
            <a:ext cx="3048000" cy="1371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53"/>
          <p:cNvCxnSpPr>
            <a:cxnSpLocks noChangeShapeType="1"/>
          </p:cNvCxnSpPr>
          <p:nvPr/>
        </p:nvCxnSpPr>
        <p:spPr bwMode="auto">
          <a:xfrm>
            <a:off x="6019800" y="3733800"/>
            <a:ext cx="0" cy="21336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/>
          <p:cNvSpPr txBox="1"/>
          <p:nvPr/>
        </p:nvSpPr>
        <p:spPr bwMode="auto">
          <a:xfrm>
            <a:off x="5562600" y="4495800"/>
            <a:ext cx="914400" cy="461523"/>
          </a:xfrm>
          <a:prstGeom prst="rect">
            <a:avLst/>
          </a:prstGeom>
          <a:solidFill>
            <a:schemeClr val="bg1"/>
          </a:solidFill>
        </p:spPr>
        <p:txBody>
          <a:bodyPr wrap="square" lIns="91301" tIns="45650" rIns="91301" bIns="45650" anchor="ctr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30 cm</a:t>
            </a:r>
            <a:endParaRPr lang="en-US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96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53"/>
          <p:cNvCxnSpPr>
            <a:cxnSpLocks noChangeShapeType="1"/>
          </p:cNvCxnSpPr>
          <p:nvPr/>
        </p:nvCxnSpPr>
        <p:spPr bwMode="auto">
          <a:xfrm flipH="1">
            <a:off x="5867400" y="2743200"/>
            <a:ext cx="1588" cy="31242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/>
          <p:cNvSpPr txBox="1"/>
          <p:nvPr/>
        </p:nvSpPr>
        <p:spPr bwMode="auto">
          <a:xfrm>
            <a:off x="5486400" y="4023955"/>
            <a:ext cx="914400" cy="461523"/>
          </a:xfrm>
          <a:prstGeom prst="rect">
            <a:avLst/>
          </a:prstGeom>
          <a:solidFill>
            <a:schemeClr val="bg1"/>
          </a:solidFill>
        </p:spPr>
        <p:txBody>
          <a:bodyPr wrap="square" lIns="91301" tIns="45650" rIns="91301" bIns="45650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2 </a:t>
            </a:r>
            <a:r>
              <a:rPr lang="en-US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</a:t>
            </a:r>
            <a:endParaRPr lang="en-US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DarkSide</a:t>
            </a:r>
            <a:r>
              <a:rPr lang="en-US" dirty="0" smtClean="0"/>
              <a:t> 5T </a:t>
            </a:r>
            <a:r>
              <a:rPr lang="en-US" dirty="0"/>
              <a:t>(</a:t>
            </a:r>
            <a:r>
              <a:rPr lang="en-US" dirty="0">
                <a:solidFill>
                  <a:srgbClr val="FF00FF"/>
                </a:solidFill>
              </a:rPr>
              <a:t>G2</a:t>
            </a:r>
            <a:r>
              <a:rPr lang="en-US" dirty="0"/>
              <a:t>) </a:t>
            </a:r>
            <a:r>
              <a:rPr lang="en-US" dirty="0" smtClean="0"/>
              <a:t>at LNGS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14400"/>
            <a:ext cx="5405674" cy="6019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990600"/>
            <a:ext cx="20826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FF"/>
                </a:solidFill>
                <a:latin typeface="+mn-lt"/>
              </a:rPr>
              <a:t>CTF Water Tank</a:t>
            </a:r>
            <a:endParaRPr lang="en-US" b="1" dirty="0">
              <a:solidFill>
                <a:srgbClr val="CCFF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055203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Liquid</a:t>
            </a:r>
          </a:p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Scintillator</a:t>
            </a:r>
            <a:endParaRPr lang="en-US" b="1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676400" y="3429000"/>
            <a:ext cx="304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2971800" y="2514600"/>
            <a:ext cx="2819400" cy="1828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2971800" y="4648200"/>
            <a:ext cx="2819400" cy="1524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Content Placeholder 6" descr="argon1ton_2-21-10_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1" y="2057400"/>
            <a:ext cx="3581400" cy="450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3"/>
          <p:cNvSpPr txBox="1">
            <a:spLocks noChangeArrowheads="1"/>
          </p:cNvSpPr>
          <p:nvPr/>
        </p:nvSpPr>
        <p:spPr bwMode="auto">
          <a:xfrm>
            <a:off x="7848600" y="3886200"/>
            <a:ext cx="826772" cy="11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8" tIns="45634" rIns="91268" bIns="4563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baseline="30000" dirty="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2800" b="1" dirty="0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sz="2000" b="1" dirty="0" smtClean="0">
                <a:solidFill>
                  <a:srgbClr val="FF00FF"/>
                </a:solidFill>
                <a:latin typeface="Arial Narrow" charset="0"/>
              </a:rPr>
              <a:t>7 </a:t>
            </a:r>
            <a:r>
              <a:rPr lang="en-US" sz="2000" b="1" dirty="0">
                <a:solidFill>
                  <a:srgbClr val="FF00FF"/>
                </a:solidFill>
                <a:latin typeface="Arial Narrow" charset="0"/>
              </a:rPr>
              <a:t>ton</a:t>
            </a:r>
          </a:p>
          <a:p>
            <a:pPr algn="ctr" eaLnBrk="1" hangingPunct="1"/>
            <a:r>
              <a:rPr lang="en-US" sz="2000" b="1" dirty="0">
                <a:solidFill>
                  <a:srgbClr val="FF00FF"/>
                </a:solidFill>
                <a:latin typeface="Arial Narrow" charset="0"/>
              </a:rPr>
              <a:t>(5 ton)</a:t>
            </a:r>
            <a:endParaRPr lang="en-US" sz="28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5541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06" name="Straight Arrow Connector 53"/>
          <p:cNvCxnSpPr>
            <a:cxnSpLocks noChangeShapeType="1"/>
          </p:cNvCxnSpPr>
          <p:nvPr/>
        </p:nvCxnSpPr>
        <p:spPr bwMode="auto">
          <a:xfrm rot="5400000">
            <a:off x="2266950" y="3771900"/>
            <a:ext cx="3733800" cy="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 bwMode="auto">
          <a:xfrm>
            <a:off x="3905250" y="3560763"/>
            <a:ext cx="762000" cy="373062"/>
          </a:xfrm>
          <a:prstGeom prst="rect">
            <a:avLst/>
          </a:prstGeom>
          <a:solidFill>
            <a:schemeClr val="bg1"/>
          </a:solidFill>
        </p:spPr>
        <p:txBody>
          <a:bodyPr lIns="91325" tIns="45662" rIns="91325" bIns="45662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4m</a:t>
            </a:r>
          </a:p>
        </p:txBody>
      </p:sp>
      <p:pic>
        <p:nvPicPr>
          <p:cNvPr id="21508" name="Picture 5" descr="4meter_3-5-10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17694"/>
          <a:stretch>
            <a:fillRect/>
          </a:stretch>
        </p:blipFill>
        <p:spPr bwMode="auto">
          <a:xfrm>
            <a:off x="4343400" y="914400"/>
            <a:ext cx="5078413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 G3 </a:t>
            </a:r>
            <a:r>
              <a:rPr lang="en-US" sz="36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Detector </a:t>
            </a:r>
            <a:r>
              <a:rPr lang="en-US" sz="3600" b="1" dirty="0">
                <a:solidFill>
                  <a:srgbClr val="009973"/>
                </a:solidFill>
                <a:latin typeface="Tahoma" charset="0"/>
                <a:cs typeface="ＭＳ Ｐゴシック" charset="0"/>
              </a:rPr>
              <a:t>(at DUSEL)</a:t>
            </a:r>
            <a:endParaRPr lang="en-US" b="1" dirty="0">
              <a:solidFill>
                <a:srgbClr val="009973"/>
              </a:solidFill>
              <a:latin typeface="Tahoma" charset="0"/>
              <a:cs typeface="ＭＳ Ｐゴシック" charset="0"/>
            </a:endParaRPr>
          </a:p>
        </p:txBody>
      </p:sp>
      <p:cxnSp>
        <p:nvCxnSpPr>
          <p:cNvPr id="21514" name="Straight Arrow Connector 53"/>
          <p:cNvCxnSpPr>
            <a:cxnSpLocks noChangeShapeType="1"/>
          </p:cNvCxnSpPr>
          <p:nvPr/>
        </p:nvCxnSpPr>
        <p:spPr bwMode="auto">
          <a:xfrm rot="5400000">
            <a:off x="-551656" y="4152106"/>
            <a:ext cx="19050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112713" y="39243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5" tIns="45662" rIns="91325" bIns="45662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2 m</a:t>
            </a:r>
          </a:p>
        </p:txBody>
      </p:sp>
      <p:pic>
        <p:nvPicPr>
          <p:cNvPr id="21518" name="Content Placeholder 6" descr="argon1ton_2-21-1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563" r="23576" b="2188"/>
          <a:stretch>
            <a:fillRect/>
          </a:stretch>
        </p:blipFill>
        <p:spPr bwMode="auto">
          <a:xfrm>
            <a:off x="566738" y="2498725"/>
            <a:ext cx="28956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34"/>
          <p:cNvSpPr txBox="1">
            <a:spLocks noChangeArrowheads="1"/>
          </p:cNvSpPr>
          <p:nvPr/>
        </p:nvSpPr>
        <p:spPr bwMode="auto">
          <a:xfrm>
            <a:off x="1962251" y="3468935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Arial Narrow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516" name="TextBox 33"/>
          <p:cNvSpPr txBox="1">
            <a:spLocks noChangeArrowheads="1"/>
          </p:cNvSpPr>
          <p:nvPr/>
        </p:nvSpPr>
        <p:spPr bwMode="auto">
          <a:xfrm>
            <a:off x="6753225" y="3048000"/>
            <a:ext cx="1552575" cy="169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baseline="30000" dirty="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4000" b="1" dirty="0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sz="3200" b="1" dirty="0">
                <a:solidFill>
                  <a:srgbClr val="FF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sz="3200" b="1" dirty="0">
                <a:solidFill>
                  <a:srgbClr val="FF00FF"/>
                </a:solidFill>
                <a:latin typeface="Arial Narrow" charset="0"/>
              </a:rPr>
              <a:t>(50 ton)</a:t>
            </a:r>
            <a:endParaRPr lang="en-US" sz="40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algn="l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668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40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algn="l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668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40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E3382A-F2D9-1D47-B98D-B2DEE724CCA7}" type="slidenum">
              <a:rPr lang="en-US" sz="1500" smtClean="0">
                <a:solidFill>
                  <a:srgbClr val="0000FF"/>
                </a:solidFill>
              </a:rPr>
              <a:pPr eaLnBrk="1" hangingPunct="1"/>
              <a:t>76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7018338"/>
            <a:ext cx="19050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24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(</a:t>
            </a:r>
            <a:r>
              <a:rPr lang="en-US" dirty="0" smtClean="0">
                <a:solidFill>
                  <a:srgbClr val="FF00FF"/>
                </a:solidFill>
              </a:rPr>
              <a:t>G3</a:t>
            </a:r>
            <a:r>
              <a:rPr lang="en-US" dirty="0" smtClean="0"/>
              <a:t>)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(at DUSEL)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9348"/>
            <a:ext cx="9601200" cy="5014252"/>
          </a:xfrm>
          <a:prstGeom prst="rect">
            <a:avLst/>
          </a:prstGeom>
        </p:spPr>
      </p:pic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52400" y="7018338"/>
            <a:ext cx="19050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" name="TextBox 34"/>
          <p:cNvSpPr txBox="1">
            <a:spLocks noChangeArrowheads="1"/>
          </p:cNvSpPr>
          <p:nvPr/>
        </p:nvSpPr>
        <p:spPr bwMode="auto">
          <a:xfrm>
            <a:off x="2209800" y="5638800"/>
            <a:ext cx="787363" cy="9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Arial Narrow" charset="0"/>
            </a:endParaRPr>
          </a:p>
          <a:p>
            <a:pPr algn="ctr" eaLnBrk="1" hangingPunct="1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6 ton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1" name="TextBox 33"/>
          <p:cNvSpPr txBox="1">
            <a:spLocks noChangeArrowheads="1"/>
          </p:cNvSpPr>
          <p:nvPr/>
        </p:nvSpPr>
        <p:spPr bwMode="auto">
          <a:xfrm>
            <a:off x="3408082" y="5410200"/>
            <a:ext cx="927661" cy="95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00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00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 smtClean="0">
                <a:solidFill>
                  <a:srgbClr val="0000FF"/>
                </a:solidFill>
                <a:latin typeface="Arial Narrow" charset="0"/>
              </a:rPr>
              <a:t>20 ton</a:t>
            </a:r>
            <a:endParaRPr lang="en-US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72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55972" cy="73152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549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55972" cy="7315200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5541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10</a:t>
            </a:r>
            <a:r>
              <a:rPr lang="en-US" sz="2000" b="1" baseline="30000"/>
              <a:t>32</a:t>
            </a:r>
          </a:p>
        </p:txBody>
      </p:sp>
      <p:sp>
        <p:nvSpPr>
          <p:cNvPr id="65543" name="Text Box 5"/>
          <p:cNvSpPr txBox="1">
            <a:spLocks noChangeArrowheads="1"/>
          </p:cNvSpPr>
          <p:nvPr/>
        </p:nvSpPr>
        <p:spPr bwMode="auto">
          <a:xfrm>
            <a:off x="7775575" y="1447800"/>
            <a:ext cx="1825625" cy="1200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1" dirty="0">
              <a:solidFill>
                <a:srgbClr val="FF00FF"/>
              </a:solidFill>
            </a:endParaRPr>
          </a:p>
          <a:p>
            <a:pPr eaLnBrk="1" hangingPunct="1"/>
            <a:r>
              <a:rPr lang="en-US" b="1" dirty="0">
                <a:solidFill>
                  <a:srgbClr val="FF00FF"/>
                </a:solidFill>
              </a:rPr>
              <a:t>Planck Epoch</a:t>
            </a:r>
          </a:p>
        </p:txBody>
      </p:sp>
      <p:sp>
        <p:nvSpPr>
          <p:cNvPr id="65544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10</a:t>
            </a:r>
            <a:r>
              <a:rPr lang="en-US" sz="2000" b="1" baseline="30000"/>
              <a:t>29</a:t>
            </a:r>
          </a:p>
        </p:txBody>
      </p:sp>
      <p:sp>
        <p:nvSpPr>
          <p:cNvPr id="65545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7748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65546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459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16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5547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459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19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1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55972" cy="7315200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71058" y="5410200"/>
            <a:ext cx="119776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Xenon</a:t>
            </a:r>
          </a:p>
          <a:p>
            <a:pPr algn="ctr"/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10 ton-year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98636" y="5859413"/>
            <a:ext cx="119776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800080"/>
                </a:solidFill>
                <a:latin typeface="+mn-lt"/>
              </a:rPr>
              <a:t>Argon</a:t>
            </a:r>
          </a:p>
          <a:p>
            <a:pPr algn="ctr"/>
            <a:r>
              <a:rPr lang="en-US" sz="1800" b="1" dirty="0" smtClean="0">
                <a:solidFill>
                  <a:srgbClr val="800080"/>
                </a:solidFill>
                <a:latin typeface="+mn-lt"/>
              </a:rPr>
              <a:t>50 ton-year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2812" y="5578574"/>
            <a:ext cx="228600" cy="2286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01000" y="5899424"/>
            <a:ext cx="152400" cy="381000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Dark Matter Programs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8" y="762000"/>
            <a:ext cx="9440350" cy="6172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5181600" y="2286000"/>
            <a:ext cx="3962400" cy="3200400"/>
          </a:xfrm>
          <a:prstGeom prst="roundRect">
            <a:avLst>
              <a:gd name="adj" fmla="val 10354"/>
            </a:avLst>
          </a:prstGeom>
          <a:noFill/>
          <a:ln w="762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FF"/>
              </a:solidFill>
              <a:effectLst/>
              <a:latin typeface="Arial" charset="0"/>
            </a:endParaRPr>
          </a:p>
        </p:txBody>
      </p:sp>
      <p:sp>
        <p:nvSpPr>
          <p:cNvPr id="9" name="TextBox 34"/>
          <p:cNvSpPr txBox="1">
            <a:spLocks noChangeArrowheads="1"/>
          </p:cNvSpPr>
          <p:nvPr/>
        </p:nvSpPr>
        <p:spPr bwMode="auto">
          <a:xfrm>
            <a:off x="5137686" y="3276600"/>
            <a:ext cx="4038600" cy="58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00FF"/>
                </a:solidFill>
                <a:latin typeface="Arial Narrow" charset="0"/>
              </a:rPr>
              <a:t>G3 = </a:t>
            </a:r>
            <a:r>
              <a:rPr lang="en-US" sz="3200" b="1" dirty="0" err="1" smtClean="0">
                <a:solidFill>
                  <a:srgbClr val="FF0000"/>
                </a:solidFill>
                <a:latin typeface="Arial Narrow" charset="0"/>
              </a:rPr>
              <a:t>Xe</a:t>
            </a:r>
            <a:r>
              <a:rPr lang="en-US" sz="3200" b="1" dirty="0" smtClean="0">
                <a:solidFill>
                  <a:srgbClr val="FF0000"/>
                </a:solidFill>
                <a:latin typeface="Arial Narrow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latin typeface="Arial Narrow" charset="0"/>
              </a:rPr>
              <a:t>10T) </a:t>
            </a:r>
            <a:r>
              <a:rPr lang="en-US" sz="3200" b="1" dirty="0" smtClean="0">
                <a:solidFill>
                  <a:srgbClr val="FF00FF"/>
                </a:solidFill>
                <a:latin typeface="Arial Narrow" charset="0"/>
              </a:rPr>
              <a:t>+ </a:t>
            </a:r>
            <a:r>
              <a:rPr lang="en-US" sz="3200" b="1" dirty="0" err="1" smtClean="0">
                <a:solidFill>
                  <a:srgbClr val="0000FF"/>
                </a:solidFill>
                <a:latin typeface="Arial Narrow" charset="0"/>
              </a:rPr>
              <a:t>Ar</a:t>
            </a:r>
            <a:r>
              <a:rPr lang="en-US" sz="3200" b="1" dirty="0" smtClean="0">
                <a:solidFill>
                  <a:srgbClr val="0000FF"/>
                </a:solidFill>
                <a:latin typeface="Arial Narrow" charset="0"/>
              </a:rPr>
              <a:t> (50T)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514" y="805418"/>
            <a:ext cx="7267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2010</a:t>
            </a:r>
            <a:endParaRPr lang="en-US" sz="19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200" y="2281535"/>
            <a:ext cx="561121" cy="2823865"/>
            <a:chOff x="76200" y="2281535"/>
            <a:chExt cx="561121" cy="2823865"/>
          </a:xfrm>
        </p:grpSpPr>
        <p:sp>
          <p:nvSpPr>
            <p:cNvPr id="12" name="TextBox 11"/>
            <p:cNvSpPr txBox="1"/>
            <p:nvPr/>
          </p:nvSpPr>
          <p:spPr>
            <a:xfrm>
              <a:off x="76200" y="2281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" y="3805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" y="3119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" y="4643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1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61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Technological Challenges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3870325" y="4251325"/>
            <a:ext cx="2938463" cy="23844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265613" y="4652963"/>
            <a:ext cx="2135187" cy="1865312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 defTabSz="963613">
              <a:defRPr/>
            </a:pPr>
            <a:endParaRPr lang="en-US" b="1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1981200" y="990600"/>
            <a:ext cx="7264400" cy="5486400"/>
          </a:xfrm>
          <a:custGeom>
            <a:avLst/>
            <a:gdLst>
              <a:gd name="T0" fmla="*/ 0 w 5476"/>
              <a:gd name="T1" fmla="*/ 2147483647 h 4138"/>
              <a:gd name="T2" fmla="*/ 2147483647 w 5476"/>
              <a:gd name="T3" fmla="*/ 2147483647 h 4138"/>
              <a:gd name="T4" fmla="*/ 2147483647 w 5476"/>
              <a:gd name="T5" fmla="*/ 2147483647 h 4138"/>
              <a:gd name="T6" fmla="*/ 2147483647 w 5476"/>
              <a:gd name="T7" fmla="*/ 2147483647 h 4138"/>
              <a:gd name="T8" fmla="*/ 2147483647 w 5476"/>
              <a:gd name="T9" fmla="*/ 2147483647 h 4138"/>
              <a:gd name="T10" fmla="*/ 2147483647 w 5476"/>
              <a:gd name="T11" fmla="*/ 2147483647 h 4138"/>
              <a:gd name="T12" fmla="*/ 2147483647 w 5476"/>
              <a:gd name="T13" fmla="*/ 2147483647 h 4138"/>
              <a:gd name="T14" fmla="*/ 2147483647 w 5476"/>
              <a:gd name="T15" fmla="*/ 2147483647 h 4138"/>
              <a:gd name="T16" fmla="*/ 2147483647 w 5476"/>
              <a:gd name="T17" fmla="*/ 2147483647 h 4138"/>
              <a:gd name="T18" fmla="*/ 2147483647 w 5476"/>
              <a:gd name="T19" fmla="*/ 0 h 4138"/>
              <a:gd name="T20" fmla="*/ 2147483647 w 5476"/>
              <a:gd name="T21" fmla="*/ 2147483647 h 4138"/>
              <a:gd name="T22" fmla="*/ 2147483647 w 5476"/>
              <a:gd name="T23" fmla="*/ 2147483647 h 4138"/>
              <a:gd name="T24" fmla="*/ 2147483647 w 5476"/>
              <a:gd name="T25" fmla="*/ 2147483647 h 4138"/>
              <a:gd name="T26" fmla="*/ 2147483647 w 5476"/>
              <a:gd name="T27" fmla="*/ 2147483647 h 4138"/>
              <a:gd name="T28" fmla="*/ 2147483647 w 5476"/>
              <a:gd name="T29" fmla="*/ 2147483647 h 4138"/>
              <a:gd name="T30" fmla="*/ 2147483647 w 5476"/>
              <a:gd name="T31" fmla="*/ 2147483647 h 4138"/>
              <a:gd name="T32" fmla="*/ 2147483647 w 5476"/>
              <a:gd name="T33" fmla="*/ 2147483647 h 4138"/>
              <a:gd name="T34" fmla="*/ 2147483647 w 5476"/>
              <a:gd name="T35" fmla="*/ 2147483647 h 4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76"/>
              <a:gd name="T55" fmla="*/ 0 h 4138"/>
              <a:gd name="T56" fmla="*/ 5476 w 5476"/>
              <a:gd name="T57" fmla="*/ 4138 h 4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76" h="4138">
                <a:moveTo>
                  <a:pt x="0" y="3881"/>
                </a:moveTo>
                <a:lnTo>
                  <a:pt x="390" y="3500"/>
                </a:lnTo>
                <a:lnTo>
                  <a:pt x="443" y="3013"/>
                </a:lnTo>
                <a:lnTo>
                  <a:pt x="806" y="2765"/>
                </a:lnTo>
                <a:lnTo>
                  <a:pt x="851" y="1843"/>
                </a:lnTo>
                <a:lnTo>
                  <a:pt x="1046" y="620"/>
                </a:lnTo>
                <a:lnTo>
                  <a:pt x="1187" y="789"/>
                </a:lnTo>
                <a:lnTo>
                  <a:pt x="1498" y="283"/>
                </a:lnTo>
                <a:lnTo>
                  <a:pt x="2260" y="337"/>
                </a:lnTo>
                <a:lnTo>
                  <a:pt x="2703" y="0"/>
                </a:lnTo>
                <a:lnTo>
                  <a:pt x="2951" y="434"/>
                </a:lnTo>
                <a:lnTo>
                  <a:pt x="3341" y="133"/>
                </a:lnTo>
                <a:lnTo>
                  <a:pt x="3881" y="806"/>
                </a:lnTo>
                <a:lnTo>
                  <a:pt x="4697" y="1941"/>
                </a:lnTo>
                <a:lnTo>
                  <a:pt x="5113" y="1843"/>
                </a:lnTo>
                <a:lnTo>
                  <a:pt x="5388" y="2889"/>
                </a:lnTo>
                <a:lnTo>
                  <a:pt x="5476" y="3048"/>
                </a:lnTo>
                <a:lnTo>
                  <a:pt x="5468" y="4138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496" tIns="48248" rIns="96496" bIns="48248" anchor="b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 flipH="1">
            <a:off x="6191250" y="1165225"/>
            <a:ext cx="1547813" cy="23923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H="1">
            <a:off x="4883150" y="2398713"/>
            <a:ext cx="20462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H="1">
            <a:off x="5978525" y="2463800"/>
            <a:ext cx="987425" cy="2373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7045325" y="2393950"/>
            <a:ext cx="954088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H="1">
            <a:off x="5997575" y="2322513"/>
            <a:ext cx="989013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 flipH="1">
            <a:off x="6932613" y="2408238"/>
            <a:ext cx="69850" cy="563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H="1">
            <a:off x="5522913" y="3768725"/>
            <a:ext cx="566737" cy="95091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 flipH="1">
            <a:off x="3975100" y="3852863"/>
            <a:ext cx="2046288" cy="175101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5" name="Line 15"/>
          <p:cNvSpPr>
            <a:spLocks noChangeShapeType="1"/>
          </p:cNvSpPr>
          <p:nvPr/>
        </p:nvSpPr>
        <p:spPr bwMode="auto">
          <a:xfrm>
            <a:off x="6137275" y="3849688"/>
            <a:ext cx="954088" cy="19129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6" name="Line 16"/>
          <p:cNvSpPr>
            <a:spLocks noChangeShapeType="1"/>
          </p:cNvSpPr>
          <p:nvPr/>
        </p:nvSpPr>
        <p:spPr bwMode="auto">
          <a:xfrm flipH="1">
            <a:off x="4625975" y="3751263"/>
            <a:ext cx="1435100" cy="8429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7" name="Line 17"/>
          <p:cNvSpPr>
            <a:spLocks noChangeShapeType="1"/>
          </p:cNvSpPr>
          <p:nvPr/>
        </p:nvSpPr>
        <p:spPr bwMode="auto">
          <a:xfrm flipH="1">
            <a:off x="6038850" y="3736975"/>
            <a:ext cx="71438" cy="5635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8" name="Text Box 18"/>
          <p:cNvSpPr txBox="1">
            <a:spLocks noChangeArrowheads="1"/>
          </p:cNvSpPr>
          <p:nvPr/>
        </p:nvSpPr>
        <p:spPr bwMode="auto">
          <a:xfrm>
            <a:off x="3810000" y="1600200"/>
            <a:ext cx="29448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Underground or</a:t>
            </a:r>
          </a:p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 high mountains</a:t>
            </a:r>
          </a:p>
          <a:p>
            <a:pPr algn="ctr" eaLnBrk="1" hangingPunct="1"/>
            <a:endParaRPr lang="en-US" b="1" dirty="0">
              <a:latin typeface="Calibri" charset="0"/>
            </a:endParaRPr>
          </a:p>
        </p:txBody>
      </p:sp>
      <p:sp>
        <p:nvSpPr>
          <p:cNvPr id="18449" name="Rectangle 20"/>
          <p:cNvSpPr>
            <a:spLocks noChangeArrowheads="1"/>
          </p:cNvSpPr>
          <p:nvPr/>
        </p:nvSpPr>
        <p:spPr bwMode="auto">
          <a:xfrm>
            <a:off x="4759325" y="5181600"/>
            <a:ext cx="1014413" cy="893763"/>
          </a:xfrm>
          <a:prstGeom prst="rect">
            <a:avLst/>
          </a:prstGeom>
          <a:solidFill>
            <a:srgbClr val="85FF9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4632325" y="5410200"/>
            <a:ext cx="12509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latin typeface="Calibri" charset="0"/>
                <a:cs typeface="ＭＳ Ｐゴシック" charset="0"/>
              </a:rPr>
              <a:t>Detector</a:t>
            </a:r>
            <a:endParaRPr lang="en-US" sz="2000" b="1">
              <a:latin typeface="Calibri" charset="0"/>
            </a:endParaRPr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 flipH="1" flipV="1">
            <a:off x="6435725" y="6172200"/>
            <a:ext cx="993775" cy="21431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</p:spPr>
        <p:txBody>
          <a:bodyPr lIns="96496" tIns="48248" rIns="96496" bIns="48248" anchor="b"/>
          <a:lstStyle/>
          <a:p>
            <a:pPr algn="ctr" defTabSz="9647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8452" name="Date Placeholder 3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53" name="TextBox 36"/>
          <p:cNvSpPr txBox="1">
            <a:spLocks noChangeArrowheads="1"/>
          </p:cNvSpPr>
          <p:nvPr/>
        </p:nvSpPr>
        <p:spPr bwMode="auto">
          <a:xfrm>
            <a:off x="7165975" y="6073775"/>
            <a:ext cx="228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Water Tank</a:t>
            </a:r>
          </a:p>
          <a:p>
            <a:pPr algn="ctr" eaLnBrk="1" hangingPunct="1"/>
            <a:r>
              <a:rPr lang="en-US" sz="2000" b="1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(Liquid Scintillator)</a:t>
            </a:r>
            <a:endParaRPr lang="en-US" sz="2000" b="1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18454" name="Title 1"/>
          <p:cNvSpPr txBox="1">
            <a:spLocks/>
          </p:cNvSpPr>
          <p:nvPr/>
        </p:nvSpPr>
        <p:spPr bwMode="auto">
          <a:xfrm>
            <a:off x="152400" y="762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88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Where backgrounds come from?</a:t>
            </a:r>
            <a:endParaRPr lang="en-US" sz="36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455" name="Text Box 18"/>
          <p:cNvSpPr txBox="1">
            <a:spLocks noChangeArrowheads="1"/>
          </p:cNvSpPr>
          <p:nvPr/>
        </p:nvSpPr>
        <p:spPr bwMode="auto">
          <a:xfrm>
            <a:off x="7518400" y="1447800"/>
            <a:ext cx="1473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Cosmic Rays</a:t>
            </a:r>
            <a:endParaRPr lang="en-US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18456" name="Text Box 21"/>
          <p:cNvSpPr txBox="1">
            <a:spLocks noChangeArrowheads="1"/>
          </p:cNvSpPr>
          <p:nvPr/>
        </p:nvSpPr>
        <p:spPr bwMode="auto">
          <a:xfrm>
            <a:off x="7027863" y="4724400"/>
            <a:ext cx="22082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Radio Activities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(U, Th, K…)</a:t>
            </a:r>
            <a:endParaRPr lang="en-US" sz="2000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143000"/>
            <a:ext cx="30700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External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Detector materials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Internal impurity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21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Technological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2226"/>
            <a:ext cx="9264650" cy="6172200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 smtClean="0"/>
              <a:t>External Backgrounds</a:t>
            </a:r>
          </a:p>
          <a:p>
            <a:pPr lvl="1"/>
            <a:r>
              <a:rPr lang="en-US" dirty="0" smtClean="0"/>
              <a:t>Deep underground			</a:t>
            </a:r>
            <a:r>
              <a:rPr lang="en-US" dirty="0" smtClean="0">
                <a:solidFill>
                  <a:srgbClr val="996633"/>
                </a:solidFill>
              </a:rPr>
              <a:t>– </a:t>
            </a:r>
            <a:r>
              <a:rPr lang="en-US" dirty="0" smtClean="0">
                <a:solidFill>
                  <a:srgbClr val="FF9966"/>
                </a:solidFill>
              </a:rPr>
              <a:t>DUSEL  4850 </a:t>
            </a:r>
            <a:r>
              <a:rPr lang="en-US" dirty="0" err="1" smtClean="0">
                <a:solidFill>
                  <a:srgbClr val="FF9966"/>
                </a:solidFill>
              </a:rPr>
              <a:t>ft</a:t>
            </a:r>
            <a:endParaRPr lang="en-US" dirty="0" smtClean="0">
              <a:solidFill>
                <a:srgbClr val="FF9966"/>
              </a:solidFill>
            </a:endParaRPr>
          </a:p>
          <a:p>
            <a:pPr lvl="1"/>
            <a:r>
              <a:rPr lang="en-US" dirty="0" smtClean="0"/>
              <a:t>&gt; 5 m water shielding			</a:t>
            </a:r>
            <a:r>
              <a:rPr lang="en-US" dirty="0" smtClean="0">
                <a:solidFill>
                  <a:srgbClr val="996633"/>
                </a:solidFill>
              </a:rPr>
              <a:t>– Water Tank (15 m)</a:t>
            </a:r>
            <a:endParaRPr lang="en-US" dirty="0">
              <a:solidFill>
                <a:srgbClr val="996633"/>
              </a:solidFill>
            </a:endParaRPr>
          </a:p>
          <a:p>
            <a:r>
              <a:rPr lang="en-US" u="sng" dirty="0" smtClean="0"/>
              <a:t>Detector Materials</a:t>
            </a:r>
          </a:p>
          <a:p>
            <a:pPr lvl="1"/>
            <a:r>
              <a:rPr lang="en-US" dirty="0" smtClean="0"/>
              <a:t>Photon Detectors 			</a:t>
            </a:r>
            <a:r>
              <a:rPr lang="en-US" dirty="0" smtClean="0">
                <a:solidFill>
                  <a:srgbClr val="32946A"/>
                </a:solidFill>
              </a:rPr>
              <a:t>– </a:t>
            </a:r>
            <a:r>
              <a:rPr lang="en-US" dirty="0" smtClean="0">
                <a:solidFill>
                  <a:srgbClr val="FF00FF"/>
                </a:solidFill>
              </a:rPr>
              <a:t>QUPID</a:t>
            </a:r>
          </a:p>
          <a:p>
            <a:pPr lvl="1"/>
            <a:r>
              <a:rPr lang="en-US" dirty="0" smtClean="0"/>
              <a:t>Cryostat 				</a:t>
            </a:r>
            <a:r>
              <a:rPr lang="en-US" dirty="0" smtClean="0">
                <a:solidFill>
                  <a:srgbClr val="32946A"/>
                </a:solidFill>
              </a:rPr>
              <a:t>– Titanium </a:t>
            </a:r>
          </a:p>
          <a:p>
            <a:pPr lvl="1"/>
            <a:r>
              <a:rPr lang="en-US" dirty="0" smtClean="0"/>
              <a:t>Others 					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– Copper, PTFE…</a:t>
            </a:r>
          </a:p>
          <a:p>
            <a:r>
              <a:rPr lang="en-US" u="sng" dirty="0" smtClean="0"/>
              <a:t>Purity of Liquid </a:t>
            </a:r>
            <a:r>
              <a:rPr lang="en-US" u="sng" dirty="0" err="1" smtClean="0"/>
              <a:t>Xe</a:t>
            </a:r>
            <a:r>
              <a:rPr lang="en-US" u="sng" dirty="0" smtClean="0"/>
              <a:t>/</a:t>
            </a:r>
            <a:r>
              <a:rPr lang="en-US" u="sng" dirty="0" err="1" smtClean="0"/>
              <a:t>Ar</a:t>
            </a:r>
            <a:endParaRPr lang="en-US" u="sng" dirty="0" smtClean="0"/>
          </a:p>
          <a:p>
            <a:pPr lvl="1"/>
            <a:r>
              <a:rPr lang="en-US" dirty="0" smtClean="0"/>
              <a:t>Radon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(&lt; 0.3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mBq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/ ton)</a:t>
            </a:r>
          </a:p>
          <a:p>
            <a:pPr lvl="1"/>
            <a:r>
              <a:rPr lang="en-US" baseline="30000" dirty="0"/>
              <a:t>39</a:t>
            </a:r>
            <a:r>
              <a:rPr lang="en-US" dirty="0"/>
              <a:t>Ar	(&gt; 100 depletion) 		</a:t>
            </a:r>
            <a:r>
              <a:rPr lang="en-US" dirty="0">
                <a:solidFill>
                  <a:srgbClr val="660066"/>
                </a:solidFill>
              </a:rPr>
              <a:t>– </a:t>
            </a:r>
            <a:r>
              <a:rPr lang="en-US" dirty="0">
                <a:solidFill>
                  <a:srgbClr val="FF0000"/>
                </a:solidFill>
              </a:rPr>
              <a:t>Depleted </a:t>
            </a:r>
            <a:r>
              <a:rPr lang="en-US" dirty="0" err="1">
                <a:solidFill>
                  <a:srgbClr val="FF0000"/>
                </a:solidFill>
              </a:rPr>
              <a:t>Ar</a:t>
            </a:r>
            <a:endParaRPr lang="en-US" dirty="0">
              <a:solidFill>
                <a:srgbClr val="660066"/>
              </a:solidFill>
            </a:endParaRPr>
          </a:p>
          <a:p>
            <a:pPr lvl="1"/>
            <a:r>
              <a:rPr lang="en-US" baseline="30000" dirty="0" smtClean="0"/>
              <a:t>85</a:t>
            </a:r>
            <a:r>
              <a:rPr lang="en-US" dirty="0" smtClean="0"/>
              <a:t>K	(&lt; 0.2 </a:t>
            </a:r>
            <a:r>
              <a:rPr lang="en-US" dirty="0" err="1" smtClean="0"/>
              <a:t>ppt</a:t>
            </a:r>
            <a:r>
              <a:rPr lang="en-US" dirty="0" smtClean="0"/>
              <a:t> in </a:t>
            </a:r>
            <a:r>
              <a:rPr lang="en-US" dirty="0" err="1" smtClean="0"/>
              <a:t>Xe</a:t>
            </a:r>
            <a:r>
              <a:rPr lang="en-US" dirty="0" smtClean="0"/>
              <a:t>)</a:t>
            </a:r>
            <a:r>
              <a:rPr lang="en-US" dirty="0" smtClean="0">
                <a:solidFill>
                  <a:srgbClr val="3366FF"/>
                </a:solidFill>
              </a:rPr>
              <a:t> 		– 1 event / 10 ton-year</a:t>
            </a:r>
            <a:endParaRPr lang="en-US" dirty="0" smtClean="0"/>
          </a:p>
          <a:p>
            <a:r>
              <a:rPr lang="en-US" u="sng" dirty="0" smtClean="0"/>
              <a:t>Physics Backgrounds in </a:t>
            </a:r>
            <a:r>
              <a:rPr lang="en-US" u="sng" dirty="0" err="1" smtClean="0"/>
              <a:t>Xe</a:t>
            </a:r>
            <a:endParaRPr lang="en-US" u="sng" dirty="0" smtClean="0"/>
          </a:p>
          <a:p>
            <a:pPr lvl="1"/>
            <a:r>
              <a:rPr lang="en-US" dirty="0" err="1" smtClean="0"/>
              <a:t>pp</a:t>
            </a:r>
            <a:r>
              <a:rPr lang="en-US" dirty="0" smtClean="0"/>
              <a:t>-chain solar neutrinos 			</a:t>
            </a:r>
            <a:r>
              <a:rPr lang="en-US" dirty="0" smtClean="0">
                <a:solidFill>
                  <a:srgbClr val="3366FF"/>
                </a:solidFill>
              </a:rPr>
              <a:t>– 1 event / 10 ton-year</a:t>
            </a:r>
          </a:p>
          <a:p>
            <a:pPr lvl="1"/>
            <a:r>
              <a:rPr lang="en-US" dirty="0" smtClean="0"/>
              <a:t>2v Double beta decays from </a:t>
            </a:r>
            <a:r>
              <a:rPr lang="en-US" baseline="30000" dirty="0" smtClean="0"/>
              <a:t>136</a:t>
            </a:r>
            <a:r>
              <a:rPr lang="en-US" dirty="0" smtClean="0"/>
              <a:t>Xe	</a:t>
            </a:r>
            <a:r>
              <a:rPr lang="en-US" dirty="0" smtClean="0">
                <a:solidFill>
                  <a:srgbClr val="3366FF"/>
                </a:solidFill>
              </a:rPr>
              <a:t>– 1 </a:t>
            </a:r>
            <a:r>
              <a:rPr lang="en-US" dirty="0">
                <a:solidFill>
                  <a:srgbClr val="3366FF"/>
                </a:solidFill>
              </a:rPr>
              <a:t>event / </a:t>
            </a:r>
            <a:r>
              <a:rPr lang="en-US" dirty="0" smtClean="0">
                <a:solidFill>
                  <a:srgbClr val="3366FF"/>
                </a:solidFill>
              </a:rPr>
              <a:t>10 ton</a:t>
            </a:r>
            <a:r>
              <a:rPr lang="en-US" dirty="0">
                <a:solidFill>
                  <a:srgbClr val="3366FF"/>
                </a:solidFill>
              </a:rPr>
              <a:t>-</a:t>
            </a:r>
            <a:r>
              <a:rPr lang="en-US" dirty="0" smtClean="0">
                <a:solidFill>
                  <a:srgbClr val="3366FF"/>
                </a:solidFill>
              </a:rPr>
              <a:t>year</a:t>
            </a:r>
          </a:p>
          <a:p>
            <a:r>
              <a:rPr lang="en-US" u="sng" dirty="0" smtClean="0"/>
              <a:t>Neutron Active Veto</a:t>
            </a:r>
          </a:p>
          <a:p>
            <a:pPr lvl="1"/>
            <a:r>
              <a:rPr lang="en-US" dirty="0" smtClean="0"/>
              <a:t>Boron doped Liquid Scintillator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algn="l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668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40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algn="l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668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40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E3382A-F2D9-1D47-B98D-B2DEE724CCA7}" type="slidenum">
              <a:rPr lang="en-US" sz="1500" smtClean="0">
                <a:solidFill>
                  <a:srgbClr val="0000FF"/>
                </a:solidFill>
              </a:rPr>
              <a:pPr eaLnBrk="1" hangingPunct="1"/>
              <a:t>84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7018338"/>
            <a:ext cx="19050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97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1"/>
          <p:cNvGrpSpPr>
            <a:grpSpLocks/>
          </p:cNvGrpSpPr>
          <p:nvPr/>
        </p:nvGrpSpPr>
        <p:grpSpPr bwMode="auto">
          <a:xfrm>
            <a:off x="0" y="990600"/>
            <a:ext cx="9448800" cy="5943600"/>
            <a:chOff x="0" y="876300"/>
            <a:chExt cx="9448800" cy="5943600"/>
          </a:xfrm>
        </p:grpSpPr>
        <p:pic>
          <p:nvPicPr>
            <p:cNvPr id="15367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416"/>
              <a:ext cx="4191000" cy="553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8" name="Group 20"/>
            <p:cNvGrpSpPr>
              <a:grpSpLocks/>
            </p:cNvGrpSpPr>
            <p:nvPr/>
          </p:nvGrpSpPr>
          <p:grpSpPr bwMode="auto">
            <a:xfrm>
              <a:off x="4419600" y="1433512"/>
              <a:ext cx="5029200" cy="4738688"/>
              <a:chOff x="2209800" y="1828800"/>
              <a:chExt cx="4672368" cy="4510087"/>
            </a:xfrm>
          </p:grpSpPr>
          <p:pic>
            <p:nvPicPr>
              <p:cNvPr id="15377" name="Picture 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2534" r="35796" b="18178"/>
              <a:stretch>
                <a:fillRect/>
              </a:stretch>
            </p:blipFill>
            <p:spPr bwMode="auto">
              <a:xfrm>
                <a:off x="3481388" y="1828800"/>
                <a:ext cx="2690812" cy="434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8" name="Picture 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419" t="22554" r="35114" b="17136"/>
              <a:stretch>
                <a:fillRect/>
              </a:stretch>
            </p:blipFill>
            <p:spPr bwMode="auto">
              <a:xfrm flipH="1">
                <a:off x="2209800" y="1828800"/>
                <a:ext cx="1989138" cy="441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9" name="Picture 1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2200" y="1905000"/>
                <a:ext cx="709968" cy="443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69" name="TextBox 10"/>
            <p:cNvSpPr txBox="1">
              <a:spLocks noChangeArrowheads="1"/>
            </p:cNvSpPr>
            <p:nvPr/>
          </p:nvSpPr>
          <p:spPr bwMode="auto">
            <a:xfrm>
              <a:off x="533400" y="876300"/>
              <a:ext cx="23971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  <p:grpSp>
          <p:nvGrpSpPr>
            <p:cNvPr id="15370" name="Group 19"/>
            <p:cNvGrpSpPr>
              <a:grpSpLocks/>
            </p:cNvGrpSpPr>
            <p:nvPr/>
          </p:nvGrpSpPr>
          <p:grpSpPr bwMode="auto">
            <a:xfrm>
              <a:off x="1752600" y="1600200"/>
              <a:ext cx="2598738" cy="3697217"/>
              <a:chOff x="1747837" y="1573997"/>
              <a:chExt cx="2598739" cy="3697972"/>
            </a:xfrm>
          </p:grpSpPr>
          <p:sp>
            <p:nvSpPr>
              <p:cNvPr id="15373" name="TextBox 6"/>
              <p:cNvSpPr txBox="1">
                <a:spLocks noChangeArrowheads="1"/>
              </p:cNvSpPr>
              <p:nvPr/>
            </p:nvSpPr>
            <p:spPr bwMode="auto">
              <a:xfrm>
                <a:off x="1747837" y="3708033"/>
                <a:ext cx="981075" cy="344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</a:rPr>
                  <a:t>APD</a:t>
                </a:r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  <a:sym typeface="Symbol" charset="0"/>
                  </a:rPr>
                  <a:t> (0 V)</a:t>
                </a:r>
                <a:endParaRPr lang="en-US" sz="1600" b="1">
                  <a:solidFill>
                    <a:srgbClr val="FF0000"/>
                  </a:solidFill>
                  <a:latin typeface="Arial Narrow" charset="0"/>
                </a:endParaRPr>
              </a:p>
            </p:txBody>
          </p:sp>
          <p:sp>
            <p:nvSpPr>
              <p:cNvPr id="15374" name="TextBox 7"/>
              <p:cNvSpPr txBox="1">
                <a:spLocks noChangeArrowheads="1"/>
              </p:cNvSpPr>
              <p:nvPr/>
            </p:nvSpPr>
            <p:spPr bwMode="auto">
              <a:xfrm>
                <a:off x="3195638" y="1573997"/>
                <a:ext cx="1150938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5" name="TextBox 9"/>
              <p:cNvSpPr txBox="1">
                <a:spLocks noChangeArrowheads="1"/>
              </p:cNvSpPr>
              <p:nvPr/>
            </p:nvSpPr>
            <p:spPr bwMode="auto">
              <a:xfrm>
                <a:off x="2509837" y="4927482"/>
                <a:ext cx="884238" cy="344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6" name="TextBox 15"/>
              <p:cNvSpPr txBox="1">
                <a:spLocks noChangeArrowheads="1"/>
              </p:cNvSpPr>
              <p:nvPr/>
            </p:nvSpPr>
            <p:spPr bwMode="auto">
              <a:xfrm>
                <a:off x="1752600" y="2667000"/>
                <a:ext cx="1366838" cy="344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E6E6E6"/>
                    </a:solidFill>
                    <a:latin typeface="Arial Narrow" charset="0"/>
                  </a:rPr>
                  <a:t>Al coating</a:t>
                </a:r>
              </a:p>
            </p:txBody>
          </p:sp>
        </p:grpSp>
        <p:sp>
          <p:nvSpPr>
            <p:cNvPr id="15371" name="TextBox 6"/>
            <p:cNvSpPr txBox="1">
              <a:spLocks noChangeArrowheads="1"/>
            </p:cNvSpPr>
            <p:nvPr/>
          </p:nvSpPr>
          <p:spPr bwMode="auto">
            <a:xfrm>
              <a:off x="6705600" y="3886200"/>
              <a:ext cx="11223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6600FF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6600FF"/>
                </a:solidFill>
                <a:latin typeface="Arial Narrow" charset="0"/>
              </a:endParaRPr>
            </a:p>
          </p:txBody>
        </p:sp>
        <p:sp>
          <p:nvSpPr>
            <p:cNvPr id="15372" name="TextBox 18"/>
            <p:cNvSpPr txBox="1">
              <a:spLocks noChangeArrowheads="1"/>
            </p:cNvSpPr>
            <p:nvPr/>
          </p:nvSpPr>
          <p:spPr bwMode="auto">
            <a:xfrm>
              <a:off x="6705600" y="990600"/>
              <a:ext cx="19177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</p:grp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QUPID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 err="1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</a:t>
            </a:r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artz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hoton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ntensifying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etector)</a:t>
            </a:r>
          </a:p>
        </p:txBody>
      </p:sp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000" y="838200"/>
            <a:ext cx="2477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arXiv:1103.3689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382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2400" y="11113"/>
            <a:ext cx="9296400" cy="685800"/>
          </a:xfrm>
        </p:spPr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Comparison of Low-radioactive</a:t>
            </a:r>
            <a:b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Photon Detectors from Hamamatsu</a:t>
            </a:r>
          </a:p>
        </p:txBody>
      </p:sp>
      <p:grpSp>
        <p:nvGrpSpPr>
          <p:cNvPr id="22531" name="Group 11"/>
          <p:cNvGrpSpPr>
            <a:grpSpLocks/>
          </p:cNvGrpSpPr>
          <p:nvPr/>
        </p:nvGrpSpPr>
        <p:grpSpPr bwMode="auto">
          <a:xfrm>
            <a:off x="0" y="715963"/>
            <a:ext cx="9607803" cy="6623050"/>
            <a:chOff x="0" y="715963"/>
            <a:chExt cx="9607289" cy="6623979"/>
          </a:xfrm>
        </p:grpSpPr>
        <p:pic>
          <p:nvPicPr>
            <p:cNvPr id="225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5963"/>
              <a:ext cx="9601200" cy="659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162417" y="762006"/>
              <a:ext cx="1250883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QUPID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3 inch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7351" y="762006"/>
              <a:ext cx="1174687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R8520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1 inch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54209" y="762006"/>
              <a:ext cx="1176274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R8778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2 inch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3218" y="6485747"/>
              <a:ext cx="1519157" cy="8541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XENON10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XENON100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36747" y="6485747"/>
              <a:ext cx="1266757" cy="8541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LUX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(XMASS)</a:t>
              </a:r>
            </a:p>
          </p:txBody>
        </p:sp>
        <p:sp>
          <p:nvSpPr>
            <p:cNvPr id="22538" name="TextBox 15"/>
            <p:cNvSpPr txBox="1">
              <a:spLocks noChangeArrowheads="1"/>
            </p:cNvSpPr>
            <p:nvPr/>
          </p:nvSpPr>
          <p:spPr bwMode="auto">
            <a:xfrm>
              <a:off x="7940936" y="6115050"/>
              <a:ext cx="1666353" cy="120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FFFF00"/>
                  </a:solidFill>
                  <a:latin typeface="Arial Narrow" charset="0"/>
                </a:rPr>
                <a:t>DarkSide50</a:t>
              </a:r>
            </a:p>
            <a:p>
              <a:pPr algn="ctr" eaLnBrk="1" hangingPunct="1"/>
              <a:r>
                <a:rPr lang="en-US" b="1" dirty="0" smtClean="0">
                  <a:solidFill>
                    <a:srgbClr val="FFFF00"/>
                  </a:solidFill>
                  <a:latin typeface="Arial Narrow" charset="0"/>
                </a:rPr>
                <a:t>XENON1Ton</a:t>
              </a:r>
              <a:endParaRPr lang="en-US" b="1" dirty="0">
                <a:solidFill>
                  <a:srgbClr val="FFFF00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 smtClean="0">
                  <a:solidFill>
                    <a:srgbClr val="FFFF00"/>
                  </a:solidFill>
                  <a:latin typeface="Arial Narrow" charset="0"/>
                </a:rPr>
                <a:t>MAX, XAX</a:t>
              </a:r>
              <a:endParaRPr lang="en-US" b="1" dirty="0">
                <a:solidFill>
                  <a:srgbClr val="FFFF00"/>
                </a:solidFill>
                <a:latin typeface="Arial Narrow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80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290" y="27282"/>
            <a:ext cx="9829214" cy="73810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514600" y="56420"/>
            <a:ext cx="6606540" cy="65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15" tIns="48307" rIns="96615" bIns="48307" numCol="1" anchor="ctr" anchorCtr="0" compatLnSpc="1">
            <a:prstTxWarp prst="textNoShape">
              <a:avLst/>
            </a:prstTxWarp>
          </a:bodyPr>
          <a:lstStyle>
            <a:lvl1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6pPr>
            <a:lvl7pPr marL="9144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7pPr>
            <a:lvl8pPr marL="13716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8pPr>
            <a:lvl9pPr marL="18288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4000" dirty="0"/>
              <a:t>7 QUPID with Holder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-152400" y="6431546"/>
            <a:ext cx="5943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3200" dirty="0" smtClean="0">
                <a:solidFill>
                  <a:srgbClr val="FFFF00"/>
                </a:solidFill>
                <a:latin typeface="Arial Narrow"/>
                <a:cs typeface="Arial Narrow"/>
              </a:rPr>
              <a:t>Tested in both </a:t>
            </a:r>
            <a:r>
              <a:rPr lang="en-US" sz="3200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Xe</a:t>
            </a:r>
            <a:r>
              <a:rPr lang="en-US" sz="3200" dirty="0" smtClean="0">
                <a:solidFill>
                  <a:srgbClr val="FFFF00"/>
                </a:solidFill>
                <a:latin typeface="Arial Narrow"/>
                <a:cs typeface="Arial Narrow"/>
              </a:rPr>
              <a:t> and </a:t>
            </a:r>
            <a:r>
              <a:rPr lang="en-US" sz="3200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Ar</a:t>
            </a:r>
            <a:r>
              <a:rPr lang="en-US" sz="3200" dirty="0" smtClean="0">
                <a:solidFill>
                  <a:srgbClr val="FFFF00"/>
                </a:solidFill>
                <a:latin typeface="Arial Narrow"/>
                <a:cs typeface="Arial Narrow"/>
              </a:rPr>
              <a:t> at UCLA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Arial Narrow"/>
                <a:cs typeface="Arial Narrow"/>
              </a:rPr>
              <a:t>Ready for </a:t>
            </a:r>
            <a:r>
              <a:rPr lang="en-US" sz="3200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DarkSide</a:t>
            </a:r>
            <a:r>
              <a:rPr lang="en-US" sz="3200" dirty="0" smtClean="0">
                <a:solidFill>
                  <a:srgbClr val="FFFF00"/>
                </a:solidFill>
                <a:latin typeface="Arial Narrow"/>
                <a:cs typeface="Arial Narrow"/>
              </a:rPr>
              <a:t> 10</a:t>
            </a:r>
            <a:endParaRPr lang="en-US" sz="3200" dirty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8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493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Rectangle 7"/>
          <p:cNvSpPr>
            <a:spLocks noChangeArrowheads="1"/>
          </p:cNvSpPr>
          <p:nvPr/>
        </p:nvSpPr>
        <p:spPr bwMode="auto">
          <a:xfrm>
            <a:off x="2438400" y="6553200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CC"/>
                </a:solidFill>
                <a:latin typeface="Arial Narrow" charset="0"/>
              </a:rPr>
              <a:t>Princeton Prototype Plant for Depleted Argon</a:t>
            </a:r>
            <a:r>
              <a:rPr lang="en-US" sz="2800" b="1" dirty="0" smtClean="0">
                <a:solidFill>
                  <a:srgbClr val="FFFFCC"/>
                </a:solidFill>
                <a:latin typeface="Arial Narrow" charset="0"/>
              </a:rPr>
              <a:t>:</a:t>
            </a:r>
            <a:endParaRPr lang="en-US" sz="28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33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3" name="Title 7"/>
          <p:cNvSpPr>
            <a:spLocks noGrp="1"/>
          </p:cNvSpPr>
          <p:nvPr>
            <p:ph type="title"/>
          </p:nvPr>
        </p:nvSpPr>
        <p:spPr>
          <a:xfrm>
            <a:off x="914400" y="2743200"/>
            <a:ext cx="7772400" cy="1600200"/>
          </a:xfrm>
          <a:solidFill>
            <a:srgbClr val="FFF9C3"/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Summary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47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8090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80903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algn="ctr"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00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55972" cy="7315200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71058" y="5410200"/>
            <a:ext cx="119776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Xenon</a:t>
            </a:r>
          </a:p>
          <a:p>
            <a:pPr algn="ctr"/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10 ton-year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98636" y="5859413"/>
            <a:ext cx="119776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800080"/>
                </a:solidFill>
                <a:latin typeface="+mn-lt"/>
              </a:rPr>
              <a:t>Argon</a:t>
            </a:r>
          </a:p>
          <a:p>
            <a:pPr algn="ctr"/>
            <a:r>
              <a:rPr lang="en-US" sz="1800" b="1" dirty="0" smtClean="0">
                <a:solidFill>
                  <a:srgbClr val="800080"/>
                </a:solidFill>
                <a:latin typeface="+mn-lt"/>
              </a:rPr>
              <a:t>50 ton-year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2812" y="5578574"/>
            <a:ext cx="228600" cy="2286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01000" y="5899424"/>
            <a:ext cx="152400" cy="381000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181600" y="1443335"/>
            <a:ext cx="2328190" cy="4805065"/>
            <a:chOff x="5181600" y="1443335"/>
            <a:chExt cx="2328190" cy="4805065"/>
          </a:xfrm>
        </p:grpSpPr>
        <p:sp>
          <p:nvSpPr>
            <p:cNvPr id="23" name="Rectangle 22"/>
            <p:cNvSpPr/>
            <p:nvPr/>
          </p:nvSpPr>
          <p:spPr>
            <a:xfrm>
              <a:off x="6746207" y="4267200"/>
              <a:ext cx="7325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n-lt"/>
                </a:rPr>
                <a:t>CMSSM</a:t>
              </a:r>
              <a:endParaRPr lang="en-US" sz="1400" b="1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24" name="Straight Connector 23"/>
            <p:cNvCxnSpPr>
              <a:cxnSpLocks noChangeAspect="1"/>
            </p:cNvCxnSpPr>
            <p:nvPr/>
          </p:nvCxnSpPr>
          <p:spPr bwMode="auto">
            <a:xfrm flipH="1">
              <a:off x="58674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>
              <a:cxnSpLocks noChangeAspect="1"/>
            </p:cNvCxnSpPr>
            <p:nvPr/>
          </p:nvCxnSpPr>
          <p:spPr bwMode="auto">
            <a:xfrm flipH="1">
              <a:off x="64770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cxnSpLocks noChangeAspect="1"/>
            </p:cNvCxnSpPr>
            <p:nvPr/>
          </p:nvCxnSpPr>
          <p:spPr bwMode="auto">
            <a:xfrm flipH="1">
              <a:off x="71628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5638800" y="1951180"/>
              <a:ext cx="639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008000"/>
                  </a:solidFill>
                  <a:latin typeface="+mn-lt"/>
                </a:rPr>
                <a:t>2011</a:t>
              </a:r>
              <a:endParaRPr lang="en-US" sz="1800" b="1" i="1" dirty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32240" y="1947446"/>
              <a:ext cx="651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008000"/>
                  </a:solidFill>
                  <a:latin typeface="+mn-lt"/>
                </a:rPr>
                <a:t>2012</a:t>
              </a:r>
              <a:endParaRPr lang="en-US" sz="1800" b="1" i="1" dirty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58000" y="1947446"/>
              <a:ext cx="651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008000"/>
                  </a:solidFill>
                  <a:latin typeface="+mn-lt"/>
                </a:rPr>
                <a:t>2015</a:t>
              </a:r>
              <a:endParaRPr lang="en-US" sz="1800" b="1" i="1" dirty="0">
                <a:solidFill>
                  <a:srgbClr val="008000"/>
                </a:solidFill>
                <a:latin typeface="+mn-lt"/>
              </a:endParaRPr>
            </a:p>
          </p:txBody>
        </p:sp>
        <p:cxnSp>
          <p:nvCxnSpPr>
            <p:cNvPr id="31" name="Straight Connector 30"/>
            <p:cNvCxnSpPr>
              <a:cxnSpLocks noChangeAspect="1"/>
            </p:cNvCxnSpPr>
            <p:nvPr/>
          </p:nvCxnSpPr>
          <p:spPr bwMode="auto">
            <a:xfrm flipH="1">
              <a:off x="54102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5181600" y="1947446"/>
              <a:ext cx="535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008000"/>
                  </a:solidFill>
                  <a:latin typeface="+mn-lt"/>
                </a:rPr>
                <a:t>Pre</a:t>
              </a:r>
              <a:endParaRPr lang="en-US" sz="1800" b="1" i="1" dirty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50063" y="1443335"/>
              <a:ext cx="7895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8000"/>
                  </a:solidFill>
                  <a:latin typeface="+mn-lt"/>
                </a:rPr>
                <a:t>LHC</a:t>
              </a:r>
              <a:endParaRPr lang="en-US" sz="2800" b="1" dirty="0">
                <a:solidFill>
                  <a:srgbClr val="008000"/>
                </a:solidFill>
                <a:latin typeface="+mn-lt"/>
              </a:endParaRP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3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/>
              <a:t>Science cases</a:t>
            </a:r>
          </a:p>
          <a:p>
            <a:pPr lvl="1"/>
            <a:r>
              <a:rPr lang="en-US" sz="3200" dirty="0" smtClean="0"/>
              <a:t>Stronger than ever  - SUSY, Extra Dimensions…</a:t>
            </a:r>
          </a:p>
          <a:p>
            <a:pPr lvl="1"/>
            <a:r>
              <a:rPr lang="en-US" sz="3200" dirty="0" smtClean="0"/>
              <a:t>Competitive and complementary to LHC</a:t>
            </a:r>
          </a:p>
          <a:p>
            <a:pPr lvl="1"/>
            <a:r>
              <a:rPr lang="en-US" sz="3200" dirty="0" smtClean="0"/>
              <a:t>Extremely timely</a:t>
            </a:r>
          </a:p>
          <a:p>
            <a:r>
              <a:rPr lang="en-US" sz="3600" u="sng" dirty="0" smtClean="0"/>
              <a:t>Technical challenges</a:t>
            </a:r>
          </a:p>
          <a:p>
            <a:pPr lvl="1"/>
            <a:r>
              <a:rPr lang="en-US" sz="3200" dirty="0" smtClean="0"/>
              <a:t>Xe-G1 (100 kg) well demonstrated by XENON100</a:t>
            </a:r>
          </a:p>
          <a:p>
            <a:pPr lvl="1"/>
            <a:r>
              <a:rPr lang="en-US" sz="3200" dirty="0" smtClean="0"/>
              <a:t>New photon detector (QUPID) developed</a:t>
            </a:r>
          </a:p>
          <a:p>
            <a:pPr lvl="1"/>
            <a:r>
              <a:rPr lang="en-US" sz="3200" dirty="0" smtClean="0"/>
              <a:t>Radioactivity (</a:t>
            </a:r>
            <a:r>
              <a:rPr lang="en-US" sz="3200" baseline="30000" dirty="0" smtClean="0"/>
              <a:t>39</a:t>
            </a:r>
            <a:r>
              <a:rPr lang="en-US" sz="3200" dirty="0" smtClean="0"/>
              <a:t>Ar, </a:t>
            </a:r>
            <a:r>
              <a:rPr lang="en-US" sz="3200" baseline="30000" dirty="0" smtClean="0"/>
              <a:t>85</a:t>
            </a:r>
            <a:r>
              <a:rPr lang="en-US" sz="3200" dirty="0" smtClean="0"/>
              <a:t>Kr, </a:t>
            </a:r>
            <a:r>
              <a:rPr lang="en-US" sz="3200" dirty="0" err="1" smtClean="0"/>
              <a:t>Rn</a:t>
            </a:r>
            <a:r>
              <a:rPr lang="en-US" sz="3200" dirty="0" smtClean="0"/>
              <a:t>) major challenges</a:t>
            </a:r>
          </a:p>
          <a:p>
            <a:r>
              <a:rPr lang="en-US" sz="3600" u="sng" dirty="0" smtClean="0"/>
              <a:t>Future directions</a:t>
            </a:r>
          </a:p>
          <a:p>
            <a:pPr lvl="1"/>
            <a:r>
              <a:rPr lang="en-US" sz="3200" dirty="0">
                <a:latin typeface="Arial Narrow" charset="0"/>
                <a:ea typeface="ＭＳ Ｐゴシック" charset="0"/>
              </a:rPr>
              <a:t>G2 : </a:t>
            </a:r>
            <a:r>
              <a:rPr lang="en-US" sz="32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XENON 1T </a:t>
            </a:r>
            <a:r>
              <a:rPr lang="en-US" sz="3200" dirty="0">
                <a:latin typeface="Arial Narrow" charset="0"/>
                <a:ea typeface="ＭＳ Ｐゴシック" charset="0"/>
              </a:rPr>
              <a:t>and </a:t>
            </a:r>
            <a:r>
              <a:rPr lang="en-US" sz="3200" dirty="0" err="1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DarkSide</a:t>
            </a:r>
            <a:r>
              <a:rPr lang="en-US" sz="32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 50 / 5T </a:t>
            </a:r>
            <a:r>
              <a:rPr lang="en-US" sz="3200" dirty="0">
                <a:latin typeface="Arial Narrow" charset="0"/>
                <a:ea typeface="ＭＳ Ｐゴシック" charset="0"/>
              </a:rPr>
              <a:t>at Gran </a:t>
            </a:r>
            <a:r>
              <a:rPr lang="en-US" sz="3200" dirty="0" err="1">
                <a:latin typeface="Arial Narrow" charset="0"/>
                <a:ea typeface="ＭＳ Ｐゴシック" charset="0"/>
              </a:rPr>
              <a:t>Sasso</a:t>
            </a:r>
            <a:r>
              <a:rPr lang="en-US" sz="3200" dirty="0">
                <a:latin typeface="Arial Narrow" charset="0"/>
                <a:ea typeface="ＭＳ Ｐゴシック" charset="0"/>
              </a:rPr>
              <a:t>.</a:t>
            </a:r>
          </a:p>
          <a:p>
            <a:pPr lvl="1"/>
            <a:r>
              <a:rPr lang="en-US" sz="3200" dirty="0">
                <a:latin typeface="Arial Narrow" charset="0"/>
                <a:ea typeface="ＭＳ Ｐゴシック" charset="0"/>
              </a:rPr>
              <a:t>G3 : MAX + LZD (</a:t>
            </a:r>
            <a:r>
              <a:rPr lang="en-US" sz="3200" dirty="0" err="1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 10T </a:t>
            </a:r>
            <a:r>
              <a:rPr lang="en-US" sz="3200" dirty="0">
                <a:latin typeface="Arial Narrow" charset="0"/>
                <a:ea typeface="ＭＳ Ｐゴシック" charset="0"/>
              </a:rPr>
              <a:t>+</a:t>
            </a:r>
            <a:r>
              <a:rPr lang="en-US" sz="3200" dirty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Ar</a:t>
            </a:r>
            <a:r>
              <a:rPr lang="en-US" sz="32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 50T</a:t>
            </a:r>
            <a:r>
              <a:rPr lang="en-US" sz="3200" dirty="0">
                <a:latin typeface="Arial Narrow" charset="0"/>
                <a:ea typeface="ＭＳ Ｐゴシック" charset="0"/>
              </a:rPr>
              <a:t>) at DUSEL</a:t>
            </a:r>
          </a:p>
          <a:p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39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11213"/>
            <a:ext cx="9564688" cy="6503987"/>
          </a:xfrm>
        </p:spPr>
      </p:pic>
      <p:sp>
        <p:nvSpPr>
          <p:cNvPr id="100355" name="Rectangle 23"/>
          <p:cNvSpPr>
            <a:spLocks noChangeArrowheads="1"/>
          </p:cNvSpPr>
          <p:nvPr/>
        </p:nvSpPr>
        <p:spPr bwMode="auto">
          <a:xfrm>
            <a:off x="1295400" y="1219200"/>
            <a:ext cx="7588250" cy="5233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6" name="Freeform 91"/>
          <p:cNvSpPr>
            <a:spLocks noChangeArrowheads="1"/>
          </p:cNvSpPr>
          <p:nvPr/>
        </p:nvSpPr>
        <p:spPr bwMode="auto">
          <a:xfrm>
            <a:off x="1820863" y="2463800"/>
            <a:ext cx="6845300" cy="3944938"/>
          </a:xfrm>
          <a:custGeom>
            <a:avLst/>
            <a:gdLst>
              <a:gd name="T0" fmla="*/ 0 w 6845643"/>
              <a:gd name="T1" fmla="*/ 3875532 h 3945924"/>
              <a:gd name="T2" fmla="*/ 1477514 w 6845643"/>
              <a:gd name="T3" fmla="*/ 1602009 h 3945924"/>
              <a:gd name="T4" fmla="*/ 3176643 w 6845643"/>
              <a:gd name="T5" fmla="*/ 582550 h 3945924"/>
              <a:gd name="T6" fmla="*/ 6821115 w 6845643"/>
              <a:gd name="T7" fmla="*/ 0 h 3945924"/>
              <a:gd name="T8" fmla="*/ 0 60000 65536"/>
              <a:gd name="T9" fmla="*/ 0 60000 65536"/>
              <a:gd name="T10" fmla="*/ 0 60000 65536"/>
              <a:gd name="T11" fmla="*/ 0 60000 65536"/>
              <a:gd name="T12" fmla="*/ 0 w 6845643"/>
              <a:gd name="T13" fmla="*/ 0 h 3945924"/>
              <a:gd name="T14" fmla="*/ 6845643 w 6845643"/>
              <a:gd name="T15" fmla="*/ 3945924 h 39459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45643" h="3945924">
                <a:moveTo>
                  <a:pt x="0" y="3945924"/>
                </a:moveTo>
                <a:cubicBezTo>
                  <a:pt x="475735" y="3067907"/>
                  <a:pt x="951471" y="2189891"/>
                  <a:pt x="1482811" y="1631091"/>
                </a:cubicBezTo>
                <a:cubicBezTo>
                  <a:pt x="2014151" y="1072291"/>
                  <a:pt x="2294238" y="864973"/>
                  <a:pt x="3188043" y="593124"/>
                </a:cubicBezTo>
                <a:cubicBezTo>
                  <a:pt x="4081848" y="321275"/>
                  <a:pt x="5463745" y="160637"/>
                  <a:pt x="6845643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7" name="Freeform 94"/>
          <p:cNvSpPr>
            <a:spLocks noChangeArrowheads="1"/>
          </p:cNvSpPr>
          <p:nvPr/>
        </p:nvSpPr>
        <p:spPr bwMode="auto">
          <a:xfrm>
            <a:off x="1738313" y="2354263"/>
            <a:ext cx="6927850" cy="3970337"/>
          </a:xfrm>
          <a:custGeom>
            <a:avLst/>
            <a:gdLst>
              <a:gd name="T0" fmla="*/ 0 w 6928021"/>
              <a:gd name="T1" fmla="*/ 3949052 h 3970638"/>
              <a:gd name="T2" fmla="*/ 1463743 w 6928021"/>
              <a:gd name="T3" fmla="*/ 1433787 h 3970638"/>
              <a:gd name="T4" fmla="*/ 3264637 w 6928021"/>
              <a:gd name="T5" fmla="*/ 491607 h 3970638"/>
              <a:gd name="T6" fmla="*/ 6915659 w 6928021"/>
              <a:gd name="T7" fmla="*/ 0 h 3970638"/>
              <a:gd name="T8" fmla="*/ 0 60000 65536"/>
              <a:gd name="T9" fmla="*/ 0 60000 65536"/>
              <a:gd name="T10" fmla="*/ 0 60000 65536"/>
              <a:gd name="T11" fmla="*/ 0 60000 65536"/>
              <a:gd name="T12" fmla="*/ 0 w 6928021"/>
              <a:gd name="T13" fmla="*/ 0 h 3970638"/>
              <a:gd name="T14" fmla="*/ 6928021 w 6928021"/>
              <a:gd name="T15" fmla="*/ 3970638 h 39706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28021" h="3970638">
                <a:moveTo>
                  <a:pt x="0" y="3970638"/>
                </a:moveTo>
                <a:cubicBezTo>
                  <a:pt x="460632" y="2995827"/>
                  <a:pt x="921265" y="2021017"/>
                  <a:pt x="1466335" y="1441622"/>
                </a:cubicBezTo>
                <a:cubicBezTo>
                  <a:pt x="2011405" y="862228"/>
                  <a:pt x="2360140" y="734541"/>
                  <a:pt x="3270421" y="494271"/>
                </a:cubicBezTo>
                <a:cubicBezTo>
                  <a:pt x="4180702" y="254001"/>
                  <a:pt x="5554361" y="127000"/>
                  <a:pt x="6928021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8" name="Freeform 95"/>
          <p:cNvSpPr>
            <a:spLocks noChangeArrowheads="1"/>
          </p:cNvSpPr>
          <p:nvPr/>
        </p:nvSpPr>
        <p:spPr bwMode="auto">
          <a:xfrm>
            <a:off x="1539875" y="1990725"/>
            <a:ext cx="7232650" cy="3724275"/>
          </a:xfrm>
          <a:custGeom>
            <a:avLst/>
            <a:gdLst>
              <a:gd name="T0" fmla="*/ 0 w 7232821"/>
              <a:gd name="T1" fmla="*/ 3779521 h 3723503"/>
              <a:gd name="T2" fmla="*/ 1694114 w 7232821"/>
              <a:gd name="T3" fmla="*/ 1605477 h 3723503"/>
              <a:gd name="T4" fmla="*/ 3437536 w 7232821"/>
              <a:gd name="T5" fmla="*/ 668948 h 3723503"/>
              <a:gd name="T6" fmla="*/ 7220459 w 7232821"/>
              <a:gd name="T7" fmla="*/ 0 h 3723503"/>
              <a:gd name="T8" fmla="*/ 0 60000 65536"/>
              <a:gd name="T9" fmla="*/ 0 60000 65536"/>
              <a:gd name="T10" fmla="*/ 0 60000 65536"/>
              <a:gd name="T11" fmla="*/ 0 60000 65536"/>
              <a:gd name="T12" fmla="*/ 0 w 7232821"/>
              <a:gd name="T13" fmla="*/ 0 h 3723503"/>
              <a:gd name="T14" fmla="*/ 7232821 w 7232821"/>
              <a:gd name="T15" fmla="*/ 3723503 h 37235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32821" h="3723503">
                <a:moveTo>
                  <a:pt x="0" y="3723503"/>
                </a:moveTo>
                <a:cubicBezTo>
                  <a:pt x="561545" y="2907957"/>
                  <a:pt x="1123091" y="2092411"/>
                  <a:pt x="1696994" y="1581665"/>
                </a:cubicBezTo>
                <a:cubicBezTo>
                  <a:pt x="2270897" y="1070919"/>
                  <a:pt x="2520778" y="922638"/>
                  <a:pt x="3443416" y="659027"/>
                </a:cubicBezTo>
                <a:cubicBezTo>
                  <a:pt x="4366054" y="395416"/>
                  <a:pt x="5799437" y="197708"/>
                  <a:pt x="7232821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Detection of Cosmic Radiation</a:t>
            </a:r>
          </a:p>
        </p:txBody>
      </p:sp>
      <p:sp>
        <p:nvSpPr>
          <p:cNvPr id="28" name="Rectangle 27"/>
          <p:cNvSpPr>
            <a:spLocks noChangeAspect="1"/>
          </p:cNvSpPr>
          <p:nvPr/>
        </p:nvSpPr>
        <p:spPr bwMode="auto">
          <a:xfrm>
            <a:off x="1719263" y="5927725"/>
            <a:ext cx="90487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776413" y="5851525"/>
            <a:ext cx="969962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XENON10</a:t>
            </a:r>
          </a:p>
        </p:txBody>
      </p:sp>
      <p:sp>
        <p:nvSpPr>
          <p:cNvPr id="38" name="Rectangle 37"/>
          <p:cNvSpPr>
            <a:spLocks noChangeAspect="1"/>
          </p:cNvSpPr>
          <p:nvPr/>
        </p:nvSpPr>
        <p:spPr bwMode="auto">
          <a:xfrm>
            <a:off x="3224213" y="4219575"/>
            <a:ext cx="90487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505200" y="3962400"/>
            <a:ext cx="492125" cy="3381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IMB</a:t>
            </a:r>
          </a:p>
        </p:txBody>
      </p:sp>
      <p:sp>
        <p:nvSpPr>
          <p:cNvPr id="43" name="Rectangle 42"/>
          <p:cNvSpPr>
            <a:spLocks noChangeAspect="1"/>
          </p:cNvSpPr>
          <p:nvPr/>
        </p:nvSpPr>
        <p:spPr bwMode="auto">
          <a:xfrm>
            <a:off x="3413125" y="4087813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3257550" y="4165600"/>
            <a:ext cx="1182688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Kamiokande</a:t>
            </a:r>
            <a:endParaRPr lang="en-US" sz="1600" b="1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" name="Rectangle 44"/>
          <p:cNvSpPr>
            <a:spLocks noChangeAspect="1"/>
          </p:cNvSpPr>
          <p:nvPr/>
        </p:nvSpPr>
        <p:spPr bwMode="auto">
          <a:xfrm>
            <a:off x="4938713" y="2803525"/>
            <a:ext cx="90487" cy="904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5000625" y="2709863"/>
            <a:ext cx="933450" cy="3381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AMANDA</a:t>
            </a:r>
          </a:p>
        </p:txBody>
      </p:sp>
      <p:sp>
        <p:nvSpPr>
          <p:cNvPr id="36" name="Rectangle 35"/>
          <p:cNvSpPr>
            <a:spLocks noChangeAspect="1"/>
          </p:cNvSpPr>
          <p:nvPr/>
        </p:nvSpPr>
        <p:spPr bwMode="auto">
          <a:xfrm>
            <a:off x="3187700" y="3833813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3251200" y="3694113"/>
            <a:ext cx="839788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Super-K</a:t>
            </a:r>
          </a:p>
        </p:txBody>
      </p:sp>
      <p:sp>
        <p:nvSpPr>
          <p:cNvPr id="53" name="Rectangle 52"/>
          <p:cNvSpPr>
            <a:spLocks noChangeAspect="1"/>
          </p:cNvSpPr>
          <p:nvPr/>
        </p:nvSpPr>
        <p:spPr bwMode="auto">
          <a:xfrm>
            <a:off x="7620000" y="2379663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696200" y="2252663"/>
            <a:ext cx="660400" cy="3381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HiRes</a:t>
            </a:r>
            <a:endParaRPr lang="en-US" sz="1600" b="1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5" name="Rectangle 54"/>
          <p:cNvSpPr>
            <a:spLocks noChangeAspect="1"/>
          </p:cNvSpPr>
          <p:nvPr/>
        </p:nvSpPr>
        <p:spPr bwMode="auto">
          <a:xfrm>
            <a:off x="7696200" y="2590800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7772400" y="2514600"/>
            <a:ext cx="793750" cy="3381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AGASA</a:t>
            </a:r>
          </a:p>
        </p:txBody>
      </p:sp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1752600" y="1752600"/>
            <a:ext cx="7496175" cy="3756025"/>
            <a:chOff x="1722510" y="1737360"/>
            <a:chExt cx="7496471" cy="3755611"/>
          </a:xfrm>
        </p:grpSpPr>
        <p:sp>
          <p:nvSpPr>
            <p:cNvPr id="100397" name="Rectangle 30"/>
            <p:cNvSpPr>
              <a:spLocks noChangeAspect="1"/>
            </p:cNvSpPr>
            <p:nvPr/>
          </p:nvSpPr>
          <p:spPr bwMode="auto">
            <a:xfrm>
              <a:off x="1722510" y="5105664"/>
              <a:ext cx="82299" cy="82583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0398" name="Rectangle 31"/>
            <p:cNvSpPr>
              <a:spLocks noChangeAspect="1"/>
            </p:cNvSpPr>
            <p:nvPr/>
          </p:nvSpPr>
          <p:spPr bwMode="auto">
            <a:xfrm>
              <a:off x="1732337" y="4708832"/>
              <a:ext cx="91126" cy="91440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4" name="Text Box 5"/>
            <p:cNvSpPr txBox="1">
              <a:spLocks noChangeArrowheads="1"/>
            </p:cNvSpPr>
            <p:nvPr/>
          </p:nvSpPr>
          <p:spPr bwMode="auto">
            <a:xfrm>
              <a:off x="1778075" y="4942170"/>
              <a:ext cx="1078621" cy="36929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 smtClean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XENON1T</a:t>
              </a:r>
              <a:endParaRPr lang="en-US" sz="1800" b="1" dirty="0">
                <a:solidFill>
                  <a:srgbClr val="FF0066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Text Box 5"/>
            <p:cNvSpPr txBox="1">
              <a:spLocks noChangeArrowheads="1"/>
            </p:cNvSpPr>
            <p:nvPr/>
          </p:nvSpPr>
          <p:spPr bwMode="auto">
            <a:xfrm>
              <a:off x="1782837" y="4556449"/>
              <a:ext cx="437269" cy="36929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 smtClean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G3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401" name="Rectangle 38"/>
            <p:cNvSpPr>
              <a:spLocks noChangeAspect="1"/>
            </p:cNvSpPr>
            <p:nvPr/>
          </p:nvSpPr>
          <p:spPr bwMode="auto">
            <a:xfrm>
              <a:off x="3200400" y="3490392"/>
              <a:ext cx="91126" cy="91440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3252920" y="3353257"/>
              <a:ext cx="642549" cy="33851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smtClean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LBNE</a:t>
              </a:r>
              <a:endParaRPr lang="en-US" sz="1600" b="1" dirty="0">
                <a:solidFill>
                  <a:srgbClr val="FF0066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403" name="Rectangle 56"/>
            <p:cNvSpPr>
              <a:spLocks noChangeAspect="1"/>
            </p:cNvSpPr>
            <p:nvPr/>
          </p:nvSpPr>
          <p:spPr bwMode="auto">
            <a:xfrm>
              <a:off x="8290874" y="1737360"/>
              <a:ext cx="91126" cy="91440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8" name="Text Box 6"/>
            <p:cNvSpPr txBox="1">
              <a:spLocks noChangeArrowheads="1"/>
            </p:cNvSpPr>
            <p:nvPr/>
          </p:nvSpPr>
          <p:spPr bwMode="auto">
            <a:xfrm>
              <a:off x="8156902" y="1794504"/>
              <a:ext cx="1062079" cy="34445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JEM-EUSO</a:t>
              </a:r>
            </a:p>
          </p:txBody>
        </p:sp>
        <p:sp>
          <p:nvSpPr>
            <p:cNvPr id="99" name="Text Box 6"/>
            <p:cNvSpPr txBox="1">
              <a:spLocks noChangeArrowheads="1"/>
            </p:cNvSpPr>
            <p:nvPr/>
          </p:nvSpPr>
          <p:spPr bwMode="auto">
            <a:xfrm>
              <a:off x="7848915" y="5148522"/>
              <a:ext cx="708053" cy="344449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Future</a:t>
              </a:r>
            </a:p>
          </p:txBody>
        </p:sp>
      </p:grpSp>
      <p:sp>
        <p:nvSpPr>
          <p:cNvPr id="59" name="Text Box 5"/>
          <p:cNvSpPr txBox="1">
            <a:spLocks noChangeArrowheads="1"/>
          </p:cNvSpPr>
          <p:nvPr/>
        </p:nvSpPr>
        <p:spPr bwMode="auto">
          <a:xfrm>
            <a:off x="1820863" y="5638800"/>
            <a:ext cx="828675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CDMS-II</a:t>
            </a:r>
          </a:p>
        </p:txBody>
      </p:sp>
      <p:sp>
        <p:nvSpPr>
          <p:cNvPr id="60" name="Rectangle 59"/>
          <p:cNvSpPr>
            <a:spLocks noChangeAspect="1"/>
          </p:cNvSpPr>
          <p:nvPr/>
        </p:nvSpPr>
        <p:spPr bwMode="auto">
          <a:xfrm>
            <a:off x="1752600" y="5776913"/>
            <a:ext cx="90488" cy="904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0377" name="Text Box 6"/>
          <p:cNvSpPr txBox="1">
            <a:spLocks noChangeArrowheads="1"/>
          </p:cNvSpPr>
          <p:nvPr/>
        </p:nvSpPr>
        <p:spPr bwMode="auto">
          <a:xfrm>
            <a:off x="6446838" y="2667000"/>
            <a:ext cx="639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1990</a:t>
            </a:r>
          </a:p>
        </p:txBody>
      </p:sp>
      <p:sp>
        <p:nvSpPr>
          <p:cNvPr id="100378" name="Text Box 6"/>
          <p:cNvSpPr txBox="1">
            <a:spLocks noChangeArrowheads="1"/>
          </p:cNvSpPr>
          <p:nvPr/>
        </p:nvSpPr>
        <p:spPr bwMode="auto">
          <a:xfrm>
            <a:off x="6294438" y="2328863"/>
            <a:ext cx="6397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2000</a:t>
            </a:r>
          </a:p>
        </p:txBody>
      </p:sp>
      <p:sp>
        <p:nvSpPr>
          <p:cNvPr id="100379" name="Text Box 6"/>
          <p:cNvSpPr txBox="1">
            <a:spLocks noChangeArrowheads="1"/>
          </p:cNvSpPr>
          <p:nvPr/>
        </p:nvSpPr>
        <p:spPr bwMode="auto">
          <a:xfrm>
            <a:off x="6096000" y="2100263"/>
            <a:ext cx="639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2010</a:t>
            </a:r>
          </a:p>
        </p:txBody>
      </p: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2921000" y="5410200"/>
            <a:ext cx="1582738" cy="4714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Dark Matter</a:t>
            </a:r>
          </a:p>
        </p:txBody>
      </p:sp>
      <p:sp>
        <p:nvSpPr>
          <p:cNvPr id="86" name="Text Box 18"/>
          <p:cNvSpPr txBox="1">
            <a:spLocks noChangeArrowheads="1"/>
          </p:cNvSpPr>
          <p:nvPr/>
        </p:nvSpPr>
        <p:spPr bwMode="auto">
          <a:xfrm>
            <a:off x="4724400" y="3429000"/>
            <a:ext cx="1227138" cy="4714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Neutrino</a:t>
            </a:r>
          </a:p>
        </p:txBody>
      </p:sp>
      <p:sp>
        <p:nvSpPr>
          <p:cNvPr id="87" name="Text Box 19"/>
          <p:cNvSpPr txBox="1">
            <a:spLocks noChangeArrowheads="1"/>
          </p:cNvSpPr>
          <p:nvPr/>
        </p:nvSpPr>
        <p:spPr bwMode="auto">
          <a:xfrm>
            <a:off x="7391400" y="2971800"/>
            <a:ext cx="1638300" cy="4714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Cosmic Ray</a:t>
            </a:r>
          </a:p>
        </p:txBody>
      </p:sp>
      <p:grpSp>
        <p:nvGrpSpPr>
          <p:cNvPr id="100383" name="Group 14"/>
          <p:cNvGrpSpPr>
            <a:grpSpLocks/>
          </p:cNvGrpSpPr>
          <p:nvPr/>
        </p:nvGrpSpPr>
        <p:grpSpPr bwMode="auto">
          <a:xfrm>
            <a:off x="1295400" y="990600"/>
            <a:ext cx="1876425" cy="1419225"/>
            <a:chOff x="864" y="690"/>
            <a:chExt cx="1182" cy="894"/>
          </a:xfrm>
        </p:grpSpPr>
        <p:sp>
          <p:nvSpPr>
            <p:cNvPr id="90" name="Text Box 15"/>
            <p:cNvSpPr txBox="1">
              <a:spLocks noChangeArrowheads="1"/>
            </p:cNvSpPr>
            <p:nvPr/>
          </p:nvSpPr>
          <p:spPr bwMode="auto">
            <a:xfrm>
              <a:off x="864" y="690"/>
              <a:ext cx="1182" cy="44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C000"/>
                  </a:solidFill>
                  <a:latin typeface="+mn-lt"/>
                  <a:ea typeface="+mn-ea"/>
                  <a:cs typeface="+mn-cs"/>
                </a:rPr>
                <a:t>Larger Volume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FFC000"/>
                  </a:solidFill>
                  <a:latin typeface="+mn-lt"/>
                  <a:ea typeface="+mn-ea"/>
                  <a:cs typeface="+mn-cs"/>
                </a:rPr>
                <a:t>Lower Threshold</a:t>
              </a:r>
            </a:p>
          </p:txBody>
        </p:sp>
        <p:sp>
          <p:nvSpPr>
            <p:cNvPr id="100396" name="AutoShape 16"/>
            <p:cNvSpPr>
              <a:spLocks noChangeArrowheads="1"/>
            </p:cNvSpPr>
            <p:nvPr/>
          </p:nvSpPr>
          <p:spPr bwMode="auto">
            <a:xfrm rot="-2155082">
              <a:off x="1584" y="1200"/>
              <a:ext cx="240" cy="384"/>
            </a:xfrm>
            <a:prstGeom prst="upArrow">
              <a:avLst>
                <a:gd name="adj1" fmla="val 50000"/>
                <a:gd name="adj2" fmla="val 40000"/>
              </a:avLst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 b="1">
                <a:solidFill>
                  <a:srgbClr val="FF0000"/>
                </a:solidFill>
                <a:latin typeface="Arial Narrow" charset="0"/>
              </a:endParaRPr>
            </a:p>
          </p:txBody>
        </p:sp>
      </p:grpSp>
      <p:grpSp>
        <p:nvGrpSpPr>
          <p:cNvPr id="4" name="Group 99"/>
          <p:cNvGrpSpPr>
            <a:grpSpLocks/>
          </p:cNvGrpSpPr>
          <p:nvPr/>
        </p:nvGrpSpPr>
        <p:grpSpPr bwMode="auto">
          <a:xfrm>
            <a:off x="1717675" y="2024063"/>
            <a:ext cx="7404100" cy="3806825"/>
            <a:chOff x="1717811" y="2023646"/>
            <a:chExt cx="7403296" cy="3807881"/>
          </a:xfrm>
        </p:grpSpPr>
        <p:sp>
          <p:nvSpPr>
            <p:cNvPr id="100388" name="Rectangle 29"/>
            <p:cNvSpPr>
              <a:spLocks noChangeAspect="1"/>
            </p:cNvSpPr>
            <p:nvPr/>
          </p:nvSpPr>
          <p:spPr bwMode="auto">
            <a:xfrm>
              <a:off x="1717811" y="5510263"/>
              <a:ext cx="91126" cy="9144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5"/>
            <p:cNvSpPr txBox="1">
              <a:spLocks noChangeArrowheads="1"/>
            </p:cNvSpPr>
            <p:nvPr/>
          </p:nvSpPr>
          <p:spPr bwMode="auto">
            <a:xfrm>
              <a:off x="1760669" y="5372612"/>
              <a:ext cx="1061922" cy="3445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XENON100</a:t>
              </a:r>
            </a:p>
          </p:txBody>
        </p:sp>
        <p:sp>
          <p:nvSpPr>
            <p:cNvPr id="100390" name="Rectangle 47"/>
            <p:cNvSpPr>
              <a:spLocks noChangeAspect="1"/>
            </p:cNvSpPr>
            <p:nvPr/>
          </p:nvSpPr>
          <p:spPr bwMode="auto">
            <a:xfrm>
              <a:off x="4944762" y="2514600"/>
              <a:ext cx="91126" cy="9144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0391" name="Rectangle 48"/>
            <p:cNvSpPr>
              <a:spLocks noChangeAspect="1"/>
            </p:cNvSpPr>
            <p:nvPr/>
          </p:nvSpPr>
          <p:spPr bwMode="auto">
            <a:xfrm>
              <a:off x="7848600" y="2133600"/>
              <a:ext cx="91126" cy="9144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0" name="Text Box 6"/>
            <p:cNvSpPr txBox="1">
              <a:spLocks noChangeArrowheads="1"/>
            </p:cNvSpPr>
            <p:nvPr/>
          </p:nvSpPr>
          <p:spPr bwMode="auto">
            <a:xfrm>
              <a:off x="5028976" y="2390460"/>
              <a:ext cx="939698" cy="3445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ICECUBE</a:t>
              </a:r>
            </a:p>
          </p:txBody>
        </p:sp>
        <p:sp>
          <p:nvSpPr>
            <p:cNvPr id="52" name="Text Box 6"/>
            <p:cNvSpPr txBox="1">
              <a:spLocks noChangeArrowheads="1"/>
            </p:cNvSpPr>
            <p:nvPr/>
          </p:nvSpPr>
          <p:spPr bwMode="auto">
            <a:xfrm>
              <a:off x="7924262" y="2023646"/>
              <a:ext cx="1196845" cy="344583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Pierre-Auger</a:t>
              </a:r>
            </a:p>
          </p:txBody>
        </p:sp>
        <p:sp>
          <p:nvSpPr>
            <p:cNvPr id="97" name="Text Box 6"/>
            <p:cNvSpPr txBox="1">
              <a:spLocks noChangeArrowheads="1"/>
            </p:cNvSpPr>
            <p:nvPr/>
          </p:nvSpPr>
          <p:spPr bwMode="auto">
            <a:xfrm>
              <a:off x="7848070" y="5486943"/>
              <a:ext cx="873030" cy="3445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Ongoing</a:t>
              </a:r>
            </a:p>
          </p:txBody>
        </p:sp>
      </p:grpSp>
      <p:sp>
        <p:nvSpPr>
          <p:cNvPr id="98" name="Text Box 6"/>
          <p:cNvSpPr txBox="1">
            <a:spLocks noChangeArrowheads="1"/>
          </p:cNvSpPr>
          <p:nvPr/>
        </p:nvSpPr>
        <p:spPr bwMode="auto">
          <a:xfrm>
            <a:off x="7894638" y="5834063"/>
            <a:ext cx="538162" cy="3381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Past</a:t>
            </a:r>
          </a:p>
        </p:txBody>
      </p:sp>
      <p:sp>
        <p:nvSpPr>
          <p:cNvPr id="100386" name="Freeform 95"/>
          <p:cNvSpPr>
            <a:spLocks noChangeArrowheads="1"/>
          </p:cNvSpPr>
          <p:nvPr/>
        </p:nvSpPr>
        <p:spPr bwMode="auto">
          <a:xfrm>
            <a:off x="1524000" y="1752600"/>
            <a:ext cx="7232650" cy="3419475"/>
          </a:xfrm>
          <a:custGeom>
            <a:avLst/>
            <a:gdLst>
              <a:gd name="T0" fmla="*/ 0 w 7232821"/>
              <a:gd name="T1" fmla="*/ 685158 h 3723503"/>
              <a:gd name="T2" fmla="*/ 1694114 w 7232821"/>
              <a:gd name="T3" fmla="*/ 291043 h 3723503"/>
              <a:gd name="T4" fmla="*/ 3437536 w 7232821"/>
              <a:gd name="T5" fmla="*/ 121267 h 3723503"/>
              <a:gd name="T6" fmla="*/ 7220459 w 7232821"/>
              <a:gd name="T7" fmla="*/ 0 h 3723503"/>
              <a:gd name="T8" fmla="*/ 0 60000 65536"/>
              <a:gd name="T9" fmla="*/ 0 60000 65536"/>
              <a:gd name="T10" fmla="*/ 0 60000 65536"/>
              <a:gd name="T11" fmla="*/ 0 60000 65536"/>
              <a:gd name="T12" fmla="*/ 0 w 7232821"/>
              <a:gd name="T13" fmla="*/ 0 h 3723503"/>
              <a:gd name="T14" fmla="*/ 7232821 w 7232821"/>
              <a:gd name="T15" fmla="*/ 3723503 h 37235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32821" h="3723503">
                <a:moveTo>
                  <a:pt x="0" y="3723503"/>
                </a:moveTo>
                <a:cubicBezTo>
                  <a:pt x="561545" y="2907957"/>
                  <a:pt x="1123091" y="2092411"/>
                  <a:pt x="1696994" y="1581665"/>
                </a:cubicBezTo>
                <a:cubicBezTo>
                  <a:pt x="2270897" y="1070919"/>
                  <a:pt x="2520778" y="922638"/>
                  <a:pt x="3443416" y="659027"/>
                </a:cubicBezTo>
                <a:cubicBezTo>
                  <a:pt x="4366054" y="395416"/>
                  <a:pt x="5799437" y="197708"/>
                  <a:pt x="7232821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87" name="Text Box 6"/>
          <p:cNvSpPr txBox="1">
            <a:spLocks noChangeArrowheads="1"/>
          </p:cNvSpPr>
          <p:nvPr/>
        </p:nvSpPr>
        <p:spPr bwMode="auto">
          <a:xfrm>
            <a:off x="5867400" y="1827213"/>
            <a:ext cx="639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2020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53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46476</TotalTime>
  <Words>2840</Words>
  <Application>Microsoft Macintosh PowerPoint</Application>
  <PresentationFormat>Custom</PresentationFormat>
  <Paragraphs>1063</Paragraphs>
  <Slides>92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blank</vt:lpstr>
      <vt:lpstr>Detection of Dark Matter  . Science Cases and Challenges</vt:lpstr>
      <vt:lpstr>UCLA DM2012 Conference</vt:lpstr>
      <vt:lpstr>Talk Outline</vt:lpstr>
      <vt:lpstr>PowerPoint Presentation</vt:lpstr>
      <vt:lpstr>PowerPoint Presentation</vt:lpstr>
      <vt:lpstr>Unification of Forces</vt:lpstr>
      <vt:lpstr>Unification of Forces</vt:lpstr>
      <vt:lpstr>Unification of Forces</vt:lpstr>
      <vt:lpstr>Hubble Deep Field</vt:lpstr>
      <vt:lpstr>Hubble Deep Field</vt:lpstr>
      <vt:lpstr>Symmetry Breaking</vt:lpstr>
      <vt:lpstr>The Beginning (at T = 0)</vt:lpstr>
      <vt:lpstr>Mass of Particles (at T = 0.1 ns)</vt:lpstr>
      <vt:lpstr>Mystery of the Mass (since 1970) </vt:lpstr>
      <vt:lpstr>Spontaneous Symmetry Breaking - Higgs Mechanism -</vt:lpstr>
      <vt:lpstr>Spontaneous Symmetry Breaking - Higgs Mechanism -</vt:lpstr>
      <vt:lpstr>CERN and LHC in Geneva</vt:lpstr>
      <vt:lpstr>ATLAS Higgs Results</vt:lpstr>
      <vt:lpstr>PowerPoint Presentation</vt:lpstr>
      <vt:lpstr>PowerPoint Presentation</vt:lpstr>
      <vt:lpstr>PowerPoint Presentation</vt:lpstr>
      <vt:lpstr>PowerPoint Presentation</vt:lpstr>
      <vt:lpstr>Density of Our Universe</vt:lpstr>
      <vt:lpstr>Abundance vs. Density</vt:lpstr>
      <vt:lpstr>Cosmic Pyramid 　</vt:lpstr>
      <vt:lpstr>PowerPoint Presentation</vt:lpstr>
      <vt:lpstr>What is Dark Matter?</vt:lpstr>
      <vt:lpstr>How to approach dark matter?</vt:lpstr>
      <vt:lpstr>Direct Detection Methods</vt:lpstr>
      <vt:lpstr>Detection Technique</vt:lpstr>
      <vt:lpstr>CDMS-II in Soudan</vt:lpstr>
      <vt:lpstr>CDMS-II New Results</vt:lpstr>
      <vt:lpstr>Target Mass Dependence of WIMP Cross Section</vt:lpstr>
      <vt:lpstr>Properties of Noble Liqud</vt:lpstr>
      <vt:lpstr>Double-Phase Noble Liquids</vt:lpstr>
      <vt:lpstr>S1 and S2</vt:lpstr>
      <vt:lpstr>XENON100 Detector</vt:lpstr>
      <vt:lpstr>PowerPoint Presentation</vt:lpstr>
      <vt:lpstr>Log(S2/S1) vs. Energy</vt:lpstr>
      <vt:lpstr>90% CL Limits of SI Cross Section (April, 2011)</vt:lpstr>
      <vt:lpstr>XENON1T (G2) at LNGS </vt:lpstr>
      <vt:lpstr>PowerPoint Presentation</vt:lpstr>
      <vt:lpstr>PowerPoint Presentation</vt:lpstr>
      <vt:lpstr>PowerPoint Presentation</vt:lpstr>
      <vt:lpstr>PowerPoint Presentation</vt:lpstr>
      <vt:lpstr>SUSY and  Extra Dimensions</vt:lpstr>
      <vt:lpstr>SUSY Neutralino</vt:lpstr>
      <vt:lpstr>SUSY Particles and Neutralino</vt:lpstr>
      <vt:lpstr>SUSY Particles and Neutralino</vt:lpstr>
      <vt:lpstr>Hierarchy Problem </vt:lpstr>
      <vt:lpstr>PowerPoint Presentation</vt:lpstr>
      <vt:lpstr>PowerPoint Presentation</vt:lpstr>
      <vt:lpstr>Mass Spectra at the best fit points (before LHC)</vt:lpstr>
      <vt:lpstr>mSUGRA m1/2 vs. m0</vt:lpstr>
      <vt:lpstr>CMSSM m1/2 vs. m0</vt:lpstr>
      <vt:lpstr>SI Cross Section vs. Mass</vt:lpstr>
      <vt:lpstr>Limit from Mono-jet analysis</vt:lpstr>
      <vt:lpstr>Sfermion Mass Dependence</vt:lpstr>
      <vt:lpstr>KK particles  in Extra Dimensions</vt:lpstr>
      <vt:lpstr>PowerPoint Presentation</vt:lpstr>
      <vt:lpstr>Origin of Mass in Extra Dimensions</vt:lpstr>
      <vt:lpstr>Mass Spectrum of the first KK level</vt:lpstr>
      <vt:lpstr>Allowed Region of  Minimum Universal Extra Dimensions</vt:lpstr>
      <vt:lpstr>Predicted Cross Section of Kaluza-Klein Dark Matter</vt:lpstr>
      <vt:lpstr>Sensitivity to KK particles</vt:lpstr>
      <vt:lpstr>Summary on “Science Cases”</vt:lpstr>
      <vt:lpstr>G2 &amp; G3 Detectors</vt:lpstr>
      <vt:lpstr>G2 and G3 facilities defined by PASAG (2009)</vt:lpstr>
      <vt:lpstr>Comparison of Xenon Detector Size</vt:lpstr>
      <vt:lpstr>Roadmap to MAX</vt:lpstr>
      <vt:lpstr>XENON1T (G2) at LNGS </vt:lpstr>
      <vt:lpstr>PowerPoint Presentation</vt:lpstr>
      <vt:lpstr>PowerPoint Presentation</vt:lpstr>
      <vt:lpstr>DarkSide 50 (G1) at LNGS</vt:lpstr>
      <vt:lpstr>DarkSide 5T (G2) at LNGS</vt:lpstr>
      <vt:lpstr>PowerPoint Presentation</vt:lpstr>
      <vt:lpstr>MAX (G3) (at DUSEL)</vt:lpstr>
      <vt:lpstr>PowerPoint Presentation</vt:lpstr>
      <vt:lpstr>PowerPoint Presentation</vt:lpstr>
      <vt:lpstr>PowerPoint Presentation</vt:lpstr>
      <vt:lpstr>US Dark Matter Programs</vt:lpstr>
      <vt:lpstr>Technological Challenges</vt:lpstr>
      <vt:lpstr>PowerPoint Presentation</vt:lpstr>
      <vt:lpstr>Technological Challenges</vt:lpstr>
      <vt:lpstr>QUPID (QUartz Photon Intensifying Detector)</vt:lpstr>
      <vt:lpstr>Comparison of Low-radioactive Photon Detectors from Hamamatsu</vt:lpstr>
      <vt:lpstr>PowerPoint Presentation</vt:lpstr>
      <vt:lpstr>PowerPoint Presentation</vt:lpstr>
      <vt:lpstr>Summary</vt:lpstr>
      <vt:lpstr>PowerPoint Presentation</vt:lpstr>
      <vt:lpstr>Conclusions</vt:lpstr>
      <vt:lpstr>Detection of Cosmic Radiation</vt:lpstr>
    </vt:vector>
  </TitlesOfParts>
  <Manager/>
  <Company>Bar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General-Purpose Liquid-Noble-Gas Multi-Detectors for WIMP, DPD and Solar neutrino</dc:title>
  <dc:subject/>
  <dc:creator>Katsushi Arisaka</dc:creator>
  <cp:keywords/>
  <dc:description/>
  <cp:lastModifiedBy>Katsushi Arisaka</cp:lastModifiedBy>
  <cp:revision>1066</cp:revision>
  <cp:lastPrinted>2011-11-08T18:15:37Z</cp:lastPrinted>
  <dcterms:created xsi:type="dcterms:W3CDTF">2010-08-08T19:05:31Z</dcterms:created>
  <dcterms:modified xsi:type="dcterms:W3CDTF">2012-11-16T19:59:14Z</dcterms:modified>
  <cp:category/>
</cp:coreProperties>
</file>