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embeddings/oleObject1.bin" ContentType="application/vnd.openxmlformats-officedocument.oleObject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embeddings/oleObject2.bin" ContentType="application/vnd.openxmlformats-officedocument.oleObject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8" r:id="rId3"/>
  </p:sldMasterIdLst>
  <p:notesMasterIdLst>
    <p:notesMasterId r:id="rId91"/>
  </p:notesMasterIdLst>
  <p:handoutMasterIdLst>
    <p:handoutMasterId r:id="rId92"/>
  </p:handoutMasterIdLst>
  <p:sldIdLst>
    <p:sldId id="464" r:id="rId4"/>
    <p:sldId id="598" r:id="rId5"/>
    <p:sldId id="727" r:id="rId6"/>
    <p:sldId id="688" r:id="rId7"/>
    <p:sldId id="689" r:id="rId8"/>
    <p:sldId id="729" r:id="rId9"/>
    <p:sldId id="545" r:id="rId10"/>
    <p:sldId id="546" r:id="rId11"/>
    <p:sldId id="470" r:id="rId12"/>
    <p:sldId id="644" r:id="rId13"/>
    <p:sldId id="645" r:id="rId14"/>
    <p:sldId id="731" r:id="rId15"/>
    <p:sldId id="474" r:id="rId16"/>
    <p:sldId id="646" r:id="rId17"/>
    <p:sldId id="607" r:id="rId18"/>
    <p:sldId id="690" r:id="rId19"/>
    <p:sldId id="691" r:id="rId20"/>
    <p:sldId id="573" r:id="rId21"/>
    <p:sldId id="629" r:id="rId22"/>
    <p:sldId id="630" r:id="rId23"/>
    <p:sldId id="692" r:id="rId24"/>
    <p:sldId id="707" r:id="rId25"/>
    <p:sldId id="593" r:id="rId26"/>
    <p:sldId id="476" r:id="rId27"/>
    <p:sldId id="495" r:id="rId28"/>
    <p:sldId id="702" r:id="rId29"/>
    <p:sldId id="701" r:id="rId30"/>
    <p:sldId id="703" r:id="rId31"/>
    <p:sldId id="704" r:id="rId32"/>
    <p:sldId id="705" r:id="rId33"/>
    <p:sldId id="710" r:id="rId34"/>
    <p:sldId id="722" r:id="rId35"/>
    <p:sldId id="631" r:id="rId36"/>
    <p:sldId id="728" r:id="rId37"/>
    <p:sldId id="604" r:id="rId38"/>
    <p:sldId id="559" r:id="rId39"/>
    <p:sldId id="516" r:id="rId40"/>
    <p:sldId id="647" r:id="rId41"/>
    <p:sldId id="682" r:id="rId42"/>
    <p:sldId id="651" r:id="rId43"/>
    <p:sldId id="652" r:id="rId44"/>
    <p:sldId id="547" r:id="rId45"/>
    <p:sldId id="653" r:id="rId46"/>
    <p:sldId id="633" r:id="rId47"/>
    <p:sldId id="613" r:id="rId48"/>
    <p:sldId id="614" r:id="rId49"/>
    <p:sldId id="720" r:id="rId50"/>
    <p:sldId id="634" r:id="rId51"/>
    <p:sldId id="619" r:id="rId52"/>
    <p:sldId id="730" r:id="rId53"/>
    <p:sldId id="725" r:id="rId54"/>
    <p:sldId id="605" r:id="rId55"/>
    <p:sldId id="670" r:id="rId56"/>
    <p:sldId id="671" r:id="rId57"/>
    <p:sldId id="672" r:id="rId58"/>
    <p:sldId id="564" r:id="rId59"/>
    <p:sldId id="597" r:id="rId60"/>
    <p:sldId id="733" r:id="rId61"/>
    <p:sldId id="726" r:id="rId62"/>
    <p:sldId id="677" r:id="rId63"/>
    <p:sldId id="681" r:id="rId64"/>
    <p:sldId id="606" r:id="rId65"/>
    <p:sldId id="498" r:id="rId66"/>
    <p:sldId id="581" r:id="rId67"/>
    <p:sldId id="693" r:id="rId68"/>
    <p:sldId id="695" r:id="rId69"/>
    <p:sldId id="659" r:id="rId70"/>
    <p:sldId id="582" r:id="rId71"/>
    <p:sldId id="578" r:id="rId72"/>
    <p:sldId id="660" r:id="rId73"/>
    <p:sldId id="662" r:id="rId74"/>
    <p:sldId id="663" r:id="rId75"/>
    <p:sldId id="734" r:id="rId76"/>
    <p:sldId id="735" r:id="rId77"/>
    <p:sldId id="675" r:id="rId78"/>
    <p:sldId id="676" r:id="rId79"/>
    <p:sldId id="715" r:id="rId80"/>
    <p:sldId id="643" r:id="rId81"/>
    <p:sldId id="716" r:id="rId82"/>
    <p:sldId id="592" r:id="rId83"/>
    <p:sldId id="708" r:id="rId84"/>
    <p:sldId id="697" r:id="rId85"/>
    <p:sldId id="698" r:id="rId86"/>
    <p:sldId id="699" r:id="rId87"/>
    <p:sldId id="700" r:id="rId88"/>
    <p:sldId id="732" r:id="rId89"/>
    <p:sldId id="709" r:id="rId90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3300"/>
    <a:srgbClr val="666633"/>
    <a:srgbClr val="009900"/>
    <a:srgbClr val="0066FF"/>
    <a:srgbClr val="66FF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26" autoAdjust="0"/>
  </p:normalViewPr>
  <p:slideViewPr>
    <p:cSldViewPr>
      <p:cViewPr varScale="1">
        <p:scale>
          <a:sx n="124" d="100"/>
          <a:sy n="124" d="100"/>
        </p:scale>
        <p:origin x="-112" y="-664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3EA96418-05F9-844E-8FFE-20101E7693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8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8272A04E-A32C-364F-8C36-FD59D253C4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62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1C40D-EB83-1146-9A33-4C4131D71E1D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6EBC92-E960-E84A-9E15-0A6905ABE6C5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097626" indent="-3961432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659E32-803C-A94E-AE65-EF16B733A0A7}" type="slidenum">
              <a:rPr lang="en-US" sz="1300"/>
              <a:pPr eaLnBrk="1" hangingPunct="1"/>
              <a:t>12</a:t>
            </a:fld>
            <a:endParaRPr lang="en-US" sz="1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C3415A-2FA8-784F-9512-AE02AA80300B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115FFF-C7D2-1B43-8039-4673C3F15990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1C89B4-84D8-274E-A1EE-946652493B2F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C48602-B219-BE45-82BD-99AF22EC6F85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35F5E0-6F76-5A4B-9E22-5A9E0AC616F7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E90CDD-741C-BD43-BA9E-0D0BC5A7A88B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5BA82B-CC49-B446-841B-F9C93404BBD5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7EC630-4F00-5D45-8876-2BED66D99D3C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A61E7-FAFB-A242-96EB-F1792477F181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7C43EF-414B-B746-B06E-682DC969CAD1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79B76C-F5E5-E845-ABF4-3709306FA62A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1AD124-4F37-5344-A95C-88A16E71A464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4FB98-AF6F-CC49-AB5B-0A1E5CCBAD29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B796A5-6022-4947-BDDA-A297BAE02C6D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12B8F8-CDDF-584C-815B-213E99F92876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13FEE4-4C0A-8E41-A60F-5C5C6B88BCCE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A2865F-F811-FC49-9043-D4F65C0BCC8F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A33D2E-7D1B-6B43-AA96-19443FC68A6E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277E7-A0A7-B340-AFA9-2356EE3AF2FC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D108D9-9E8E-4346-805A-DA62E255CEF0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9394B-312B-2344-A67F-E8E281E29E24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02A70-8BA1-294A-91AC-A021532F9569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C161B2-C365-484D-8E58-1C1A91CFE5C1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11DE6D-C052-BA4C-BF6A-D4C5520F24C6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0CCD46-B647-6145-8E72-21981247557D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FE033C-852A-5F42-A418-F7852960CD63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A296A8-876C-884B-BDE7-BFA0964DCE33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D7CC78-3DB8-DC44-9293-5AD1C3E5DC4A}" type="slidenum">
              <a:rPr lang="en-US" sz="1300">
                <a:latin typeface="Times New Roman" charset="0"/>
              </a:rPr>
              <a:pPr eaLnBrk="1" hangingPunct="1"/>
              <a:t>41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3EDC7A-4BAA-5747-8123-6F6394F0FE7A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B75F0A-1C4E-0743-8693-D7BA3D0F6DAE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D637FE-5893-DF4F-B780-F644D43F6719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1BAF83-D9BF-1A48-88D6-230FCD3FA738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477963" y="920750"/>
            <a:ext cx="4349750" cy="3314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34148" name="Text Box 2"/>
          <p:cNvSpPr>
            <a:spLocks noGrp="1" noChangeArrowheads="1"/>
          </p:cNvSpPr>
          <p:nvPr>
            <p:ph type="body"/>
          </p:nvPr>
        </p:nvSpPr>
        <p:spPr>
          <a:xfrm>
            <a:off x="974725" y="4560888"/>
            <a:ext cx="5365750" cy="441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C04295-1911-5243-A4B6-7C2549101D01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0D74E5-1321-3F49-AD29-DBFAACA78472}" type="slidenum">
              <a:rPr lang="en-US" sz="1300">
                <a:solidFill>
                  <a:srgbClr val="000000"/>
                </a:solidFill>
              </a:rPr>
              <a:pPr eaLnBrk="1" hangingPunct="1"/>
              <a:t>46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04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85EDEE-69B6-6945-AF13-8BA92EE9B1D6}" type="slidenum">
              <a:rPr 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DF4B34-5E7F-DF4F-806F-0399E7C99090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4A80EF-1DA3-0A40-A2BF-A9D49EBD35D9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9DEE72-29DB-554E-B250-A8D3B5586431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1DD9E8-45CF-D547-8CC3-CFDD6983B918}" type="slidenum">
              <a:rPr lang="en-US" sz="1300">
                <a:latin typeface="Times New Roman" charset="0"/>
              </a:rPr>
              <a:pPr eaLnBrk="1" hangingPunct="1"/>
              <a:t>55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3910A8-1AEF-A440-BD3D-62A647350633}" type="slidenum">
              <a:rPr lang="en-US" sz="1300">
                <a:latin typeface="Times New Roman" charset="0"/>
              </a:rPr>
              <a:pPr eaLnBrk="1" hangingPunct="1"/>
              <a:t>56</a:t>
            </a:fld>
            <a:endParaRPr lang="en-US" sz="1300">
              <a:latin typeface="Times New Roman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FE8F82-C40F-2A4B-A005-EC658305787F}" type="slidenum">
              <a:rPr lang="en-US" sz="1200">
                <a:solidFill>
                  <a:srgbClr val="000000"/>
                </a:solidFill>
              </a:rPr>
              <a:pPr eaLnBrk="1" hangingPunct="1"/>
              <a:t>57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BEB071-7F60-9949-A4E8-84EDE439E515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E917E-4BC8-BD49-AEEF-8F2B1A79A913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32321-1A51-3249-AE36-74EB9B0351D9}" type="slidenum">
              <a:rPr lang="en-US" sz="1400">
                <a:latin typeface="Times New Roman" charset="0"/>
              </a:rPr>
              <a:pPr eaLnBrk="1" hangingPunct="1"/>
              <a:t>59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7ED0A-CF3F-EC44-91F4-EFA036E7309E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2038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07FD52-9CC9-2849-9F62-0752284210A3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BF30ED-DCFA-BB4E-8916-5D7EBE25E854}" type="slidenum">
              <a:rPr lang="en-US" sz="1300">
                <a:latin typeface="Times New Roman" charset="0"/>
              </a:rPr>
              <a:pPr eaLnBrk="1" hangingPunct="1"/>
              <a:t>62</a:t>
            </a:fld>
            <a:endParaRPr lang="en-US" sz="13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4C58B1-DC52-C747-B116-89187250481B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6DE7A1-183E-B64D-AEC6-DB71B2DE8C16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83904E-8705-004B-9595-319E542F9B59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BF4CC1-5333-A74D-9D20-A165601CE96C}" type="slidenum">
              <a:rPr lang="en-US" sz="1300">
                <a:latin typeface="Times New Roman" charset="0"/>
              </a:rPr>
              <a:pPr eaLnBrk="1" hangingPunct="1"/>
              <a:t>66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BB7425-CA19-2341-B843-D3E704E1E918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D81439-4879-454D-900B-539E5FD2BC2D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ABA91D-D3B7-2146-AFB2-8ED00FC64646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2D46EF-8998-2246-8158-4C0E3F80EA97}" type="slidenum">
              <a:rPr lang="en-US" sz="1300">
                <a:latin typeface="Times New Roman" charset="0"/>
              </a:rPr>
              <a:pPr eaLnBrk="1" hangingPunct="1"/>
              <a:t>70</a:t>
            </a:fld>
            <a:endParaRPr lang="en-US" sz="1300">
              <a:latin typeface="Times New Roman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4400" cy="360045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559300"/>
            <a:ext cx="58483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29FD19-7DD8-A94C-B349-B7E1A12830A6}" type="slidenum">
              <a:rPr lang="en-US" sz="1300">
                <a:latin typeface="Times New Roman" charset="0"/>
              </a:rPr>
              <a:pPr eaLnBrk="1" hangingPunct="1"/>
              <a:t>71</a:t>
            </a:fld>
            <a:endParaRPr lang="en-US" sz="1300">
              <a:latin typeface="Times New Roman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E2D8D0-A788-E441-A120-BD241FDCE149}" type="slidenum">
              <a:rPr lang="en-US" sz="1300">
                <a:solidFill>
                  <a:srgbClr val="000000"/>
                </a:solidFill>
              </a:rPr>
              <a:pPr/>
              <a:t>75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863E14-2B4E-4F41-AE32-7C640E9093A0}" type="slidenum">
              <a:rPr lang="en-US" sz="1300">
                <a:solidFill>
                  <a:srgbClr val="000000"/>
                </a:solidFill>
              </a:rPr>
              <a:pPr/>
              <a:t>76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7B7BCDCC-D1D7-D94C-9128-6F031FE8B166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77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15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3D4304-6D2E-9748-ADA1-EE9270807EA9}" type="slidenum">
              <a:rPr lang="en-US" sz="1300">
                <a:latin typeface="Times New Roman" charset="0"/>
              </a:rPr>
              <a:pPr eaLnBrk="1" hangingPunct="1"/>
              <a:t>78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EDA9CB-7390-284C-B277-C5821D2C3873}" type="slidenum">
              <a:rPr lang="en-US" sz="1300">
                <a:latin typeface="Times New Roman" charset="0"/>
              </a:rPr>
              <a:pPr eaLnBrk="1" hangingPunct="1"/>
              <a:t>80</a:t>
            </a:fld>
            <a:endParaRPr lang="en-US" sz="1300">
              <a:latin typeface="Times New Roman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2576F5-3B77-5B44-B4E6-564A3CAC76E5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3308A0-3E63-1140-8C7D-DF1CA25CB347}" type="slidenum">
              <a:rPr lang="en-US" sz="1300">
                <a:latin typeface="Times New Roman" charset="0"/>
              </a:rPr>
              <a:pPr eaLnBrk="1" hangingPunct="1"/>
              <a:t>82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654BEF-4D7F-AD40-96AB-3B37EA047EF5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3FFEE3-E218-EF47-996A-73F6293BF95F}" type="slidenum">
              <a:rPr lang="en-US" sz="1300">
                <a:latin typeface="Times New Roman" charset="0"/>
              </a:rPr>
              <a:pPr eaLnBrk="1" hangingPunct="1"/>
              <a:t>83</a:t>
            </a:fld>
            <a:endParaRPr lang="en-US" sz="1300">
              <a:latin typeface="Times New Roman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79D608-1CE1-6140-9842-448F601F4B6E}" type="slidenum">
              <a:rPr lang="en-US" sz="1300">
                <a:latin typeface="Times New Roman" charset="0"/>
              </a:rPr>
              <a:pPr eaLnBrk="1" hangingPunct="1"/>
              <a:t>84</a:t>
            </a:fld>
            <a:endParaRPr lang="en-US" sz="1300">
              <a:latin typeface="Times New Roman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AA93F-B4C1-A541-B6C4-F13255FD33FF}" type="slidenum">
              <a:rPr lang="en-US" sz="1300">
                <a:latin typeface="Times New Roman" charset="0"/>
              </a:rPr>
              <a:pPr eaLnBrk="1" hangingPunct="1"/>
              <a:t>85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E3E8-9954-784F-B736-4953D0697C38}" type="slidenum">
              <a:rPr lang="en-US" sz="1400">
                <a:solidFill>
                  <a:prstClr val="black"/>
                </a:solidFill>
                <a:latin typeface="Times New Roman" charset="0"/>
              </a:rPr>
              <a:pPr eaLnBrk="1" hangingPunct="1"/>
              <a:t>86</a:t>
            </a:fld>
            <a:endParaRPr lang="en-US" sz="1400">
              <a:solidFill>
                <a:prstClr val="black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CCC8BF-E952-EA45-9B47-8731608AF0CD}" type="slidenum">
              <a:rPr lang="en-US" sz="1300">
                <a:latin typeface="Times New Roman" charset="0"/>
              </a:rPr>
              <a:pPr eaLnBrk="1" hangingPunct="1"/>
              <a:t>87</a:t>
            </a:fld>
            <a:endParaRPr lang="en-US" sz="1300">
              <a:latin typeface="Times New Roman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2E399D-8358-7942-9C14-379A42287CC8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CEA5F0-D439-8445-B15C-2DABB985D4F0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FEA1C-791D-DE44-A68D-B7D5BD851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4970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28295-5D18-5540-A256-4D4A88EA25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521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7C267-8754-CB41-985B-C0B3358A9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629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55DC9-4937-CC4B-B5CF-02B7C0B37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902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5DC03-0AE0-4B47-ADDC-896B5CA0C4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3386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341C1-CC20-BB4B-A176-F83F0F07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239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306" indent="0" algn="ctr">
              <a:buNone/>
              <a:defRPr/>
            </a:lvl2pPr>
            <a:lvl3pPr marL="966612" indent="0" algn="ctr">
              <a:buNone/>
              <a:defRPr/>
            </a:lvl3pPr>
            <a:lvl4pPr marL="1449918" indent="0" algn="ctr">
              <a:buNone/>
              <a:defRPr/>
            </a:lvl4pPr>
            <a:lvl5pPr marL="1933224" indent="0" algn="ctr">
              <a:buNone/>
              <a:defRPr/>
            </a:lvl5pPr>
            <a:lvl6pPr marL="2416531" indent="0" algn="ctr">
              <a:buNone/>
              <a:defRPr/>
            </a:lvl6pPr>
            <a:lvl7pPr marL="2899837" indent="0" algn="ctr">
              <a:buNone/>
              <a:defRPr/>
            </a:lvl7pPr>
            <a:lvl8pPr marL="3383143" indent="0" algn="ctr">
              <a:buNone/>
              <a:defRPr/>
            </a:lvl8pPr>
            <a:lvl9pPr marL="38664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2B504-D107-EF40-A2E6-172C94495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42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41215-0E88-ED4B-B2A0-865AC41BE2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17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306" indent="0">
              <a:buNone/>
              <a:defRPr sz="1900"/>
            </a:lvl2pPr>
            <a:lvl3pPr marL="966612" indent="0">
              <a:buNone/>
              <a:defRPr sz="1700"/>
            </a:lvl3pPr>
            <a:lvl4pPr marL="1449918" indent="0">
              <a:buNone/>
              <a:defRPr sz="1500"/>
            </a:lvl4pPr>
            <a:lvl5pPr marL="1933224" indent="0">
              <a:buNone/>
              <a:defRPr sz="1500"/>
            </a:lvl5pPr>
            <a:lvl6pPr marL="2416531" indent="0">
              <a:buNone/>
              <a:defRPr sz="1500"/>
            </a:lvl6pPr>
            <a:lvl7pPr marL="2899837" indent="0">
              <a:buNone/>
              <a:defRPr sz="1500"/>
            </a:lvl7pPr>
            <a:lvl8pPr marL="3383143" indent="0">
              <a:buNone/>
              <a:defRPr sz="1500"/>
            </a:lvl8pPr>
            <a:lvl9pPr marL="386644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41BE7-7253-5D43-B743-EA07776512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98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615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94A1F-4810-0249-B4B3-BF0E0FD673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6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407B3-07CD-3340-A115-BAF61A5ECC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5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35A1A-3114-1E4A-9ABD-849ED4EBCB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0024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4F98F-D2BE-BF49-85B9-A6B62A1B8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7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029E3-3D7E-6847-B7AB-CCF68F59A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D37CB-4B19-0045-9A5E-D3F683828A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8BFF7-0A42-ED48-A8AB-83BBA8C41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9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6A4B9-2161-5946-A765-1F45AD1AE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63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0887" y="325120"/>
            <a:ext cx="2260283" cy="63398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0040" y="325120"/>
            <a:ext cx="6620828" cy="63398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24AB3-439D-F149-8EB9-734337009F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8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5F284-C41D-074A-AC3A-8D7A3EB4D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7116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70839-4B0A-0D4A-BDBA-F44360475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866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EA79F-043A-4B4C-9FB4-3FB4796FE6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6261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48CAF-0D69-B64A-9B7B-A219759D81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146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62202-6095-0B4F-849E-0F8CE5EA43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921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EA1FE-169B-2444-B7AF-13C6F1502E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0475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1B169-43DB-4040-A74A-620996F82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503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399B8-0293-D645-AD25-98683C0E83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059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78CCE-8DD9-5E49-A0A8-BEFBFE593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9532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AE85C-17BF-D746-A4A6-F9C57E46FF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300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2C28B-86C3-C442-8488-61C41EEC00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25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4B6BE-9257-6542-AA58-0FB0437A3D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853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C77F5-189F-4548-B85A-73E692A59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104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A175-2201-BA4E-B4C8-0A4E70C32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842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D95EA-96E1-C449-8803-F139B80C2F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476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75CAE-F903-3D4A-816A-513C4557C2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905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1EF56-06C3-D94C-9867-2B23BACB9D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356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12B97-8915-B948-9859-49C785885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8178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2DC4C-93DE-F049-B380-00B98BDBC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450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24626-EEC6-2B48-8C92-B272F93EE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51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CD556-EE4E-DB47-9E0E-FA7946782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0154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26B02E6-7B3E-294B-A3A3-20B2F7F5B68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  <p:sldLayoutId id="2147484444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25438"/>
            <a:ext cx="81613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138238"/>
            <a:ext cx="9040813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0950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10BD5E95-FAA6-474C-A1C3-85A8634E4F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83306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6pPr>
      <a:lvl7pPr marL="966612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7pPr>
      <a:lvl8pPr marL="1449918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8pPr>
      <a:lvl9pPr marL="1933224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16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</a:defRPr>
      </a:lvl3pPr>
      <a:lvl4pPr marL="1690688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74875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58184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490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796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8102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DDFB726E-743A-E64E-BA8A-4DECBBCDCA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  <p:sldLayoutId id="2147484443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4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50.xml"/><Relationship Id="rId5" Type="http://schemas.openxmlformats.org/officeDocument/2006/relationships/image" Target="../media/image48.png"/><Relationship Id="rId1" Type="http://schemas.microsoft.com/office/2007/relationships/media" Target="file://localhost/Users/arisaka/Documents/BIO/My%20Movies/Goldbead1_10k.mp4" TargetMode="External"/><Relationship Id="rId2" Type="http://schemas.openxmlformats.org/officeDocument/2006/relationships/video" Target="file://localhost/Users/arisaka/Documents/BIO/My%20Movies/Goldbead1_10k.mp4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59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11.png"/><Relationship Id="rId10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70.png"/><Relationship Id="rId6" Type="http://schemas.openxmlformats.org/officeDocument/2006/relationships/image" Target="../media/image71.jpeg"/><Relationship Id="rId7" Type="http://schemas.openxmlformats.org/officeDocument/2006/relationships/image" Target="../media/image7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1" Type="http://schemas.microsoft.com/office/2007/relationships/media" Target="file://localhost/Users/arisaka/Music/iTunes/iTunes%20Music/Movies/STEM_single_plane_raw%204/STEM_single_plane_raw%204.m4v" TargetMode="External"/><Relationship Id="rId2" Type="http://schemas.openxmlformats.org/officeDocument/2006/relationships/video" Target="file://localhost/Users/arisaka/Music/iTunes/iTunes%20Music/Movies/STEM_single_plane_raw%204/STEM_single_plane_raw%204.m4v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5.png"/><Relationship Id="rId1" Type="http://schemas.microsoft.com/office/2007/relationships/media" Target="file://localhost/Users/arisaka/Music/iTunes/iTunes%20Music/Movies/STEM_single_plane_contours/STEM_single_plane_contours.m4v" TargetMode="External"/><Relationship Id="rId2" Type="http://schemas.openxmlformats.org/officeDocument/2006/relationships/video" Target="file://localhost/Users/arisaka/Music/iTunes/iTunes%20Music/Movies/STEM_single_plane_contours/STEM_single_plane_contours.m4v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FA2279-E3F3-7F44-BCF6-998152C8A8CA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371600" y="3625850"/>
            <a:ext cx="6705600" cy="6413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46086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17"/>
          <p:cNvSpPr>
            <a:spLocks noChangeArrowheads="1"/>
          </p:cNvSpPr>
          <p:nvPr/>
        </p:nvSpPr>
        <p:spPr bwMode="auto">
          <a:xfrm>
            <a:off x="14478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260" tIns="47630" rIns="95260" bIns="47630">
            <a:spAutoFit/>
          </a:bodyPr>
          <a:lstStyle/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0" y="781050"/>
            <a:ext cx="9601200" cy="1600200"/>
          </a:xfrm>
          <a:effectLst>
            <a:outerShdw blurRad="63500" dist="35921" dir="2700000" algn="ctr" rotWithShape="0">
              <a:srgbClr val="FF990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Introduction to Physics Research</a:t>
            </a:r>
            <a:b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44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of Universe and Ourselves</a:t>
            </a:r>
            <a:endParaRPr lang="en-US" sz="44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3A8F9-3F8D-E149-96B6-2D3D539A0316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Expansion of Universe</a:t>
            </a:r>
          </a:p>
        </p:txBody>
      </p:sp>
      <p:sp>
        <p:nvSpPr>
          <p:cNvPr id="64518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4"/>
          <p:cNvSpPr>
            <a:spLocks noChangeShapeType="1"/>
          </p:cNvSpPr>
          <p:nvPr/>
        </p:nvSpPr>
        <p:spPr bwMode="auto">
          <a:xfrm rot="5400000" flipV="1">
            <a:off x="-450849" y="3844925"/>
            <a:ext cx="4875212" cy="26987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Text Box 5"/>
          <p:cNvSpPr txBox="1">
            <a:spLocks noChangeArrowheads="1"/>
          </p:cNvSpPr>
          <p:nvPr/>
        </p:nvSpPr>
        <p:spPr bwMode="auto">
          <a:xfrm>
            <a:off x="8389938" y="6403975"/>
            <a:ext cx="1014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Time</a:t>
            </a:r>
          </a:p>
        </p:txBody>
      </p:sp>
      <p:sp>
        <p:nvSpPr>
          <p:cNvPr id="64521" name="Text Box 6"/>
          <p:cNvSpPr txBox="1">
            <a:spLocks noChangeArrowheads="1"/>
          </p:cNvSpPr>
          <p:nvPr/>
        </p:nvSpPr>
        <p:spPr bwMode="auto">
          <a:xfrm>
            <a:off x="806450" y="15144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14538" y="1773238"/>
            <a:ext cx="6496050" cy="4468812"/>
            <a:chOff x="1269" y="1117"/>
            <a:chExt cx="4092" cy="2815"/>
          </a:xfrm>
        </p:grpSpPr>
        <p:sp>
          <p:nvSpPr>
            <p:cNvPr id="64529" name="Freeform 8"/>
            <p:cNvSpPr>
              <a:spLocks/>
            </p:cNvSpPr>
            <p:nvPr/>
          </p:nvSpPr>
          <p:spPr bwMode="auto">
            <a:xfrm>
              <a:off x="1269" y="1319"/>
              <a:ext cx="4092" cy="2613"/>
            </a:xfrm>
            <a:custGeom>
              <a:avLst/>
              <a:gdLst>
                <a:gd name="T0" fmla="*/ 0 w 3201"/>
                <a:gd name="T1" fmla="*/ 49424 h 2198"/>
                <a:gd name="T2" fmla="*/ 12404 w 3201"/>
                <a:gd name="T3" fmla="*/ 33681 h 2198"/>
                <a:gd name="T4" fmla="*/ 61729 w 3201"/>
                <a:gd name="T5" fmla="*/ 17895 h 2198"/>
                <a:gd name="T6" fmla="*/ 151519 w 3201"/>
                <a:gd name="T7" fmla="*/ 5889 h 2198"/>
                <a:gd name="T8" fmla="*/ 266049 w 3201"/>
                <a:gd name="T9" fmla="*/ 0 h 2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1"/>
                <a:gd name="T16" fmla="*/ 0 h 2198"/>
                <a:gd name="T17" fmla="*/ 3201 w 3201"/>
                <a:gd name="T18" fmla="*/ 2198 h 2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1" h="2198">
                  <a:moveTo>
                    <a:pt x="0" y="2198"/>
                  </a:moveTo>
                  <a:cubicBezTo>
                    <a:pt x="12" y="1964"/>
                    <a:pt x="25" y="1730"/>
                    <a:pt x="149" y="1497"/>
                  </a:cubicBezTo>
                  <a:cubicBezTo>
                    <a:pt x="273" y="1264"/>
                    <a:pt x="464" y="1002"/>
                    <a:pt x="743" y="796"/>
                  </a:cubicBezTo>
                  <a:cubicBezTo>
                    <a:pt x="1022" y="590"/>
                    <a:pt x="1414" y="395"/>
                    <a:pt x="1823" y="262"/>
                  </a:cubicBezTo>
                  <a:cubicBezTo>
                    <a:pt x="2232" y="129"/>
                    <a:pt x="2972" y="44"/>
                    <a:pt x="3201" y="0"/>
                  </a:cubicBez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64530" name="Group 9"/>
            <p:cNvGrpSpPr>
              <a:grpSpLocks/>
            </p:cNvGrpSpPr>
            <p:nvPr/>
          </p:nvGrpSpPr>
          <p:grpSpPr bwMode="auto">
            <a:xfrm>
              <a:off x="2028" y="1117"/>
              <a:ext cx="1991" cy="518"/>
              <a:chOff x="2853" y="916"/>
              <a:chExt cx="1991" cy="518"/>
            </a:xfrm>
          </p:grpSpPr>
          <p:sp>
            <p:nvSpPr>
              <p:cNvPr id="64531" name="Text Box 10"/>
              <p:cNvSpPr txBox="1">
                <a:spLocks noChangeArrowheads="1"/>
              </p:cNvSpPr>
              <p:nvPr/>
            </p:nvSpPr>
            <p:spPr bwMode="auto">
              <a:xfrm>
                <a:off x="2853" y="916"/>
                <a:ext cx="1215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1">
                    <a:solidFill>
                      <a:srgbClr val="FF6600"/>
                    </a:solidFill>
                  </a:rPr>
                  <a:t>Size of Universe</a:t>
                </a:r>
              </a:p>
            </p:txBody>
          </p:sp>
          <p:grpSp>
            <p:nvGrpSpPr>
              <p:cNvPr id="64532" name="Group 11"/>
              <p:cNvGrpSpPr>
                <a:grpSpLocks/>
              </p:cNvGrpSpPr>
              <p:nvPr/>
            </p:nvGrpSpPr>
            <p:grpSpPr bwMode="auto">
              <a:xfrm>
                <a:off x="3932" y="1006"/>
                <a:ext cx="912" cy="288"/>
                <a:chOff x="4142" y="952"/>
                <a:chExt cx="912" cy="288"/>
              </a:xfrm>
            </p:grpSpPr>
            <p:sp>
              <p:nvSpPr>
                <p:cNvPr id="6453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142" y="952"/>
                  <a:ext cx="91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b="1">
                      <a:solidFill>
                        <a:srgbClr val="FF6600"/>
                      </a:solidFill>
                      <a:sym typeface="Symbol" charset="0"/>
                    </a:rPr>
                    <a:t>  Time</a:t>
                  </a:r>
                </a:p>
              </p:txBody>
            </p:sp>
            <p:sp>
              <p:nvSpPr>
                <p:cNvPr id="64534" name="Line 13"/>
                <p:cNvSpPr>
                  <a:spLocks noChangeShapeType="1"/>
                </p:cNvSpPr>
                <p:nvPr/>
              </p:nvSpPr>
              <p:spPr bwMode="auto">
                <a:xfrm>
                  <a:off x="4501" y="992"/>
                  <a:ext cx="452" cy="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027238" y="1620838"/>
            <a:ext cx="6221412" cy="4638675"/>
            <a:chOff x="1277" y="1021"/>
            <a:chExt cx="3919" cy="2922"/>
          </a:xfrm>
        </p:grpSpPr>
        <p:sp>
          <p:nvSpPr>
            <p:cNvPr id="64526" name="Line 15"/>
            <p:cNvSpPr>
              <a:spLocks noChangeShapeType="1"/>
            </p:cNvSpPr>
            <p:nvPr/>
          </p:nvSpPr>
          <p:spPr bwMode="auto">
            <a:xfrm flipV="1">
              <a:off x="1277" y="1021"/>
              <a:ext cx="3919" cy="292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7" name="Text Box 16"/>
            <p:cNvSpPr txBox="1">
              <a:spLocks noChangeArrowheads="1"/>
            </p:cNvSpPr>
            <p:nvPr/>
          </p:nvSpPr>
          <p:spPr bwMode="auto">
            <a:xfrm>
              <a:off x="3514" y="2347"/>
              <a:ext cx="12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0000"/>
                  </a:solidFill>
                </a:rPr>
                <a:t>Horizon </a:t>
              </a:r>
            </a:p>
          </p:txBody>
        </p:sp>
        <p:sp>
          <p:nvSpPr>
            <p:cNvPr id="64528" name="Text Box 17"/>
            <p:cNvSpPr txBox="1">
              <a:spLocks noChangeArrowheads="1"/>
            </p:cNvSpPr>
            <p:nvPr/>
          </p:nvSpPr>
          <p:spPr bwMode="auto">
            <a:xfrm>
              <a:off x="4495" y="2334"/>
              <a:ext cx="6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0000"/>
                  </a:solidFill>
                  <a:sym typeface="Symbol" charset="0"/>
                </a:rPr>
                <a:t> cT</a:t>
              </a:r>
            </a:p>
          </p:txBody>
        </p:sp>
      </p:grpSp>
      <p:sp>
        <p:nvSpPr>
          <p:cNvPr id="64524" name="Text Box 18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4525" name="Text Box 19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665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9F98D5-17E5-1C4C-AB42-EEC1FEE75DF5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Temperature of Universe</a:t>
            </a:r>
          </a:p>
        </p:txBody>
      </p:sp>
      <p:sp>
        <p:nvSpPr>
          <p:cNvPr id="66566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4"/>
          <p:cNvSpPr>
            <a:spLocks noChangeShapeType="1"/>
          </p:cNvSpPr>
          <p:nvPr/>
        </p:nvSpPr>
        <p:spPr bwMode="auto">
          <a:xfrm rot="-5400000" flipH="1" flipV="1">
            <a:off x="-255588" y="4033838"/>
            <a:ext cx="4518025" cy="635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Text Box 5"/>
          <p:cNvSpPr txBox="1">
            <a:spLocks noChangeArrowheads="1"/>
          </p:cNvSpPr>
          <p:nvPr/>
        </p:nvSpPr>
        <p:spPr bwMode="auto">
          <a:xfrm>
            <a:off x="8450263" y="6403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Size</a:t>
            </a:r>
          </a:p>
        </p:txBody>
      </p:sp>
      <p:sp>
        <p:nvSpPr>
          <p:cNvPr id="66569" name="Text Box 6"/>
          <p:cNvSpPr txBox="1">
            <a:spLocks noChangeArrowheads="1"/>
          </p:cNvSpPr>
          <p:nvPr/>
        </p:nvSpPr>
        <p:spPr bwMode="auto">
          <a:xfrm>
            <a:off x="414338" y="1046163"/>
            <a:ext cx="2341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Temperature</a:t>
            </a:r>
          </a:p>
        </p:txBody>
      </p:sp>
      <p:sp>
        <p:nvSpPr>
          <p:cNvPr id="66570" name="Text Box 7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66571" name="Text Box 8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  <p:sp>
        <p:nvSpPr>
          <p:cNvPr id="66572" name="Freeform 9"/>
          <p:cNvSpPr>
            <a:spLocks/>
          </p:cNvSpPr>
          <p:nvPr/>
        </p:nvSpPr>
        <p:spPr bwMode="auto">
          <a:xfrm>
            <a:off x="2309813" y="1962150"/>
            <a:ext cx="5986462" cy="4071938"/>
          </a:xfrm>
          <a:custGeom>
            <a:avLst/>
            <a:gdLst>
              <a:gd name="T0" fmla="*/ 0 w 3005"/>
              <a:gd name="T1" fmla="*/ 0 h 2393"/>
              <a:gd name="T2" fmla="*/ 2147483647 w 3005"/>
              <a:gd name="T3" fmla="*/ 2147483647 h 2393"/>
              <a:gd name="T4" fmla="*/ 2147483647 w 3005"/>
              <a:gd name="T5" fmla="*/ 2147483647 h 2393"/>
              <a:gd name="T6" fmla="*/ 2147483647 w 3005"/>
              <a:gd name="T7" fmla="*/ 2147483647 h 2393"/>
              <a:gd name="T8" fmla="*/ 2147483647 w 3005"/>
              <a:gd name="T9" fmla="*/ 2147483647 h 2393"/>
              <a:gd name="T10" fmla="*/ 2147483647 w 3005"/>
              <a:gd name="T11" fmla="*/ 2147483647 h 2393"/>
              <a:gd name="T12" fmla="*/ 2147483647 w 3005"/>
              <a:gd name="T13" fmla="*/ 2147483647 h 2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5"/>
              <a:gd name="T22" fmla="*/ 0 h 2393"/>
              <a:gd name="T23" fmla="*/ 3005 w 3005"/>
              <a:gd name="T24" fmla="*/ 2393 h 23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5" h="2393">
                <a:moveTo>
                  <a:pt x="0" y="0"/>
                </a:moveTo>
                <a:cubicBezTo>
                  <a:pt x="34" y="217"/>
                  <a:pt x="69" y="435"/>
                  <a:pt x="161" y="653"/>
                </a:cubicBezTo>
                <a:cubicBezTo>
                  <a:pt x="253" y="871"/>
                  <a:pt x="379" y="1107"/>
                  <a:pt x="552" y="1306"/>
                </a:cubicBezTo>
                <a:cubicBezTo>
                  <a:pt x="725" y="1505"/>
                  <a:pt x="980" y="1708"/>
                  <a:pt x="1200" y="1846"/>
                </a:cubicBezTo>
                <a:cubicBezTo>
                  <a:pt x="1420" y="1984"/>
                  <a:pt x="1657" y="2054"/>
                  <a:pt x="1871" y="2131"/>
                </a:cubicBezTo>
                <a:cubicBezTo>
                  <a:pt x="2085" y="2208"/>
                  <a:pt x="2293" y="2265"/>
                  <a:pt x="2482" y="2309"/>
                </a:cubicBezTo>
                <a:cubicBezTo>
                  <a:pt x="2671" y="2353"/>
                  <a:pt x="2838" y="2373"/>
                  <a:pt x="3005" y="239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6573" name="Text Box 10"/>
          <p:cNvSpPr txBox="1">
            <a:spLocks noChangeArrowheads="1"/>
          </p:cNvSpPr>
          <p:nvPr/>
        </p:nvSpPr>
        <p:spPr bwMode="auto">
          <a:xfrm>
            <a:off x="2732088" y="2533650"/>
            <a:ext cx="324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Temperature = 1/Size</a:t>
            </a:r>
          </a:p>
        </p:txBody>
      </p:sp>
      <p:sp>
        <p:nvSpPr>
          <p:cNvPr id="66574" name="Text Box 11"/>
          <p:cNvSpPr txBox="1">
            <a:spLocks noChangeArrowheads="1"/>
          </p:cNvSpPr>
          <p:nvPr/>
        </p:nvSpPr>
        <p:spPr bwMode="auto">
          <a:xfrm>
            <a:off x="1174750" y="5597525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2.7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  <a:r>
              <a:rPr lang="en-US" sz="20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66575" name="Line 12"/>
          <p:cNvSpPr>
            <a:spLocks noChangeShapeType="1"/>
          </p:cNvSpPr>
          <p:nvPr/>
        </p:nvSpPr>
        <p:spPr bwMode="auto">
          <a:xfrm>
            <a:off x="2028825" y="5784850"/>
            <a:ext cx="4735513" cy="55563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6" name="Line 13"/>
          <p:cNvSpPr>
            <a:spLocks noChangeShapeType="1"/>
          </p:cNvSpPr>
          <p:nvPr/>
        </p:nvSpPr>
        <p:spPr bwMode="auto">
          <a:xfrm>
            <a:off x="6778625" y="5522913"/>
            <a:ext cx="0" cy="698500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</a:rPr>
              <a:t> </a:t>
            </a:r>
            <a:endParaRPr lang="en-US" dirty="0">
              <a:latin typeface="Tahoma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63492" name="Picture 7" descr="Tevatron-03-0391-28D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320040" y="164253"/>
            <a:ext cx="8881110" cy="59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39" tIns="48269" rIns="96539" bIns="48269" anchor="ctr"/>
          <a:lstStyle/>
          <a:p>
            <a:pPr algn="ctr">
              <a:lnSpc>
                <a:spcPct val="80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Tahoma" charset="0"/>
              </a:rPr>
              <a:t>Tevatron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 at </a:t>
            </a:r>
            <a:r>
              <a:rPr lang="en-US" sz="3600" b="1" dirty="0" smtClean="0">
                <a:solidFill>
                  <a:srgbClr val="FF0066"/>
                </a:solidFill>
                <a:latin typeface="Tahoma" charset="0"/>
              </a:rPr>
              <a:t>Fermi Lab near Chicago </a:t>
            </a:r>
            <a:r>
              <a:rPr lang="en-US" sz="3600" b="1" dirty="0">
                <a:solidFill>
                  <a:srgbClr val="FF0066"/>
                </a:solidFill>
                <a:latin typeface="Tahoma" charset="0"/>
              </a:rPr>
              <a:t>(1980 – 2010)</a:t>
            </a:r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5715000" y="6400800"/>
            <a:ext cx="3041354" cy="46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FF00"/>
                </a:solidFill>
              </a:rPr>
              <a:t>6km </a:t>
            </a:r>
            <a:r>
              <a:rPr lang="en-US" b="1" dirty="0" smtClean="0">
                <a:solidFill>
                  <a:srgbClr val="FFFF00"/>
                </a:solidFill>
              </a:rPr>
              <a:t>Circumference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73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0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6FB7C2-E86E-9247-95B5-40E0E1F3F537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066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A7B139-33D3-4C43-8CAA-44BB6CB63E5F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</a:p>
        </p:txBody>
      </p:sp>
      <p:pic>
        <p:nvPicPr>
          <p:cNvPr id="72710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1046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Charge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+2/3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-1/3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72712" name="Rectangle 5"/>
          <p:cNvSpPr>
            <a:spLocks noChangeArrowheads="1"/>
          </p:cNvSpPr>
          <p:nvPr/>
        </p:nvSpPr>
        <p:spPr bwMode="auto">
          <a:xfrm>
            <a:off x="3500438" y="1127125"/>
            <a:ext cx="3417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FF"/>
                </a:solidFill>
              </a:rPr>
              <a:t>Fermion	    </a:t>
            </a:r>
            <a:r>
              <a:rPr lang="en-US">
                <a:solidFill>
                  <a:srgbClr val="008000"/>
                </a:solidFill>
              </a:rPr>
              <a:t>Boson</a:t>
            </a:r>
          </a:p>
        </p:txBody>
      </p:sp>
      <p:sp>
        <p:nvSpPr>
          <p:cNvPr id="72713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1046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Charge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  <a:sym typeface="Symbol" charset="0"/>
              </a:rPr>
              <a:t></a:t>
            </a:r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72714" name="Rectangle 7"/>
          <p:cNvSpPr>
            <a:spLocks noChangeArrowheads="1"/>
          </p:cNvSpPr>
          <p:nvPr/>
        </p:nvSpPr>
        <p:spPr bwMode="auto">
          <a:xfrm>
            <a:off x="6400800" y="6172200"/>
            <a:ext cx="2903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+ Anti-particles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721395-2B07-3C4E-B6AB-7BDB82E58007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18" tIns="48309" rIns="96618" bIns="48309"/>
          <a:lstStyle/>
          <a:p>
            <a:pPr defTabSz="914400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 and Forces</a:t>
            </a:r>
          </a:p>
        </p:txBody>
      </p:sp>
      <p:pic>
        <p:nvPicPr>
          <p:cNvPr id="747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70497"/>
          <a:stretch>
            <a:fillRect/>
          </a:stretch>
        </p:blipFill>
        <p:spPr bwMode="auto">
          <a:xfrm>
            <a:off x="1295400" y="762000"/>
            <a:ext cx="2809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421"/>
          <a:stretch>
            <a:fillRect/>
          </a:stretch>
        </p:blipFill>
        <p:spPr bwMode="auto">
          <a:xfrm>
            <a:off x="5181600" y="762000"/>
            <a:ext cx="28559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21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74BB46-7440-5E49-B607-6291AA984736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 (1980)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76808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6810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2209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76811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12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76813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76814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6815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42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99C350-8037-6749-9304-5114B4113B2F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 (1980)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4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7543800" y="1524000"/>
            <a:ext cx="20574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>
              <a:solidFill>
                <a:srgbClr val="FF00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Plank Epoch</a:t>
            </a:r>
          </a:p>
        </p:txBody>
      </p:sp>
      <p:sp>
        <p:nvSpPr>
          <p:cNvPr id="78856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8859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8860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8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0B5971-8190-6B4B-9A7D-812F57315F37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8090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8090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algn="ctr"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29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22BC25-969C-D14A-8886-9ED6B612734E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82950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6791980"/>
            <a:ext cx="2836158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+mn-lt"/>
              </a:rPr>
              <a:t>3 billion </a:t>
            </a:r>
            <a:r>
              <a:rPr lang="en-US" b="1" dirty="0">
                <a:solidFill>
                  <a:srgbClr val="FF0066"/>
                </a:solidFill>
                <a:latin typeface="+mn-lt"/>
              </a:rPr>
              <a:t>base pairs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BCCC49-7B10-B242-8E8C-4DDCD7AB404C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4813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E8A82B-93E6-AF44-957F-5B26C2EBF867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8507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85000" name="Rectangle 82"/>
          <p:cNvSpPr>
            <a:spLocks noChangeArrowheads="1"/>
          </p:cNvSpPr>
          <p:nvPr/>
        </p:nvSpPr>
        <p:spPr bwMode="auto">
          <a:xfrm>
            <a:off x="6705600" y="838200"/>
            <a:ext cx="2133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grpSp>
        <p:nvGrpSpPr>
          <p:cNvPr id="85002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2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3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4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9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0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1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2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3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4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5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6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7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8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9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70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85004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" name="Group 85"/>
          <p:cNvGrpSpPr>
            <a:grpSpLocks noChangeAspect="1"/>
          </p:cNvGrpSpPr>
          <p:nvPr/>
        </p:nvGrpSpPr>
        <p:grpSpPr bwMode="auto">
          <a:xfrm>
            <a:off x="6781800" y="2667000"/>
            <a:ext cx="2005013" cy="2054225"/>
            <a:chOff x="2400" y="1886"/>
            <a:chExt cx="1961" cy="2008"/>
          </a:xfrm>
        </p:grpSpPr>
        <p:sp>
          <p:nvSpPr>
            <p:cNvPr id="85007" name="Oval 86"/>
            <p:cNvSpPr>
              <a:spLocks noChangeArrowheads="1"/>
            </p:cNvSpPr>
            <p:nvPr/>
          </p:nvSpPr>
          <p:spPr bwMode="auto">
            <a:xfrm>
              <a:off x="2400" y="1936"/>
              <a:ext cx="1961" cy="1958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 Narrow" charset="0"/>
              </a:endParaRPr>
            </a:p>
          </p:txBody>
        </p:sp>
        <p:sp>
          <p:nvSpPr>
            <p:cNvPr id="36880" name="Rectangle 87"/>
            <p:cNvSpPr>
              <a:spLocks noChangeAspect="1" noChangeArrowheads="1"/>
            </p:cNvSpPr>
            <p:nvPr/>
          </p:nvSpPr>
          <p:spPr bwMode="auto">
            <a:xfrm>
              <a:off x="3169" y="2662"/>
              <a:ext cx="391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o</a:t>
              </a:r>
            </a:p>
          </p:txBody>
        </p:sp>
        <p:sp>
          <p:nvSpPr>
            <p:cNvPr id="85009" name="Rectangle 88"/>
            <p:cNvSpPr>
              <a:spLocks noChangeAspect="1" noChangeArrowheads="1"/>
            </p:cNvSpPr>
            <p:nvPr/>
          </p:nvSpPr>
          <p:spPr bwMode="auto">
            <a:xfrm>
              <a:off x="3099" y="2164"/>
              <a:ext cx="40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85010" name="Rectangle 89"/>
            <p:cNvSpPr>
              <a:spLocks noChangeAspect="1" noChangeArrowheads="1"/>
            </p:cNvSpPr>
            <p:nvPr/>
          </p:nvSpPr>
          <p:spPr bwMode="auto">
            <a:xfrm>
              <a:off x="3457" y="2539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11" name="Rectangle 90"/>
            <p:cNvSpPr>
              <a:spLocks noChangeAspect="1" noChangeArrowheads="1"/>
            </p:cNvSpPr>
            <p:nvPr/>
          </p:nvSpPr>
          <p:spPr bwMode="auto">
            <a:xfrm>
              <a:off x="3530" y="3269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85012" name="Rectangle 91"/>
            <p:cNvSpPr>
              <a:spLocks noChangeAspect="1" noChangeArrowheads="1"/>
            </p:cNvSpPr>
            <p:nvPr/>
          </p:nvSpPr>
          <p:spPr bwMode="auto">
            <a:xfrm>
              <a:off x="2628" y="2404"/>
              <a:ext cx="42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85013" name="Rectangle 92"/>
            <p:cNvSpPr>
              <a:spLocks noChangeAspect="1" noChangeArrowheads="1"/>
            </p:cNvSpPr>
            <p:nvPr/>
          </p:nvSpPr>
          <p:spPr bwMode="auto">
            <a:xfrm>
              <a:off x="2624" y="2980"/>
              <a:ext cx="317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886" name="Rectangle 93"/>
            <p:cNvSpPr>
              <a:spLocks noChangeAspect="1" noChangeArrowheads="1"/>
            </p:cNvSpPr>
            <p:nvPr/>
          </p:nvSpPr>
          <p:spPr bwMode="auto">
            <a:xfrm>
              <a:off x="2874" y="2739"/>
              <a:ext cx="413" cy="4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85015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315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3300"/>
                  </a:solidFill>
                  <a:latin typeface="Arial Narrow" charset="0"/>
                  <a:sym typeface="Symbol" charset="0"/>
                </a:rPr>
                <a:t></a:t>
              </a:r>
            </a:p>
          </p:txBody>
        </p:sp>
        <p:sp>
          <p:nvSpPr>
            <p:cNvPr id="368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373" cy="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-</a:t>
              </a:r>
            </a:p>
          </p:txBody>
        </p:sp>
        <p:sp>
          <p:nvSpPr>
            <p:cNvPr id="368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469" cy="40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85018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464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85019" name="Rectangle 98"/>
            <p:cNvSpPr>
              <a:spLocks noChangeAspect="1" noChangeArrowheads="1"/>
            </p:cNvSpPr>
            <p:nvPr/>
          </p:nvSpPr>
          <p:spPr bwMode="auto">
            <a:xfrm>
              <a:off x="3929" y="2549"/>
              <a:ext cx="429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85020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464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368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469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36894" name="Line 101"/>
            <p:cNvSpPr>
              <a:spLocks noChangeAspect="1" noChangeShapeType="1"/>
            </p:cNvSpPr>
            <p:nvPr/>
          </p:nvSpPr>
          <p:spPr bwMode="auto">
            <a:xfrm>
              <a:off x="2712" y="256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5" name="Line 102"/>
            <p:cNvSpPr>
              <a:spLocks noChangeAspect="1" noChangeShapeType="1"/>
            </p:cNvSpPr>
            <p:nvPr/>
          </p:nvSpPr>
          <p:spPr bwMode="auto">
            <a:xfrm>
              <a:off x="3552" y="260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7" name="Line 104"/>
            <p:cNvSpPr>
              <a:spLocks noChangeAspect="1" noChangeShapeType="1"/>
            </p:cNvSpPr>
            <p:nvPr/>
          </p:nvSpPr>
          <p:spPr bwMode="auto">
            <a:xfrm>
              <a:off x="3487" y="310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26" name="Rectangle 105"/>
            <p:cNvSpPr>
              <a:spLocks noChangeAspect="1" noChangeArrowheads="1"/>
            </p:cNvSpPr>
            <p:nvPr/>
          </p:nvSpPr>
          <p:spPr bwMode="auto">
            <a:xfrm>
              <a:off x="2843" y="2044"/>
              <a:ext cx="304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7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318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8" name="Rectangle 107"/>
            <p:cNvSpPr>
              <a:spLocks noChangeAspect="1" noChangeArrowheads="1"/>
            </p:cNvSpPr>
            <p:nvPr/>
          </p:nvSpPr>
          <p:spPr bwMode="auto">
            <a:xfrm flipV="1">
              <a:off x="3956" y="3143"/>
              <a:ext cx="233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9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31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2" name="Line 109"/>
            <p:cNvSpPr>
              <a:spLocks noChangeAspect="1" noChangeShapeType="1"/>
            </p:cNvSpPr>
            <p:nvPr/>
          </p:nvSpPr>
          <p:spPr bwMode="auto">
            <a:xfrm>
              <a:off x="2687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31" name="Rectangle 110"/>
            <p:cNvSpPr>
              <a:spLocks noChangeAspect="1" noChangeArrowheads="1"/>
            </p:cNvSpPr>
            <p:nvPr/>
          </p:nvSpPr>
          <p:spPr bwMode="auto">
            <a:xfrm>
              <a:off x="3689" y="2559"/>
              <a:ext cx="366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85032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40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85033" name="Rectangle 112"/>
            <p:cNvSpPr>
              <a:spLocks noChangeAspect="1" noChangeArrowheads="1"/>
            </p:cNvSpPr>
            <p:nvPr/>
          </p:nvSpPr>
          <p:spPr bwMode="auto">
            <a:xfrm>
              <a:off x="3883" y="2269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34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35" name="Rectangle 114"/>
            <p:cNvSpPr>
              <a:spLocks noChangeAspect="1" noChangeArrowheads="1"/>
            </p:cNvSpPr>
            <p:nvPr/>
          </p:nvSpPr>
          <p:spPr bwMode="auto">
            <a:xfrm>
              <a:off x="2630" y="327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8" name="Line 115"/>
            <p:cNvSpPr>
              <a:spLocks noChangeAspect="1" noChangeShapeType="1"/>
            </p:cNvSpPr>
            <p:nvPr/>
          </p:nvSpPr>
          <p:spPr bwMode="auto">
            <a:xfrm>
              <a:off x="2687" y="341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37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10" name="Line 117"/>
            <p:cNvSpPr>
              <a:spLocks noChangeAspect="1" noChangeShapeType="1"/>
            </p:cNvSpPr>
            <p:nvPr/>
          </p:nvSpPr>
          <p:spPr bwMode="auto">
            <a:xfrm>
              <a:off x="3855" y="355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6564313" y="4892675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C1380-18D4-A44E-A336-6D442BD8C8E0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Beginning</a:t>
            </a: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 Perfect symmetry.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8704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4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5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705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5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>
                <a:ea typeface="Arial" charset="0"/>
              </a:rPr>
              <a:t>Katsushi Arisaka, UCLA</a:t>
            </a:r>
            <a:endParaRPr lang="en-US">
              <a:ea typeface="Arial" charset="0"/>
            </a:endParaRP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0FF3D2-BC51-E548-B043-F980010CA7CB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Spontaneous Symmetry Breakdown 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at a Dinner Table</a:t>
            </a:r>
          </a:p>
        </p:txBody>
      </p:sp>
      <p:sp>
        <p:nvSpPr>
          <p:cNvPr id="89094" name="Oval 3"/>
          <p:cNvSpPr>
            <a:spLocks noChangeAspect="1" noChangeArrowheads="1"/>
          </p:cNvSpPr>
          <p:nvPr/>
        </p:nvSpPr>
        <p:spPr bwMode="auto">
          <a:xfrm>
            <a:off x="2636838" y="1668463"/>
            <a:ext cx="4108450" cy="4179887"/>
          </a:xfrm>
          <a:prstGeom prst="ellips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5" name="Oval 4"/>
          <p:cNvSpPr>
            <a:spLocks noChangeAspect="1" noChangeArrowheads="1"/>
          </p:cNvSpPr>
          <p:nvPr/>
        </p:nvSpPr>
        <p:spPr bwMode="auto">
          <a:xfrm>
            <a:off x="2962275" y="3540125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6" name="Oval 5"/>
          <p:cNvSpPr>
            <a:spLocks noChangeAspect="1" noChangeArrowheads="1"/>
          </p:cNvSpPr>
          <p:nvPr/>
        </p:nvSpPr>
        <p:spPr bwMode="auto">
          <a:xfrm>
            <a:off x="4473575" y="5092700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7" name="Oval 6"/>
          <p:cNvSpPr>
            <a:spLocks noChangeAspect="1" noChangeArrowheads="1"/>
          </p:cNvSpPr>
          <p:nvPr/>
        </p:nvSpPr>
        <p:spPr bwMode="auto">
          <a:xfrm>
            <a:off x="5973763" y="3535363"/>
            <a:ext cx="439737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8" name="Oval 7"/>
          <p:cNvSpPr>
            <a:spLocks noChangeAspect="1" noChangeArrowheads="1"/>
          </p:cNvSpPr>
          <p:nvPr/>
        </p:nvSpPr>
        <p:spPr bwMode="auto">
          <a:xfrm>
            <a:off x="4473575" y="1989138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099" name="Oval 8"/>
          <p:cNvSpPr>
            <a:spLocks noChangeAspect="1" noChangeArrowheads="1"/>
          </p:cNvSpPr>
          <p:nvPr/>
        </p:nvSpPr>
        <p:spPr bwMode="auto">
          <a:xfrm>
            <a:off x="5576888" y="246380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0" name="Oval 9"/>
          <p:cNvSpPr>
            <a:spLocks noChangeAspect="1" noChangeArrowheads="1"/>
          </p:cNvSpPr>
          <p:nvPr/>
        </p:nvSpPr>
        <p:spPr bwMode="auto">
          <a:xfrm>
            <a:off x="5589588" y="4621213"/>
            <a:ext cx="441325" cy="449262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1" name="Oval 10"/>
          <p:cNvSpPr>
            <a:spLocks noChangeAspect="1" noChangeArrowheads="1"/>
          </p:cNvSpPr>
          <p:nvPr/>
        </p:nvSpPr>
        <p:spPr bwMode="auto">
          <a:xfrm>
            <a:off x="3387725" y="465455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2" name="Oval 11"/>
          <p:cNvSpPr>
            <a:spLocks noChangeAspect="1" noChangeArrowheads="1"/>
          </p:cNvSpPr>
          <p:nvPr/>
        </p:nvSpPr>
        <p:spPr bwMode="auto">
          <a:xfrm>
            <a:off x="3411538" y="2462213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3" name="Oval 12"/>
          <p:cNvSpPr>
            <a:spLocks noChangeAspect="1" noChangeArrowheads="1"/>
          </p:cNvSpPr>
          <p:nvPr/>
        </p:nvSpPr>
        <p:spPr bwMode="auto">
          <a:xfrm>
            <a:off x="3355975" y="418147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4" name="Oval 13"/>
          <p:cNvSpPr>
            <a:spLocks noChangeAspect="1" noChangeArrowheads="1"/>
          </p:cNvSpPr>
          <p:nvPr/>
        </p:nvSpPr>
        <p:spPr bwMode="auto">
          <a:xfrm>
            <a:off x="4079875" y="4895850"/>
            <a:ext cx="206375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5" name="Oval 14"/>
          <p:cNvSpPr>
            <a:spLocks noChangeAspect="1" noChangeArrowheads="1"/>
          </p:cNvSpPr>
          <p:nvPr/>
        </p:nvSpPr>
        <p:spPr bwMode="auto">
          <a:xfrm>
            <a:off x="5110163" y="4886325"/>
            <a:ext cx="204787" cy="206375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6" name="Oval 15"/>
          <p:cNvSpPr>
            <a:spLocks noChangeAspect="1" noChangeArrowheads="1"/>
          </p:cNvSpPr>
          <p:nvPr/>
        </p:nvSpPr>
        <p:spPr bwMode="auto">
          <a:xfrm>
            <a:off x="5813425" y="4157663"/>
            <a:ext cx="204788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7" name="Oval 16"/>
          <p:cNvSpPr>
            <a:spLocks noChangeAspect="1" noChangeArrowheads="1"/>
          </p:cNvSpPr>
          <p:nvPr/>
        </p:nvSpPr>
        <p:spPr bwMode="auto">
          <a:xfrm>
            <a:off x="5803900" y="3168650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8" name="Oval 17"/>
          <p:cNvSpPr>
            <a:spLocks noChangeAspect="1" noChangeArrowheads="1"/>
          </p:cNvSpPr>
          <p:nvPr/>
        </p:nvSpPr>
        <p:spPr bwMode="auto">
          <a:xfrm>
            <a:off x="5073650" y="2395538"/>
            <a:ext cx="206375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09" name="Oval 18"/>
          <p:cNvSpPr>
            <a:spLocks noChangeAspect="1" noChangeArrowheads="1"/>
          </p:cNvSpPr>
          <p:nvPr/>
        </p:nvSpPr>
        <p:spPr bwMode="auto">
          <a:xfrm>
            <a:off x="4100513" y="2398713"/>
            <a:ext cx="204787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10" name="Oval 19"/>
          <p:cNvSpPr>
            <a:spLocks noChangeAspect="1" noChangeArrowheads="1"/>
          </p:cNvSpPr>
          <p:nvPr/>
        </p:nvSpPr>
        <p:spPr bwMode="auto">
          <a:xfrm>
            <a:off x="3340100" y="314642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9111" name="Text Box 20"/>
          <p:cNvSpPr txBox="1">
            <a:spLocks noChangeArrowheads="1"/>
          </p:cNvSpPr>
          <p:nvPr/>
        </p:nvSpPr>
        <p:spPr bwMode="auto">
          <a:xfrm>
            <a:off x="996950" y="1966913"/>
            <a:ext cx="202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9900"/>
                </a:solidFill>
              </a:rPr>
              <a:t>Dinner Table</a:t>
            </a:r>
          </a:p>
        </p:txBody>
      </p:sp>
      <p:sp>
        <p:nvSpPr>
          <p:cNvPr id="89112" name="Text Box 21"/>
          <p:cNvSpPr txBox="1">
            <a:spLocks noChangeArrowheads="1"/>
          </p:cNvSpPr>
          <p:nvPr/>
        </p:nvSpPr>
        <p:spPr bwMode="auto">
          <a:xfrm>
            <a:off x="6959600" y="5214938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Dish</a:t>
            </a:r>
          </a:p>
        </p:txBody>
      </p:sp>
      <p:sp>
        <p:nvSpPr>
          <p:cNvPr id="89113" name="Text Box 22"/>
          <p:cNvSpPr txBox="1">
            <a:spLocks noChangeArrowheads="1"/>
          </p:cNvSpPr>
          <p:nvPr/>
        </p:nvSpPr>
        <p:spPr bwMode="auto">
          <a:xfrm>
            <a:off x="5657850" y="5975350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FF99"/>
                </a:solidFill>
              </a:rPr>
              <a:t>Glass of Water</a:t>
            </a:r>
          </a:p>
        </p:txBody>
      </p:sp>
      <p:sp>
        <p:nvSpPr>
          <p:cNvPr id="89114" name="Line 23"/>
          <p:cNvSpPr>
            <a:spLocks noChangeShapeType="1"/>
          </p:cNvSpPr>
          <p:nvPr/>
        </p:nvSpPr>
        <p:spPr bwMode="auto">
          <a:xfrm flipH="1" flipV="1">
            <a:off x="5332413" y="5187950"/>
            <a:ext cx="506412" cy="706438"/>
          </a:xfrm>
          <a:prstGeom prst="line">
            <a:avLst/>
          </a:prstGeom>
          <a:noFill/>
          <a:ln w="38100">
            <a:solidFill>
              <a:srgbClr val="00FF99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5" name="Line 24"/>
          <p:cNvSpPr>
            <a:spLocks noChangeShapeType="1"/>
          </p:cNvSpPr>
          <p:nvPr/>
        </p:nvSpPr>
        <p:spPr bwMode="auto">
          <a:xfrm flipH="1" flipV="1">
            <a:off x="6075363" y="4978400"/>
            <a:ext cx="841375" cy="4349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6" name="Text Box 25"/>
          <p:cNvSpPr txBox="1">
            <a:spLocks noChangeArrowheads="1"/>
          </p:cNvSpPr>
          <p:nvPr/>
        </p:nvSpPr>
        <p:spPr bwMode="auto">
          <a:xfrm>
            <a:off x="760413" y="6475413"/>
            <a:ext cx="2266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FF"/>
                </a:solidFill>
              </a:rPr>
              <a:t>by Nambu Yoichiro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7F929-F86A-7C4B-8DB4-C7BC02253455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911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31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2C679A-72B4-DF4C-B89A-EDC5D22EBFCF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</p:spPr>
      </p:pic>
      <p:sp>
        <p:nvSpPr>
          <p:cNvPr id="931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7+7=14 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52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52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863DD-3D95-514C-B975-B7C337BD7D02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5237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69435E-B1B1-E243-B7B9-ADDDECCCF999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7285" name="Line 2"/>
          <p:cNvSpPr>
            <a:spLocks noChangeAspect="1" noChangeShapeType="1"/>
          </p:cNvSpPr>
          <p:nvPr/>
        </p:nvSpPr>
        <p:spPr bwMode="auto">
          <a:xfrm>
            <a:off x="0" y="650875"/>
            <a:ext cx="9601200" cy="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CMS Collaboration (1993 ~)</a:t>
            </a:r>
          </a:p>
        </p:txBody>
      </p:sp>
      <p:pic>
        <p:nvPicPr>
          <p:cNvPr id="972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7400"/>
            <a:ext cx="9601200" cy="6527800"/>
          </a:xfrm>
        </p:spPr>
      </p:pic>
      <p:sp>
        <p:nvSpPr>
          <p:cNvPr id="97288" name="Rectangle 5"/>
          <p:cNvSpPr>
            <a:spLocks noChangeArrowheads="1"/>
          </p:cNvSpPr>
          <p:nvPr/>
        </p:nvSpPr>
        <p:spPr bwMode="auto">
          <a:xfrm>
            <a:off x="7667625" y="5530850"/>
            <a:ext cx="1265238" cy="134938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0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6AF67-3A14-4B44-BCE8-D039A1994740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993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6/26/2012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AAB96A-8270-D344-8198-B4E1FEEA3439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13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  <a:noFill/>
        </p:spPr>
      </p:pic>
      <p:sp>
        <p:nvSpPr>
          <p:cNvPr id="101382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  <a:noFill/>
        </p:spPr>
        <p:txBody>
          <a:bodyPr lIns="96582" tIns="48291" rIns="96582" bIns="48291"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Barrel Yoke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167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85831C-70D3-6348-9B52-1F27004DA518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6/26/2012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 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6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6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</a:t>
            </a:r>
            <a:endParaRPr lang="ja-JP" altLang="en-US" sz="36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68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6/26/2012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054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F77A62-B86E-AA48-A2F5-03BE41E268EB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9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63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sp>
        <p:nvSpPr>
          <p:cNvPr id="972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97283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85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2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246063" y="6781800"/>
            <a:ext cx="900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First Event at LHC – Recreation of the Big Bang!   (Nov 7, 2009)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4F927A-3335-DC44-AB8B-27B26F347DCD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2" name="Picture 6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36032"/>
          <a:stretch>
            <a:fillRect/>
          </a:stretch>
        </p:blipFill>
        <p:spPr bwMode="auto">
          <a:xfrm>
            <a:off x="0" y="1879600"/>
            <a:ext cx="96012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8"/>
          <p:cNvSpPr>
            <a:spLocks noChangeArrowheads="1"/>
          </p:cNvSpPr>
          <p:nvPr/>
        </p:nvSpPr>
        <p:spPr bwMode="auto">
          <a:xfrm>
            <a:off x="6705600" y="1905000"/>
            <a:ext cx="2895600" cy="1524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2895600"/>
            <a:ext cx="676182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News release on July 4</a:t>
            </a:r>
            <a:r>
              <a:rPr lang="en-US" sz="4000" b="1" baseline="30000" dirty="0" smtClean="0">
                <a:solidFill>
                  <a:srgbClr val="FF0066"/>
                </a:solidFill>
                <a:latin typeface="+mj-lt"/>
              </a:rPr>
              <a:t>th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!</a:t>
            </a:r>
            <a:endParaRPr lang="en-US" sz="4000" b="1" dirty="0">
              <a:solidFill>
                <a:srgbClr val="FF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1443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D4DAB6-62F2-6D4D-B815-FD0C2B1CB10F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1059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smtClean="0"/>
              <a:t>6/26/2012</a:t>
            </a:r>
            <a:endParaRPr lang="en-US" sz="1500"/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600950" y="6827838"/>
            <a:ext cx="2000250" cy="487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500"/>
              <a:t>Katsushi Arisaka, UCLA</a:t>
            </a: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7724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1874CD-321A-564B-8E05-7381838461F7}" type="slidenum">
              <a:rPr lang="en-US" sz="1500"/>
              <a:pPr eaLnBrk="1" hangingPunct="1"/>
              <a:t>36</a:t>
            </a:fld>
            <a:endParaRPr lang="en-US" sz="1500"/>
          </a:p>
        </p:txBody>
      </p:sp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42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4800" y="6719888"/>
            <a:ext cx="418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3F4096-1430-494A-A1EA-A39FB5827CA1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762000" y="193675"/>
            <a:ext cx="7772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14694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14696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7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4698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18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Cosmic Pie Chart</a:t>
            </a:r>
          </a:p>
        </p:txBody>
      </p:sp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D37EF2-B694-BE47-A9F6-7EE4A8B70FC3}" type="slidenum">
              <a:rPr lang="en-US" sz="1500">
                <a:solidFill>
                  <a:srgbClr val="0000FF"/>
                </a:solidFill>
              </a:rPr>
              <a:pPr eaLnBrk="1" hangingPunct="1"/>
              <a:t>38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6742" name="Picture 2" descr="http://www.kusastro.kyoto-u.ac.jp/~totani/research-figures/cosmos-content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/>
          <a:stretch>
            <a:fillRect/>
          </a:stretch>
        </p:blipFill>
        <p:spPr>
          <a:xfrm>
            <a:off x="147638" y="752475"/>
            <a:ext cx="9377362" cy="65532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2EC30E-72C1-9442-9B43-30413B856E2B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sp>
        <p:nvSpPr>
          <p:cNvPr id="11879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0350" y="1219200"/>
            <a:ext cx="934085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Must be a heavy particle</a:t>
            </a:r>
          </a:p>
          <a:p>
            <a:pPr lvl="1">
              <a:lnSpc>
                <a:spcPct val="80000"/>
              </a:lnSpc>
            </a:pPr>
            <a:r>
              <a:rPr lang="en-US" sz="3400">
                <a:latin typeface="Arial Narrow" charset="0"/>
                <a:ea typeface="ＭＳ Ｐゴシック" charset="0"/>
              </a:rPr>
              <a:t>Only weakly interacting.</a:t>
            </a:r>
          </a:p>
          <a:p>
            <a:pPr lvl="1">
              <a:lnSpc>
                <a:spcPct val="80000"/>
              </a:lnSpc>
            </a:pPr>
            <a:r>
              <a:rPr lang="en-US" sz="3400">
                <a:latin typeface="Arial Narrow" charset="0"/>
                <a:ea typeface="ＭＳ Ｐゴシック" charset="0"/>
              </a:rPr>
              <a:t>Gravitationally attracted.</a:t>
            </a:r>
          </a:p>
          <a:p>
            <a:pPr lvl="2">
              <a:lnSpc>
                <a:spcPct val="80000"/>
              </a:lnSpc>
            </a:pPr>
            <a:endParaRPr lang="en-US" sz="270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Candidates</a:t>
            </a:r>
          </a:p>
          <a:p>
            <a:pPr lvl="1">
              <a:lnSpc>
                <a:spcPct val="80000"/>
              </a:lnSpc>
            </a:pPr>
            <a:r>
              <a:rPr lang="ja-JP" altLang="en-US" sz="3400">
                <a:latin typeface="Arial Narrow" charset="0"/>
                <a:ea typeface="ＭＳ Ｐゴシック" charset="0"/>
              </a:rPr>
              <a:t>“</a:t>
            </a:r>
            <a:r>
              <a:rPr lang="en-US" sz="3400" u="sng">
                <a:latin typeface="Arial Narrow" charset="0"/>
                <a:ea typeface="ＭＳ Ｐゴシック" charset="0"/>
              </a:rPr>
              <a:t>MACHO</a:t>
            </a:r>
            <a:r>
              <a:rPr lang="ja-JP" altLang="en-US" sz="3400">
                <a:latin typeface="Arial Narrow" charset="0"/>
                <a:ea typeface="ＭＳ Ｐゴシック" charset="0"/>
              </a:rPr>
              <a:t>”</a:t>
            </a:r>
            <a:r>
              <a:rPr lang="en-US" sz="3400">
                <a:latin typeface="Arial Narrow" charset="0"/>
                <a:ea typeface="ＭＳ Ｐゴシック" charset="0"/>
              </a:rPr>
              <a:t> (Massive Compact Halo Objects)</a:t>
            </a:r>
          </a:p>
          <a:p>
            <a:pPr lvl="2">
              <a:lnSpc>
                <a:spcPct val="80000"/>
              </a:lnSpc>
            </a:pPr>
            <a:r>
              <a:rPr lang="en-US" sz="2700">
                <a:latin typeface="Arial Narrow" charset="0"/>
                <a:ea typeface="ＭＳ Ｐゴシック" charset="0"/>
                <a:sym typeface="Symbol" charset="0"/>
              </a:rPr>
              <a:t>Baryonic Dark Matter </a:t>
            </a:r>
          </a:p>
          <a:p>
            <a:pPr lvl="1">
              <a:lnSpc>
                <a:spcPct val="80000"/>
              </a:lnSpc>
            </a:pPr>
            <a:r>
              <a:rPr lang="en-US" sz="3400" u="sng">
                <a:latin typeface="Arial Narrow" charset="0"/>
                <a:ea typeface="ＭＳ Ｐゴシック" charset="0"/>
              </a:rPr>
              <a:t>Heavy Neutrino</a:t>
            </a:r>
          </a:p>
          <a:p>
            <a:pPr lvl="2">
              <a:lnSpc>
                <a:spcPct val="80000"/>
              </a:lnSpc>
            </a:pPr>
            <a:r>
              <a:rPr lang="en-US" sz="2700">
                <a:latin typeface="Arial Narrow" charset="0"/>
                <a:ea typeface="ＭＳ Ｐゴシック" charset="0"/>
                <a:sym typeface="Symbol" charset="0"/>
              </a:rPr>
              <a:t>Hot Dark Matter</a:t>
            </a:r>
          </a:p>
          <a:p>
            <a:pPr lvl="1">
              <a:lnSpc>
                <a:spcPct val="80000"/>
              </a:lnSpc>
            </a:pPr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“</a:t>
            </a:r>
            <a:r>
              <a:rPr lang="en-US" sz="3400" u="sng">
                <a:latin typeface="Arial Narrow" charset="0"/>
                <a:ea typeface="ＭＳ Ｐゴシック" charset="0"/>
                <a:sym typeface="Symbol" charset="0"/>
              </a:rPr>
              <a:t>WIMP</a:t>
            </a:r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”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 (Weakly Interacting Massive Particle</a:t>
            </a:r>
            <a:r>
              <a:rPr lang="ja-JP" altLang="en-US" sz="3400">
                <a:latin typeface="Arial Narrow" charset="0"/>
                <a:ea typeface="ＭＳ Ｐゴシック" charset="0"/>
                <a:sym typeface="Symbol" charset="0"/>
              </a:rPr>
              <a:t>”</a:t>
            </a:r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2">
              <a:lnSpc>
                <a:spcPct val="80000"/>
              </a:lnSpc>
            </a:pPr>
            <a:r>
              <a:rPr lang="en-US" sz="2700">
                <a:latin typeface="Arial Narrow" charset="0"/>
                <a:ea typeface="ＭＳ Ｐゴシック" charset="0"/>
                <a:sym typeface="Symbol" charset="0"/>
              </a:rPr>
              <a:t>Cold Dark Matter</a:t>
            </a:r>
          </a:p>
          <a:p>
            <a:pPr lvl="2">
              <a:lnSpc>
                <a:spcPct val="80000"/>
              </a:lnSpc>
            </a:pPr>
            <a:endParaRPr lang="en-US" sz="270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118791" name="Line 6"/>
          <p:cNvSpPr>
            <a:spLocks noChangeShapeType="1"/>
          </p:cNvSpPr>
          <p:nvPr/>
        </p:nvSpPr>
        <p:spPr bwMode="auto">
          <a:xfrm>
            <a:off x="8839200" y="3886200"/>
            <a:ext cx="228600" cy="304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>
            <a:spAutoFit/>
          </a:bodyPr>
          <a:lstStyle/>
          <a:p>
            <a:endParaRPr lang="en-US"/>
          </a:p>
        </p:txBody>
      </p:sp>
      <p:sp>
        <p:nvSpPr>
          <p:cNvPr id="118792" name="Line 7"/>
          <p:cNvSpPr>
            <a:spLocks noChangeShapeType="1"/>
          </p:cNvSpPr>
          <p:nvPr/>
        </p:nvSpPr>
        <p:spPr bwMode="auto">
          <a:xfrm rot="10800000" flipH="1">
            <a:off x="8839200" y="3886200"/>
            <a:ext cx="228600" cy="304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>
            <a:spAutoFit/>
          </a:bodyPr>
          <a:lstStyle/>
          <a:p>
            <a:endParaRPr lang="en-US"/>
          </a:p>
        </p:txBody>
      </p:sp>
      <p:sp>
        <p:nvSpPr>
          <p:cNvPr id="118793" name="Line 8"/>
          <p:cNvSpPr>
            <a:spLocks noChangeShapeType="1"/>
          </p:cNvSpPr>
          <p:nvPr/>
        </p:nvSpPr>
        <p:spPr bwMode="auto">
          <a:xfrm>
            <a:off x="8839200" y="4800600"/>
            <a:ext cx="228600" cy="304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>
            <a:spAutoFit/>
          </a:bodyPr>
          <a:lstStyle/>
          <a:p>
            <a:endParaRPr lang="en-US"/>
          </a:p>
        </p:txBody>
      </p:sp>
      <p:sp>
        <p:nvSpPr>
          <p:cNvPr id="118794" name="Line 9"/>
          <p:cNvSpPr>
            <a:spLocks noChangeShapeType="1"/>
          </p:cNvSpPr>
          <p:nvPr/>
        </p:nvSpPr>
        <p:spPr bwMode="auto">
          <a:xfrm rot="10800000" flipH="1">
            <a:off x="8839200" y="4800600"/>
            <a:ext cx="228600" cy="304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rgbClr val="0000FF"/>
                </a:solidFill>
              </a:rPr>
              <a:t>6/26/2012</a:t>
            </a:r>
            <a:endParaRPr lang="en-US" sz="1000">
              <a:solidFill>
                <a:srgbClr val="0000FF"/>
              </a:solidFill>
            </a:endParaRPr>
          </a:p>
        </p:txBody>
      </p:sp>
      <p:sp>
        <p:nvSpPr>
          <p:cNvPr id="696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100" smtClean="0"/>
              <a:t>Katsushi Arisaka, UCLA</a:t>
            </a:r>
            <a:endParaRPr lang="en-US" sz="1100"/>
          </a:p>
        </p:txBody>
      </p:sp>
      <p:sp>
        <p:nvSpPr>
          <p:cNvPr id="696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22C4DA-77D9-AA45-B1D6-1C2023053DA4}" type="slidenum">
              <a:rPr lang="en-US" sz="1100">
                <a:solidFill>
                  <a:srgbClr val="0000FF"/>
                </a:solidFill>
              </a:rPr>
              <a:pPr eaLnBrk="1" hangingPunct="1"/>
              <a:t>4</a:t>
            </a:fld>
            <a:endParaRPr lang="en-US" sz="1100">
              <a:solidFill>
                <a:srgbClr val="0000FF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0"/>
            <a:ext cx="9196387" cy="685800"/>
          </a:xfrm>
        </p:spPr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History of Life and the Human beings</a:t>
            </a:r>
          </a:p>
        </p:txBody>
      </p:sp>
      <p:sp>
        <p:nvSpPr>
          <p:cNvPr id="52230" name="Text Box 3"/>
          <p:cNvSpPr txBox="1">
            <a:spLocks noChangeArrowheads="1"/>
          </p:cNvSpPr>
          <p:nvPr/>
        </p:nvSpPr>
        <p:spPr bwMode="auto">
          <a:xfrm>
            <a:off x="744538" y="828675"/>
            <a:ext cx="87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Time </a:t>
            </a:r>
          </a:p>
        </p:txBody>
      </p:sp>
      <p:sp>
        <p:nvSpPr>
          <p:cNvPr id="52231" name="Line 4"/>
          <p:cNvSpPr>
            <a:spLocks noChangeAspect="1" noChangeShapeType="1"/>
          </p:cNvSpPr>
          <p:nvPr/>
        </p:nvSpPr>
        <p:spPr bwMode="auto">
          <a:xfrm flipH="1">
            <a:off x="744538" y="1033463"/>
            <a:ext cx="0" cy="583882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5"/>
          <p:cNvSpPr>
            <a:spLocks noChangeShapeType="1"/>
          </p:cNvSpPr>
          <p:nvPr/>
        </p:nvSpPr>
        <p:spPr bwMode="auto">
          <a:xfrm>
            <a:off x="744538" y="1238250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6"/>
          <p:cNvSpPr>
            <a:spLocks noChangeShapeType="1"/>
          </p:cNvSpPr>
          <p:nvPr/>
        </p:nvSpPr>
        <p:spPr bwMode="auto">
          <a:xfrm>
            <a:off x="749300" y="1571625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7"/>
          <p:cNvSpPr>
            <a:spLocks noChangeShapeType="1"/>
          </p:cNvSpPr>
          <p:nvPr/>
        </p:nvSpPr>
        <p:spPr bwMode="auto">
          <a:xfrm>
            <a:off x="749300" y="1927225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8"/>
          <p:cNvSpPr>
            <a:spLocks noChangeShapeType="1"/>
          </p:cNvSpPr>
          <p:nvPr/>
        </p:nvSpPr>
        <p:spPr bwMode="auto">
          <a:xfrm>
            <a:off x="757238" y="2262188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9"/>
          <p:cNvSpPr>
            <a:spLocks noChangeShapeType="1"/>
          </p:cNvSpPr>
          <p:nvPr/>
        </p:nvSpPr>
        <p:spPr bwMode="auto">
          <a:xfrm>
            <a:off x="766763" y="26130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0"/>
          <p:cNvSpPr>
            <a:spLocks noChangeShapeType="1"/>
          </p:cNvSpPr>
          <p:nvPr/>
        </p:nvSpPr>
        <p:spPr bwMode="auto">
          <a:xfrm>
            <a:off x="755650" y="2952750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1"/>
          <p:cNvSpPr>
            <a:spLocks noChangeShapeType="1"/>
          </p:cNvSpPr>
          <p:nvPr/>
        </p:nvSpPr>
        <p:spPr bwMode="auto">
          <a:xfrm>
            <a:off x="763588" y="329882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2"/>
          <p:cNvSpPr>
            <a:spLocks noChangeShapeType="1"/>
          </p:cNvSpPr>
          <p:nvPr/>
        </p:nvSpPr>
        <p:spPr bwMode="auto">
          <a:xfrm>
            <a:off x="766763" y="3646488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3"/>
          <p:cNvSpPr>
            <a:spLocks noChangeShapeType="1"/>
          </p:cNvSpPr>
          <p:nvPr/>
        </p:nvSpPr>
        <p:spPr bwMode="auto">
          <a:xfrm>
            <a:off x="755650" y="3983038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4"/>
          <p:cNvSpPr>
            <a:spLocks noChangeShapeType="1"/>
          </p:cNvSpPr>
          <p:nvPr/>
        </p:nvSpPr>
        <p:spPr bwMode="auto">
          <a:xfrm>
            <a:off x="744538" y="4311650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5"/>
          <p:cNvSpPr>
            <a:spLocks noChangeShapeType="1"/>
          </p:cNvSpPr>
          <p:nvPr/>
        </p:nvSpPr>
        <p:spPr bwMode="auto">
          <a:xfrm>
            <a:off x="744538" y="467042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16"/>
          <p:cNvSpPr>
            <a:spLocks noChangeShapeType="1"/>
          </p:cNvSpPr>
          <p:nvPr/>
        </p:nvSpPr>
        <p:spPr bwMode="auto">
          <a:xfrm>
            <a:off x="736600" y="4957763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17"/>
          <p:cNvSpPr>
            <a:spLocks noChangeShapeType="1"/>
          </p:cNvSpPr>
          <p:nvPr/>
        </p:nvSpPr>
        <p:spPr bwMode="auto">
          <a:xfrm>
            <a:off x="736600" y="5256213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Line 18"/>
          <p:cNvSpPr>
            <a:spLocks noChangeShapeType="1"/>
          </p:cNvSpPr>
          <p:nvPr/>
        </p:nvSpPr>
        <p:spPr bwMode="auto">
          <a:xfrm>
            <a:off x="744538" y="5527675"/>
            <a:ext cx="203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Line 19"/>
          <p:cNvSpPr>
            <a:spLocks noChangeShapeType="1"/>
          </p:cNvSpPr>
          <p:nvPr/>
        </p:nvSpPr>
        <p:spPr bwMode="auto">
          <a:xfrm>
            <a:off x="744538" y="5795963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0"/>
          <p:cNvSpPr>
            <a:spLocks noChangeShapeType="1"/>
          </p:cNvSpPr>
          <p:nvPr/>
        </p:nvSpPr>
        <p:spPr bwMode="auto">
          <a:xfrm>
            <a:off x="733425" y="6135688"/>
            <a:ext cx="201613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Text Box 21"/>
          <p:cNvSpPr txBox="1">
            <a:spLocks noChangeArrowheads="1"/>
          </p:cNvSpPr>
          <p:nvPr/>
        </p:nvSpPr>
        <p:spPr bwMode="auto">
          <a:xfrm>
            <a:off x="973138" y="1082675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10B</a:t>
            </a:r>
            <a:r>
              <a:rPr lang="en-US" sz="1400" b="1" baseline="30000">
                <a:solidFill>
                  <a:srgbClr val="FF6600"/>
                </a:solidFill>
              </a:rPr>
              <a:t> </a:t>
            </a:r>
            <a:r>
              <a:rPr lang="en-US" sz="1400" b="1">
                <a:solidFill>
                  <a:srgbClr val="FF6600"/>
                </a:solidFill>
              </a:rPr>
              <a:t>years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49" name="Text Box 22"/>
          <p:cNvSpPr txBox="1">
            <a:spLocks noChangeArrowheads="1"/>
          </p:cNvSpPr>
          <p:nvPr/>
        </p:nvSpPr>
        <p:spPr bwMode="auto">
          <a:xfrm>
            <a:off x="973138" y="1441450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1Billion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0" name="Text Box 23"/>
          <p:cNvSpPr txBox="1">
            <a:spLocks noChangeArrowheads="1"/>
          </p:cNvSpPr>
          <p:nvPr/>
        </p:nvSpPr>
        <p:spPr bwMode="auto">
          <a:xfrm>
            <a:off x="973138" y="1801813"/>
            <a:ext cx="1144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100M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1" name="Text Box 24"/>
          <p:cNvSpPr txBox="1">
            <a:spLocks noChangeArrowheads="1"/>
          </p:cNvSpPr>
          <p:nvPr/>
        </p:nvSpPr>
        <p:spPr bwMode="auto">
          <a:xfrm>
            <a:off x="973138" y="2109788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10M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2" name="Text Box 25"/>
          <p:cNvSpPr txBox="1">
            <a:spLocks noChangeArrowheads="1"/>
          </p:cNvSpPr>
          <p:nvPr/>
        </p:nvSpPr>
        <p:spPr bwMode="auto">
          <a:xfrm>
            <a:off x="973138" y="24669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1Million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3" name="Text Box 26"/>
          <p:cNvSpPr txBox="1">
            <a:spLocks noChangeArrowheads="1"/>
          </p:cNvSpPr>
          <p:nvPr/>
        </p:nvSpPr>
        <p:spPr bwMode="auto">
          <a:xfrm>
            <a:off x="963613" y="282892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4" name="Text Box 27"/>
          <p:cNvSpPr txBox="1">
            <a:spLocks noChangeArrowheads="1"/>
          </p:cNvSpPr>
          <p:nvPr/>
        </p:nvSpPr>
        <p:spPr bwMode="auto">
          <a:xfrm>
            <a:off x="973138" y="318611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5" name="Text Box 28"/>
          <p:cNvSpPr txBox="1">
            <a:spLocks noChangeArrowheads="1"/>
          </p:cNvSpPr>
          <p:nvPr/>
        </p:nvSpPr>
        <p:spPr bwMode="auto">
          <a:xfrm>
            <a:off x="973138" y="3495675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1,000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6" name="Text Box 29"/>
          <p:cNvSpPr txBox="1">
            <a:spLocks noChangeArrowheads="1"/>
          </p:cNvSpPr>
          <p:nvPr/>
        </p:nvSpPr>
        <p:spPr bwMode="auto">
          <a:xfrm>
            <a:off x="973138" y="3849688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7" name="Text Box 30"/>
          <p:cNvSpPr txBox="1">
            <a:spLocks noChangeArrowheads="1"/>
          </p:cNvSpPr>
          <p:nvPr/>
        </p:nvSpPr>
        <p:spPr bwMode="auto">
          <a:xfrm>
            <a:off x="973138" y="4162425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10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8" name="Text Box 31"/>
          <p:cNvSpPr txBox="1">
            <a:spLocks noChangeArrowheads="1"/>
          </p:cNvSpPr>
          <p:nvPr/>
        </p:nvSpPr>
        <p:spPr bwMode="auto">
          <a:xfrm>
            <a:off x="981075" y="446881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6600"/>
                </a:solidFill>
              </a:rPr>
              <a:t>1 year</a:t>
            </a:r>
            <a:endParaRPr lang="en-US" sz="1400" b="1" baseline="30000">
              <a:solidFill>
                <a:srgbClr val="FF6600"/>
              </a:solidFill>
            </a:endParaRPr>
          </a:p>
        </p:txBody>
      </p:sp>
      <p:sp>
        <p:nvSpPr>
          <p:cNvPr id="52259" name="Text Box 32"/>
          <p:cNvSpPr txBox="1">
            <a:spLocks noChangeArrowheads="1"/>
          </p:cNvSpPr>
          <p:nvPr/>
        </p:nvSpPr>
        <p:spPr bwMode="auto">
          <a:xfrm>
            <a:off x="944563" y="4751388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100 days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0" name="Text Box 33"/>
          <p:cNvSpPr txBox="1">
            <a:spLocks noChangeArrowheads="1"/>
          </p:cNvSpPr>
          <p:nvPr/>
        </p:nvSpPr>
        <p:spPr bwMode="auto">
          <a:xfrm>
            <a:off x="935038" y="5080000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10 days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1" name="Text Box 34"/>
          <p:cNvSpPr txBox="1">
            <a:spLocks noChangeArrowheads="1"/>
          </p:cNvSpPr>
          <p:nvPr/>
        </p:nvSpPr>
        <p:spPr bwMode="auto">
          <a:xfrm>
            <a:off x="973138" y="540226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1 day</a:t>
            </a:r>
            <a:endParaRPr lang="en-US" sz="1400" b="1" baseline="30000">
              <a:solidFill>
                <a:srgbClr val="FF3300"/>
              </a:solidFill>
            </a:endParaRPr>
          </a:p>
        </p:txBody>
      </p:sp>
      <p:sp>
        <p:nvSpPr>
          <p:cNvPr id="52262" name="Text Box 35"/>
          <p:cNvSpPr txBox="1">
            <a:spLocks noChangeArrowheads="1"/>
          </p:cNvSpPr>
          <p:nvPr/>
        </p:nvSpPr>
        <p:spPr bwMode="auto">
          <a:xfrm>
            <a:off x="954088" y="5668963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66"/>
                </a:solidFill>
              </a:rPr>
              <a:t>10 hours</a:t>
            </a:r>
            <a:endParaRPr lang="en-US" sz="1400" b="1" baseline="30000">
              <a:solidFill>
                <a:srgbClr val="FF0066"/>
              </a:solidFill>
            </a:endParaRPr>
          </a:p>
        </p:txBody>
      </p:sp>
      <p:sp>
        <p:nvSpPr>
          <p:cNvPr id="52263" name="Text Box 36"/>
          <p:cNvSpPr txBox="1">
            <a:spLocks noChangeArrowheads="1"/>
          </p:cNvSpPr>
          <p:nvPr/>
        </p:nvSpPr>
        <p:spPr bwMode="auto">
          <a:xfrm>
            <a:off x="963613" y="5994400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66"/>
                </a:solidFill>
              </a:rPr>
              <a:t>1 hour</a:t>
            </a:r>
            <a:endParaRPr lang="en-US" sz="1400" b="1" baseline="30000">
              <a:solidFill>
                <a:srgbClr val="FF0066"/>
              </a:solidFill>
            </a:endParaRPr>
          </a:p>
        </p:txBody>
      </p:sp>
      <p:sp>
        <p:nvSpPr>
          <p:cNvPr id="52264" name="Line 37"/>
          <p:cNvSpPr>
            <a:spLocks noChangeShapeType="1"/>
          </p:cNvSpPr>
          <p:nvPr/>
        </p:nvSpPr>
        <p:spPr bwMode="auto">
          <a:xfrm>
            <a:off x="744538" y="64103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Line 38"/>
          <p:cNvSpPr>
            <a:spLocks noChangeShapeType="1"/>
          </p:cNvSpPr>
          <p:nvPr/>
        </p:nvSpPr>
        <p:spPr bwMode="auto">
          <a:xfrm>
            <a:off x="744538" y="6765925"/>
            <a:ext cx="201612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Text Box 39"/>
          <p:cNvSpPr txBox="1">
            <a:spLocks noChangeArrowheads="1"/>
          </p:cNvSpPr>
          <p:nvPr/>
        </p:nvSpPr>
        <p:spPr bwMode="auto">
          <a:xfrm>
            <a:off x="984250" y="6310313"/>
            <a:ext cx="2208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</a:rPr>
              <a:t>10 minutes</a:t>
            </a:r>
            <a:endParaRPr lang="en-US" sz="1400" b="1" baseline="30000">
              <a:solidFill>
                <a:srgbClr val="FF00FF"/>
              </a:solidFill>
            </a:endParaRPr>
          </a:p>
        </p:txBody>
      </p:sp>
      <p:sp>
        <p:nvSpPr>
          <p:cNvPr id="52267" name="Text Box 40"/>
          <p:cNvSpPr txBox="1">
            <a:spLocks noChangeArrowheads="1"/>
          </p:cNvSpPr>
          <p:nvPr/>
        </p:nvSpPr>
        <p:spPr bwMode="auto">
          <a:xfrm>
            <a:off x="973138" y="6615113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</a:rPr>
              <a:t>1 minute</a:t>
            </a:r>
            <a:endParaRPr lang="en-US" sz="1400" b="1" baseline="30000">
              <a:solidFill>
                <a:srgbClr val="FF00FF"/>
              </a:solidFill>
            </a:endParaRPr>
          </a:p>
        </p:txBody>
      </p:sp>
      <p:sp>
        <p:nvSpPr>
          <p:cNvPr id="52268" name="Text Box 41"/>
          <p:cNvSpPr txBox="1">
            <a:spLocks noChangeArrowheads="1"/>
          </p:cNvSpPr>
          <p:nvPr/>
        </p:nvSpPr>
        <p:spPr bwMode="auto">
          <a:xfrm>
            <a:off x="3400425" y="9509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FF"/>
                </a:solidFill>
              </a:rPr>
              <a:t>Big Bang!</a:t>
            </a:r>
          </a:p>
        </p:txBody>
      </p:sp>
      <p:sp>
        <p:nvSpPr>
          <p:cNvPr id="52269" name="Text Box 42"/>
          <p:cNvSpPr txBox="1">
            <a:spLocks noChangeArrowheads="1"/>
          </p:cNvSpPr>
          <p:nvPr/>
        </p:nvSpPr>
        <p:spPr bwMode="auto">
          <a:xfrm>
            <a:off x="3400425" y="120491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FF"/>
                </a:solidFill>
              </a:rPr>
              <a:t>Solar System formed</a:t>
            </a:r>
          </a:p>
        </p:txBody>
      </p:sp>
      <p:sp>
        <p:nvSpPr>
          <p:cNvPr id="52270" name="Line 43"/>
          <p:cNvSpPr>
            <a:spLocks noChangeAspect="1" noChangeShapeType="1"/>
          </p:cNvSpPr>
          <p:nvPr/>
        </p:nvSpPr>
        <p:spPr bwMode="auto">
          <a:xfrm>
            <a:off x="2181225" y="110648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Line 44"/>
          <p:cNvSpPr>
            <a:spLocks noChangeShapeType="1"/>
          </p:cNvSpPr>
          <p:nvPr/>
        </p:nvSpPr>
        <p:spPr bwMode="auto">
          <a:xfrm>
            <a:off x="2181225" y="1208088"/>
            <a:ext cx="1143000" cy="1524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Text Box 45"/>
          <p:cNvSpPr txBox="1">
            <a:spLocks noChangeArrowheads="1"/>
          </p:cNvSpPr>
          <p:nvPr/>
        </p:nvSpPr>
        <p:spPr bwMode="auto">
          <a:xfrm>
            <a:off x="3400425" y="146367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First life on the Earth</a:t>
            </a:r>
          </a:p>
        </p:txBody>
      </p:sp>
      <p:sp>
        <p:nvSpPr>
          <p:cNvPr id="52273" name="Text Box 46"/>
          <p:cNvSpPr txBox="1">
            <a:spLocks noChangeArrowheads="1"/>
          </p:cNvSpPr>
          <p:nvPr/>
        </p:nvSpPr>
        <p:spPr bwMode="auto">
          <a:xfrm>
            <a:off x="3400425" y="166846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Plants, Fish…</a:t>
            </a:r>
          </a:p>
        </p:txBody>
      </p:sp>
      <p:sp>
        <p:nvSpPr>
          <p:cNvPr id="52274" name="Line 47"/>
          <p:cNvSpPr>
            <a:spLocks noChangeShapeType="1"/>
          </p:cNvSpPr>
          <p:nvPr/>
        </p:nvSpPr>
        <p:spPr bwMode="auto">
          <a:xfrm>
            <a:off x="2181225" y="1514475"/>
            <a:ext cx="1143000" cy="1016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Line 48"/>
          <p:cNvSpPr>
            <a:spLocks noChangeShapeType="1"/>
          </p:cNvSpPr>
          <p:nvPr/>
        </p:nvSpPr>
        <p:spPr bwMode="auto">
          <a:xfrm>
            <a:off x="2181225" y="1770063"/>
            <a:ext cx="1143000" cy="508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Text Box 49"/>
          <p:cNvSpPr txBox="1">
            <a:spLocks noChangeArrowheads="1"/>
          </p:cNvSpPr>
          <p:nvPr/>
        </p:nvSpPr>
        <p:spPr bwMode="auto">
          <a:xfrm>
            <a:off x="3400425" y="197326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Mammals</a:t>
            </a:r>
          </a:p>
        </p:txBody>
      </p:sp>
      <p:sp>
        <p:nvSpPr>
          <p:cNvPr id="52277" name="Line 50"/>
          <p:cNvSpPr>
            <a:spLocks noChangeAspect="1" noChangeShapeType="1"/>
          </p:cNvSpPr>
          <p:nvPr/>
        </p:nvSpPr>
        <p:spPr bwMode="auto">
          <a:xfrm>
            <a:off x="2181225" y="212883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Text Box 51"/>
          <p:cNvSpPr txBox="1">
            <a:spLocks noChangeArrowheads="1"/>
          </p:cNvSpPr>
          <p:nvPr/>
        </p:nvSpPr>
        <p:spPr bwMode="auto">
          <a:xfrm>
            <a:off x="3400425" y="233362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CC00FF"/>
                </a:solidFill>
              </a:rPr>
              <a:t>Homo sapiens</a:t>
            </a:r>
          </a:p>
        </p:txBody>
      </p:sp>
      <p:sp>
        <p:nvSpPr>
          <p:cNvPr id="52279" name="Line 52"/>
          <p:cNvSpPr>
            <a:spLocks noChangeAspect="1" noChangeShapeType="1"/>
          </p:cNvSpPr>
          <p:nvPr/>
        </p:nvSpPr>
        <p:spPr bwMode="auto">
          <a:xfrm>
            <a:off x="2181225" y="248761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3"/>
          <p:cNvSpPr>
            <a:spLocks noChangeAspect="1" noChangeShapeType="1"/>
          </p:cNvSpPr>
          <p:nvPr/>
        </p:nvSpPr>
        <p:spPr bwMode="auto">
          <a:xfrm>
            <a:off x="2257425" y="419576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Text Box 54"/>
          <p:cNvSpPr txBox="1">
            <a:spLocks noChangeArrowheads="1"/>
          </p:cNvSpPr>
          <p:nvPr/>
        </p:nvSpPr>
        <p:spPr bwMode="auto">
          <a:xfrm>
            <a:off x="3400425" y="40386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were born.</a:t>
            </a:r>
          </a:p>
        </p:txBody>
      </p:sp>
      <p:sp>
        <p:nvSpPr>
          <p:cNvPr id="52282" name="Line 55"/>
          <p:cNvSpPr>
            <a:spLocks noChangeAspect="1" noChangeShapeType="1"/>
          </p:cNvSpPr>
          <p:nvPr/>
        </p:nvSpPr>
        <p:spPr bwMode="auto">
          <a:xfrm>
            <a:off x="2257425" y="36131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Text Box 56"/>
          <p:cNvSpPr txBox="1">
            <a:spLocks noChangeArrowheads="1"/>
          </p:cNvSpPr>
          <p:nvPr/>
        </p:nvSpPr>
        <p:spPr bwMode="auto">
          <a:xfrm>
            <a:off x="3400425" y="346075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00"/>
                </a:solidFill>
              </a:rPr>
              <a:t>Jesus Christ was born.</a:t>
            </a:r>
          </a:p>
        </p:txBody>
      </p:sp>
      <p:sp>
        <p:nvSpPr>
          <p:cNvPr id="52284" name="Text Box 57"/>
          <p:cNvSpPr txBox="1">
            <a:spLocks noChangeArrowheads="1"/>
          </p:cNvSpPr>
          <p:nvPr/>
        </p:nvSpPr>
        <p:spPr bwMode="auto">
          <a:xfrm>
            <a:off x="3400425" y="5957888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woke up this morning.</a:t>
            </a:r>
          </a:p>
        </p:txBody>
      </p:sp>
      <p:sp>
        <p:nvSpPr>
          <p:cNvPr id="52285" name="Line 58"/>
          <p:cNvSpPr>
            <a:spLocks noChangeAspect="1" noChangeShapeType="1"/>
          </p:cNvSpPr>
          <p:nvPr/>
        </p:nvSpPr>
        <p:spPr bwMode="auto">
          <a:xfrm>
            <a:off x="2246313" y="6142038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Line 59"/>
          <p:cNvSpPr>
            <a:spLocks noChangeAspect="1" noChangeShapeType="1"/>
          </p:cNvSpPr>
          <p:nvPr/>
        </p:nvSpPr>
        <p:spPr bwMode="auto">
          <a:xfrm>
            <a:off x="2295525" y="6811963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Text Box 60"/>
          <p:cNvSpPr txBox="1">
            <a:spLocks noChangeArrowheads="1"/>
          </p:cNvSpPr>
          <p:nvPr/>
        </p:nvSpPr>
        <p:spPr bwMode="auto">
          <a:xfrm>
            <a:off x="3400425" y="663416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CC00"/>
                </a:solidFill>
              </a:rPr>
              <a:t>You saw this viewgraph.</a:t>
            </a:r>
          </a:p>
        </p:txBody>
      </p:sp>
      <p:sp>
        <p:nvSpPr>
          <p:cNvPr id="52288" name="Text Box 61"/>
          <p:cNvSpPr txBox="1">
            <a:spLocks noChangeArrowheads="1"/>
          </p:cNvSpPr>
          <p:nvPr/>
        </p:nvSpPr>
        <p:spPr bwMode="auto">
          <a:xfrm>
            <a:off x="3400425" y="3781425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00"/>
                </a:solidFill>
              </a:rPr>
              <a:t>Einstein was born.</a:t>
            </a:r>
          </a:p>
        </p:txBody>
      </p:sp>
      <p:sp>
        <p:nvSpPr>
          <p:cNvPr id="52289" name="Line 62"/>
          <p:cNvSpPr>
            <a:spLocks noChangeAspect="1" noChangeShapeType="1"/>
          </p:cNvSpPr>
          <p:nvPr/>
        </p:nvSpPr>
        <p:spPr bwMode="auto">
          <a:xfrm>
            <a:off x="2257425" y="39719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6818313" y="1598613"/>
            <a:ext cx="1349375" cy="1484312"/>
            <a:chOff x="4295" y="1007"/>
            <a:chExt cx="850" cy="935"/>
          </a:xfrm>
        </p:grpSpPr>
        <p:sp>
          <p:nvSpPr>
            <p:cNvPr id="52297" name="Line 64"/>
            <p:cNvSpPr>
              <a:spLocks noChangeAspect="1" noChangeShapeType="1"/>
            </p:cNvSpPr>
            <p:nvPr/>
          </p:nvSpPr>
          <p:spPr bwMode="auto">
            <a:xfrm rot="5400000">
              <a:off x="4194" y="1474"/>
              <a:ext cx="935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8" name="Text Box 65"/>
            <p:cNvSpPr txBox="1">
              <a:spLocks noChangeAspect="1" noChangeArrowheads="1"/>
            </p:cNvSpPr>
            <p:nvPr/>
          </p:nvSpPr>
          <p:spPr bwMode="auto">
            <a:xfrm>
              <a:off x="4295" y="1270"/>
              <a:ext cx="85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Fossils</a:t>
              </a: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6299200" y="3228975"/>
            <a:ext cx="3048000" cy="1401763"/>
            <a:chOff x="3968" y="2034"/>
            <a:chExt cx="1920" cy="883"/>
          </a:xfrm>
        </p:grpSpPr>
        <p:sp>
          <p:nvSpPr>
            <p:cNvPr id="52295" name="Line 67"/>
            <p:cNvSpPr>
              <a:spLocks noChangeAspect="1" noChangeShapeType="1"/>
            </p:cNvSpPr>
            <p:nvPr/>
          </p:nvSpPr>
          <p:spPr bwMode="auto">
            <a:xfrm rot="5400000">
              <a:off x="4412" y="2475"/>
              <a:ext cx="88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6" name="Text Box 68"/>
            <p:cNvSpPr txBox="1">
              <a:spLocks noChangeAspect="1" noChangeArrowheads="1"/>
            </p:cNvSpPr>
            <p:nvPr/>
          </p:nvSpPr>
          <p:spPr bwMode="auto">
            <a:xfrm>
              <a:off x="3968" y="2310"/>
              <a:ext cx="192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Written Documents</a:t>
              </a:r>
            </a:p>
          </p:txBody>
        </p: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6394450" y="4238625"/>
            <a:ext cx="2778125" cy="1993900"/>
            <a:chOff x="4028" y="2670"/>
            <a:chExt cx="1750" cy="1256"/>
          </a:xfrm>
        </p:grpSpPr>
        <p:sp>
          <p:nvSpPr>
            <p:cNvPr id="52293" name="Line 70"/>
            <p:cNvSpPr>
              <a:spLocks noChangeAspect="1" noChangeShapeType="1"/>
            </p:cNvSpPr>
            <p:nvPr/>
          </p:nvSpPr>
          <p:spPr bwMode="auto">
            <a:xfrm rot="5400000">
              <a:off x="4047" y="3297"/>
              <a:ext cx="1256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4" name="Text Box 71"/>
            <p:cNvSpPr txBox="1">
              <a:spLocks noChangeAspect="1" noChangeArrowheads="1"/>
            </p:cNvSpPr>
            <p:nvPr/>
          </p:nvSpPr>
          <p:spPr bwMode="auto">
            <a:xfrm>
              <a:off x="4028" y="3131"/>
              <a:ext cx="1750" cy="25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 b="1" i="1">
                  <a:solidFill>
                    <a:srgbClr val="FF0000"/>
                  </a:solidFill>
                  <a:cs typeface="Times New Roman" charset="0"/>
                </a:rPr>
                <a:t>Videos, Pictures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2288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88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8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160BB3-700D-1547-9ED7-B3893A7481F8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2886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2888" name="Rectangle 10"/>
          <p:cNvSpPr>
            <a:spLocks noChangeArrowheads="1"/>
          </p:cNvSpPr>
          <p:nvPr/>
        </p:nvSpPr>
        <p:spPr bwMode="auto">
          <a:xfrm>
            <a:off x="228600" y="6350000"/>
            <a:ext cx="92932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defTabSz="962025"/>
            <a:r>
              <a:rPr lang="en-US" b="1">
                <a:solidFill>
                  <a:srgbClr val="FF33CC"/>
                </a:solidFill>
                <a:latin typeface="Arial Narrow" charset="0"/>
              </a:rPr>
              <a:t>Spin      1/2	        1          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249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49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49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24F3CA-BD88-D44C-8AB0-E883462D96D6}" type="slidenum">
              <a:rPr lang="en-US" sz="1500">
                <a:solidFill>
                  <a:srgbClr val="0000FF"/>
                </a:solidFill>
              </a:rPr>
              <a:pPr eaLnBrk="1" hangingPunct="1"/>
              <a:t>41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4934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24941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58850"/>
              <a:endParaRPr lang="en-US" sz="2500"/>
            </a:p>
          </p:txBody>
        </p:sp>
        <p:sp>
          <p:nvSpPr>
            <p:cNvPr id="124942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algn="ctr"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124944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945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4936" name="Rectangle 20"/>
          <p:cNvSpPr>
            <a:spLocks noChangeArrowheads="1"/>
          </p:cNvSpPr>
          <p:nvPr/>
        </p:nvSpPr>
        <p:spPr bwMode="auto">
          <a:xfrm>
            <a:off x="228600" y="6350000"/>
            <a:ext cx="92932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defTabSz="962025"/>
            <a:r>
              <a:rPr lang="en-US" b="1">
                <a:solidFill>
                  <a:srgbClr val="FF33CC"/>
                </a:solidFill>
                <a:latin typeface="Arial Narrow" charset="0"/>
              </a:rPr>
              <a:t>Spin      1/2	        1          0                           0 	        1/2       1/2</a:t>
            </a:r>
          </a:p>
        </p:txBody>
      </p:sp>
      <p:sp>
        <p:nvSpPr>
          <p:cNvPr id="124937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algn="ctr"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24938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493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  <p:sp>
        <p:nvSpPr>
          <p:cNvPr id="124940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algn="ctr" defTabSz="958850"/>
            <a:endParaRPr lang="en-US" sz="250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698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269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E15F59-7FBD-FA43-BEFC-CAD592B2931F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69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4" name="TextBox 36"/>
          <p:cNvSpPr txBox="1">
            <a:spLocks noChangeArrowheads="1"/>
          </p:cNvSpPr>
          <p:nvPr/>
        </p:nvSpPr>
        <p:spPr bwMode="auto">
          <a:xfrm>
            <a:off x="6046788" y="521335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>
                <a:solidFill>
                  <a:schemeClr val="bg1"/>
                </a:solidFill>
              </a:rPr>
              <a:t>WARP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1290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90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290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1CC9D-0F84-0C4C-845A-1A3287B6F275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90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/>
          <a:stretch>
            <a:fillRect/>
          </a:stretch>
        </p:blipFill>
        <p:spPr bwMode="auto">
          <a:xfrm>
            <a:off x="381000" y="746125"/>
            <a:ext cx="87725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Rectangle 6"/>
          <p:cNvSpPr>
            <a:spLocks noChangeArrowheads="1"/>
          </p:cNvSpPr>
          <p:nvPr/>
        </p:nvSpPr>
        <p:spPr bwMode="auto">
          <a:xfrm>
            <a:off x="1409700" y="51054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</a:rPr>
              <a:t>XENON100 Detector (2009)</a:t>
            </a:r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C4C-93DE-F049-B380-00B98BDBC7F9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/>
          <p:cNvSpPr>
            <a:spLocks noChangeArrowheads="1"/>
          </p:cNvSpPr>
          <p:nvPr/>
        </p:nvSpPr>
        <p:spPr bwMode="auto">
          <a:xfrm>
            <a:off x="2955925" y="40227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351213" y="44243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charset="0"/>
              <a:ea typeface="+mn-ea"/>
              <a:cs typeface="+mn-cs"/>
            </a:endParaRPr>
          </a:p>
        </p:txBody>
      </p:sp>
      <p:sp>
        <p:nvSpPr>
          <p:cNvPr id="135172" name="Freeform 4"/>
          <p:cNvSpPr>
            <a:spLocks/>
          </p:cNvSpPr>
          <p:nvPr/>
        </p:nvSpPr>
        <p:spPr bwMode="auto">
          <a:xfrm>
            <a:off x="1066800" y="7620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35173" name="Line 6"/>
          <p:cNvSpPr>
            <a:spLocks noChangeShapeType="1"/>
          </p:cNvSpPr>
          <p:nvPr/>
        </p:nvSpPr>
        <p:spPr bwMode="auto">
          <a:xfrm flipH="1">
            <a:off x="5276850" y="9366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4" name="Line 7"/>
          <p:cNvSpPr>
            <a:spLocks noChangeShapeType="1"/>
          </p:cNvSpPr>
          <p:nvPr/>
        </p:nvSpPr>
        <p:spPr bwMode="auto">
          <a:xfrm flipH="1">
            <a:off x="3968750" y="21701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5" name="Line 8"/>
          <p:cNvSpPr>
            <a:spLocks noChangeShapeType="1"/>
          </p:cNvSpPr>
          <p:nvPr/>
        </p:nvSpPr>
        <p:spPr bwMode="auto">
          <a:xfrm flipH="1">
            <a:off x="5064125" y="22352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6" name="Line 9"/>
          <p:cNvSpPr>
            <a:spLocks noChangeShapeType="1"/>
          </p:cNvSpPr>
          <p:nvPr/>
        </p:nvSpPr>
        <p:spPr bwMode="auto">
          <a:xfrm>
            <a:off x="6130925" y="21653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7" name="Line 10"/>
          <p:cNvSpPr>
            <a:spLocks noChangeShapeType="1"/>
          </p:cNvSpPr>
          <p:nvPr/>
        </p:nvSpPr>
        <p:spPr bwMode="auto">
          <a:xfrm flipH="1">
            <a:off x="5083175" y="20939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8" name="Line 11"/>
          <p:cNvSpPr>
            <a:spLocks noChangeShapeType="1"/>
          </p:cNvSpPr>
          <p:nvPr/>
        </p:nvSpPr>
        <p:spPr bwMode="auto">
          <a:xfrm flipH="1">
            <a:off x="6018213" y="21796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79" name="Line 12"/>
          <p:cNvSpPr>
            <a:spLocks noChangeShapeType="1"/>
          </p:cNvSpPr>
          <p:nvPr/>
        </p:nvSpPr>
        <p:spPr bwMode="auto">
          <a:xfrm flipH="1">
            <a:off x="4608513" y="35401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0" name="Line 13"/>
          <p:cNvSpPr>
            <a:spLocks noChangeShapeType="1"/>
          </p:cNvSpPr>
          <p:nvPr/>
        </p:nvSpPr>
        <p:spPr bwMode="auto">
          <a:xfrm flipH="1">
            <a:off x="3060700" y="36242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1" name="Line 15"/>
          <p:cNvSpPr>
            <a:spLocks noChangeShapeType="1"/>
          </p:cNvSpPr>
          <p:nvPr/>
        </p:nvSpPr>
        <p:spPr bwMode="auto">
          <a:xfrm>
            <a:off x="5222875" y="36210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2" name="Line 16"/>
          <p:cNvSpPr>
            <a:spLocks noChangeShapeType="1"/>
          </p:cNvSpPr>
          <p:nvPr/>
        </p:nvSpPr>
        <p:spPr bwMode="auto">
          <a:xfrm flipH="1">
            <a:off x="3711575" y="35226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3" name="Line 17"/>
          <p:cNvSpPr>
            <a:spLocks noChangeShapeType="1"/>
          </p:cNvSpPr>
          <p:nvPr/>
        </p:nvSpPr>
        <p:spPr bwMode="auto">
          <a:xfrm flipH="1">
            <a:off x="5124450" y="35083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35184" name="Text Box 18"/>
          <p:cNvSpPr txBox="1">
            <a:spLocks noChangeArrowheads="1"/>
          </p:cNvSpPr>
          <p:nvPr/>
        </p:nvSpPr>
        <p:spPr bwMode="auto">
          <a:xfrm>
            <a:off x="2663825" y="1706563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latin typeface="Calibri" charset="0"/>
              </a:rPr>
              <a:t>Underground or</a:t>
            </a:r>
          </a:p>
          <a:p>
            <a:pPr algn="ctr" eaLnBrk="1" hangingPunct="1"/>
            <a:r>
              <a:rPr lang="en-US" altLang="ja-JP" b="1">
                <a:latin typeface="Calibri" charset="0"/>
              </a:rPr>
              <a:t>Under high mountains</a:t>
            </a:r>
          </a:p>
          <a:p>
            <a:pPr algn="ctr" eaLnBrk="1" hangingPunct="1"/>
            <a:endParaRPr lang="en-US" b="1">
              <a:latin typeface="Calibri" charset="0"/>
            </a:endParaRPr>
          </a:p>
        </p:txBody>
      </p:sp>
      <p:sp>
        <p:nvSpPr>
          <p:cNvPr id="135185" name="Rectangle 20"/>
          <p:cNvSpPr>
            <a:spLocks noChangeArrowheads="1"/>
          </p:cNvSpPr>
          <p:nvPr/>
        </p:nvSpPr>
        <p:spPr bwMode="auto">
          <a:xfrm>
            <a:off x="3844925" y="49530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35186" name="Text Box 21"/>
          <p:cNvSpPr txBox="1">
            <a:spLocks noChangeArrowheads="1"/>
          </p:cNvSpPr>
          <p:nvPr/>
        </p:nvSpPr>
        <p:spPr bwMode="auto">
          <a:xfrm>
            <a:off x="3717925" y="51816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latin typeface="Calibri" charset="0"/>
              </a:rPr>
              <a:t>Detector</a:t>
            </a:r>
            <a:endParaRPr lang="en-US" sz="2000" b="1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5521325" y="59436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35188" name="Date Placeholder 3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5189" name="TextBox 36"/>
          <p:cNvSpPr txBox="1">
            <a:spLocks noChangeArrowheads="1"/>
          </p:cNvSpPr>
          <p:nvPr/>
        </p:nvSpPr>
        <p:spPr bwMode="auto">
          <a:xfrm>
            <a:off x="6251575" y="58451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606060"/>
                </a:solidFill>
                <a:latin typeface="Arial Narrow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606060"/>
                </a:solidFill>
                <a:latin typeface="Arial Narrow" charset="0"/>
              </a:rPr>
              <a:t>(Liquid Scintillator)</a:t>
            </a:r>
          </a:p>
        </p:txBody>
      </p:sp>
      <p:sp>
        <p:nvSpPr>
          <p:cNvPr id="135190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88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Where backgrounds come from?</a:t>
            </a:r>
          </a:p>
        </p:txBody>
      </p:sp>
      <p:sp>
        <p:nvSpPr>
          <p:cNvPr id="135191" name="Text Box 18"/>
          <p:cNvSpPr txBox="1">
            <a:spLocks noChangeArrowheads="1"/>
          </p:cNvSpPr>
          <p:nvPr/>
        </p:nvSpPr>
        <p:spPr bwMode="auto">
          <a:xfrm>
            <a:off x="6604000" y="12192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35192" name="Text Box 21"/>
          <p:cNvSpPr txBox="1">
            <a:spLocks noChangeArrowheads="1"/>
          </p:cNvSpPr>
          <p:nvPr/>
        </p:nvSpPr>
        <p:spPr bwMode="auto">
          <a:xfrm>
            <a:off x="6113463" y="44958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</a:rPr>
              <a:t>(U, Th, K…)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09600" y="6510338"/>
            <a:ext cx="86629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15" tIns="51010" rIns="102015" bIns="51010" anchor="b">
            <a:spAutoFit/>
          </a:bodyPr>
          <a:lstStyle>
            <a:lvl1pPr marL="501650" indent="-5016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500" b="1">
                <a:solidFill>
                  <a:srgbClr val="FF3399"/>
                </a:solidFill>
                <a:latin typeface="Arial Narrow" charset="0"/>
              </a:rPr>
              <a:t>Ultimately </a:t>
            </a:r>
            <a:r>
              <a:rPr lang="en-US" altLang="ja-JP" sz="2500" b="1" u="sng">
                <a:solidFill>
                  <a:srgbClr val="FF0000"/>
                </a:solidFill>
                <a:latin typeface="Arial Narrow" charset="0"/>
              </a:rPr>
              <a:t>photon detectors </a:t>
            </a:r>
            <a:r>
              <a:rPr lang="en-US" altLang="ja-JP" sz="2500" b="1">
                <a:solidFill>
                  <a:srgbClr val="FF3399"/>
                </a:solidFill>
                <a:latin typeface="Arial Narrow" charset="0"/>
              </a:rPr>
              <a:t>are the major source of backgrounds.</a:t>
            </a:r>
            <a:endParaRPr lang="en-US" sz="2500" b="1">
              <a:solidFill>
                <a:srgbClr val="FF3399"/>
              </a:solidFill>
              <a:latin typeface="Arial Narrow" charset="0"/>
            </a:endParaRPr>
          </a:p>
        </p:txBody>
      </p:sp>
      <p:sp>
        <p:nvSpPr>
          <p:cNvPr id="1351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35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89F62E-51D5-494C-969E-6A5A9D4BA970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18983" r="24324" b="15932"/>
          <a:stretch>
            <a:fillRect/>
          </a:stretch>
        </p:blipFill>
        <p:spPr bwMode="auto">
          <a:xfrm>
            <a:off x="152400" y="1219200"/>
            <a:ext cx="3810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Box 8"/>
          <p:cNvSpPr txBox="1">
            <a:spLocks noChangeArrowheads="1"/>
          </p:cNvSpPr>
          <p:nvPr/>
        </p:nvSpPr>
        <p:spPr bwMode="auto">
          <a:xfrm>
            <a:off x="2819400" y="3775075"/>
            <a:ext cx="1366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latin typeface="Arial Narrow" charset="0"/>
              </a:rPr>
              <a:t>Quartz</a:t>
            </a:r>
          </a:p>
        </p:txBody>
      </p:sp>
      <p:sp>
        <p:nvSpPr>
          <p:cNvPr id="137220" name="TextBox 10"/>
          <p:cNvSpPr txBox="1">
            <a:spLocks noChangeArrowheads="1"/>
          </p:cNvSpPr>
          <p:nvPr/>
        </p:nvSpPr>
        <p:spPr bwMode="auto">
          <a:xfrm>
            <a:off x="385763" y="1778000"/>
            <a:ext cx="2397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Photo Cathode</a:t>
            </a:r>
          </a:p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(-6 kV)</a:t>
            </a:r>
          </a:p>
        </p:txBody>
      </p:sp>
      <p:grpSp>
        <p:nvGrpSpPr>
          <p:cNvPr id="137221" name="Group 19"/>
          <p:cNvGrpSpPr>
            <a:grpSpLocks/>
          </p:cNvGrpSpPr>
          <p:nvPr/>
        </p:nvGrpSpPr>
        <p:grpSpPr bwMode="auto">
          <a:xfrm>
            <a:off x="1681163" y="2052638"/>
            <a:ext cx="1908175" cy="3549650"/>
            <a:chOff x="1676400" y="1950312"/>
            <a:chExt cx="1908175" cy="3550375"/>
          </a:xfrm>
        </p:grpSpPr>
        <p:sp>
          <p:nvSpPr>
            <p:cNvPr id="137232" name="TextBox 6"/>
            <p:cNvSpPr txBox="1">
              <a:spLocks noChangeArrowheads="1"/>
            </p:cNvSpPr>
            <p:nvPr/>
          </p:nvSpPr>
          <p:spPr bwMode="auto">
            <a:xfrm>
              <a:off x="1676400" y="3505200"/>
              <a:ext cx="981075" cy="34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C000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FFC000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FFC000"/>
                </a:solidFill>
                <a:latin typeface="Arial Narrow" charset="0"/>
              </a:endParaRPr>
            </a:p>
          </p:txBody>
        </p:sp>
        <p:sp>
          <p:nvSpPr>
            <p:cNvPr id="137233" name="TextBox 7"/>
            <p:cNvSpPr txBox="1">
              <a:spLocks noChangeArrowheads="1"/>
            </p:cNvSpPr>
            <p:nvPr/>
          </p:nvSpPr>
          <p:spPr bwMode="auto">
            <a:xfrm>
              <a:off x="2433637" y="1950312"/>
              <a:ext cx="1150938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latin typeface="Arial Narrow" charset="0"/>
                </a:rPr>
                <a:t>Quartz</a:t>
              </a:r>
            </a:p>
          </p:txBody>
        </p:sp>
        <p:sp>
          <p:nvSpPr>
            <p:cNvPr id="137234" name="TextBox 9"/>
            <p:cNvSpPr txBox="1">
              <a:spLocks noChangeArrowheads="1"/>
            </p:cNvSpPr>
            <p:nvPr/>
          </p:nvSpPr>
          <p:spPr bwMode="auto">
            <a:xfrm>
              <a:off x="2205416" y="5156200"/>
              <a:ext cx="884238" cy="34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latin typeface="Arial Narrow" charset="0"/>
                </a:rPr>
                <a:t>Quartz</a:t>
              </a:r>
            </a:p>
          </p:txBody>
        </p:sp>
        <p:sp>
          <p:nvSpPr>
            <p:cNvPr id="137235" name="TextBox 15"/>
            <p:cNvSpPr txBox="1">
              <a:spLocks noChangeArrowheads="1"/>
            </p:cNvSpPr>
            <p:nvPr/>
          </p:nvSpPr>
          <p:spPr bwMode="auto">
            <a:xfrm>
              <a:off x="1752600" y="2667000"/>
              <a:ext cx="1366838" cy="34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E6E6E6"/>
                  </a:solidFill>
                  <a:latin typeface="Arial Narrow" charset="0"/>
                </a:rPr>
                <a:t>Al coating</a:t>
              </a:r>
            </a:p>
          </p:txBody>
        </p:sp>
      </p:grpSp>
      <p:grpSp>
        <p:nvGrpSpPr>
          <p:cNvPr id="137222" name="Group 8"/>
          <p:cNvGrpSpPr>
            <a:grpSpLocks noChangeAspect="1"/>
          </p:cNvGrpSpPr>
          <p:nvPr/>
        </p:nvGrpSpPr>
        <p:grpSpPr bwMode="auto">
          <a:xfrm>
            <a:off x="4343400" y="1273175"/>
            <a:ext cx="4937125" cy="4899025"/>
            <a:chOff x="1820708" y="762000"/>
            <a:chExt cx="6221851" cy="6172200"/>
          </a:xfrm>
        </p:grpSpPr>
        <p:pic>
          <p:nvPicPr>
            <p:cNvPr id="137230" name="Picture 2" descr="C:\Users\Katsushi\AppData\Local\Microsoft\Windows\Temporary Internet Files\Content.Outlook\2B2D9VPU\8kV (2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" r="24805"/>
            <a:stretch>
              <a:fillRect/>
            </a:stretch>
          </p:blipFill>
          <p:spPr bwMode="auto">
            <a:xfrm>
              <a:off x="1905000" y="762000"/>
              <a:ext cx="6137559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31" name="Picture 2" descr="C:\Users\Katsushi\AppData\Local\Microsoft\Windows\Temporary Internet Files\Content.Outlook\2B2D9VPU\8kV (2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r="34259"/>
            <a:stretch>
              <a:fillRect/>
            </a:stretch>
          </p:blipFill>
          <p:spPr bwMode="auto">
            <a:xfrm flipH="1">
              <a:off x="1820708" y="762000"/>
              <a:ext cx="2743200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23" name="TextBox 6"/>
          <p:cNvSpPr txBox="1">
            <a:spLocks noChangeArrowheads="1"/>
          </p:cNvSpPr>
          <p:nvPr/>
        </p:nvSpPr>
        <p:spPr bwMode="auto">
          <a:xfrm>
            <a:off x="6423025" y="4125913"/>
            <a:ext cx="1122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APD</a:t>
            </a:r>
            <a:r>
              <a:rPr lang="en-US" sz="1600" b="1">
                <a:solidFill>
                  <a:srgbClr val="6600FF"/>
                </a:solidFill>
                <a:latin typeface="Arial Narrow" charset="0"/>
                <a:sym typeface="Symbol" charset="0"/>
              </a:rPr>
              <a:t> (0 V)</a:t>
            </a:r>
            <a:endParaRPr lang="en-US" sz="1600" b="1">
              <a:solidFill>
                <a:srgbClr val="6600FF"/>
              </a:solidFill>
              <a:latin typeface="Arial Narrow" charset="0"/>
            </a:endParaRPr>
          </a:p>
        </p:txBody>
      </p:sp>
      <p:sp>
        <p:nvSpPr>
          <p:cNvPr id="137224" name="TextBox 18"/>
          <p:cNvSpPr txBox="1">
            <a:spLocks noChangeArrowheads="1"/>
          </p:cNvSpPr>
          <p:nvPr/>
        </p:nvSpPr>
        <p:spPr bwMode="auto">
          <a:xfrm>
            <a:off x="6934200" y="1593850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Photo Cathode</a:t>
            </a:r>
          </a:p>
          <a:p>
            <a:pPr algn="ctr"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(-6 kV)</a:t>
            </a:r>
          </a:p>
        </p:txBody>
      </p:sp>
      <p:sp>
        <p:nvSpPr>
          <p:cNvPr id="137225" name="Rectangle 16"/>
          <p:cNvSpPr>
            <a:spLocks noChangeArrowheads="1"/>
          </p:cNvSpPr>
          <p:nvPr/>
        </p:nvSpPr>
        <p:spPr bwMode="auto">
          <a:xfrm>
            <a:off x="4724400" y="1235075"/>
            <a:ext cx="1752600" cy="3048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7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Structure and Electron Trajectories of 3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 QUPID</a:t>
            </a:r>
          </a:p>
        </p:txBody>
      </p:sp>
      <p:sp>
        <p:nvSpPr>
          <p:cNvPr id="1372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7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4EACAC-6B2B-0146-AE38-CE14CB202980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72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Content Placeholder 3" descr="IMG_90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  <p:sp>
        <p:nvSpPr>
          <p:cNvPr id="167938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9296400" cy="685800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Mechanical Samples on Base plate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1315" name="Content Placeholder 6" descr="IMG_86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8" r="-230"/>
          <a:stretch>
            <a:fillRect/>
          </a:stretch>
        </p:blipFill>
        <p:spPr>
          <a:xfrm>
            <a:off x="-1066800" y="0"/>
            <a:ext cx="10706100" cy="7315200"/>
          </a:xfrm>
        </p:spPr>
      </p:pic>
      <p:sp>
        <p:nvSpPr>
          <p:cNvPr id="141316" name="Rectangle 2"/>
          <p:cNvSpPr>
            <a:spLocks noChangeArrowheads="1"/>
          </p:cNvSpPr>
          <p:nvPr/>
        </p:nvSpPr>
        <p:spPr bwMode="auto">
          <a:xfrm>
            <a:off x="381000" y="0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charset="0"/>
              </a:rPr>
              <a:t>Dark Matter Lab at PAB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715000" y="6248400"/>
            <a:ext cx="260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Artin</a:t>
            </a: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Teymourian</a:t>
            </a: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400800"/>
            <a:ext cx="3621088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B0F0"/>
                </a:solidFill>
                <a:ea typeface="+mn-ea"/>
                <a:cs typeface="+mn-cs"/>
              </a:rPr>
              <a:t>Tour today after talk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Box 39"/>
          <p:cNvSpPr txBox="1">
            <a:spLocks noChangeArrowheads="1"/>
          </p:cNvSpPr>
          <p:nvPr/>
        </p:nvSpPr>
        <p:spPr bwMode="auto">
          <a:xfrm>
            <a:off x="-17463" y="5529263"/>
            <a:ext cx="561976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142339" name="TextBox 56"/>
          <p:cNvSpPr txBox="1">
            <a:spLocks noChangeArrowheads="1"/>
          </p:cNvSpPr>
          <p:nvPr/>
        </p:nvSpPr>
        <p:spPr bwMode="auto">
          <a:xfrm>
            <a:off x="912813" y="5502275"/>
            <a:ext cx="6048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15 cm</a:t>
            </a:r>
          </a:p>
        </p:txBody>
      </p:sp>
      <p:cxnSp>
        <p:nvCxnSpPr>
          <p:cNvPr id="142340" name="Straight Arrow Connector 44"/>
          <p:cNvCxnSpPr>
            <a:cxnSpLocks noChangeShapeType="1"/>
          </p:cNvCxnSpPr>
          <p:nvPr/>
        </p:nvCxnSpPr>
        <p:spPr bwMode="auto">
          <a:xfrm rot="5400000">
            <a:off x="1820863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41" name="TextBox 53"/>
          <p:cNvSpPr txBox="1">
            <a:spLocks noChangeArrowheads="1"/>
          </p:cNvSpPr>
          <p:nvPr/>
        </p:nvSpPr>
        <p:spPr bwMode="auto">
          <a:xfrm>
            <a:off x="1746250" y="5386388"/>
            <a:ext cx="60483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sp>
        <p:nvSpPr>
          <p:cNvPr id="14234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Comparison of Detector Size</a:t>
            </a:r>
          </a:p>
        </p:txBody>
      </p:sp>
      <p:sp>
        <p:nvSpPr>
          <p:cNvPr id="1423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6/26/2012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23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423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56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3879EB-7404-654D-A832-80FDC17AC43D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49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272699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algn="ctr" defTabSz="963613">
              <a:defRPr/>
            </a:pPr>
            <a:endParaRPr lang="en-US" sz="24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2349" name="TextBox 26"/>
          <p:cNvSpPr txBox="1">
            <a:spLocks noChangeArrowheads="1"/>
          </p:cNvSpPr>
          <p:nvPr/>
        </p:nvSpPr>
        <p:spPr bwMode="auto">
          <a:xfrm>
            <a:off x="2044700" y="44958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170 kg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(50 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439562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algn="ctr" defTabSz="963613">
              <a:defRPr/>
            </a:pPr>
            <a:endParaRPr lang="en-US" sz="24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2353" name="TextBox 46"/>
          <p:cNvSpPr txBox="1">
            <a:spLocks noChangeArrowheads="1"/>
          </p:cNvSpPr>
          <p:nvPr/>
        </p:nvSpPr>
        <p:spPr bwMode="auto">
          <a:xfrm>
            <a:off x="1079500" y="4572000"/>
            <a:ext cx="969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XENON10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14 kg</a:t>
            </a:r>
          </a:p>
          <a:p>
            <a:pPr algn="ctr" eaLnBrk="1" hangingPunct="1"/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(5.4 kg)</a:t>
            </a:r>
          </a:p>
        </p:txBody>
      </p:sp>
      <p:sp>
        <p:nvSpPr>
          <p:cNvPr id="142354" name="TextBox 47"/>
          <p:cNvSpPr txBox="1">
            <a:spLocks noChangeArrowheads="1"/>
          </p:cNvSpPr>
          <p:nvPr/>
        </p:nvSpPr>
        <p:spPr bwMode="auto">
          <a:xfrm>
            <a:off x="2197100" y="6035675"/>
            <a:ext cx="60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142355" name="Straight Arrow Connector 44"/>
          <p:cNvCxnSpPr>
            <a:cxnSpLocks noChangeShapeType="1"/>
          </p:cNvCxnSpPr>
          <p:nvPr/>
        </p:nvCxnSpPr>
        <p:spPr bwMode="auto">
          <a:xfrm>
            <a:off x="2222500" y="6019800"/>
            <a:ext cx="547688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56" name="Straight Arrow Connector 44"/>
          <p:cNvCxnSpPr>
            <a:cxnSpLocks noChangeShapeType="1"/>
          </p:cNvCxnSpPr>
          <p:nvPr/>
        </p:nvCxnSpPr>
        <p:spPr bwMode="auto">
          <a:xfrm>
            <a:off x="1377950" y="6010275"/>
            <a:ext cx="411163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57" name="TextBox 52"/>
          <p:cNvSpPr txBox="1">
            <a:spLocks noChangeArrowheads="1"/>
          </p:cNvSpPr>
          <p:nvPr/>
        </p:nvSpPr>
        <p:spPr bwMode="auto">
          <a:xfrm>
            <a:off x="1287463" y="6019800"/>
            <a:ext cx="6445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489526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algn="ctr" defTabSz="963613">
              <a:defRPr/>
            </a:pPr>
            <a:endParaRPr lang="en-US" sz="24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2361" name="TextBox 35"/>
          <p:cNvSpPr txBox="1">
            <a:spLocks noChangeArrowheads="1"/>
          </p:cNvSpPr>
          <p:nvPr/>
        </p:nvSpPr>
        <p:spPr bwMode="auto">
          <a:xfrm>
            <a:off x="119063" y="4702175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142362" name="TextBox 36"/>
          <p:cNvSpPr txBox="1">
            <a:spLocks noChangeArrowheads="1"/>
          </p:cNvSpPr>
          <p:nvPr/>
        </p:nvSpPr>
        <p:spPr bwMode="auto">
          <a:xfrm>
            <a:off x="423863" y="6035675"/>
            <a:ext cx="60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142363" name="Straight Arrow Connector 44"/>
          <p:cNvCxnSpPr>
            <a:cxnSpLocks noChangeShapeType="1"/>
          </p:cNvCxnSpPr>
          <p:nvPr/>
        </p:nvCxnSpPr>
        <p:spPr bwMode="auto">
          <a:xfrm>
            <a:off x="441325" y="6019800"/>
            <a:ext cx="547688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867400" y="1219200"/>
            <a:ext cx="3505200" cy="5775325"/>
            <a:chOff x="5867400" y="1219200"/>
            <a:chExt cx="3505207" cy="5774738"/>
          </a:xfrm>
        </p:grpSpPr>
        <p:cxnSp>
          <p:nvCxnSpPr>
            <p:cNvPr id="142388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734719" y="4380706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89" name="TextBox 54"/>
            <p:cNvSpPr txBox="1">
              <a:spLocks noChangeArrowheads="1"/>
            </p:cNvSpPr>
            <p:nvPr/>
          </p:nvSpPr>
          <p:spPr bwMode="auto">
            <a:xfrm>
              <a:off x="5867400" y="4038600"/>
              <a:ext cx="685800" cy="469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39" name="Can 38"/>
            <p:cNvSpPr/>
            <p:nvPr/>
          </p:nvSpPr>
          <p:spPr bwMode="auto">
            <a:xfrm>
              <a:off x="6446527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algn="ctr" defTabSz="963613">
                <a:defRPr/>
              </a:pPr>
              <a:endParaRPr lang="en-US" sz="240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cxnSp>
          <p:nvCxnSpPr>
            <p:cNvPr id="142393" name="Straight Arrow Connector 44"/>
            <p:cNvCxnSpPr>
              <a:cxnSpLocks noChangeShapeType="1"/>
            </p:cNvCxnSpPr>
            <p:nvPr/>
          </p:nvCxnSpPr>
          <p:spPr bwMode="auto">
            <a:xfrm>
              <a:off x="6392863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94" name="TextBox 33"/>
            <p:cNvSpPr txBox="1">
              <a:spLocks noChangeArrowheads="1"/>
            </p:cNvSpPr>
            <p:nvPr/>
          </p:nvSpPr>
          <p:spPr bwMode="auto">
            <a:xfrm flipH="1">
              <a:off x="7467600" y="6172200"/>
              <a:ext cx="762000" cy="40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142395" name="TextBox 10"/>
            <p:cNvSpPr txBox="1">
              <a:spLocks noChangeArrowheads="1"/>
            </p:cNvSpPr>
            <p:nvPr/>
          </p:nvSpPr>
          <p:spPr bwMode="auto">
            <a:xfrm>
              <a:off x="7391400" y="1219200"/>
              <a:ext cx="109855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XAX</a:t>
              </a:r>
            </a:p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19 ton</a:t>
              </a:r>
            </a:p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(10 ton)</a:t>
              </a:r>
            </a:p>
          </p:txBody>
        </p:sp>
        <p:sp>
          <p:nvSpPr>
            <p:cNvPr id="142396" name="TextBox 10"/>
            <p:cNvSpPr txBox="1">
              <a:spLocks noChangeArrowheads="1"/>
            </p:cNvSpPr>
            <p:nvPr/>
          </p:nvSpPr>
          <p:spPr bwMode="auto">
            <a:xfrm>
              <a:off x="7620000" y="6594020"/>
              <a:ext cx="6523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B0F0"/>
                  </a:solidFill>
                  <a:latin typeface="Arial Narrow" charset="0"/>
                </a:rPr>
                <a:t>2017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954463" y="3276600"/>
            <a:ext cx="1989137" cy="3717925"/>
            <a:chOff x="3954463" y="3276600"/>
            <a:chExt cx="1989137" cy="3717338"/>
          </a:xfrm>
        </p:grpSpPr>
        <p:cxnSp>
          <p:nvCxnSpPr>
            <p:cNvPr id="142379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3521076" y="5197475"/>
              <a:ext cx="1490662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80" name="TextBox 24"/>
            <p:cNvSpPr txBox="1">
              <a:spLocks noChangeArrowheads="1"/>
            </p:cNvSpPr>
            <p:nvPr/>
          </p:nvSpPr>
          <p:spPr bwMode="auto">
            <a:xfrm>
              <a:off x="3954463" y="5013325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4480560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algn="ctr" defTabSz="963613">
                <a:defRPr/>
              </a:pPr>
              <a:endParaRPr lang="en-US" sz="240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cxnSp>
          <p:nvCxnSpPr>
            <p:cNvPr id="142384" name="Straight Arrow Connector 44"/>
            <p:cNvCxnSpPr>
              <a:cxnSpLocks noChangeShapeType="1"/>
            </p:cNvCxnSpPr>
            <p:nvPr/>
          </p:nvCxnSpPr>
          <p:spPr bwMode="auto">
            <a:xfrm>
              <a:off x="4495800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85" name="TextBox 45"/>
            <p:cNvSpPr txBox="1">
              <a:spLocks noChangeArrowheads="1"/>
            </p:cNvSpPr>
            <p:nvPr/>
          </p:nvSpPr>
          <p:spPr bwMode="auto">
            <a:xfrm>
              <a:off x="5014913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142386" name="TextBox 28"/>
            <p:cNvSpPr txBox="1">
              <a:spLocks noChangeArrowheads="1"/>
            </p:cNvSpPr>
            <p:nvPr/>
          </p:nvSpPr>
          <p:spPr bwMode="auto">
            <a:xfrm>
              <a:off x="4495800" y="3276600"/>
              <a:ext cx="1379538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XENON1ton</a:t>
              </a:r>
            </a:p>
            <a:p>
              <a:pPr algn="ctr" eaLnBrk="1" hangingPunct="1"/>
              <a:r>
                <a:rPr lang="en-US" sz="1600" b="1">
                  <a:solidFill>
                    <a:srgbClr val="FF0066"/>
                  </a:solidFill>
                  <a:latin typeface="Arial Narrow" charset="0"/>
                </a:rPr>
                <a:t>2.7 ton</a:t>
              </a:r>
            </a:p>
            <a:p>
              <a:pPr algn="ctr" eaLnBrk="1" hangingPunct="1"/>
              <a:r>
                <a:rPr lang="en-US" sz="1600" b="1">
                  <a:solidFill>
                    <a:srgbClr val="FF0066"/>
                  </a:solidFill>
                  <a:latin typeface="Arial Narrow" charset="0"/>
                </a:rPr>
                <a:t>(1 ton)</a:t>
              </a:r>
            </a:p>
          </p:txBody>
        </p:sp>
        <p:sp>
          <p:nvSpPr>
            <p:cNvPr id="142387" name="TextBox 10"/>
            <p:cNvSpPr txBox="1">
              <a:spLocks noChangeArrowheads="1"/>
            </p:cNvSpPr>
            <p:nvPr/>
          </p:nvSpPr>
          <p:spPr bwMode="auto">
            <a:xfrm>
              <a:off x="4814059" y="6594020"/>
              <a:ext cx="6523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B0F0"/>
                  </a:solidFill>
                  <a:latin typeface="Arial Narrow" charset="0"/>
                </a:rPr>
                <a:t>2014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2733675" y="4092575"/>
            <a:ext cx="1474788" cy="2901950"/>
            <a:chOff x="2733675" y="4092575"/>
            <a:chExt cx="1474788" cy="2901363"/>
          </a:xfrm>
        </p:grpSpPr>
        <p:cxnSp>
          <p:nvCxnSpPr>
            <p:cNvPr id="142370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549526" y="5408612"/>
              <a:ext cx="1066800" cy="3175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71" name="TextBox 43"/>
            <p:cNvSpPr txBox="1">
              <a:spLocks noChangeArrowheads="1"/>
            </p:cNvSpPr>
            <p:nvPr/>
          </p:nvSpPr>
          <p:spPr bwMode="auto">
            <a:xfrm>
              <a:off x="2733675" y="5251450"/>
              <a:ext cx="60325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60 cm</a:t>
              </a:r>
            </a:p>
          </p:txBody>
        </p:sp>
        <p:sp>
          <p:nvSpPr>
            <p:cNvPr id="28" name="Can 27"/>
            <p:cNvSpPr/>
            <p:nvPr/>
          </p:nvSpPr>
          <p:spPr bwMode="auto">
            <a:xfrm>
              <a:off x="3336324" y="4876799"/>
              <a:ext cx="626076" cy="1021081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algn="ctr" defTabSz="963613">
                <a:defRPr/>
              </a:pPr>
              <a:endParaRPr lang="en-US" sz="240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cxnSp>
          <p:nvCxnSpPr>
            <p:cNvPr id="142375" name="Straight Arrow Connector 44"/>
            <p:cNvCxnSpPr>
              <a:cxnSpLocks noChangeShapeType="1"/>
            </p:cNvCxnSpPr>
            <p:nvPr/>
          </p:nvCxnSpPr>
          <p:spPr bwMode="auto">
            <a:xfrm>
              <a:off x="3260725" y="6096000"/>
              <a:ext cx="685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376" name="TextBox 40"/>
            <p:cNvSpPr txBox="1">
              <a:spLocks noChangeArrowheads="1"/>
            </p:cNvSpPr>
            <p:nvPr/>
          </p:nvSpPr>
          <p:spPr bwMode="auto">
            <a:xfrm>
              <a:off x="3260725" y="6096000"/>
              <a:ext cx="6032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40 cm</a:t>
              </a:r>
            </a:p>
          </p:txBody>
        </p:sp>
        <p:sp>
          <p:nvSpPr>
            <p:cNvPr id="142377" name="TextBox 26"/>
            <p:cNvSpPr txBox="1">
              <a:spLocks noChangeArrowheads="1"/>
            </p:cNvSpPr>
            <p:nvPr/>
          </p:nvSpPr>
          <p:spPr bwMode="auto">
            <a:xfrm>
              <a:off x="3048000" y="4092575"/>
              <a:ext cx="116046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FF"/>
                  </a:solidFill>
                  <a:latin typeface="Arial Narrow" charset="0"/>
                </a:rPr>
                <a:t>XENON100+</a:t>
              </a:r>
            </a:p>
            <a:p>
              <a:pPr algn="ctr" eaLnBrk="1" hangingPunct="1"/>
              <a:r>
                <a:rPr lang="en-US" sz="1200" b="1">
                  <a:solidFill>
                    <a:srgbClr val="FF00FF"/>
                  </a:solidFill>
                  <a:latin typeface="Arial Narrow" charset="0"/>
                </a:rPr>
                <a:t>250 kg</a:t>
              </a:r>
            </a:p>
            <a:p>
              <a:pPr algn="ctr" eaLnBrk="1" hangingPunct="1"/>
              <a:r>
                <a:rPr lang="en-US" sz="1200" b="1">
                  <a:solidFill>
                    <a:srgbClr val="FF00FF"/>
                  </a:solidFill>
                  <a:latin typeface="Arial Narrow" charset="0"/>
                </a:rPr>
                <a:t>(100 kg)</a:t>
              </a:r>
            </a:p>
          </p:txBody>
        </p:sp>
        <p:sp>
          <p:nvSpPr>
            <p:cNvPr id="142378" name="TextBox 10"/>
            <p:cNvSpPr txBox="1">
              <a:spLocks noChangeArrowheads="1"/>
            </p:cNvSpPr>
            <p:nvPr/>
          </p:nvSpPr>
          <p:spPr bwMode="auto">
            <a:xfrm>
              <a:off x="3276600" y="6594020"/>
              <a:ext cx="640819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B0F0"/>
                  </a:solidFill>
                  <a:latin typeface="Arial Narrow" charset="0"/>
                </a:rPr>
                <a:t>2011</a:t>
              </a:r>
            </a:p>
          </p:txBody>
        </p:sp>
      </p:grpSp>
      <p:sp>
        <p:nvSpPr>
          <p:cNvPr id="142367" name="TextBox 10"/>
          <p:cNvSpPr txBox="1">
            <a:spLocks noChangeArrowheads="1"/>
          </p:cNvSpPr>
          <p:nvPr/>
        </p:nvSpPr>
        <p:spPr bwMode="auto">
          <a:xfrm>
            <a:off x="2146300" y="6594475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B0F0"/>
                </a:solidFill>
                <a:latin typeface="Arial Narrow" charset="0"/>
              </a:rPr>
              <a:t>2009</a:t>
            </a:r>
          </a:p>
        </p:txBody>
      </p:sp>
      <p:sp>
        <p:nvSpPr>
          <p:cNvPr id="142368" name="TextBox 10"/>
          <p:cNvSpPr txBox="1">
            <a:spLocks noChangeArrowheads="1"/>
          </p:cNvSpPr>
          <p:nvPr/>
        </p:nvSpPr>
        <p:spPr bwMode="auto">
          <a:xfrm>
            <a:off x="1231900" y="6594475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B0F0"/>
                </a:solidFill>
                <a:latin typeface="Arial Narrow" charset="0"/>
              </a:rPr>
              <a:t>2007</a:t>
            </a:r>
          </a:p>
        </p:txBody>
      </p:sp>
      <p:sp>
        <p:nvSpPr>
          <p:cNvPr id="142369" name="TextBox 10"/>
          <p:cNvSpPr txBox="1">
            <a:spLocks noChangeArrowheads="1"/>
          </p:cNvSpPr>
          <p:nvPr/>
        </p:nvSpPr>
        <p:spPr bwMode="auto">
          <a:xfrm>
            <a:off x="317500" y="6594475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B0F0"/>
                </a:solidFill>
                <a:latin typeface="Arial Narrow" charset="0"/>
              </a:rPr>
              <a:t>2006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1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334995-7C54-3C4F-9248-45B858BBDAB5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Brief History of Universe and Life</a:t>
            </a:r>
          </a:p>
        </p:txBody>
      </p:sp>
      <p:sp>
        <p:nvSpPr>
          <p:cNvPr id="54278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274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1B years</a:t>
            </a:r>
          </a:p>
        </p:txBody>
      </p:sp>
      <p:sp>
        <p:nvSpPr>
          <p:cNvPr id="54279" name="Text Box 4"/>
          <p:cNvSpPr txBox="1">
            <a:spLocks noChangeArrowheads="1"/>
          </p:cNvSpPr>
          <p:nvPr/>
        </p:nvSpPr>
        <p:spPr bwMode="auto">
          <a:xfrm>
            <a:off x="3409950" y="1031875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Big Bang!</a:t>
            </a:r>
          </a:p>
        </p:txBody>
      </p:sp>
      <p:sp>
        <p:nvSpPr>
          <p:cNvPr id="54280" name="Text Box 5"/>
          <p:cNvSpPr txBox="1">
            <a:spLocks noChangeArrowheads="1"/>
          </p:cNvSpPr>
          <p:nvPr/>
        </p:nvSpPr>
        <p:spPr bwMode="auto">
          <a:xfrm>
            <a:off x="3362325" y="4648200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Solar System formed</a:t>
            </a:r>
          </a:p>
        </p:txBody>
      </p:sp>
      <p:sp>
        <p:nvSpPr>
          <p:cNvPr id="54281" name="Line 6"/>
          <p:cNvSpPr>
            <a:spLocks noChangeAspect="1" noChangeShapeType="1"/>
          </p:cNvSpPr>
          <p:nvPr/>
        </p:nvSpPr>
        <p:spPr bwMode="auto">
          <a:xfrm>
            <a:off x="2295525" y="12509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Text Box 7"/>
          <p:cNvSpPr txBox="1">
            <a:spLocks noChangeArrowheads="1"/>
          </p:cNvSpPr>
          <p:nvPr/>
        </p:nvSpPr>
        <p:spPr bwMode="auto">
          <a:xfrm>
            <a:off x="3362325" y="5181600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First life on the Earth</a:t>
            </a:r>
          </a:p>
        </p:txBody>
      </p:sp>
      <p:sp>
        <p:nvSpPr>
          <p:cNvPr id="54283" name="Line 8"/>
          <p:cNvSpPr>
            <a:spLocks noChangeAspect="1" noChangeShapeType="1"/>
          </p:cNvSpPr>
          <p:nvPr/>
        </p:nvSpPr>
        <p:spPr bwMode="auto">
          <a:xfrm>
            <a:off x="2066925" y="54102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Text Box 9"/>
          <p:cNvSpPr txBox="1">
            <a:spLocks noChangeArrowheads="1"/>
          </p:cNvSpPr>
          <p:nvPr/>
        </p:nvSpPr>
        <p:spPr bwMode="auto">
          <a:xfrm>
            <a:off x="3324225" y="6272213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Homo sapiens</a:t>
            </a:r>
          </a:p>
        </p:txBody>
      </p:sp>
      <p:sp>
        <p:nvSpPr>
          <p:cNvPr id="54285" name="Line 10"/>
          <p:cNvSpPr>
            <a:spLocks noChangeShapeType="1"/>
          </p:cNvSpPr>
          <p:nvPr/>
        </p:nvSpPr>
        <p:spPr bwMode="auto">
          <a:xfrm>
            <a:off x="2039938" y="6418263"/>
            <a:ext cx="1328737" cy="12223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1"/>
          <p:cNvSpPr>
            <a:spLocks noChangeShapeType="1"/>
          </p:cNvSpPr>
          <p:nvPr/>
        </p:nvSpPr>
        <p:spPr bwMode="auto">
          <a:xfrm>
            <a:off x="2066925" y="6529388"/>
            <a:ext cx="1236663" cy="23177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Text Box 12"/>
          <p:cNvSpPr txBox="1">
            <a:spLocks noChangeArrowheads="1"/>
          </p:cNvSpPr>
          <p:nvPr/>
        </p:nvSpPr>
        <p:spPr bwMode="auto">
          <a:xfrm>
            <a:off x="3305175" y="659765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00"/>
                </a:solidFill>
                <a:latin typeface="Arial Narrow" charset="0"/>
              </a:rPr>
              <a:t>You were born.</a:t>
            </a:r>
          </a:p>
        </p:txBody>
      </p:sp>
      <p:sp>
        <p:nvSpPr>
          <p:cNvPr id="54288" name="Line 13"/>
          <p:cNvSpPr>
            <a:spLocks noChangeAspect="1" noChangeShapeType="1"/>
          </p:cNvSpPr>
          <p:nvPr/>
        </p:nvSpPr>
        <p:spPr bwMode="auto">
          <a:xfrm>
            <a:off x="2057400" y="48006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Text Box 14"/>
          <p:cNvSpPr txBox="1">
            <a:spLocks noChangeArrowheads="1"/>
          </p:cNvSpPr>
          <p:nvPr/>
        </p:nvSpPr>
        <p:spPr bwMode="auto">
          <a:xfrm>
            <a:off x="3200400" y="14446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  <a:latin typeface="Arial Narrow" charset="0"/>
              </a:rPr>
              <a:t>First Galaxy formed</a:t>
            </a:r>
          </a:p>
        </p:txBody>
      </p:sp>
      <p:sp>
        <p:nvSpPr>
          <p:cNvPr id="54290" name="Line 15"/>
          <p:cNvSpPr>
            <a:spLocks noChangeAspect="1" noChangeShapeType="1"/>
          </p:cNvSpPr>
          <p:nvPr/>
        </p:nvSpPr>
        <p:spPr bwMode="auto">
          <a:xfrm>
            <a:off x="2286000" y="16478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54292" name="Group 56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5430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Time </a:t>
              </a:r>
            </a:p>
          </p:txBody>
        </p:sp>
        <p:sp>
          <p:nvSpPr>
            <p:cNvPr id="5430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3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4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5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1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1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2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3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4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5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6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7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8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29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30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54331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54293" name="Text Box 49"/>
          <p:cNvSpPr txBox="1">
            <a:spLocks noChangeArrowheads="1"/>
          </p:cNvSpPr>
          <p:nvPr/>
        </p:nvSpPr>
        <p:spPr bwMode="auto">
          <a:xfrm>
            <a:off x="3352800" y="5945188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Plants, Fish…</a:t>
            </a:r>
          </a:p>
        </p:txBody>
      </p:sp>
      <p:sp>
        <p:nvSpPr>
          <p:cNvPr id="54294" name="Line 50"/>
          <p:cNvSpPr>
            <a:spLocks noChangeShapeType="1"/>
          </p:cNvSpPr>
          <p:nvPr/>
        </p:nvSpPr>
        <p:spPr bwMode="auto">
          <a:xfrm flipV="1">
            <a:off x="2057400" y="6137275"/>
            <a:ext cx="1227138" cy="18732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6451600" y="1701800"/>
            <a:ext cx="1952625" cy="3001963"/>
            <a:chOff x="4064" y="1072"/>
            <a:chExt cx="1230" cy="1891"/>
          </a:xfrm>
        </p:grpSpPr>
        <p:sp>
          <p:nvSpPr>
            <p:cNvPr id="54298" name="Line 52"/>
            <p:cNvSpPr>
              <a:spLocks noChangeAspect="1" noChangeShapeType="1"/>
            </p:cNvSpPr>
            <p:nvPr/>
          </p:nvSpPr>
          <p:spPr bwMode="auto">
            <a:xfrm rot="5400000">
              <a:off x="3726" y="2016"/>
              <a:ext cx="1891" cy="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9" name="Text Box 53"/>
            <p:cNvSpPr txBox="1">
              <a:spLocks noChangeAspect="1" noChangeArrowheads="1"/>
            </p:cNvSpPr>
            <p:nvPr/>
          </p:nvSpPr>
          <p:spPr bwMode="auto">
            <a:xfrm>
              <a:off x="4064" y="1858"/>
              <a:ext cx="1230" cy="30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Telescopes</a:t>
              </a:r>
            </a:p>
          </p:txBody>
        </p:sp>
      </p:grpSp>
      <p:sp>
        <p:nvSpPr>
          <p:cNvPr id="54296" name="Line 54"/>
          <p:cNvSpPr>
            <a:spLocks noChangeAspect="1" noChangeShapeType="1"/>
          </p:cNvSpPr>
          <p:nvPr/>
        </p:nvSpPr>
        <p:spPr bwMode="auto">
          <a:xfrm rot="5400000">
            <a:off x="6676232" y="6026944"/>
            <a:ext cx="1485900" cy="158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7" name="Text Box 55"/>
          <p:cNvSpPr txBox="1">
            <a:spLocks noChangeAspect="1" noChangeArrowheads="1"/>
          </p:cNvSpPr>
          <p:nvPr/>
        </p:nvSpPr>
        <p:spPr bwMode="auto">
          <a:xfrm>
            <a:off x="6837363" y="5692775"/>
            <a:ext cx="1349375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400" b="1" i="1">
                <a:solidFill>
                  <a:srgbClr val="FF0000"/>
                </a:solidFill>
                <a:cs typeface="Times New Roman" charset="0"/>
              </a:rPr>
              <a:t>Fossils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0C486C-890D-0745-9865-4A0662C6B4A6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553194" y="-76200"/>
            <a:ext cx="8485436" cy="952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Tahoma" charset="0"/>
                <a:cs typeface="Tahoma" charset="0"/>
                <a:sym typeface="Tahoma" charset="0"/>
              </a:rPr>
              <a:t>XENON1T</a:t>
            </a:r>
            <a:endParaRPr lang="en-US" dirty="0">
              <a:latin typeface="Tahoma" charset="0"/>
              <a:sym typeface="Tahoma" charset="0"/>
            </a:endParaRPr>
          </a:p>
        </p:txBody>
      </p:sp>
      <p:pic>
        <p:nvPicPr>
          <p:cNvPr id="25190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-75" r="16023"/>
          <a:stretch/>
        </p:blipFill>
        <p:spPr bwMode="auto">
          <a:xfrm>
            <a:off x="0" y="990600"/>
            <a:ext cx="965693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438400" y="5715000"/>
            <a:ext cx="3771859" cy="1056620"/>
            <a:chOff x="2438400" y="5715000"/>
            <a:chExt cx="3771859" cy="1056620"/>
          </a:xfrm>
        </p:grpSpPr>
        <p:sp>
          <p:nvSpPr>
            <p:cNvPr id="7" name="TextBox 6"/>
            <p:cNvSpPr txBox="1"/>
            <p:nvPr/>
          </p:nvSpPr>
          <p:spPr>
            <a:xfrm>
              <a:off x="3663919" y="6248400"/>
              <a:ext cx="2546340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smtClean="0">
                  <a:solidFill>
                    <a:srgbClr val="FF0066"/>
                  </a:solidFill>
                  <a:ea typeface="+mn-ea"/>
                  <a:cs typeface="+mn-cs"/>
                </a:rPr>
                <a:t>Alex’s Project</a:t>
              </a:r>
              <a:endParaRPr lang="en-US" b="1" dirty="0">
                <a:solidFill>
                  <a:srgbClr val="FF0066"/>
                </a:solidFill>
                <a:ea typeface="+mn-ea"/>
                <a:cs typeface="+mn-cs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2438400" y="5715000"/>
              <a:ext cx="1143000" cy="76200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9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53"/>
          <p:cNvCxnSpPr>
            <a:cxnSpLocks noChangeShapeType="1"/>
          </p:cNvCxnSpPr>
          <p:nvPr/>
        </p:nvCxnSpPr>
        <p:spPr bwMode="auto">
          <a:xfrm rot="5400000">
            <a:off x="226695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0525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25" tIns="45662" rIns="91325" bIns="45662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21508" name="Picture 5" descr="4meter_3-5-1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17694"/>
          <a:stretch>
            <a:fillRect/>
          </a:stretch>
        </p:blipFill>
        <p:spPr bwMode="auto">
          <a:xfrm>
            <a:off x="4343400" y="914400"/>
            <a:ext cx="5078413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15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FE79ED-B73D-5949-BD10-099CFDBDEB38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 Detector (</a:t>
            </a:r>
            <a:r>
              <a:rPr lang="en-US" sz="4000" b="1" dirty="0" smtClean="0">
                <a:solidFill>
                  <a:srgbClr val="FF0000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4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)</a:t>
            </a:r>
            <a:endParaRPr lang="en-US" sz="2800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806450" y="9906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21514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sp>
        <p:nvSpPr>
          <p:cNvPr id="21516" name="TextBox 33"/>
          <p:cNvSpPr txBox="1">
            <a:spLocks noChangeArrowheads="1"/>
          </p:cNvSpPr>
          <p:nvPr/>
        </p:nvSpPr>
        <p:spPr bwMode="auto">
          <a:xfrm>
            <a:off x="3019425" y="838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21517" name="Rectangle 16"/>
          <p:cNvSpPr>
            <a:spLocks noChangeArrowheads="1"/>
          </p:cNvSpPr>
          <p:nvPr/>
        </p:nvSpPr>
        <p:spPr bwMode="auto">
          <a:xfrm>
            <a:off x="304800" y="5867400"/>
            <a:ext cx="2667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5" rIns="91391" bIns="45695">
            <a:spAutoFit/>
          </a:bodyPr>
          <a:lstStyle/>
          <a:p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 QUPID x 595 (Top)</a:t>
            </a:r>
          </a:p>
          <a:p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 QUPID x 595 (Bottom)</a:t>
            </a:r>
          </a:p>
        </p:txBody>
      </p:sp>
      <p:pic>
        <p:nvPicPr>
          <p:cNvPr id="21518" name="Content Placeholder 6" descr="argon1ton_2-21-1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63" r="23576" b="2188"/>
          <a:stretch>
            <a:fillRect/>
          </a:stretch>
        </p:blipFill>
        <p:spPr bwMode="auto">
          <a:xfrm>
            <a:off x="566738" y="2498725"/>
            <a:ext cx="2895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3352800" y="6324600"/>
            <a:ext cx="2438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(Bottom)</a:t>
            </a:r>
          </a:p>
        </p:txBody>
      </p:sp>
    </p:spTree>
    <p:extLst>
      <p:ext uri="{BB962C8B-B14F-4D97-AF65-F5344CB8AC3E}">
        <p14:creationId xmlns:p14="http://schemas.microsoft.com/office/powerpoint/2010/main" val="1615563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556071-B553-064F-8765-4C2BE9511C1C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3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45414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45416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Polymers (4.5B </a:t>
            </a:r>
            <a:r>
              <a:rPr lang="en-US" sz="2800">
                <a:solidFill>
                  <a:srgbClr val="FF6600"/>
                </a:solidFill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</a:t>
            </a: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4B years)</a:t>
            </a:r>
          </a:p>
        </p:txBody>
      </p:sp>
      <p:pic>
        <p:nvPicPr>
          <p:cNvPr id="147460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304800" y="577850"/>
            <a:ext cx="88392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RNA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Word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(4B 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3.5B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9507" name="Picture 3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/>
          <a:stretch>
            <a:fillRect/>
          </a:stretch>
        </p:blipFill>
        <p:spPr bwMode="auto">
          <a:xfrm>
            <a:off x="0" y="762000"/>
            <a:ext cx="8001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b="8736"/>
          <a:stretch>
            <a:fillRect/>
          </a:stretch>
        </p:blipFill>
        <p:spPr bwMode="auto">
          <a:xfrm>
            <a:off x="3962400" y="3810000"/>
            <a:ext cx="5638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95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495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50E0CE-B861-ED45-8AB3-6AFD2E0D4C82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Eukaryote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(〜2B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15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1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9FCD4-A720-DD4A-B2C8-DEAA4C8DEAC4}" type="slidenum">
              <a:rPr lang="en-US" sz="1500">
                <a:solidFill>
                  <a:srgbClr val="0000FF"/>
                </a:solidFill>
              </a:rPr>
              <a:pPr eaLnBrk="1" hangingPunct="1"/>
              <a:t>55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1558" name="Picture 2" descr="http://www.cbu.edu/~seisen/EukaryoticCellStructure_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810125" cy="4114800"/>
          </a:xfrm>
        </p:spPr>
      </p:pic>
      <p:cxnSp>
        <p:nvCxnSpPr>
          <p:cNvPr id="151559" name="Straight Arrow Connector 12"/>
          <p:cNvCxnSpPr>
            <a:cxnSpLocks noChangeShapeType="1"/>
          </p:cNvCxnSpPr>
          <p:nvPr/>
        </p:nvCxnSpPr>
        <p:spPr bwMode="auto">
          <a:xfrm>
            <a:off x="838200" y="6705600"/>
            <a:ext cx="33528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79613" y="6553200"/>
            <a:ext cx="10604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10 – 50 µ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endParaRPr lang="en-US" sz="16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1561" name="Picture 2" descr="http://www.rikenresearch.riken.jp/frontline/546/images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6713"/>
            <a:ext cx="48006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Rectangle 12"/>
          <p:cNvSpPr>
            <a:spLocks noChangeArrowheads="1"/>
          </p:cNvSpPr>
          <p:nvPr/>
        </p:nvSpPr>
        <p:spPr bwMode="auto">
          <a:xfrm rot="-1854623">
            <a:off x="4668838" y="1905000"/>
            <a:ext cx="2392362" cy="1998663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1563" name="Rectangle 13"/>
          <p:cNvSpPr>
            <a:spLocks noChangeArrowheads="1"/>
          </p:cNvSpPr>
          <p:nvPr/>
        </p:nvSpPr>
        <p:spPr bwMode="auto">
          <a:xfrm rot="-1854623">
            <a:off x="5384800" y="2030413"/>
            <a:ext cx="1568450" cy="212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1564" name="Rectangle 14"/>
          <p:cNvSpPr>
            <a:spLocks noChangeArrowheads="1"/>
          </p:cNvSpPr>
          <p:nvPr/>
        </p:nvSpPr>
        <p:spPr bwMode="auto">
          <a:xfrm rot="-1854623">
            <a:off x="6110288" y="2746375"/>
            <a:ext cx="522287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791200" y="5157788"/>
            <a:ext cx="14509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Up to ~2 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long</a:t>
            </a:r>
          </a:p>
        </p:txBody>
      </p:sp>
      <p:sp>
        <p:nvSpPr>
          <p:cNvPr id="151566" name="Rectangle 11"/>
          <p:cNvSpPr>
            <a:spLocks noChangeArrowheads="1"/>
          </p:cNvSpPr>
          <p:nvPr/>
        </p:nvSpPr>
        <p:spPr bwMode="auto">
          <a:xfrm>
            <a:off x="8153400" y="3862388"/>
            <a:ext cx="10874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Arial Narrow" charset="0"/>
              </a:rPr>
              <a:t>2 nm</a:t>
            </a:r>
            <a:r>
              <a:rPr lang="ja-JP" altLang="en-US" sz="1600" b="1">
                <a:solidFill>
                  <a:srgbClr val="0070C0"/>
                </a:solidFill>
                <a:latin typeface="Arial Narrow" charset="0"/>
              </a:rPr>
              <a:t>　</a:t>
            </a:r>
            <a:r>
              <a:rPr lang="en-US" altLang="ja-JP" sz="1600" b="1">
                <a:solidFill>
                  <a:srgbClr val="0070C0"/>
                </a:solidFill>
                <a:latin typeface="Arial Narrow" charset="0"/>
              </a:rPr>
              <a:t>wide</a:t>
            </a:r>
            <a:endParaRPr lang="en-US" sz="16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025" y="1366838"/>
            <a:ext cx="2806700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Cell made by proteins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775" y="1290638"/>
            <a:ext cx="2516188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Gene made by DNA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997200" y="609600"/>
            <a:ext cx="382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600" b="1" i="1">
                <a:solidFill>
                  <a:srgbClr val="FF6DFF"/>
                </a:solidFill>
                <a:latin typeface="Arial Narrow" charset="0"/>
              </a:rPr>
              <a:t>Symmetry breaking</a:t>
            </a:r>
            <a:endParaRPr lang="ja-JP" altLang="en-US" sz="3600" b="1" i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20" name="Left-Right Arrow 19"/>
          <p:cNvSpPr>
            <a:spLocks noChangeArrowheads="1"/>
          </p:cNvSpPr>
          <p:nvPr/>
        </p:nvSpPr>
        <p:spPr bwMode="auto">
          <a:xfrm>
            <a:off x="4343400" y="1371600"/>
            <a:ext cx="1143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rgbClr val="FF6D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92BFA1-F3F8-6E4F-95F3-B40F39E367E2}" type="slidenum">
              <a:rPr lang="en-US" sz="1500">
                <a:solidFill>
                  <a:srgbClr val="0000FF"/>
                </a:solidFill>
              </a:rPr>
              <a:pPr eaLnBrk="1" hangingPunct="1"/>
              <a:t>56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4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How to observe the “Origin of Life”</a:t>
            </a:r>
          </a:p>
        </p:txBody>
      </p:sp>
      <p:sp>
        <p:nvSpPr>
          <p:cNvPr id="154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Exactly the same way as we look for the “Origin of Universe”</a:t>
            </a: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    </a:t>
            </a:r>
            <a:r>
              <a:rPr lang="en-US" altLang="ja-JP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Telescope</a:t>
            </a:r>
            <a:r>
              <a:rPr lang="ja-JP" altLang="en-US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ja-JP" altLang="en-US" sz="4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　</a:t>
            </a:r>
            <a:r>
              <a:rPr lang="en-US" altLang="ja-JP" sz="4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	</a:t>
            </a:r>
            <a:endParaRPr lang="en-US" altLang="ja-JP" sz="9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 must look for “</a:t>
            </a:r>
            <a:r>
              <a:rPr lang="en-US" altLang="ja-JP">
                <a:solidFill>
                  <a:srgbClr val="66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Live Life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1" eaLnBrk="1" hangingPunct="1">
              <a:lnSpc>
                <a:spcPct val="80000"/>
              </a:lnSpc>
            </a:pPr>
            <a:endParaRPr lang="en-US" altLang="ja-JP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Take advantages of the state of art “</a:t>
            </a:r>
            <a:r>
              <a:rPr lang="en-US" altLang="ja-JP">
                <a:solidFill>
                  <a:srgbClr val="FF99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Photon Detectors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6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76D59A-64FB-8541-B992-0CC1F130F6F9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156678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156692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6674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7" name="Image" r:id="rId5" imgW="6760325" imgH="5159195" progId="">
                    <p:embed/>
                  </p:oleObj>
                </mc:Choice>
                <mc:Fallback>
                  <p:oleObj name="Image" r:id="rId5" imgW="6760325" imgH="5159195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6693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156696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7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8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99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700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-713319">
              <a:off x="1654" y="1818"/>
              <a:ext cx="1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algn="ctr" defTabSz="966788">
                <a:defRPr/>
              </a:pPr>
              <a:endParaRPr lang="en-US" sz="13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2" y="2363"/>
              <a:ext cx="3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156679" name="Group 14"/>
          <p:cNvGrpSpPr>
            <a:grpSpLocks/>
          </p:cNvGrpSpPr>
          <p:nvPr/>
        </p:nvGrpSpPr>
        <p:grpSpPr bwMode="auto">
          <a:xfrm>
            <a:off x="1330325" y="1300163"/>
            <a:ext cx="6350000" cy="4302125"/>
            <a:chOff x="930" y="766"/>
            <a:chExt cx="3810" cy="2540"/>
          </a:xfrm>
        </p:grpSpPr>
        <p:grpSp>
          <p:nvGrpSpPr>
            <p:cNvPr id="156688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540"/>
              <a:chOff x="930" y="436"/>
              <a:chExt cx="1266" cy="2540"/>
            </a:xfrm>
          </p:grpSpPr>
          <p:pic>
            <p:nvPicPr>
              <p:cNvPr id="156690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6691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353" cy="1208"/>
              </a:xfrm>
              <a:prstGeom prst="curvedConnector4">
                <a:avLst>
                  <a:gd name="adj1" fmla="val -45611"/>
                  <a:gd name="adj2" fmla="val 53560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algn="ctr" defTabSz="966788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156680" name="Group 19"/>
          <p:cNvGrpSpPr>
            <a:grpSpLocks/>
          </p:cNvGrpSpPr>
          <p:nvPr/>
        </p:nvGrpSpPr>
        <p:grpSpPr bwMode="auto">
          <a:xfrm>
            <a:off x="2438400" y="1276350"/>
            <a:ext cx="6916738" cy="5194300"/>
            <a:chOff x="1563" y="436"/>
            <a:chExt cx="4072" cy="3067"/>
          </a:xfrm>
        </p:grpSpPr>
        <p:pic>
          <p:nvPicPr>
            <p:cNvPr id="156686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6687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6681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/>
          <a:p>
            <a:pPr algn="ctr" defTabSz="966788"/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Single Molecule Imaging</a:t>
            </a:r>
          </a:p>
        </p:txBody>
      </p:sp>
      <p:sp>
        <p:nvSpPr>
          <p:cNvPr id="156682" name="Text Box 23"/>
          <p:cNvSpPr txBox="1">
            <a:spLocks noChangeArrowheads="1"/>
          </p:cNvSpPr>
          <p:nvPr/>
        </p:nvSpPr>
        <p:spPr bwMode="auto">
          <a:xfrm>
            <a:off x="5486400" y="66294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9" tIns="45630" rIns="91259" bIns="4563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sz="2400" b="1" i="1">
                <a:solidFill>
                  <a:srgbClr val="008000"/>
                </a:solidFill>
                <a:latin typeface="Arial Narrow" charset="0"/>
              </a:rPr>
              <a:t>Prof. Shimon Weiss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302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172200" y="762000"/>
            <a:ext cx="2514600" cy="4619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400" b="1">
                <a:solidFill>
                  <a:srgbClr val="FF00FF"/>
                </a:solidFill>
                <a:latin typeface="Arial Narrow" charset="0"/>
              </a:rPr>
              <a:t>Nano Technology</a:t>
            </a:r>
          </a:p>
        </p:txBody>
      </p:sp>
      <p:sp>
        <p:nvSpPr>
          <p:cNvPr id="156685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ChangeArrowheads="1"/>
          </p:cNvSpPr>
          <p:nvPr/>
        </p:nvSpPr>
        <p:spPr bwMode="auto">
          <a:xfrm>
            <a:off x="-79375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231775" y="-7938"/>
            <a:ext cx="10001250" cy="533401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</a:t>
            </a:r>
            <a:b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4" name="Goldbead1_10k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  <a:noFill/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4960938" y="585787"/>
            <a:ext cx="3894137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Manuel </a:t>
            </a:r>
            <a:r>
              <a:rPr lang="en-US" sz="20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Penichet</a:t>
            </a:r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(Oncology)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7121525" y="3902075"/>
            <a:ext cx="23606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100" b="1" dirty="0">
                <a:solidFill>
                  <a:srgbClr val="92D050"/>
                </a:solidFill>
                <a:latin typeface="Calibri" charset="0"/>
              </a:rPr>
              <a:t>(10, 000 frame/sec)</a:t>
            </a:r>
            <a:endParaRPr lang="en-US" sz="3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0839-4B0A-0D4A-BDBA-F44360475F0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Arisaka’s Campus-wide Collaborations </a:t>
            </a:r>
            <a:b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3108325" y="3429000"/>
            <a:ext cx="6261100" cy="1362075"/>
            <a:chOff x="3108325" y="3505200"/>
            <a:chExt cx="6261100" cy="13620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3" name="TextBox 14"/>
            <p:cNvSpPr txBox="1">
              <a:spLocks noChangeArrowheads="1"/>
            </p:cNvSpPr>
            <p:nvPr/>
          </p:nvSpPr>
          <p:spPr bwMode="auto">
            <a:xfrm>
              <a:off x="6502400" y="4267200"/>
              <a:ext cx="2867025" cy="60007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7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1846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6" name="Group 29"/>
          <p:cNvGrpSpPr>
            <a:grpSpLocks/>
          </p:cNvGrpSpPr>
          <p:nvPr/>
        </p:nvGrpSpPr>
        <p:grpSpPr bwMode="auto">
          <a:xfrm>
            <a:off x="4030663" y="3048000"/>
            <a:ext cx="5337175" cy="812800"/>
            <a:chOff x="4030663" y="3124200"/>
            <a:chExt cx="5337175" cy="8128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6405563" y="3352800"/>
              <a:ext cx="2962275" cy="584200"/>
            </a:xfrm>
            <a:prstGeom prst="rect">
              <a:avLst/>
            </a:prstGeom>
            <a:noFill/>
            <a:ln w="9525">
              <a:solidFill>
                <a:srgbClr val="08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18461" name="Straight Arrow Connector 20"/>
            <p:cNvCxnSpPr>
              <a:cxnSpLocks noChangeShapeType="1"/>
              <a:stCxn id="18460" idx="1"/>
            </p:cNvCxnSpPr>
            <p:nvPr/>
          </p:nvCxnSpPr>
          <p:spPr bwMode="auto">
            <a:xfrm flipH="1" flipV="1">
              <a:off x="4738479" y="3505045"/>
              <a:ext cx="1667084" cy="139855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7" name="Group 30"/>
          <p:cNvGrpSpPr>
            <a:grpSpLocks/>
          </p:cNvGrpSpPr>
          <p:nvPr/>
        </p:nvGrpSpPr>
        <p:grpSpPr bwMode="auto">
          <a:xfrm>
            <a:off x="3595688" y="4343400"/>
            <a:ext cx="5091112" cy="1371600"/>
            <a:chOff x="3595688" y="4343400"/>
            <a:chExt cx="5091112" cy="1371600"/>
          </a:xfrm>
        </p:grpSpPr>
        <p:sp>
          <p:nvSpPr>
            <p:cNvPr id="18456" name="TextBox 22"/>
            <p:cNvSpPr txBox="1">
              <a:spLocks noChangeArrowheads="1"/>
            </p:cNvSpPr>
            <p:nvPr/>
          </p:nvSpPr>
          <p:spPr bwMode="auto">
            <a:xfrm>
              <a:off x="6342063" y="5130800"/>
              <a:ext cx="2344737" cy="584200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18457" name="Straight Arrow Connector 17"/>
            <p:cNvCxnSpPr>
              <a:cxnSpLocks noChangeShapeType="1"/>
              <a:stCxn id="18456" idx="1"/>
            </p:cNvCxnSpPr>
            <p:nvPr/>
          </p:nvCxnSpPr>
          <p:spPr bwMode="auto">
            <a:xfrm flipH="1" flipV="1">
              <a:off x="4281337" y="4704464"/>
              <a:ext cx="2060726" cy="718436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38" name="Group 33"/>
          <p:cNvGrpSpPr>
            <a:grpSpLocks/>
          </p:cNvGrpSpPr>
          <p:nvPr/>
        </p:nvGrpSpPr>
        <p:grpSpPr bwMode="auto">
          <a:xfrm>
            <a:off x="4205288" y="1371600"/>
            <a:ext cx="5324475" cy="987425"/>
            <a:chOff x="4205288" y="1371600"/>
            <a:chExt cx="5324580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7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4" name="TextBox 11"/>
            <p:cNvSpPr txBox="1">
              <a:spLocks noChangeArrowheads="1"/>
            </p:cNvSpPr>
            <p:nvPr/>
          </p:nvSpPr>
          <p:spPr bwMode="auto">
            <a:xfrm>
              <a:off x="6624532" y="1371600"/>
              <a:ext cx="2905336" cy="5847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(Dolores Bozovic, Mayank Mehta)</a:t>
              </a:r>
            </a:p>
          </p:txBody>
        </p:sp>
        <p:cxnSp>
          <p:nvCxnSpPr>
            <p:cNvPr id="18455" name="Straight Arrow Connector 23"/>
            <p:cNvCxnSpPr>
              <a:cxnSpLocks noChangeShapeType="1"/>
              <a:stCxn id="18454" idx="1"/>
              <a:endCxn id="49156" idx="6"/>
            </p:cNvCxnSpPr>
            <p:nvPr/>
          </p:nvCxnSpPr>
          <p:spPr bwMode="auto">
            <a:xfrm flipH="1">
              <a:off x="4845033" y="1663976"/>
              <a:ext cx="1779500" cy="37516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1905000" y="4495800"/>
            <a:ext cx="7550149" cy="2478980"/>
            <a:chOff x="2057400" y="4389106"/>
            <a:chExt cx="7551154" cy="2480757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6082248" y="5791873"/>
              <a:ext cx="3526306" cy="1077990"/>
            </a:xfrm>
            <a:prstGeom prst="rect">
              <a:avLst/>
            </a:prstGeom>
            <a:noFill/>
            <a:ln w="9525">
              <a:solidFill>
                <a:srgbClr val="FF5B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(Carlos </a:t>
              </a:r>
              <a:r>
                <a:rPr lang="en-US" sz="1600" b="1" dirty="0" err="1">
                  <a:solidFill>
                    <a:srgbClr val="FF8409"/>
                  </a:solidFill>
                  <a:latin typeface="Arial Narrow" charset="0"/>
                </a:rPr>
                <a:t>Portera-Cailliau</a:t>
              </a:r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,</a:t>
              </a:r>
            </a:p>
            <a:p>
              <a:pPr eaLnBrk="1" hangingPunct="1"/>
              <a:r>
                <a:rPr lang="en-US" sz="1600" b="1" dirty="0">
                  <a:solidFill>
                    <a:srgbClr val="FF8409"/>
                  </a:solidFill>
                  <a:latin typeface="Arial Narrow" charset="0"/>
                </a:rPr>
                <a:t>Jack Feldman, Tom </a:t>
              </a:r>
              <a:r>
                <a:rPr lang="en-US" sz="1600" b="1" dirty="0" smtClean="0">
                  <a:solidFill>
                    <a:srgbClr val="FF8409"/>
                  </a:solidFill>
                  <a:latin typeface="Arial Narrow" charset="0"/>
                </a:rPr>
                <a:t>Otis, </a:t>
              </a:r>
            </a:p>
            <a:p>
              <a:pPr eaLnBrk="1" hangingPunct="1"/>
              <a:r>
                <a:rPr lang="en-US" sz="1600" b="1" dirty="0" smtClean="0">
                  <a:solidFill>
                    <a:srgbClr val="FF8409"/>
                  </a:solidFill>
                  <a:latin typeface="Arial Narrow" charset="0"/>
                </a:rPr>
                <a:t>Joshua Trachtenberg)</a:t>
              </a:r>
              <a:endParaRPr lang="en-US" sz="1600" b="1" dirty="0">
                <a:solidFill>
                  <a:srgbClr val="FF8409"/>
                </a:solidFill>
                <a:latin typeface="Arial Narrow" charset="0"/>
              </a:endParaRPr>
            </a:p>
          </p:txBody>
        </p:sp>
        <p:cxnSp>
          <p:nvCxnSpPr>
            <p:cNvPr id="18450" name="Straight Arrow Connector 16"/>
            <p:cNvCxnSpPr>
              <a:cxnSpLocks noChangeShapeType="1"/>
              <a:stCxn id="18449" idx="1"/>
              <a:endCxn id="49164" idx="5"/>
            </p:cNvCxnSpPr>
            <p:nvPr/>
          </p:nvCxnSpPr>
          <p:spPr bwMode="auto">
            <a:xfrm flipH="1" flipV="1">
              <a:off x="2603544" y="5118261"/>
              <a:ext cx="3478704" cy="1212607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flipH="1" flipV="1">
              <a:off x="3594276" y="4935568"/>
              <a:ext cx="2487972" cy="131383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40" name="Group 32"/>
          <p:cNvGrpSpPr>
            <a:grpSpLocks/>
          </p:cNvGrpSpPr>
          <p:nvPr/>
        </p:nvGrpSpPr>
        <p:grpSpPr bwMode="auto">
          <a:xfrm>
            <a:off x="2438400" y="2362200"/>
            <a:ext cx="7000875" cy="990600"/>
            <a:chOff x="2422525" y="2514600"/>
            <a:chExt cx="7000875" cy="9906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8447" name="TextBox 29"/>
            <p:cNvSpPr txBox="1">
              <a:spLocks noChangeArrowheads="1"/>
            </p:cNvSpPr>
            <p:nvPr/>
          </p:nvSpPr>
          <p:spPr bwMode="auto">
            <a:xfrm>
              <a:off x="6797675" y="2514600"/>
              <a:ext cx="2625725" cy="58420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18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EDC2C-6AE7-5C41-8477-2CE245D616CA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52400" y="3505200"/>
            <a:ext cx="2802922" cy="830972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600" b="1" dirty="0" err="1">
                <a:solidFill>
                  <a:srgbClr val="FF00FF"/>
                </a:solidFill>
                <a:latin typeface="Arial Narrow" charset="0"/>
              </a:rPr>
              <a:t>Photron</a:t>
            </a:r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, </a:t>
            </a:r>
            <a:r>
              <a:rPr lang="en-US" sz="1600" b="1" dirty="0" smtClean="0">
                <a:solidFill>
                  <a:srgbClr val="FF00FF"/>
                </a:solidFill>
                <a:latin typeface="Arial Narrow" charset="0"/>
              </a:rPr>
              <a:t>Leica, Spectra Physics)</a:t>
            </a:r>
            <a:endParaRPr lang="en-US" sz="1600" b="1" dirty="0">
              <a:solidFill>
                <a:srgbClr val="FF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4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0B88B1-3E73-D74D-ADC3-5C8474537D44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686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1625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700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  <p:extLst>
      <p:ext uri="{BB962C8B-B14F-4D97-AF65-F5344CB8AC3E}">
        <p14:creationId xmlns:p14="http://schemas.microsoft.com/office/powerpoint/2010/main" val="550210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28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534400" cy="9144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User-shared Core Facility</a:t>
            </a:r>
            <a:b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of High-speed Microscopes at CNSI</a:t>
            </a:r>
          </a:p>
        </p:txBody>
      </p:sp>
      <p:pic>
        <p:nvPicPr>
          <p:cNvPr id="16282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9455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90600" y="64008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algn="ctr" defTabSz="96520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4D </a:t>
            </a:r>
            <a:r>
              <a:rPr lang="en-US" sz="3200" b="1" kern="0" dirty="0" err="1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Nano</a:t>
            </a: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 Biophysics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3913" y="1447800"/>
            <a:ext cx="221086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B0F0"/>
                </a:solidFill>
                <a:ea typeface="+mn-ea"/>
                <a:cs typeface="+mn-cs"/>
              </a:rPr>
              <a:t>Tour in </a:t>
            </a:r>
            <a:r>
              <a:rPr lang="en-US" b="1" dirty="0" smtClean="0">
                <a:solidFill>
                  <a:srgbClr val="00B0F0"/>
                </a:solidFill>
                <a:ea typeface="+mn-ea"/>
                <a:cs typeface="+mn-cs"/>
              </a:rPr>
              <a:t>July</a:t>
            </a:r>
            <a:endParaRPr lang="en-US" b="1" dirty="0">
              <a:solidFill>
                <a:srgbClr val="00B0F0"/>
              </a:solidFill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3962F8-E98C-9247-99AC-5C5307E4AE73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64870" name="Picture 2" descr="C:\Users\Katsushi\Desktop\yoko_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9753600" cy="7315201"/>
          </a:xfrm>
        </p:spPr>
      </p:pic>
      <p:sp>
        <p:nvSpPr>
          <p:cNvPr id="164871" name="TextBox 7"/>
          <p:cNvSpPr txBox="1">
            <a:spLocks noChangeArrowheads="1"/>
          </p:cNvSpPr>
          <p:nvPr/>
        </p:nvSpPr>
        <p:spPr bwMode="auto">
          <a:xfrm>
            <a:off x="990600" y="2032000"/>
            <a:ext cx="2433638" cy="8302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Calibri" charset="0"/>
                <a:cs typeface="Arial" charset="0"/>
              </a:rPr>
              <a:t>ICMOS Camera</a:t>
            </a:r>
          </a:p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Calibri" charset="0"/>
                <a:cs typeface="Arial" charset="0"/>
              </a:rPr>
              <a:t>(Photron SV200i)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6502400"/>
            <a:ext cx="1958975" cy="708025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EMCCD Camera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(Ando </a:t>
            </a: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iXon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897)</a:t>
            </a:r>
          </a:p>
        </p:txBody>
      </p:sp>
      <p:sp>
        <p:nvSpPr>
          <p:cNvPr id="164873" name="TextBox 9"/>
          <p:cNvSpPr txBox="1">
            <a:spLocks noChangeArrowheads="1"/>
          </p:cNvSpPr>
          <p:nvPr/>
        </p:nvSpPr>
        <p:spPr bwMode="auto">
          <a:xfrm>
            <a:off x="3810000" y="6248400"/>
            <a:ext cx="264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Confocal Spinner</a:t>
            </a:r>
          </a:p>
          <a:p>
            <a:pPr algn="ctr"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(Yokogawa CSU-X1)</a:t>
            </a:r>
          </a:p>
        </p:txBody>
      </p:sp>
      <p:sp>
        <p:nvSpPr>
          <p:cNvPr id="164874" name="Title 1"/>
          <p:cNvSpPr txBox="1">
            <a:spLocks/>
          </p:cNvSpPr>
          <p:nvPr/>
        </p:nvSpPr>
        <p:spPr bwMode="auto">
          <a:xfrm>
            <a:off x="160338" y="-34925"/>
            <a:ext cx="94408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Calibri" charset="0"/>
              </a:rPr>
              <a:t>High-speed Confocal Microscope with ICMOS at CNSI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902075"/>
            <a:ext cx="2438400" cy="404813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Leica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Microscope</a:t>
            </a:r>
          </a:p>
        </p:txBody>
      </p:sp>
      <p:sp>
        <p:nvSpPr>
          <p:cNvPr id="164876" name="Rectangle 12"/>
          <p:cNvSpPr>
            <a:spLocks noChangeArrowheads="1"/>
          </p:cNvSpPr>
          <p:nvPr/>
        </p:nvSpPr>
        <p:spPr bwMode="auto">
          <a:xfrm>
            <a:off x="4560888" y="533400"/>
            <a:ext cx="25717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pPr algn="ctr"/>
            <a:r>
              <a:rPr lang="en-US" b="1">
                <a:solidFill>
                  <a:srgbClr val="92D050"/>
                </a:solidFill>
                <a:latin typeface="Calibri" charset="0"/>
              </a:rPr>
              <a:t>(1,000 frame/s)</a:t>
            </a:r>
            <a:endParaRPr lang="en-US" sz="36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40113" y="2519363"/>
            <a:ext cx="320675" cy="244475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6900" y="6781800"/>
            <a:ext cx="2654300" cy="400050"/>
          </a:xfrm>
          <a:prstGeom prst="rect">
            <a:avLst/>
          </a:prstGeom>
          <a:noFill/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1FAC29-42BF-1847-86EF-5C24A14195FA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6691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6692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68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2F7384-2DB5-3842-8D84-0F8D43F92C72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65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8967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8969" name="Rectangle 6"/>
          <p:cNvSpPr>
            <a:spLocks noChangeArrowheads="1"/>
          </p:cNvSpPr>
          <p:nvPr/>
        </p:nvSpPr>
        <p:spPr bwMode="auto">
          <a:xfrm>
            <a:off x="7075488" y="6948488"/>
            <a:ext cx="2525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Galaxies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FF00"/>
                </a:solidFill>
              </a:rPr>
              <a:t>100 Billions Neurons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41F0A2-220C-6F49-A8B0-3B9B7A2361F4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3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710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800" baseline="30000"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</a:p>
        </p:txBody>
      </p:sp>
      <p:pic>
        <p:nvPicPr>
          <p:cNvPr id="171015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0550"/>
            <a:ext cx="89662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Assembly of cortical circuits during development</a:t>
            </a:r>
          </a:p>
        </p:txBody>
      </p:sp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66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44465E-D2B9-304B-BCB6-E1311C0D4E19}" type="slidenum">
              <a:rPr lang="en-US" sz="1500">
                <a:solidFill>
                  <a:srgbClr val="0000FF"/>
                </a:solidFill>
              </a:rPr>
              <a:pPr eaLnBrk="1" hangingPunct="1"/>
              <a:t>65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3061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Human Eyes</a:t>
            </a:r>
          </a:p>
        </p:txBody>
      </p:sp>
      <p:sp>
        <p:nvSpPr>
          <p:cNvPr id="16077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07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07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6124BA-38CA-4047-88BC-C5ECC8705AD3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5110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 sz="1800"/>
          </a:p>
        </p:txBody>
      </p:sp>
      <p:sp>
        <p:nvSpPr>
          <p:cNvPr id="17715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/>
          <a:lstStyle>
            <a:lvl1pPr marL="358775" indent="-35877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65325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2300" y="4495800"/>
            <a:ext cx="3332163" cy="2468563"/>
            <a:chOff x="5702300" y="4495800"/>
            <a:chExt cx="3332790" cy="2468875"/>
          </a:xfrm>
        </p:grpSpPr>
        <p:sp>
          <p:nvSpPr>
            <p:cNvPr id="178196" name="TextBox 31"/>
            <p:cNvSpPr txBox="1">
              <a:spLocks noChangeArrowheads="1"/>
            </p:cNvSpPr>
            <p:nvPr/>
          </p:nvSpPr>
          <p:spPr bwMode="auto">
            <a:xfrm>
              <a:off x="5702300" y="6621150"/>
              <a:ext cx="980682" cy="31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Thalamus</a:t>
              </a:r>
            </a:p>
          </p:txBody>
        </p:sp>
        <p:sp>
          <p:nvSpPr>
            <p:cNvPr id="178197" name="TextBox 41"/>
            <p:cNvSpPr txBox="1">
              <a:spLocks noChangeArrowheads="1"/>
            </p:cNvSpPr>
            <p:nvPr/>
          </p:nvSpPr>
          <p:spPr bwMode="auto">
            <a:xfrm>
              <a:off x="7456488" y="6651625"/>
              <a:ext cx="1578602" cy="31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78198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003" y="4778956"/>
                <a:ext cx="560610" cy="63864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8879" y="4301705"/>
                <a:ext cx="994290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108" y="5575529"/>
                <a:ext cx="765110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89973" y="6134346"/>
                <a:ext cx="763347" cy="46857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612" y="4328688"/>
                <a:ext cx="242964" cy="657571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629" y="5175343"/>
                <a:ext cx="779219" cy="2115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308" y="5417603"/>
                <a:ext cx="738665" cy="951030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9217" y="5731720"/>
                <a:ext cx="14103" cy="558817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152" y="6008388"/>
                <a:ext cx="1181846" cy="17629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8841" y="6124664"/>
                <a:ext cx="897230" cy="17629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9217" y="5684864"/>
                <a:ext cx="595869" cy="1735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7943" y="6496120"/>
                <a:ext cx="215196" cy="881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2135" y="6380781"/>
                <a:ext cx="417814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/>
          <a:lstStyle/>
          <a:p>
            <a:pPr algn="ctr" defTabSz="966788" eaLnBrk="0" hangingPunct="0"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The Cerebral Cortex</a:t>
            </a:r>
          </a:p>
        </p:txBody>
      </p:sp>
      <p:sp>
        <p:nvSpPr>
          <p:cNvPr id="1781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81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61E8C5-3653-3B4B-9673-C1B1DEF4C7D3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818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93863" y="914400"/>
            <a:ext cx="7837487" cy="3532188"/>
            <a:chOff x="1693715" y="914400"/>
            <a:chExt cx="7837635" cy="3532188"/>
          </a:xfrm>
        </p:grpSpPr>
        <p:pic>
          <p:nvPicPr>
            <p:cNvPr id="17818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3302" y="2819400"/>
              <a:ext cx="246068" cy="2841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610" y="1507321"/>
              <a:ext cx="1603375" cy="10207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772" y="3131334"/>
              <a:ext cx="1023938" cy="10096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192" name="TextBox 14"/>
            <p:cNvSpPr txBox="1">
              <a:spLocks noChangeArrowheads="1"/>
            </p:cNvSpPr>
            <p:nvPr/>
          </p:nvSpPr>
          <p:spPr bwMode="auto">
            <a:xfrm>
              <a:off x="4321175" y="4149725"/>
              <a:ext cx="3048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7819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693715" y="914400"/>
              <a:ext cx="2116177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Conscious</a:t>
              </a:r>
            </a:p>
          </p:txBody>
        </p:sp>
        <p:sp>
          <p:nvSpPr>
            <p:cNvPr id="178195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57338" y="5943600"/>
            <a:ext cx="2557462" cy="838200"/>
            <a:chOff x="1557630" y="5943600"/>
            <a:chExt cx="2556727" cy="838419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1557630" y="6135738"/>
              <a:ext cx="2556727" cy="646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i="1" dirty="0">
                  <a:solidFill>
                    <a:srgbClr val="00B0F0"/>
                  </a:solidFill>
                  <a:latin typeface="+mn-lt"/>
                  <a:ea typeface="+mn-ea"/>
                  <a:cs typeface="+mn-cs"/>
                </a:rPr>
                <a:t>Unconscious</a:t>
              </a:r>
            </a:p>
          </p:txBody>
        </p:sp>
        <p:sp>
          <p:nvSpPr>
            <p:cNvPr id="178187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33338"/>
            <a:ext cx="6400800" cy="7747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802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02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38EB2E-FBF5-0D4C-ABE7-FD46DF6BBCA1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023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802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9624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838200"/>
            <a:ext cx="3462338" cy="4829175"/>
            <a:chOff x="228600" y="838200"/>
            <a:chExt cx="3462066" cy="4829175"/>
          </a:xfrm>
        </p:grpSpPr>
        <p:sp>
          <p:nvSpPr>
            <p:cNvPr id="180239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432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94" y="2895600"/>
              <a:ext cx="2001681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0242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38226" y="2406650"/>
              <a:ext cx="125244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324600" y="876300"/>
            <a:ext cx="3200400" cy="4540250"/>
            <a:chOff x="6324600" y="876300"/>
            <a:chExt cx="3200400" cy="4540250"/>
          </a:xfrm>
        </p:grpSpPr>
        <p:sp>
          <p:nvSpPr>
            <p:cNvPr id="180234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00" y="3962400"/>
              <a:ext cx="1600200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325" y="876300"/>
              <a:ext cx="1560513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00" y="2239963"/>
              <a:ext cx="1571625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324600" y="2387600"/>
              <a:ext cx="140176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C1F2AE-2411-E14F-8238-CCA5726A4EB3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58374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FF00"/>
                </a:solidFill>
              </a:rPr>
              <a:t>~100 Billion</a:t>
            </a:r>
            <a:r>
              <a:rPr lang="en-US" sz="2700" b="1" baseline="30000">
                <a:solidFill>
                  <a:srgbClr val="FFFF00"/>
                </a:solidFill>
              </a:rPr>
              <a:t> </a:t>
            </a:r>
            <a:r>
              <a:rPr lang="en-US" sz="2700" b="1">
                <a:solidFill>
                  <a:srgbClr val="FFFF00"/>
                </a:solidFill>
              </a:rPr>
              <a:t>Galaxies</a:t>
            </a:r>
            <a:endParaRPr lang="ja-JP" altLang="en-US" sz="27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2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184D0F-D5A4-7E49-820C-22E6FBDCDAA0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2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Tahoma" charset="0"/>
                <a:ea typeface="ＭＳ Ｐゴシック" charset="0"/>
                <a:cs typeface="ＭＳ Ｐゴシック" charset="0"/>
              </a:rPr>
              <a:t>Mutiphoton Microscope</a:t>
            </a:r>
          </a:p>
        </p:txBody>
      </p:sp>
      <p:pic>
        <p:nvPicPr>
          <p:cNvPr id="182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9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2279" name="Text Box 4"/>
          <p:cNvSpPr txBox="1">
            <a:spLocks noChangeArrowheads="1"/>
          </p:cNvSpPr>
          <p:nvPr/>
        </p:nvSpPr>
        <p:spPr bwMode="auto">
          <a:xfrm>
            <a:off x="3733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0000"/>
                </a:solidFill>
                <a:latin typeface="Arial Narrow" charset="0"/>
              </a:rPr>
              <a:t>880 nm</a:t>
            </a:r>
          </a:p>
        </p:txBody>
      </p:sp>
      <p:sp>
        <p:nvSpPr>
          <p:cNvPr id="182280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0000FF"/>
                </a:solidFill>
                <a:latin typeface="Arial Narrow" charset="0"/>
              </a:rPr>
              <a:t>440 nm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79750" y="3011488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 algn="ctr"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22438" y="5470525"/>
            <a:ext cx="6662737" cy="1371600"/>
            <a:chOff x="1951482" y="5486400"/>
            <a:chExt cx="6663018" cy="1371600"/>
          </a:xfrm>
        </p:grpSpPr>
        <p:pic>
          <p:nvPicPr>
            <p:cNvPr id="182286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" t="41911" r="50909" b="28362"/>
            <a:stretch>
              <a:fillRect/>
            </a:stretch>
          </p:blipFill>
          <p:spPr bwMode="auto">
            <a:xfrm>
              <a:off x="1951482" y="5486400"/>
              <a:ext cx="31768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287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42131" r="1187" b="28142"/>
            <a:stretch>
              <a:fillRect/>
            </a:stretch>
          </p:blipFill>
          <p:spPr bwMode="auto">
            <a:xfrm>
              <a:off x="5486400" y="5486400"/>
              <a:ext cx="31281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7912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Arial Narrow" charset="0"/>
              </a:rPr>
              <a:t>Two Photon Excitation</a:t>
            </a:r>
            <a:endParaRPr lang="en-US" sz="36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860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Arial Narrow" charset="0"/>
              </a:rPr>
              <a:t>Conventional</a:t>
            </a:r>
          </a:p>
          <a:p>
            <a:pPr algn="ctr"/>
            <a:r>
              <a:rPr lang="en-US" b="1">
                <a:solidFill>
                  <a:srgbClr val="0000FF"/>
                </a:solidFill>
                <a:latin typeface="Arial Narrow" charset="0"/>
              </a:rPr>
              <a:t>Confocal</a:t>
            </a:r>
            <a:endParaRPr lang="en-US" sz="36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2895600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 algn="ctr"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3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84325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C4C-93DE-F049-B380-00B98BDBC7F9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863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 algn="ctr"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 algn="ctr"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algn="ctr"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algn="ctr"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algn="ctr"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38200" y="1981200"/>
            <a:ext cx="5562600" cy="1524000"/>
            <a:chOff x="838200" y="1981199"/>
            <a:chExt cx="5562601" cy="1524000"/>
          </a:xfrm>
        </p:grpSpPr>
        <p:grpSp>
          <p:nvGrpSpPr>
            <p:cNvPr id="186378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8638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81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82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83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838200" y="2590799"/>
              <a:ext cx="1458913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20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 deep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C4C-93DE-F049-B380-00B98BDBC7F9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4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7307"/>
          <a:stretch>
            <a:fillRect/>
          </a:stretch>
        </p:blipFill>
        <p:spPr>
          <a:xfrm>
            <a:off x="2073275" y="819150"/>
            <a:ext cx="6021388" cy="6096000"/>
          </a:xfrm>
          <a:noFill/>
        </p:spPr>
      </p:pic>
      <p:grpSp>
        <p:nvGrpSpPr>
          <p:cNvPr id="96259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9626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962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1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4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-124" r="10565" b="124"/>
          <a:stretch/>
        </p:blipFill>
        <p:spPr>
          <a:xfrm>
            <a:off x="1981200" y="811590"/>
            <a:ext cx="6324600" cy="6096000"/>
          </a:xfrm>
          <a:noFill/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cxnSp>
        <p:nvCxnSpPr>
          <p:cNvPr id="9728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1905000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7287" name="TextBox 14"/>
          <p:cNvSpPr txBox="1">
            <a:spLocks noChangeArrowheads="1"/>
          </p:cNvSpPr>
          <p:nvPr/>
        </p:nvSpPr>
        <p:spPr bwMode="auto">
          <a:xfrm>
            <a:off x="82296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2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laplace trac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b="31725"/>
          <a:stretch>
            <a:fillRect/>
          </a:stretch>
        </p:blipFill>
        <p:spPr bwMode="auto">
          <a:xfrm>
            <a:off x="0" y="0"/>
            <a:ext cx="98520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TextBox 37"/>
          <p:cNvSpPr txBox="1">
            <a:spLocks noChangeArrowheads="1"/>
          </p:cNvSpPr>
          <p:nvPr/>
        </p:nvSpPr>
        <p:spPr bwMode="auto">
          <a:xfrm>
            <a:off x="304800" y="152400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6600"/>
                </a:solidFill>
                <a:latin typeface="Calibri" charset="0"/>
                <a:cs typeface="Arial" charset="0"/>
              </a:rPr>
              <a:t>How can we recognize </a:t>
            </a:r>
          </a:p>
          <a:p>
            <a:pPr eaLnBrk="1" hangingPunct="1"/>
            <a:r>
              <a:rPr lang="en-US" sz="3600" b="1">
                <a:solidFill>
                  <a:srgbClr val="FF6600"/>
                </a:solidFill>
                <a:latin typeface="Calibri" charset="0"/>
                <a:cs typeface="Arial" charset="0"/>
              </a:rPr>
              <a:t>and memorize the space?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0" y="2971800"/>
            <a:ext cx="10572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6DFF"/>
                </a:solidFill>
                <a:latin typeface="+mn-lt"/>
                <a:ea typeface="+mn-ea"/>
                <a:cs typeface="+mn-cs"/>
              </a:rPr>
              <a:t>Tetrodes</a:t>
            </a:r>
            <a:endParaRPr lang="en-US" sz="2000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9445" name="TextBox 37"/>
          <p:cNvSpPr txBox="1">
            <a:spLocks noChangeArrowheads="1"/>
          </p:cNvSpPr>
          <p:nvPr/>
        </p:nvSpPr>
        <p:spPr bwMode="auto">
          <a:xfrm>
            <a:off x="317500" y="1600200"/>
            <a:ext cx="4873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00B0F0"/>
                </a:solidFill>
                <a:latin typeface="Calibri" charset="0"/>
                <a:cs typeface="Arial" charset="0"/>
              </a:rPr>
              <a:t>Mayank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C4C-93DE-F049-B380-00B98BDBC7F9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 sz="18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18625" cy="1057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6600"/>
                </a:solidFill>
                <a:ea typeface="+mj-ea"/>
                <a:cs typeface="Tahoma"/>
              </a:rPr>
              <a:t>Activity of (excitatory) pyramidal neurons in CA1 depends on rat’s position: place cells</a:t>
            </a:r>
          </a:p>
        </p:txBody>
      </p:sp>
      <p:grpSp>
        <p:nvGrpSpPr>
          <p:cNvPr id="191492" name="Group 3"/>
          <p:cNvGrpSpPr>
            <a:grpSpLocks/>
          </p:cNvGrpSpPr>
          <p:nvPr/>
        </p:nvGrpSpPr>
        <p:grpSpPr bwMode="auto">
          <a:xfrm>
            <a:off x="720725" y="1138238"/>
            <a:ext cx="8001000" cy="6089650"/>
            <a:chOff x="432" y="672"/>
            <a:chExt cx="4800" cy="3596"/>
          </a:xfrm>
        </p:grpSpPr>
        <p:pic>
          <p:nvPicPr>
            <p:cNvPr id="191496" name="Picture 4" descr="slide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4800" cy="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497" name="Line 5"/>
            <p:cNvSpPr>
              <a:spLocks noChangeShapeType="1"/>
            </p:cNvSpPr>
            <p:nvPr/>
          </p:nvSpPr>
          <p:spPr bwMode="auto">
            <a:xfrm>
              <a:off x="4224" y="1872"/>
              <a:ext cx="5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91493" name="Text Box 6"/>
          <p:cNvSpPr txBox="1">
            <a:spLocks noChangeArrowheads="1"/>
          </p:cNvSpPr>
          <p:nvPr/>
        </p:nvSpPr>
        <p:spPr bwMode="auto">
          <a:xfrm>
            <a:off x="2743200" y="6732588"/>
            <a:ext cx="609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700" b="1">
                <a:solidFill>
                  <a:srgbClr val="CCFFCC"/>
                </a:solidFill>
                <a:latin typeface="Arial Narrow" charset="0"/>
                <a:cs typeface="Arial Narrow" charset="0"/>
              </a:rPr>
              <a:t>Hippocampus has a cognitive map of space</a:t>
            </a:r>
          </a:p>
        </p:txBody>
      </p:sp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9067800" y="0"/>
            <a:ext cx="6858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0" hangingPunct="0"/>
            <a:endParaRPr lang="en-US" sz="1800"/>
          </a:p>
        </p:txBody>
      </p:sp>
      <p:sp>
        <p:nvSpPr>
          <p:cNvPr id="191495" name="TextBox 37"/>
          <p:cNvSpPr txBox="1">
            <a:spLocks noChangeArrowheads="1"/>
          </p:cNvSpPr>
          <p:nvPr/>
        </p:nvSpPr>
        <p:spPr bwMode="auto">
          <a:xfrm>
            <a:off x="5029200" y="1069975"/>
            <a:ext cx="42894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Mayank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Learning and Memory by Hippocampus </a:t>
            </a:r>
            <a:endParaRPr lang="en-US" sz="3200" b="1" dirty="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8420" name="Picture 5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8715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23"/>
          <p:cNvSpPr txBox="1">
            <a:spLocks noChangeArrowheads="1"/>
          </p:cNvSpPr>
          <p:nvPr/>
        </p:nvSpPr>
        <p:spPr bwMode="auto">
          <a:xfrm>
            <a:off x="1219200" y="4724400"/>
            <a:ext cx="22860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00FFFF"/>
                </a:solidFill>
              </a:rPr>
              <a:t>After learning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88422" name="TextBox 23"/>
          <p:cNvSpPr txBox="1">
            <a:spLocks noChangeArrowheads="1"/>
          </p:cNvSpPr>
          <p:nvPr/>
        </p:nvSpPr>
        <p:spPr bwMode="auto">
          <a:xfrm>
            <a:off x="5486400" y="4876800"/>
            <a:ext cx="20574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FF0000"/>
                </a:solidFill>
              </a:rPr>
              <a:t>Before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423" name="TextBox 23"/>
          <p:cNvSpPr txBox="1">
            <a:spLocks noChangeArrowheads="1"/>
          </p:cNvSpPr>
          <p:nvPr/>
        </p:nvSpPr>
        <p:spPr bwMode="auto">
          <a:xfrm>
            <a:off x="1371600" y="3505200"/>
            <a:ext cx="2286000" cy="4616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chemeClr val="bg1"/>
                </a:solidFill>
              </a:rPr>
              <a:t>Motion Direction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8424" name="Rectangle 6"/>
          <p:cNvSpPr>
            <a:spLocks noChangeArrowheads="1"/>
          </p:cNvSpPr>
          <p:nvPr/>
        </p:nvSpPr>
        <p:spPr bwMode="auto">
          <a:xfrm>
            <a:off x="6599238" y="68532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9900"/>
                </a:solidFill>
              </a:rPr>
              <a:t>Mayank Mehta (UCLA)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>
          <a:xfrm>
            <a:off x="0" y="117475"/>
            <a:ext cx="9601200" cy="568325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Virtual Reality Experiment on Awake Rats</a:t>
            </a:r>
          </a:p>
        </p:txBody>
      </p:sp>
      <p:pic>
        <p:nvPicPr>
          <p:cNvPr id="194563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45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45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6F380D-26B0-EC48-AE64-1F4D4F070070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4567" name="TextBox 8"/>
          <p:cNvSpPr txBox="1">
            <a:spLocks noChangeArrowheads="1"/>
          </p:cNvSpPr>
          <p:nvPr/>
        </p:nvSpPr>
        <p:spPr bwMode="auto">
          <a:xfrm>
            <a:off x="26050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algn="ctr"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194568" name="TextBox 37"/>
          <p:cNvSpPr txBox="1">
            <a:spLocks noChangeArrowheads="1"/>
          </p:cNvSpPr>
          <p:nvPr/>
        </p:nvSpPr>
        <p:spPr bwMode="auto">
          <a:xfrm>
            <a:off x="7043738" y="3505200"/>
            <a:ext cx="2105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Mayank Mehta</a:t>
            </a:r>
            <a:endParaRPr lang="en-US" sz="2400" b="1" i="1">
              <a:solidFill>
                <a:srgbClr val="00B0F0"/>
              </a:solidFill>
              <a:cs typeface="Arial" charset="0"/>
            </a:endParaRPr>
          </a:p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Daniel Aharoni</a:t>
            </a:r>
          </a:p>
          <a:p>
            <a:pPr algn="ctr" eaLnBrk="1" hangingPunct="1"/>
            <a:r>
              <a:rPr lang="en-US" sz="24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Bernard Willers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r_sample_clip_repair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-126998" y="0"/>
            <a:ext cx="9801224" cy="735091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117477"/>
            <a:ext cx="9601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36" tIns="48269" rIns="96536" bIns="48269" numCol="1" anchor="ctr" anchorCtr="0" compatLnSpc="1">
            <a:prstTxWarp prst="textNoShape">
              <a:avLst/>
            </a:prstTxWarp>
          </a:bodyPr>
          <a:lstStyle>
            <a:lvl1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119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4237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1355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8474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A rat running in a Virtual Reality</a:t>
            </a:r>
            <a:endParaRPr lang="en-US" sz="3200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5A1A-3114-1E4A-9ABD-849ED4EBCB8D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77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5E4FCA-8302-574B-ACBB-F21CB760ABA7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311775" y="4298950"/>
            <a:ext cx="205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Red shift </a:t>
            </a:r>
          </a:p>
          <a:p>
            <a:pPr algn="ctr" eaLnBrk="1" hangingPunct="1"/>
            <a:r>
              <a:rPr lang="en-US" altLang="ja-JP" sz="3200" b="1">
                <a:solidFill>
                  <a:srgbClr val="EE00A4"/>
                </a:solidFill>
              </a:rPr>
              <a:t>up to ~10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902325" y="3513138"/>
            <a:ext cx="776288" cy="715962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5A5D31-2533-9341-A963-3636CDDCE4EE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0709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00710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200712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Origin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2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02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F0ED42-7F4C-A74D-85EB-95FC2CC7540E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2757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202758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53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CE3A9B-A7FF-634A-B52E-CFD8A95AEA11}" type="slidenum">
              <a:rPr lang="en-US" sz="1500">
                <a:solidFill>
                  <a:srgbClr val="0000FF"/>
                </a:solidFill>
              </a:rPr>
              <a:pPr eaLnBrk="1" hangingPunct="1"/>
              <a:t>82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4"/>
          <p:cNvSpPr txBox="1">
            <a:spLocks noChangeArrowheads="1"/>
          </p:cNvSpPr>
          <p:nvPr/>
        </p:nvSpPr>
        <p:spPr bwMode="auto">
          <a:xfrm>
            <a:off x="4675188" y="428942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Shadow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  <p:sp>
        <p:nvSpPr>
          <p:cNvPr id="204808" name="Text Box 5"/>
          <p:cNvSpPr txBox="1">
            <a:spLocks noChangeArrowheads="1"/>
          </p:cNvSpPr>
          <p:nvPr/>
        </p:nvSpPr>
        <p:spPr bwMode="auto">
          <a:xfrm>
            <a:off x="7299325" y="46259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Our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73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73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16D6ED-038A-9F48-A9CA-9F17FCF144A3}" type="slidenum">
              <a:rPr lang="en-US" sz="1500">
                <a:solidFill>
                  <a:srgbClr val="0000FF"/>
                </a:solidFill>
              </a:rPr>
              <a:pPr eaLnBrk="1" hangingPunct="1"/>
              <a:t>83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6853" name="Rectangle 2"/>
          <p:cNvSpPr>
            <a:spLocks noChangeArrowheads="1"/>
          </p:cNvSpPr>
          <p:nvPr/>
        </p:nvSpPr>
        <p:spPr bwMode="auto">
          <a:xfrm>
            <a:off x="0" y="0"/>
            <a:ext cx="9691688" cy="7315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5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78038"/>
            <a:ext cx="8458200" cy="2892425"/>
          </a:xfrm>
        </p:spPr>
        <p:txBody>
          <a:bodyPr/>
          <a:lstStyle/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Are there more than</a:t>
            </a:r>
          </a:p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one Universe?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94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94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72E3BC-36F1-9C48-AE49-85E8BC83049B}" type="slidenum">
              <a:rPr lang="en-US" sz="1500">
                <a:solidFill>
                  <a:srgbClr val="0000FF"/>
                </a:solidFill>
              </a:rPr>
              <a:pPr eaLnBrk="1" hangingPunct="1"/>
              <a:t>84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8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89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Rectangle 4"/>
          <p:cNvSpPr>
            <a:spLocks noChangeArrowheads="1"/>
          </p:cNvSpPr>
          <p:nvPr/>
        </p:nvSpPr>
        <p:spPr bwMode="auto">
          <a:xfrm>
            <a:off x="5410200" y="1524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EE00A4"/>
                </a:solidFill>
                <a:latin typeface="Tahoma" charset="0"/>
              </a:rPr>
              <a:t>Linde</a:t>
            </a: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’s Multiverse</a:t>
            </a:r>
            <a:br>
              <a:rPr lang="en-US" altLang="ja-JP" b="1">
                <a:solidFill>
                  <a:srgbClr val="EE00A4"/>
                </a:solidFill>
                <a:latin typeface="Tahoma" charset="0"/>
              </a:rPr>
            </a:b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by Chaotic Inflation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14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914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A2A8C4-EB58-3541-A057-E8842E48E97B}" type="slidenum">
              <a:rPr lang="en-US" sz="1500">
                <a:solidFill>
                  <a:srgbClr val="0000FF"/>
                </a:solidFill>
              </a:rPr>
              <a:pPr eaLnBrk="1" hangingPunct="1"/>
              <a:t>85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10949" name="Picture 2" descr="PRC9601a"/>
          <p:cNvPicPr>
            <a:picLocks noChangeAspect="1" noChangeArrowheads="1"/>
          </p:cNvPicPr>
          <p:nvPr/>
        </p:nvPicPr>
        <p:blipFill>
          <a:blip r:embed="rId3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662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065213" y="5819775"/>
            <a:ext cx="7345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33CC"/>
                </a:solidFill>
              </a:rPr>
              <a:t>There may be ~100 Billion Universes.</a:t>
            </a:r>
            <a:endParaRPr lang="ja-JP" altLang="en-US" sz="3200" b="1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altLang="ja-JP" sz="4000" b="1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71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86FCB-C0D1-6143-9306-0722BCE149EC}" type="slidenum">
              <a:rPr lang="en-US" sz="1500">
                <a:solidFill>
                  <a:srgbClr val="0000FF"/>
                </a:solidFill>
              </a:rPr>
              <a:pPr eaLnBrk="1" hangingPunct="1"/>
              <a:t>86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36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2C5BE3-690E-9741-B534-3DA24307CF6F}" type="slidenum">
              <a:rPr lang="en-US" sz="1500">
                <a:solidFill>
                  <a:srgbClr val="0000FF"/>
                </a:solidFill>
              </a:rPr>
              <a:pPr eaLnBrk="1" hangingPunct="1"/>
              <a:t>87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2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Welcome to Physics World at UCLA</a:t>
            </a:r>
          </a:p>
        </p:txBody>
      </p:sp>
      <p:sp>
        <p:nvSpPr>
          <p:cNvPr id="212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9372600" cy="5638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3300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Feel free to stop by my office any time.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Katsushi Arisaka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Knudsen 4-145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(310) 825-4925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 err="1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arisaka@physics.ucla.edu</a:t>
            </a: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300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This talk available at:</a:t>
            </a:r>
            <a:r>
              <a:rPr lang="en-US" sz="3300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3300" dirty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3000" dirty="0" err="1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www.physics.ucla.edu</a:t>
            </a: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/~</a:t>
            </a:r>
            <a:r>
              <a:rPr lang="en-US" sz="3000" dirty="0" err="1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arisaka</a:t>
            </a: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3000" dirty="0" smtClean="0">
                <a:solidFill>
                  <a:srgbClr val="CC0099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REU</a:t>
            </a: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300" dirty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Lab Tours: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Today   </a:t>
            </a: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  <a:sym typeface="Wingdings" charset="0"/>
              </a:rPr>
              <a:t> 	Dark Matter Lab</a:t>
            </a:r>
            <a:endParaRPr lang="en-US" sz="30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In July  </a:t>
            </a:r>
            <a:r>
              <a:rPr lang="en-US" sz="3000" dirty="0">
                <a:solidFill>
                  <a:srgbClr val="CC0099"/>
                </a:solidFill>
                <a:latin typeface="Arial Narrow" charset="0"/>
                <a:ea typeface="ＭＳ Ｐゴシック" charset="0"/>
                <a:sym typeface="Wingdings" charset="0"/>
              </a:rPr>
              <a:t> 	CNSI (California Nano System Institute)</a:t>
            </a:r>
            <a:endParaRPr lang="en-US" sz="33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</p:txBody>
      </p:sp>
      <p:sp>
        <p:nvSpPr>
          <p:cNvPr id="6349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  <a:endParaRPr lang="en-US">
              <a:ea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6/26/2012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1C439E-B259-BA4F-B87A-991AED9C29C1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62476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/>
            </a:p>
          </p:txBody>
        </p:sp>
        <p:sp>
          <p:nvSpPr>
            <p:cNvPr id="62477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62478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79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0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1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2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3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4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5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6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7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8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2489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62472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Horizon </a:t>
            </a:r>
          </a:p>
          <a:p>
            <a:pPr algn="ctr" eaLnBrk="1" hangingPunct="1"/>
            <a:r>
              <a:rPr lang="en-US" sz="2400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62473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Moving Away </a:t>
            </a:r>
          </a:p>
          <a:p>
            <a:pPr algn="ctr" eaLnBrk="1" hangingPunct="1"/>
            <a:r>
              <a:rPr lang="en-US" sz="2000" b="1"/>
              <a:t>at Speed of Light</a:t>
            </a:r>
          </a:p>
        </p:txBody>
      </p:sp>
      <p:sp>
        <p:nvSpPr>
          <p:cNvPr id="62474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14 Billon</a:t>
            </a:r>
          </a:p>
          <a:p>
            <a:pPr algn="ctr"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884238" y="15922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9762</TotalTime>
  <Words>2551</Words>
  <Application>Microsoft Macintosh PowerPoint</Application>
  <PresentationFormat>Custom</PresentationFormat>
  <Paragraphs>889</Paragraphs>
  <Slides>87</Slides>
  <Notes>74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blank</vt:lpstr>
      <vt:lpstr>Blank Presentation</vt:lpstr>
      <vt:lpstr>1_blank</vt:lpstr>
      <vt:lpstr>Image</vt:lpstr>
      <vt:lpstr>Introduction to Physics Research Origin of Universe and Ourselves</vt:lpstr>
      <vt:lpstr>PowerPoint Presentation</vt:lpstr>
      <vt:lpstr>v</vt:lpstr>
      <vt:lpstr>History of Life and the Human beings</vt:lpstr>
      <vt:lpstr>Brief History of Universe and Life</vt:lpstr>
      <vt:lpstr>Andromeda</vt:lpstr>
      <vt:lpstr>Hubble Deep Field</vt:lpstr>
      <vt:lpstr>PowerPoint Presentation</vt:lpstr>
      <vt:lpstr>Hubble’s Law: Expansion of the Universe</vt:lpstr>
      <vt:lpstr>Expansion of Universe</vt:lpstr>
      <vt:lpstr>Temperature of Universe</vt:lpstr>
      <vt:lpstr> </vt:lpstr>
      <vt:lpstr>Elementary Particles</vt:lpstr>
      <vt:lpstr>Elementary Particles</vt:lpstr>
      <vt:lpstr>Elementary Particles and Forces</vt:lpstr>
      <vt:lpstr>Unification of Forces (1980)</vt:lpstr>
      <vt:lpstr>Unification of Forces (1980)</vt:lpstr>
      <vt:lpstr>Hubble Deep Field</vt:lpstr>
      <vt:lpstr>Structure of DNA</vt:lpstr>
      <vt:lpstr>Symmetry Breaking</vt:lpstr>
      <vt:lpstr>The Beginning</vt:lpstr>
      <vt:lpstr>Spontaneous Symmetry Breakdown  at a Dinner Table</vt:lpstr>
      <vt:lpstr>PowerPoint Presentation</vt:lpstr>
      <vt:lpstr>CERN and LHC in Geneva</vt:lpstr>
      <vt:lpstr>PowerPoint Presentation</vt:lpstr>
      <vt:lpstr>CMS Collaboration (1993 ~)</vt:lpstr>
      <vt:lpstr>CMS</vt:lpstr>
      <vt:lpstr>CMS Barrel Yoke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Pie Chart</vt:lpstr>
      <vt:lpstr>What is Dark Matter?</vt:lpstr>
      <vt:lpstr>SUSY Particles and Neutralino</vt:lpstr>
      <vt:lpstr>SUSY Particles and Neutralino</vt:lpstr>
      <vt:lpstr>PowerPoint Presentation</vt:lpstr>
      <vt:lpstr>XENON100 Detector</vt:lpstr>
      <vt:lpstr>PowerPoint Presentation</vt:lpstr>
      <vt:lpstr>PowerPoint Presentation</vt:lpstr>
      <vt:lpstr>Structure and Electron Trajectories of 3” QUPID</vt:lpstr>
      <vt:lpstr>Mechanical Samples on Base plate</vt:lpstr>
      <vt:lpstr>PowerPoint Presentation</vt:lpstr>
      <vt:lpstr>Comparison of Detector Size</vt:lpstr>
      <vt:lpstr>XENON1T</vt:lpstr>
      <vt:lpstr>PowerPoint Presentation</vt:lpstr>
      <vt:lpstr>PowerPoint Presentation</vt:lpstr>
      <vt:lpstr>Organic Polymers (4.5B  4B years)</vt:lpstr>
      <vt:lpstr>RNA Word　(4B  3.5B years ago)</vt:lpstr>
      <vt:lpstr>Eukaryote (〜2B years ago)</vt:lpstr>
      <vt:lpstr>How to observe the “Origin of Life”</vt:lpstr>
      <vt:lpstr>PowerPoint Presentation</vt:lpstr>
      <vt:lpstr>Gold nano particle (40nm)  attached to Transferrin Receptor (TfR) on Cancer Cell</vt:lpstr>
      <vt:lpstr>Arisaka’s Campus-wide Collaborations  on High-Speed Bio-imaging </vt:lpstr>
      <vt:lpstr>User-shared Core Facility of High-speed Microscopes at CNSI</vt:lpstr>
      <vt:lpstr>PowerPoint Presentation</vt:lpstr>
      <vt:lpstr>PowerPoint Presentation</vt:lpstr>
      <vt:lpstr>Brain    　Universe</vt:lpstr>
      <vt:lpstr>Ca2+ Signal in cultivated Rat’s Brain </vt:lpstr>
      <vt:lpstr>Assembly of cortical circuits during development</vt:lpstr>
      <vt:lpstr>Human Eyes</vt:lpstr>
      <vt:lpstr>How can I recognize a woman so far away?</vt:lpstr>
      <vt:lpstr>PowerPoint Presentation</vt:lpstr>
      <vt:lpstr>PowerPoint Presentation</vt:lpstr>
      <vt:lpstr>Mutiphoton Microscope</vt:lpstr>
      <vt:lpstr>PowerPoint Presentation</vt:lpstr>
      <vt:lpstr>PowerPoint Presentation</vt:lpstr>
      <vt:lpstr>In vivo calcium imaging of Barrel Cortex of Mouse</vt:lpstr>
      <vt:lpstr>In vivo calcium imaging of Barrel Cortex of Mouse</vt:lpstr>
      <vt:lpstr>PowerPoint Presentation</vt:lpstr>
      <vt:lpstr>Activity of (excitatory) pyramidal neurons in CA1 depends on rat’s position: place cells</vt:lpstr>
      <vt:lpstr>Learning and Memory by Hippocampus </vt:lpstr>
      <vt:lpstr>Virtual Reality Experiment on Awake Rats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Major Science</vt:lpstr>
      <vt:lpstr>Welcome to Physics World at UCLA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Arisaka - UHECR</dc:title>
  <dc:creator>Katsushi Arisaka</dc:creator>
  <cp:lastModifiedBy>Katsushi Arisaka</cp:lastModifiedBy>
  <cp:revision>386</cp:revision>
  <dcterms:created xsi:type="dcterms:W3CDTF">2010-06-22T19:02:23Z</dcterms:created>
  <dcterms:modified xsi:type="dcterms:W3CDTF">2012-11-16T20:24:02Z</dcterms:modified>
</cp:coreProperties>
</file>