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1822" r:id="rId2"/>
    <p:sldId id="2425" r:id="rId3"/>
    <p:sldId id="2442" r:id="rId4"/>
    <p:sldId id="2470" r:id="rId5"/>
    <p:sldId id="2469" r:id="rId6"/>
    <p:sldId id="2472" r:id="rId7"/>
    <p:sldId id="2424" r:id="rId8"/>
    <p:sldId id="2471" r:id="rId9"/>
    <p:sldId id="2474" r:id="rId10"/>
    <p:sldId id="2453" r:id="rId11"/>
    <p:sldId id="2492" r:id="rId12"/>
    <p:sldId id="2493" r:id="rId13"/>
    <p:sldId id="2499" r:id="rId14"/>
    <p:sldId id="2324" r:id="rId15"/>
    <p:sldId id="2325" r:id="rId16"/>
    <p:sldId id="2326" r:id="rId17"/>
    <p:sldId id="2327" r:id="rId18"/>
    <p:sldId id="2328" r:id="rId19"/>
    <p:sldId id="2441" r:id="rId20"/>
    <p:sldId id="2417" r:id="rId21"/>
    <p:sldId id="2418" r:id="rId22"/>
    <p:sldId id="2419" r:id="rId23"/>
    <p:sldId id="2383" r:id="rId24"/>
    <p:sldId id="2461" r:id="rId25"/>
    <p:sldId id="2396" r:id="rId26"/>
    <p:sldId id="2465" r:id="rId27"/>
    <p:sldId id="2413" r:id="rId28"/>
    <p:sldId id="2409" r:id="rId29"/>
    <p:sldId id="2414" r:id="rId30"/>
    <p:sldId id="2490" r:id="rId31"/>
    <p:sldId id="2468" r:id="rId32"/>
    <p:sldId id="2443" r:id="rId33"/>
    <p:sldId id="2444" r:id="rId34"/>
    <p:sldId id="2404" r:id="rId35"/>
    <p:sldId id="2494" r:id="rId36"/>
    <p:sldId id="2495" r:id="rId37"/>
    <p:sldId id="2480" r:id="rId38"/>
    <p:sldId id="2462" r:id="rId39"/>
    <p:sldId id="2463" r:id="rId40"/>
    <p:sldId id="2482" r:id="rId41"/>
    <p:sldId id="2255" r:id="rId42"/>
    <p:sldId id="2498" r:id="rId43"/>
    <p:sldId id="2496" r:id="rId44"/>
    <p:sldId id="2497" r:id="rId45"/>
    <p:sldId id="2489" r:id="rId46"/>
    <p:sldId id="2430" r:id="rId47"/>
  </p:sldIdLst>
  <p:sldSz cx="9601200" cy="7315200"/>
  <p:notesSz cx="7007225" cy="92884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2438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09638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66838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4038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B26C"/>
    <a:srgbClr val="005BFF"/>
    <a:srgbClr val="00FFFF"/>
    <a:srgbClr val="0000FF"/>
    <a:srgbClr val="009973"/>
    <a:srgbClr val="F20884"/>
    <a:srgbClr val="FFB0FB"/>
    <a:srgbClr val="3FB36F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0" autoAdjust="0"/>
    <p:restoredTop sz="99358" autoAdjust="0"/>
  </p:normalViewPr>
  <p:slideViewPr>
    <p:cSldViewPr>
      <p:cViewPr varScale="1">
        <p:scale>
          <a:sx n="117" d="100"/>
          <a:sy n="117" d="100"/>
        </p:scale>
        <p:origin x="-112" y="-800"/>
      </p:cViewPr>
      <p:guideLst>
        <p:guide orient="horz" pos="2304"/>
        <p:guide pos="3024"/>
      </p:guideLst>
    </p:cSldViewPr>
  </p:slideViewPr>
  <p:outlineViewPr>
    <p:cViewPr>
      <p:scale>
        <a:sx n="33" d="100"/>
        <a:sy n="33" d="100"/>
      </p:scale>
      <p:origin x="0" y="1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480" y="-64"/>
      </p:cViewPr>
      <p:guideLst>
        <p:guide orient="horz" pos="2926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atsushi:Desktop:&#36039;&#26009;:QUPID%20QE%20(Xe%20and%20Ar%20Types).xls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isaka:Documents:DM:$My%20XLS:DBD%20Event%20Numbers%20v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Katsushi\Desktop\DBD%20Event%20Numbe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034482758621"/>
          <c:y val="0.0497737556561086"/>
          <c:w val="0.833103448275862"/>
          <c:h val="0.7760180995475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QE(Ar)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Sheet1!$B$3:$B$71</c:f>
              <c:numCache>
                <c:formatCode>General</c:formatCode>
                <c:ptCount val="69"/>
                <c:pt idx="0">
                  <c:v>160.8</c:v>
                </c:pt>
                <c:pt idx="1">
                  <c:v>164.8</c:v>
                </c:pt>
                <c:pt idx="2">
                  <c:v>170.0</c:v>
                </c:pt>
                <c:pt idx="3">
                  <c:v>175.0</c:v>
                </c:pt>
                <c:pt idx="4">
                  <c:v>182.3</c:v>
                </c:pt>
                <c:pt idx="5">
                  <c:v>187.9</c:v>
                </c:pt>
                <c:pt idx="6">
                  <c:v>193.7</c:v>
                </c:pt>
                <c:pt idx="7">
                  <c:v>200.0</c:v>
                </c:pt>
                <c:pt idx="8">
                  <c:v>210.0</c:v>
                </c:pt>
                <c:pt idx="9">
                  <c:v>220.0</c:v>
                </c:pt>
                <c:pt idx="10">
                  <c:v>230.0</c:v>
                </c:pt>
                <c:pt idx="11">
                  <c:v>240.0</c:v>
                </c:pt>
                <c:pt idx="12">
                  <c:v>250.0</c:v>
                </c:pt>
                <c:pt idx="13">
                  <c:v>260.0</c:v>
                </c:pt>
                <c:pt idx="14">
                  <c:v>270.0</c:v>
                </c:pt>
                <c:pt idx="15">
                  <c:v>280.0</c:v>
                </c:pt>
                <c:pt idx="16">
                  <c:v>290.0</c:v>
                </c:pt>
                <c:pt idx="17">
                  <c:v>300.0</c:v>
                </c:pt>
                <c:pt idx="18">
                  <c:v>310.0</c:v>
                </c:pt>
                <c:pt idx="19">
                  <c:v>320.0</c:v>
                </c:pt>
                <c:pt idx="20">
                  <c:v>330.0</c:v>
                </c:pt>
                <c:pt idx="21">
                  <c:v>340.0</c:v>
                </c:pt>
                <c:pt idx="22">
                  <c:v>350.0</c:v>
                </c:pt>
                <c:pt idx="23">
                  <c:v>360.0</c:v>
                </c:pt>
                <c:pt idx="24">
                  <c:v>370.0</c:v>
                </c:pt>
                <c:pt idx="25">
                  <c:v>380.0</c:v>
                </c:pt>
                <c:pt idx="26">
                  <c:v>390.0</c:v>
                </c:pt>
                <c:pt idx="27">
                  <c:v>400.0</c:v>
                </c:pt>
                <c:pt idx="28">
                  <c:v>410.0</c:v>
                </c:pt>
                <c:pt idx="29">
                  <c:v>420.0</c:v>
                </c:pt>
                <c:pt idx="30">
                  <c:v>430.0</c:v>
                </c:pt>
                <c:pt idx="31">
                  <c:v>440.0</c:v>
                </c:pt>
                <c:pt idx="32">
                  <c:v>450.0</c:v>
                </c:pt>
                <c:pt idx="33">
                  <c:v>460.0</c:v>
                </c:pt>
                <c:pt idx="34">
                  <c:v>470.0</c:v>
                </c:pt>
                <c:pt idx="35">
                  <c:v>480.0</c:v>
                </c:pt>
                <c:pt idx="36">
                  <c:v>490.0</c:v>
                </c:pt>
                <c:pt idx="37">
                  <c:v>500.0</c:v>
                </c:pt>
                <c:pt idx="38">
                  <c:v>510.0</c:v>
                </c:pt>
                <c:pt idx="39">
                  <c:v>520.0</c:v>
                </c:pt>
                <c:pt idx="40">
                  <c:v>530.0</c:v>
                </c:pt>
                <c:pt idx="41">
                  <c:v>540.0</c:v>
                </c:pt>
                <c:pt idx="42">
                  <c:v>550.0</c:v>
                </c:pt>
                <c:pt idx="43">
                  <c:v>560.0</c:v>
                </c:pt>
                <c:pt idx="44">
                  <c:v>570.0</c:v>
                </c:pt>
                <c:pt idx="45">
                  <c:v>580.0</c:v>
                </c:pt>
                <c:pt idx="46">
                  <c:v>590.0</c:v>
                </c:pt>
                <c:pt idx="47">
                  <c:v>600.0</c:v>
                </c:pt>
                <c:pt idx="48">
                  <c:v>610.0</c:v>
                </c:pt>
                <c:pt idx="49">
                  <c:v>620.0</c:v>
                </c:pt>
                <c:pt idx="50">
                  <c:v>630.0</c:v>
                </c:pt>
                <c:pt idx="51">
                  <c:v>640.0</c:v>
                </c:pt>
                <c:pt idx="52">
                  <c:v>650.0</c:v>
                </c:pt>
                <c:pt idx="53">
                  <c:v>660.0</c:v>
                </c:pt>
                <c:pt idx="54">
                  <c:v>670.0</c:v>
                </c:pt>
                <c:pt idx="55">
                  <c:v>680.0</c:v>
                </c:pt>
                <c:pt idx="56">
                  <c:v>690.0</c:v>
                </c:pt>
                <c:pt idx="57">
                  <c:v>700.0</c:v>
                </c:pt>
                <c:pt idx="58">
                  <c:v>710.0</c:v>
                </c:pt>
                <c:pt idx="59">
                  <c:v>720.0</c:v>
                </c:pt>
                <c:pt idx="60">
                  <c:v>730.0</c:v>
                </c:pt>
                <c:pt idx="61">
                  <c:v>740.0</c:v>
                </c:pt>
                <c:pt idx="62">
                  <c:v>750.0</c:v>
                </c:pt>
                <c:pt idx="63">
                  <c:v>760.0</c:v>
                </c:pt>
                <c:pt idx="64">
                  <c:v>770.0</c:v>
                </c:pt>
                <c:pt idx="65">
                  <c:v>780.0</c:v>
                </c:pt>
                <c:pt idx="66">
                  <c:v>790.0</c:v>
                </c:pt>
                <c:pt idx="67">
                  <c:v>800.0</c:v>
                </c:pt>
                <c:pt idx="68">
                  <c:v>810.0</c:v>
                </c:pt>
              </c:numCache>
            </c:numRef>
          </c:xVal>
          <c:yVal>
            <c:numRef>
              <c:f>Sheet1!$C$3:$C$71</c:f>
              <c:numCache>
                <c:formatCode>0.0_ </c:formatCode>
                <c:ptCount val="69"/>
                <c:pt idx="0">
                  <c:v>2.349018633794996</c:v>
                </c:pt>
                <c:pt idx="1">
                  <c:v>4.255253401860397</c:v>
                </c:pt>
                <c:pt idx="2">
                  <c:v>6.286117314646098</c:v>
                </c:pt>
                <c:pt idx="3">
                  <c:v>8.38059933469443</c:v>
                </c:pt>
                <c:pt idx="4">
                  <c:v>12.35874972947051</c:v>
                </c:pt>
                <c:pt idx="5">
                  <c:v>16.03220839537745</c:v>
                </c:pt>
                <c:pt idx="6">
                  <c:v>19.15519292804305</c:v>
                </c:pt>
                <c:pt idx="7">
                  <c:v>23.28902435302732</c:v>
                </c:pt>
                <c:pt idx="8">
                  <c:v>23.98029136657712</c:v>
                </c:pt>
                <c:pt idx="9">
                  <c:v>23.7701244354248</c:v>
                </c:pt>
                <c:pt idx="10">
                  <c:v>23.1979103088379</c:v>
                </c:pt>
                <c:pt idx="11">
                  <c:v>24.15596961975098</c:v>
                </c:pt>
                <c:pt idx="12">
                  <c:v>24.65636825561523</c:v>
                </c:pt>
                <c:pt idx="13">
                  <c:v>25.48278999328612</c:v>
                </c:pt>
                <c:pt idx="14">
                  <c:v>26.35500907897949</c:v>
                </c:pt>
                <c:pt idx="15">
                  <c:v>27.8112678527832</c:v>
                </c:pt>
                <c:pt idx="16">
                  <c:v>29.86772918701172</c:v>
                </c:pt>
                <c:pt idx="17">
                  <c:v>32.00918197631835</c:v>
                </c:pt>
                <c:pt idx="18">
                  <c:v>34.71362686157227</c:v>
                </c:pt>
                <c:pt idx="19">
                  <c:v>35.95013046264599</c:v>
                </c:pt>
                <c:pt idx="20">
                  <c:v>37.38062286376884</c:v>
                </c:pt>
                <c:pt idx="21">
                  <c:v>38.22902297973633</c:v>
                </c:pt>
                <c:pt idx="22">
                  <c:v>38.52346420288086</c:v>
                </c:pt>
                <c:pt idx="23">
                  <c:v>38.5283546447754</c:v>
                </c:pt>
                <c:pt idx="24">
                  <c:v>38.44721984863281</c:v>
                </c:pt>
                <c:pt idx="25">
                  <c:v>38.9737434387207</c:v>
                </c:pt>
                <c:pt idx="26">
                  <c:v>38.56827926635742</c:v>
                </c:pt>
                <c:pt idx="27">
                  <c:v>38.56006240844727</c:v>
                </c:pt>
                <c:pt idx="28">
                  <c:v>37.82058334350585</c:v>
                </c:pt>
                <c:pt idx="29">
                  <c:v>37.05261993408203</c:v>
                </c:pt>
                <c:pt idx="30">
                  <c:v>36.29634475708008</c:v>
                </c:pt>
                <c:pt idx="31">
                  <c:v>35.02467727661129</c:v>
                </c:pt>
                <c:pt idx="32">
                  <c:v>33.47610092163086</c:v>
                </c:pt>
                <c:pt idx="33">
                  <c:v>32.09024810791016</c:v>
                </c:pt>
                <c:pt idx="34">
                  <c:v>30.34454727172852</c:v>
                </c:pt>
                <c:pt idx="35">
                  <c:v>28.45795631408691</c:v>
                </c:pt>
                <c:pt idx="36">
                  <c:v>26.66162109375</c:v>
                </c:pt>
                <c:pt idx="37">
                  <c:v>25.13468742370605</c:v>
                </c:pt>
                <c:pt idx="38">
                  <c:v>23.36907768249512</c:v>
                </c:pt>
                <c:pt idx="39">
                  <c:v>21.64956092834473</c:v>
                </c:pt>
                <c:pt idx="40">
                  <c:v>19.65449333190918</c:v>
                </c:pt>
                <c:pt idx="41">
                  <c:v>17.53648376464844</c:v>
                </c:pt>
                <c:pt idx="42">
                  <c:v>15.55051517486572</c:v>
                </c:pt>
                <c:pt idx="43">
                  <c:v>13.5048656463623</c:v>
                </c:pt>
                <c:pt idx="44">
                  <c:v>11.4263858795166</c:v>
                </c:pt>
                <c:pt idx="45">
                  <c:v>9.533738136291498</c:v>
                </c:pt>
                <c:pt idx="46">
                  <c:v>7.867287635803223</c:v>
                </c:pt>
                <c:pt idx="47">
                  <c:v>6.505989074707029</c:v>
                </c:pt>
                <c:pt idx="48">
                  <c:v>5.396774291992187</c:v>
                </c:pt>
                <c:pt idx="49">
                  <c:v>4.468975067138667</c:v>
                </c:pt>
                <c:pt idx="50">
                  <c:v>3.619303703308104</c:v>
                </c:pt>
                <c:pt idx="51">
                  <c:v>2.840319633483876</c:v>
                </c:pt>
                <c:pt idx="52">
                  <c:v>2.195958614349363</c:v>
                </c:pt>
                <c:pt idx="53">
                  <c:v>1.659206867218017</c:v>
                </c:pt>
                <c:pt idx="54">
                  <c:v>1.228665351867676</c:v>
                </c:pt>
                <c:pt idx="55">
                  <c:v>0.876472115516663</c:v>
                </c:pt>
                <c:pt idx="56">
                  <c:v>0.607634723186493</c:v>
                </c:pt>
                <c:pt idx="57">
                  <c:v>0.41355961561203</c:v>
                </c:pt>
                <c:pt idx="58">
                  <c:v>0.2771315574646</c:v>
                </c:pt>
                <c:pt idx="59">
                  <c:v>0.179253473877907</c:v>
                </c:pt>
                <c:pt idx="60">
                  <c:v>0.115456826984882</c:v>
                </c:pt>
                <c:pt idx="61">
                  <c:v>0.0714330300688744</c:v>
                </c:pt>
                <c:pt idx="62">
                  <c:v>0.0433473885059357</c:v>
                </c:pt>
                <c:pt idx="63">
                  <c:v>0.025777418166399</c:v>
                </c:pt>
                <c:pt idx="64">
                  <c:v>0.0156596302986145</c:v>
                </c:pt>
                <c:pt idx="65">
                  <c:v>0.00937607325613498</c:v>
                </c:pt>
                <c:pt idx="66">
                  <c:v>0.00555942766368389</c:v>
                </c:pt>
                <c:pt idx="67">
                  <c:v>0.00333290966227651</c:v>
                </c:pt>
                <c:pt idx="68">
                  <c:v>0.00203918106853962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QE(Xe)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Sheet1!$B$3:$B$71</c:f>
              <c:numCache>
                <c:formatCode>General</c:formatCode>
                <c:ptCount val="69"/>
                <c:pt idx="0">
                  <c:v>160.8</c:v>
                </c:pt>
                <c:pt idx="1">
                  <c:v>164.8</c:v>
                </c:pt>
                <c:pt idx="2">
                  <c:v>170.0</c:v>
                </c:pt>
                <c:pt idx="3">
                  <c:v>175.0</c:v>
                </c:pt>
                <c:pt idx="4">
                  <c:v>182.3</c:v>
                </c:pt>
                <c:pt idx="5">
                  <c:v>187.9</c:v>
                </c:pt>
                <c:pt idx="6">
                  <c:v>193.7</c:v>
                </c:pt>
                <c:pt idx="7">
                  <c:v>200.0</c:v>
                </c:pt>
                <c:pt idx="8">
                  <c:v>210.0</c:v>
                </c:pt>
                <c:pt idx="9">
                  <c:v>220.0</c:v>
                </c:pt>
                <c:pt idx="10">
                  <c:v>230.0</c:v>
                </c:pt>
                <c:pt idx="11">
                  <c:v>240.0</c:v>
                </c:pt>
                <c:pt idx="12">
                  <c:v>250.0</c:v>
                </c:pt>
                <c:pt idx="13">
                  <c:v>260.0</c:v>
                </c:pt>
                <c:pt idx="14">
                  <c:v>270.0</c:v>
                </c:pt>
                <c:pt idx="15">
                  <c:v>280.0</c:v>
                </c:pt>
                <c:pt idx="16">
                  <c:v>290.0</c:v>
                </c:pt>
                <c:pt idx="17">
                  <c:v>300.0</c:v>
                </c:pt>
                <c:pt idx="18">
                  <c:v>310.0</c:v>
                </c:pt>
                <c:pt idx="19">
                  <c:v>320.0</c:v>
                </c:pt>
                <c:pt idx="20">
                  <c:v>330.0</c:v>
                </c:pt>
                <c:pt idx="21">
                  <c:v>340.0</c:v>
                </c:pt>
                <c:pt idx="22">
                  <c:v>350.0</c:v>
                </c:pt>
                <c:pt idx="23">
                  <c:v>360.0</c:v>
                </c:pt>
                <c:pt idx="24">
                  <c:v>370.0</c:v>
                </c:pt>
                <c:pt idx="25">
                  <c:v>380.0</c:v>
                </c:pt>
                <c:pt idx="26">
                  <c:v>390.0</c:v>
                </c:pt>
                <c:pt idx="27">
                  <c:v>400.0</c:v>
                </c:pt>
                <c:pt idx="28">
                  <c:v>410.0</c:v>
                </c:pt>
                <c:pt idx="29">
                  <c:v>420.0</c:v>
                </c:pt>
                <c:pt idx="30">
                  <c:v>430.0</c:v>
                </c:pt>
                <c:pt idx="31">
                  <c:v>440.0</c:v>
                </c:pt>
                <c:pt idx="32">
                  <c:v>450.0</c:v>
                </c:pt>
                <c:pt idx="33">
                  <c:v>460.0</c:v>
                </c:pt>
                <c:pt idx="34">
                  <c:v>470.0</c:v>
                </c:pt>
                <c:pt idx="35">
                  <c:v>480.0</c:v>
                </c:pt>
                <c:pt idx="36">
                  <c:v>490.0</c:v>
                </c:pt>
                <c:pt idx="37">
                  <c:v>500.0</c:v>
                </c:pt>
                <c:pt idx="38">
                  <c:v>510.0</c:v>
                </c:pt>
                <c:pt idx="39">
                  <c:v>520.0</c:v>
                </c:pt>
                <c:pt idx="40">
                  <c:v>530.0</c:v>
                </c:pt>
                <c:pt idx="41">
                  <c:v>540.0</c:v>
                </c:pt>
                <c:pt idx="42">
                  <c:v>550.0</c:v>
                </c:pt>
                <c:pt idx="43">
                  <c:v>560.0</c:v>
                </c:pt>
                <c:pt idx="44">
                  <c:v>570.0</c:v>
                </c:pt>
                <c:pt idx="45">
                  <c:v>580.0</c:v>
                </c:pt>
                <c:pt idx="46">
                  <c:v>590.0</c:v>
                </c:pt>
                <c:pt idx="47">
                  <c:v>600.0</c:v>
                </c:pt>
                <c:pt idx="48">
                  <c:v>610.0</c:v>
                </c:pt>
                <c:pt idx="49">
                  <c:v>620.0</c:v>
                </c:pt>
                <c:pt idx="50">
                  <c:v>630.0</c:v>
                </c:pt>
                <c:pt idx="51">
                  <c:v>640.0</c:v>
                </c:pt>
                <c:pt idx="52">
                  <c:v>650.0</c:v>
                </c:pt>
                <c:pt idx="53">
                  <c:v>660.0</c:v>
                </c:pt>
                <c:pt idx="54">
                  <c:v>670.0</c:v>
                </c:pt>
                <c:pt idx="55">
                  <c:v>680.0</c:v>
                </c:pt>
                <c:pt idx="56">
                  <c:v>690.0</c:v>
                </c:pt>
                <c:pt idx="57">
                  <c:v>700.0</c:v>
                </c:pt>
                <c:pt idx="58">
                  <c:v>710.0</c:v>
                </c:pt>
                <c:pt idx="59">
                  <c:v>720.0</c:v>
                </c:pt>
                <c:pt idx="60">
                  <c:v>730.0</c:v>
                </c:pt>
                <c:pt idx="61">
                  <c:v>740.0</c:v>
                </c:pt>
                <c:pt idx="62">
                  <c:v>750.0</c:v>
                </c:pt>
                <c:pt idx="63">
                  <c:v>760.0</c:v>
                </c:pt>
                <c:pt idx="64">
                  <c:v>770.0</c:v>
                </c:pt>
                <c:pt idx="65">
                  <c:v>780.0</c:v>
                </c:pt>
                <c:pt idx="66">
                  <c:v>790.0</c:v>
                </c:pt>
                <c:pt idx="67">
                  <c:v>800.0</c:v>
                </c:pt>
                <c:pt idx="68">
                  <c:v>810.0</c:v>
                </c:pt>
              </c:numCache>
            </c:numRef>
          </c:xVal>
          <c:yVal>
            <c:numRef>
              <c:f>Sheet1!$D$3:$D$71</c:f>
              <c:numCache>
                <c:formatCode>0.0_ </c:formatCode>
                <c:ptCount val="69"/>
                <c:pt idx="0">
                  <c:v>18.15957707719561</c:v>
                </c:pt>
                <c:pt idx="1">
                  <c:v>27.95808381980953</c:v>
                </c:pt>
                <c:pt idx="2">
                  <c:v>33.45469716555326</c:v>
                </c:pt>
                <c:pt idx="3">
                  <c:v>35.85285652740014</c:v>
                </c:pt>
                <c:pt idx="4">
                  <c:v>36.86861765125374</c:v>
                </c:pt>
                <c:pt idx="5">
                  <c:v>36.68079699487707</c:v>
                </c:pt>
                <c:pt idx="6">
                  <c:v>35.02165307117114</c:v>
                </c:pt>
                <c:pt idx="7">
                  <c:v>28.80695343017578</c:v>
                </c:pt>
                <c:pt idx="8">
                  <c:v>26.70722007751465</c:v>
                </c:pt>
                <c:pt idx="9">
                  <c:v>25.50461959838867</c:v>
                </c:pt>
                <c:pt idx="10">
                  <c:v>24.16735076904297</c:v>
                </c:pt>
                <c:pt idx="11">
                  <c:v>24.20557022094727</c:v>
                </c:pt>
                <c:pt idx="12">
                  <c:v>24.01867866516113</c:v>
                </c:pt>
                <c:pt idx="13">
                  <c:v>23.95081329345703</c:v>
                </c:pt>
                <c:pt idx="14">
                  <c:v>23.68205642700195</c:v>
                </c:pt>
                <c:pt idx="15">
                  <c:v>23.72265434265137</c:v>
                </c:pt>
                <c:pt idx="16">
                  <c:v>24.09560775756836</c:v>
                </c:pt>
                <c:pt idx="17">
                  <c:v>24.12824821472168</c:v>
                </c:pt>
                <c:pt idx="18">
                  <c:v>24.94073295593248</c:v>
                </c:pt>
                <c:pt idx="19">
                  <c:v>25.03063201904297</c:v>
                </c:pt>
                <c:pt idx="20">
                  <c:v>25.34960556030273</c:v>
                </c:pt>
                <c:pt idx="21">
                  <c:v>25.61119842529296</c:v>
                </c:pt>
                <c:pt idx="22">
                  <c:v>25.47708511352539</c:v>
                </c:pt>
                <c:pt idx="23">
                  <c:v>25.36079978942871</c:v>
                </c:pt>
                <c:pt idx="24">
                  <c:v>25.17622756958008</c:v>
                </c:pt>
                <c:pt idx="25">
                  <c:v>25.21687316894531</c:v>
                </c:pt>
                <c:pt idx="26">
                  <c:v>24.70805549621582</c:v>
                </c:pt>
                <c:pt idx="27">
                  <c:v>24.42034149169922</c:v>
                </c:pt>
                <c:pt idx="28">
                  <c:v>24.01670074462891</c:v>
                </c:pt>
                <c:pt idx="29">
                  <c:v>23.50816917419434</c:v>
                </c:pt>
                <c:pt idx="30">
                  <c:v>22.81363487243652</c:v>
                </c:pt>
                <c:pt idx="31">
                  <c:v>22.10804748535156</c:v>
                </c:pt>
                <c:pt idx="32">
                  <c:v>21.32328796386719</c:v>
                </c:pt>
                <c:pt idx="33">
                  <c:v>20.36043167114258</c:v>
                </c:pt>
                <c:pt idx="34">
                  <c:v>19.54469108581543</c:v>
                </c:pt>
                <c:pt idx="35">
                  <c:v>18.58720588684082</c:v>
                </c:pt>
                <c:pt idx="36">
                  <c:v>17.75349998474118</c:v>
                </c:pt>
                <c:pt idx="37">
                  <c:v>16.783935546875</c:v>
                </c:pt>
                <c:pt idx="38">
                  <c:v>15.52172565460205</c:v>
                </c:pt>
                <c:pt idx="39">
                  <c:v>14.03402996063232</c:v>
                </c:pt>
                <c:pt idx="40">
                  <c:v>12.23072242736816</c:v>
                </c:pt>
                <c:pt idx="41">
                  <c:v>10.62366485595703</c:v>
                </c:pt>
                <c:pt idx="42">
                  <c:v>9.283973693847653</c:v>
                </c:pt>
                <c:pt idx="43">
                  <c:v>8.101633071899414</c:v>
                </c:pt>
                <c:pt idx="44">
                  <c:v>7.063093662261963</c:v>
                </c:pt>
                <c:pt idx="45">
                  <c:v>6.206438064575195</c:v>
                </c:pt>
                <c:pt idx="46">
                  <c:v>5.419345378875732</c:v>
                </c:pt>
                <c:pt idx="47">
                  <c:v>4.664823055267334</c:v>
                </c:pt>
                <c:pt idx="48">
                  <c:v>3.986807107925415</c:v>
                </c:pt>
                <c:pt idx="49">
                  <c:v>3.346833944320679</c:v>
                </c:pt>
                <c:pt idx="50">
                  <c:v>2.720881223678589</c:v>
                </c:pt>
                <c:pt idx="51">
                  <c:v>2.146116256713867</c:v>
                </c:pt>
                <c:pt idx="52">
                  <c:v>1.649711966514587</c:v>
                </c:pt>
                <c:pt idx="53">
                  <c:v>1.23440158367157</c:v>
                </c:pt>
                <c:pt idx="54">
                  <c:v>0.905605554580688</c:v>
                </c:pt>
                <c:pt idx="55">
                  <c:v>0.632742285728454</c:v>
                </c:pt>
                <c:pt idx="56">
                  <c:v>0.431731998920441</c:v>
                </c:pt>
                <c:pt idx="57">
                  <c:v>0.286075353622436</c:v>
                </c:pt>
                <c:pt idx="58">
                  <c:v>0.18689814209938</c:v>
                </c:pt>
                <c:pt idx="59">
                  <c:v>0.1178248077631</c:v>
                </c:pt>
                <c:pt idx="60">
                  <c:v>0.0738784894347191</c:v>
                </c:pt>
                <c:pt idx="61">
                  <c:v>0.0449356660246849</c:v>
                </c:pt>
                <c:pt idx="62">
                  <c:v>0.0266650263220072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6459448"/>
        <c:axId val="-2126511480"/>
      </c:scatterChart>
      <c:valAx>
        <c:axId val="-2126459448"/>
        <c:scaling>
          <c:orientation val="minMax"/>
          <c:max val="600.0"/>
          <c:min val="150.0"/>
        </c:scaling>
        <c:delete val="0"/>
        <c:axPos val="b"/>
        <c:majorGridlines>
          <c:spPr>
            <a:ln w="3175" cmpd="sng"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/>
                  <a:t>Wavelength [nm]</a:t>
                </a:r>
              </a:p>
            </c:rich>
          </c:tx>
          <c:layout>
            <c:manualLayout>
              <c:xMode val="edge"/>
              <c:yMode val="edge"/>
              <c:x val="0.451034482758621"/>
              <c:y val="0.91402714932126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26511480"/>
        <c:crosses val="autoZero"/>
        <c:crossBetween val="midCat"/>
        <c:minorUnit val="10.0"/>
      </c:valAx>
      <c:valAx>
        <c:axId val="-2126511480"/>
        <c:scaling>
          <c:orientation val="minMax"/>
          <c:max val="45.0"/>
          <c:min val="0.0"/>
        </c:scaling>
        <c:delete val="0"/>
        <c:axPos val="l"/>
        <c:majorGridlines>
          <c:spPr>
            <a:ln w="3175" cmpd="sng"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/>
                  <a:t>Quantum Efficiency [%]</a:t>
                </a:r>
              </a:p>
            </c:rich>
          </c:tx>
          <c:layout>
            <c:manualLayout>
              <c:xMode val="edge"/>
              <c:yMode val="edge"/>
              <c:x val="0.0124137931034483"/>
              <c:y val="0.219457013574661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126459448"/>
        <c:crosses val="autoZero"/>
        <c:crossBetween val="midCat"/>
        <c:majorUnit val="10.0"/>
      </c:valAx>
      <c:spPr>
        <a:noFill/>
        <a:ln w="28575" cmpd="sng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777009160374"/>
          <c:y val="0.032562431283194"/>
          <c:w val="0.708341914946078"/>
          <c:h val="0.91186590460176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'Xe Data'!$B$10</c:f>
              <c:strCache>
                <c:ptCount val="1"/>
                <c:pt idx="0">
                  <c:v>Gamma (No Cut) [0.1 mBq/Qupid]</c:v>
                </c:pt>
              </c:strCache>
            </c:strRef>
          </c:tx>
          <c:spPr>
            <a:ln w="34925">
              <a:solidFill>
                <a:srgbClr val="C00000"/>
              </a:solidFill>
              <a:prstDash val="sysDot"/>
            </a:ln>
          </c:spPr>
          <c:marker>
            <c:spPr>
              <a:solidFill>
                <a:srgbClr val="C00000"/>
              </a:solidFill>
            </c:spPr>
          </c:marker>
          <c:xVal>
            <c:numRef>
              <c:f>'Xe Data'!$A$11:$A$15</c:f>
              <c:numCache>
                <c:formatCode>General</c:formatCode>
                <c:ptCount val="5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30.0</c:v>
                </c:pt>
                <c:pt idx="4">
                  <c:v>40.0</c:v>
                </c:pt>
              </c:numCache>
            </c:numRef>
          </c:xVal>
          <c:yVal>
            <c:numRef>
              <c:f>'Xe Data'!$B$11:$B$15</c:f>
              <c:numCache>
                <c:formatCode>General</c:formatCode>
                <c:ptCount val="5"/>
                <c:pt idx="0">
                  <c:v>1265.0</c:v>
                </c:pt>
                <c:pt idx="1">
                  <c:v>377.0</c:v>
                </c:pt>
                <c:pt idx="2">
                  <c:v>164.0</c:v>
                </c:pt>
                <c:pt idx="3">
                  <c:v>75.0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'Xe Data'!$C$10</c:f>
              <c:strCache>
                <c:ptCount val="1"/>
                <c:pt idx="0">
                  <c:v>Gamma (Multi Hit Cut) [0.1 mBq/Qupid]</c:v>
                </c:pt>
              </c:strCache>
            </c:strRef>
          </c:tx>
          <c:spPr>
            <a:ln w="31750">
              <a:solidFill>
                <a:srgbClr val="A50021"/>
              </a:solidFill>
              <a:prstDash val="dash"/>
            </a:ln>
          </c:spPr>
          <c:marker>
            <c:symbol val="square"/>
            <c:size val="5"/>
            <c:spPr>
              <a:solidFill>
                <a:srgbClr val="A50021"/>
              </a:solidFill>
            </c:spPr>
          </c:marker>
          <c:xVal>
            <c:numRef>
              <c:f>'Xe Data'!$A$11:$A$15</c:f>
              <c:numCache>
                <c:formatCode>General</c:formatCode>
                <c:ptCount val="5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30.0</c:v>
                </c:pt>
                <c:pt idx="4">
                  <c:v>40.0</c:v>
                </c:pt>
              </c:numCache>
            </c:numRef>
          </c:xVal>
          <c:yVal>
            <c:numRef>
              <c:f>'Xe Data'!$C$11:$C$15</c:f>
              <c:numCache>
                <c:formatCode>General</c:formatCode>
                <c:ptCount val="5"/>
                <c:pt idx="0">
                  <c:v>402.0</c:v>
                </c:pt>
                <c:pt idx="1">
                  <c:v>54.0</c:v>
                </c:pt>
                <c:pt idx="2">
                  <c:v>8.9</c:v>
                </c:pt>
                <c:pt idx="3">
                  <c:v>3.0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'Xe Data'!$D$10</c:f>
              <c:strCache>
                <c:ptCount val="1"/>
                <c:pt idx="0">
                  <c:v>Gamma (Multi Hit Cut) [0.01 mBq/Qupid]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triangle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'Xe Data'!$A$11:$A$15</c:f>
              <c:numCache>
                <c:formatCode>General</c:formatCode>
                <c:ptCount val="5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30.0</c:v>
                </c:pt>
                <c:pt idx="4">
                  <c:v>40.0</c:v>
                </c:pt>
              </c:numCache>
            </c:numRef>
          </c:xVal>
          <c:yVal>
            <c:numRef>
              <c:f>'Xe Data'!$D$11:$D$15</c:f>
              <c:numCache>
                <c:formatCode>General</c:formatCode>
                <c:ptCount val="5"/>
                <c:pt idx="0">
                  <c:v>40.2</c:v>
                </c:pt>
                <c:pt idx="1">
                  <c:v>5.4</c:v>
                </c:pt>
                <c:pt idx="2">
                  <c:v>0.89</c:v>
                </c:pt>
                <c:pt idx="3">
                  <c:v>0.3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'Xe Data'!$E$10</c:f>
              <c:strCache>
                <c:ptCount val="1"/>
                <c:pt idx="0">
                  <c:v>2-Neutrino DBD (2E21 year)</c:v>
                </c:pt>
              </c:strCache>
            </c:strRef>
          </c:tx>
          <c:spPr>
            <a:ln w="34925">
              <a:solidFill>
                <a:srgbClr val="0066FF"/>
              </a:solidFill>
              <a:prstDash val="sysDash"/>
            </a:ln>
          </c:spPr>
          <c:marker>
            <c:symbol val="none"/>
          </c:marker>
          <c:xVal>
            <c:numRef>
              <c:f>'Xe Data'!$A$11:$A$15</c:f>
              <c:numCache>
                <c:formatCode>General</c:formatCode>
                <c:ptCount val="5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30.0</c:v>
                </c:pt>
                <c:pt idx="4">
                  <c:v>40.0</c:v>
                </c:pt>
              </c:numCache>
            </c:numRef>
          </c:xVal>
          <c:yVal>
            <c:numRef>
              <c:f>'Xe Data'!$E$11:$E$15</c:f>
              <c:numCache>
                <c:formatCode>0.00</c:formatCode>
                <c:ptCount val="5"/>
                <c:pt idx="0">
                  <c:v>0.217545</c:v>
                </c:pt>
                <c:pt idx="1">
                  <c:v>0.217545</c:v>
                </c:pt>
                <c:pt idx="2">
                  <c:v>0.217545</c:v>
                </c:pt>
                <c:pt idx="3">
                  <c:v>0.217545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2196152"/>
        <c:axId val="-2112205464"/>
      </c:scatterChart>
      <c:valAx>
        <c:axId val="-2112196152"/>
        <c:scaling>
          <c:orientation val="minMax"/>
          <c:max val="30.0"/>
          <c:min val="0.0"/>
        </c:scaling>
        <c:delete val="0"/>
        <c:axPos val="b"/>
        <c:majorGridlines>
          <c:spPr>
            <a:ln w="15875"/>
          </c:spPr>
        </c:majorGridlines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-2112205464"/>
        <c:crossesAt val="0.01"/>
        <c:crossBetween val="midCat"/>
      </c:valAx>
      <c:valAx>
        <c:axId val="-2112205464"/>
        <c:scaling>
          <c:logBase val="10.0"/>
          <c:orientation val="minMax"/>
          <c:max val="20000.0"/>
          <c:min val="0.01"/>
        </c:scaling>
        <c:delete val="0"/>
        <c:axPos val="l"/>
        <c:majorGridlines>
          <c:spPr>
            <a:ln w="15875"/>
          </c:spPr>
        </c:majorGridlines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-2112196152"/>
        <c:crossesAt val="0.01"/>
        <c:crossBetween val="midCat"/>
      </c:valAx>
      <c:spPr>
        <a:ln w="25400">
          <a:solidFill>
            <a:srgbClr val="868686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196830333708286"/>
          <c:y val="0.0408916885389326"/>
          <c:w val="0.652934758155231"/>
          <c:h val="0.160778477690289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9777009160374"/>
          <c:y val="0.032562431283194"/>
          <c:w val="0.708341914946107"/>
          <c:h val="0.91186590460176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'Xe Data'!$B$2</c:f>
              <c:strCache>
                <c:ptCount val="1"/>
                <c:pt idx="0">
                  <c:v>Xe 136 Enriched</c:v>
                </c:pt>
              </c:strCache>
            </c:strRef>
          </c:tx>
          <c:spPr>
            <a:ln w="3175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'Xe Data'!$A$3:$A$7</c:f>
              <c:numCache>
                <c:formatCode>General</c:formatCode>
                <c:ptCount val="5"/>
                <c:pt idx="0">
                  <c:v>1.0E25</c:v>
                </c:pt>
                <c:pt idx="1">
                  <c:v>1.0E26</c:v>
                </c:pt>
                <c:pt idx="2">
                  <c:v>1.0E27</c:v>
                </c:pt>
                <c:pt idx="3">
                  <c:v>1.0E28</c:v>
                </c:pt>
                <c:pt idx="4">
                  <c:v>1.0E29</c:v>
                </c:pt>
              </c:numCache>
            </c:numRef>
          </c:xVal>
          <c:yVal>
            <c:numRef>
              <c:f>'Xe Data'!$B$3:$B$7</c:f>
              <c:numCache>
                <c:formatCode>General</c:formatCode>
                <c:ptCount val="5"/>
                <c:pt idx="0">
                  <c:v>2133.0</c:v>
                </c:pt>
                <c:pt idx="1">
                  <c:v>213.3</c:v>
                </c:pt>
                <c:pt idx="2">
                  <c:v>21.33000000000001</c:v>
                </c:pt>
                <c:pt idx="3">
                  <c:v>2.133</c:v>
                </c:pt>
                <c:pt idx="4">
                  <c:v>0.2133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'Xe Data'!$C$2</c:f>
              <c:strCache>
                <c:ptCount val="1"/>
                <c:pt idx="0">
                  <c:v>Natural Xenon</c:v>
                </c:pt>
              </c:strCache>
            </c:strRef>
          </c:tx>
          <c:spPr>
            <a:ln w="31750">
              <a:solidFill>
                <a:srgbClr val="0000FF"/>
              </a:solidFill>
              <a:prstDash val="dash"/>
            </a:ln>
          </c:spPr>
          <c:marker>
            <c:symbol val="none"/>
          </c:marker>
          <c:xVal>
            <c:numRef>
              <c:f>'Xe Data'!$A$3:$A$7</c:f>
              <c:numCache>
                <c:formatCode>General</c:formatCode>
                <c:ptCount val="5"/>
                <c:pt idx="0">
                  <c:v>1.0E25</c:v>
                </c:pt>
                <c:pt idx="1">
                  <c:v>1.0E26</c:v>
                </c:pt>
                <c:pt idx="2">
                  <c:v>1.0E27</c:v>
                </c:pt>
                <c:pt idx="3">
                  <c:v>1.0E28</c:v>
                </c:pt>
                <c:pt idx="4">
                  <c:v>1.0E29</c:v>
                </c:pt>
              </c:numCache>
            </c:numRef>
          </c:xVal>
          <c:yVal>
            <c:numRef>
              <c:f>'Xe Data'!$C$3:$C$7</c:f>
              <c:numCache>
                <c:formatCode>General</c:formatCode>
                <c:ptCount val="5"/>
                <c:pt idx="0">
                  <c:v>213.3</c:v>
                </c:pt>
                <c:pt idx="1">
                  <c:v>21.33000000000001</c:v>
                </c:pt>
                <c:pt idx="2">
                  <c:v>2.133</c:v>
                </c:pt>
                <c:pt idx="3">
                  <c:v>0.2133</c:v>
                </c:pt>
                <c:pt idx="4">
                  <c:v>0.02133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2255400"/>
        <c:axId val="-2112252280"/>
      </c:scatterChart>
      <c:valAx>
        <c:axId val="-2112255400"/>
        <c:scaling>
          <c:logBase val="10.0"/>
          <c:orientation val="minMax"/>
          <c:min val="1.0E25"/>
        </c:scaling>
        <c:delete val="0"/>
        <c:axPos val="b"/>
        <c:majorGridlines>
          <c:spPr>
            <a:ln w="15875"/>
          </c:spPr>
        </c:majorGridlines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-2112252280"/>
        <c:crossesAt val="0.01"/>
        <c:crossBetween val="midCat"/>
      </c:valAx>
      <c:valAx>
        <c:axId val="-2112252280"/>
        <c:scaling>
          <c:logBase val="10.0"/>
          <c:orientation val="minMax"/>
          <c:max val="20000.0"/>
          <c:min val="0.01"/>
        </c:scaling>
        <c:delete val="0"/>
        <c:axPos val="l"/>
        <c:majorGridlines>
          <c:spPr>
            <a:ln w="15875"/>
          </c:spPr>
        </c:majorGridlines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-2112255400"/>
        <c:crossesAt val="0.01"/>
        <c:crossBetween val="midCat"/>
      </c:valAx>
      <c:spPr>
        <a:ln w="25400">
          <a:solidFill>
            <a:srgbClr val="868686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490866123096964"/>
          <c:y val="0.0428162326511268"/>
          <c:w val="0.305969489892095"/>
          <c:h val="0.11428983146519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0.41199</cdr:x>
      <cdr:y>0.40699</cdr:y>
    </cdr:from>
    <cdr:to>
      <cdr:x>0.57186</cdr:x>
      <cdr:y>0.48405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81652" y="2438382"/>
          <a:ext cx="1545014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2400" b="1" dirty="0" smtClean="0">
              <a:solidFill>
                <a:srgbClr val="FF0000"/>
              </a:solidFill>
            </a:rPr>
            <a:t>Xenon </a:t>
          </a:r>
          <a:r>
            <a:rPr lang="en-US" sz="2400" b="1" dirty="0">
              <a:solidFill>
                <a:srgbClr val="FF0000"/>
              </a:solidFill>
            </a:rPr>
            <a:t>t</a:t>
          </a:r>
          <a:r>
            <a:rPr lang="en-US" sz="2400" b="1" dirty="0" smtClean="0">
              <a:solidFill>
                <a:srgbClr val="FF0000"/>
              </a:solidFill>
            </a:rPr>
            <a:t>ype</a:t>
          </a:r>
        </a:p>
      </cdr:txBody>
    </cdr:sp>
  </cdr:relSizeAnchor>
  <cdr:relSizeAnchor xmlns:cdr="http://schemas.openxmlformats.org/drawingml/2006/chartDrawing">
    <cdr:from>
      <cdr:x>0.70806</cdr:x>
      <cdr:y>0.19417</cdr:y>
    </cdr:from>
    <cdr:to>
      <cdr:x>0.86499</cdr:x>
      <cdr:y>0.27123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42988" y="1163320"/>
          <a:ext cx="1516611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2400" b="1" dirty="0" smtClean="0">
              <a:solidFill>
                <a:srgbClr val="0000FF"/>
              </a:solidFill>
            </a:rPr>
            <a:t>Argon </a:t>
          </a:r>
          <a:r>
            <a:rPr lang="en-US" sz="2400" b="1" dirty="0">
              <a:solidFill>
                <a:srgbClr val="0000FF"/>
              </a:solidFill>
            </a:rPr>
            <a:t>t</a:t>
          </a:r>
          <a:r>
            <a:rPr lang="en-US" sz="2400" b="1" dirty="0" smtClean="0">
              <a:solidFill>
                <a:srgbClr val="0000FF"/>
              </a:solidFill>
            </a:rPr>
            <a:t>ype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t" anchorCtr="0" compatLnSpc="1">
            <a:prstTxWarp prst="textNoShape">
              <a:avLst/>
            </a:prstTxWarp>
          </a:bodyPr>
          <a:lstStyle>
            <a:lvl1pPr defTabSz="936625">
              <a:defRPr sz="1300">
                <a:latin typeface="Times New Roman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t" anchorCtr="0" compatLnSpc="1">
            <a:prstTxWarp prst="textNoShape">
              <a:avLst/>
            </a:prstTxWarp>
          </a:bodyPr>
          <a:lstStyle>
            <a:lvl1pPr algn="r" defTabSz="936625">
              <a:defRPr sz="1300">
                <a:latin typeface="Times New Roman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4913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b" anchorCtr="0" compatLnSpc="1">
            <a:prstTxWarp prst="textNoShape">
              <a:avLst/>
            </a:prstTxWarp>
          </a:bodyPr>
          <a:lstStyle>
            <a:lvl1pPr defTabSz="936625">
              <a:defRPr sz="1300">
                <a:latin typeface="Times New Roman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4913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b" anchorCtr="0" compatLnSpc="1">
            <a:prstTxWarp prst="textNoShape">
              <a:avLst/>
            </a:prstTxWarp>
          </a:bodyPr>
          <a:lstStyle>
            <a:lvl1pPr algn="r" defTabSz="936625">
              <a:defRPr sz="1300">
                <a:latin typeface="Times New Roman" charset="0"/>
              </a:defRPr>
            </a:lvl1pPr>
          </a:lstStyle>
          <a:p>
            <a:fld id="{3561C6F7-BCF0-FA4C-A263-438FFF0B4A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281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t" anchorCtr="0" compatLnSpc="1">
            <a:prstTxWarp prst="textNoShape">
              <a:avLst/>
            </a:prstTxWarp>
          </a:bodyPr>
          <a:lstStyle>
            <a:lvl1pPr defTabSz="936625">
              <a:defRPr sz="1300">
                <a:latin typeface="Times New Roman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t" anchorCtr="0" compatLnSpc="1">
            <a:prstTxWarp prst="textNoShape">
              <a:avLst/>
            </a:prstTxWarp>
          </a:bodyPr>
          <a:lstStyle>
            <a:lvl1pPr algn="r" defTabSz="936625">
              <a:defRPr sz="1300">
                <a:latin typeface="Times New Roman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96913"/>
            <a:ext cx="4572000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848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4913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b" anchorCtr="0" compatLnSpc="1">
            <a:prstTxWarp prst="textNoShape">
              <a:avLst/>
            </a:prstTxWarp>
          </a:bodyPr>
          <a:lstStyle>
            <a:lvl1pPr defTabSz="936625">
              <a:defRPr sz="1300">
                <a:latin typeface="Times New Roman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4913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5" tIns="46866" rIns="93735" bIns="46866" numCol="1" anchor="b" anchorCtr="0" compatLnSpc="1">
            <a:prstTxWarp prst="textNoShape">
              <a:avLst/>
            </a:prstTxWarp>
          </a:bodyPr>
          <a:lstStyle>
            <a:lvl1pPr algn="r" defTabSz="936625">
              <a:defRPr sz="1300">
                <a:latin typeface="Times New Roman" charset="0"/>
              </a:defRPr>
            </a:lvl1pPr>
          </a:lstStyle>
          <a:p>
            <a:fld id="{4B393642-0B86-6946-BE1E-74BF4075D6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558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24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2pPr>
    <a:lvl3pPr marL="9096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3pPr>
    <a:lvl4pPr marL="13668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4pPr>
    <a:lvl5pPr marL="18240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2" charset="-128"/>
        <a:cs typeface="+mn-cs"/>
      </a:defRPr>
    </a:lvl5pPr>
    <a:lvl6pPr marL="2283965" algn="l" defTabSz="9135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756" algn="l" defTabSz="9135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549" algn="l" defTabSz="9135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342" algn="l" defTabSz="9135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C8C9F79-EDC8-0748-B42A-D836E2831275}" type="slidenum">
              <a:rPr lang="en-US" sz="1300">
                <a:latin typeface="Times New Roman" charset="0"/>
              </a:rPr>
              <a:pPr eaLnBrk="1" hangingPunct="1"/>
              <a:t>1</a:t>
            </a:fld>
            <a:endParaRPr lang="en-US" sz="1300">
              <a:latin typeface="Times New Roman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6050" y="928688"/>
            <a:ext cx="4173538" cy="3181350"/>
          </a:xfrm>
          <a:solidFill>
            <a:srgbClr val="FFFFFF"/>
          </a:solidFill>
          <a:ln/>
        </p:spPr>
      </p:sp>
      <p:sp>
        <p:nvSpPr>
          <p:cNvPr id="163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8846" y="4417803"/>
            <a:ext cx="4877394" cy="35381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85D33F7-D271-7748-B17D-909A821A1BCF}" type="slidenum">
              <a:rPr lang="en-US" sz="1200">
                <a:latin typeface="Times New Roman" charset="0"/>
              </a:rPr>
              <a:pPr eaLnBrk="1" hangingPunct="1"/>
              <a:t>39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61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1E11E18-017C-A34F-B034-CD2CB12BDFFE}" type="slidenum">
              <a:rPr lang="en-US" sz="1200">
                <a:latin typeface="Times New Roman" charset="0"/>
              </a:rPr>
              <a:pPr eaLnBrk="1" hangingPunct="1"/>
              <a:t>40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9777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6539631" indent="-36099210" defTabSz="929777" eaLnBrk="0" hangingPunct="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4042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8808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212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7616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2026A65-2479-AA46-9DFE-1BC540B4B7F2}" type="slidenum">
              <a:rPr lang="en-US" sz="1300">
                <a:latin typeface="Times New Roman" charset="0"/>
              </a:rPr>
              <a:pPr eaLnBrk="1" hangingPunct="1"/>
              <a:t>41</a:t>
            </a:fld>
            <a:endParaRPr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8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68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hangingPunct="1"/>
            <a:fld id="{EB0C6D6F-4161-0E4B-A2F6-A2361900C19E}" type="slidenum">
              <a:rPr lang="en-US" sz="1200">
                <a:latin typeface="Times New Roman" charset="0"/>
              </a:rPr>
              <a:pPr defTabSz="914400" eaLnBrk="1" hangingPunct="1"/>
              <a:t>42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719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6539631" indent="-36099210" defTabSz="926719" eaLnBrk="0" hangingPunct="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4042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8808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212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7616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F16B04C-8D8D-AE48-A609-00419744D279}" type="slidenum">
              <a:rPr lang="en-US" sz="1300">
                <a:latin typeface="Times New Roman" charset="0"/>
              </a:rPr>
              <a:pPr eaLnBrk="1" hangingPunct="1"/>
              <a:t>24</a:t>
            </a:fld>
            <a:endParaRPr lang="en-US" sz="1300">
              <a:latin typeface="Times New Roman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602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6539631" indent="-36099210" defTabSz="920602" eaLnBrk="0" hangingPunct="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4042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88084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212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7616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DC8552C-69D0-B241-9CB5-8E3530F130D0}" type="slidenum">
              <a:rPr lang="en-US" sz="1300">
                <a:solidFill>
                  <a:srgbClr val="000000"/>
                </a:solidFill>
              </a:rPr>
              <a:pPr eaLnBrk="1" hangingPunct="1"/>
              <a:t>25</a:t>
            </a:fld>
            <a:endParaRPr 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72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6594441" indent="-36153359" defTabSz="931172"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41082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8216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23244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76432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C8350D-B849-A14D-B45B-7B4F17F28DD6}" type="slidenum">
              <a:rPr lang="en-US" sz="1300" b="0">
                <a:latin typeface="Times New Roman" charset="0"/>
              </a:rPr>
              <a:pPr eaLnBrk="1" hangingPunct="1"/>
              <a:t>29</a:t>
            </a:fld>
            <a:endParaRPr lang="en-US" sz="1300" b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1"/>
          <p:cNvSpPr txBox="1">
            <a:spLocks noChangeArrowheads="1"/>
          </p:cNvSpPr>
          <p:nvPr/>
        </p:nvSpPr>
        <p:spPr bwMode="auto">
          <a:xfrm>
            <a:off x="2189758" y="706464"/>
            <a:ext cx="2627709" cy="348317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04" tIns="46552" rIns="93104" bIns="46552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4627" name="Text Box 2"/>
          <p:cNvSpPr>
            <a:spLocks noGrp="1" noChangeArrowheads="1"/>
          </p:cNvSpPr>
          <p:nvPr>
            <p:ph type="body"/>
          </p:nvPr>
        </p:nvSpPr>
        <p:spPr>
          <a:xfrm>
            <a:off x="699506" y="4412327"/>
            <a:ext cx="5602130" cy="41758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10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05173" indent="-37448293" defTabSz="92010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68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37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06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75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B88123-6A4C-344D-8AE8-CA39AD5C47A3}" type="slidenum">
              <a:rPr lang="en-US" sz="1300">
                <a:solidFill>
                  <a:srgbClr val="000000"/>
                </a:solidFill>
              </a:rPr>
              <a:pPr eaLnBrk="1" hangingPunct="1"/>
              <a:t>34</a:t>
            </a:fld>
            <a:endParaRPr lang="en-US" sz="13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FB24E6A-2AA7-F14F-9C92-E0C68BDBE818}" type="slidenum">
              <a:rPr lang="en-US" sz="1200">
                <a:latin typeface="Times New Roman" charset="0"/>
              </a:rPr>
              <a:pPr eaLnBrk="1" hangingPunct="1"/>
              <a:t>35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757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757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757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757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90F142E-F937-7147-818A-1A8650169ADE}" type="slidenum">
              <a:rPr lang="en-US" sz="1200">
                <a:latin typeface="Times New Roman" charset="0"/>
              </a:rPr>
              <a:pPr eaLnBrk="1" hangingPunct="1"/>
              <a:t>36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757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757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757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757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280980F-73C6-6E4F-B7C8-B904E8755976}" type="slidenum">
              <a:rPr lang="en-US" sz="1200">
                <a:latin typeface="Times New Roman" charset="0"/>
              </a:rPr>
              <a:pPr eaLnBrk="1" hangingPunct="1"/>
              <a:t>37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2271713"/>
            <a:ext cx="8159750" cy="1568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73" y="4144973"/>
            <a:ext cx="6721475" cy="1870075"/>
          </a:xfrm>
        </p:spPr>
        <p:txBody>
          <a:bodyPr/>
          <a:lstStyle>
            <a:lvl1pPr marL="0" indent="0" algn="ctr">
              <a:buNone/>
              <a:defRPr/>
            </a:lvl1pPr>
            <a:lvl2pPr marL="456793" indent="0" algn="ctr">
              <a:buNone/>
              <a:defRPr/>
            </a:lvl2pPr>
            <a:lvl3pPr marL="913586" indent="0" algn="ctr">
              <a:buNone/>
              <a:defRPr/>
            </a:lvl3pPr>
            <a:lvl4pPr marL="1370377" indent="0" algn="ctr">
              <a:buNone/>
              <a:defRPr/>
            </a:lvl4pPr>
            <a:lvl5pPr marL="1827172" indent="0" algn="ctr">
              <a:buNone/>
              <a:defRPr/>
            </a:lvl5pPr>
            <a:lvl6pPr marL="2283965" indent="0" algn="ctr">
              <a:buNone/>
              <a:defRPr/>
            </a:lvl6pPr>
            <a:lvl7pPr marL="2740756" indent="0" algn="ctr">
              <a:buNone/>
              <a:defRPr/>
            </a:lvl7pPr>
            <a:lvl8pPr marL="3197549" indent="0" algn="ctr">
              <a:buNone/>
              <a:defRPr/>
            </a:lvl8pPr>
            <a:lvl9pPr marL="365434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7/25/2012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9475E-02CF-3947-9CA0-33CE86D6A4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75191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7/25/2012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5EBC8-505C-EB4A-91F2-652BF5EB30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2835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8038" y="0"/>
            <a:ext cx="2335212" cy="6915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10" y="0"/>
            <a:ext cx="6853238" cy="6915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7/25/2012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C5CE5-7B37-5542-8639-27A8AD6AAE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1258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80060" y="292950"/>
            <a:ext cx="8641080" cy="62416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7/25/2012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01D9C-546A-6349-80B9-A96DF9D8DB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4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aseline="0">
                <a:solidFill>
                  <a:srgbClr val="0070C0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7/25/2012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D0069-A5A5-2640-8E1D-58A3D5D02C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5432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7"/>
            <a:ext cx="8161338" cy="16002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93" indent="0">
              <a:buNone/>
              <a:defRPr sz="1800"/>
            </a:lvl2pPr>
            <a:lvl3pPr marL="913586" indent="0">
              <a:buNone/>
              <a:defRPr sz="1600"/>
            </a:lvl3pPr>
            <a:lvl4pPr marL="1370377" indent="0">
              <a:buNone/>
              <a:defRPr sz="1400"/>
            </a:lvl4pPr>
            <a:lvl5pPr marL="1827172" indent="0">
              <a:buNone/>
              <a:defRPr sz="1400"/>
            </a:lvl5pPr>
            <a:lvl6pPr marL="2283965" indent="0">
              <a:buNone/>
              <a:defRPr sz="1400"/>
            </a:lvl6pPr>
            <a:lvl7pPr marL="2740756" indent="0">
              <a:buNone/>
              <a:defRPr sz="1400"/>
            </a:lvl7pPr>
            <a:lvl8pPr marL="3197549" indent="0">
              <a:buNone/>
              <a:defRPr sz="1400"/>
            </a:lvl8pPr>
            <a:lvl9pPr marL="365434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7/25/2012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B9FDB-CEC9-3346-B4D7-73E4A7BAD2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297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1" y="819150"/>
            <a:ext cx="4594225" cy="609600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9031" y="819150"/>
            <a:ext cx="4594225" cy="609600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7/25/2012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719E9-5F67-0F4D-B327-96674A244B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3579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34" y="293689"/>
            <a:ext cx="864235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24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3" indent="0">
              <a:buNone/>
              <a:defRPr sz="2000" b="1"/>
            </a:lvl2pPr>
            <a:lvl3pPr marL="913586" indent="0">
              <a:buNone/>
              <a:defRPr sz="1800" b="1"/>
            </a:lvl3pPr>
            <a:lvl4pPr marL="1370377" indent="0">
              <a:buNone/>
              <a:defRPr sz="1600" b="1"/>
            </a:lvl4pPr>
            <a:lvl5pPr marL="1827172" indent="0">
              <a:buNone/>
              <a:defRPr sz="1600" b="1"/>
            </a:lvl5pPr>
            <a:lvl6pPr marL="2283965" indent="0">
              <a:buNone/>
              <a:defRPr sz="1600" b="1"/>
            </a:lvl6pPr>
            <a:lvl7pPr marL="2740756" indent="0">
              <a:buNone/>
              <a:defRPr sz="1600" b="1"/>
            </a:lvl7pPr>
            <a:lvl8pPr marL="3197549" indent="0">
              <a:buNone/>
              <a:defRPr sz="1600" b="1"/>
            </a:lvl8pPr>
            <a:lvl9pPr marL="365434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9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10" y="1636724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93" indent="0">
              <a:buNone/>
              <a:defRPr sz="2000" b="1"/>
            </a:lvl2pPr>
            <a:lvl3pPr marL="913586" indent="0">
              <a:buNone/>
              <a:defRPr sz="1800" b="1"/>
            </a:lvl3pPr>
            <a:lvl4pPr marL="1370377" indent="0">
              <a:buNone/>
              <a:defRPr sz="1600" b="1"/>
            </a:lvl4pPr>
            <a:lvl5pPr marL="1827172" indent="0">
              <a:buNone/>
              <a:defRPr sz="1600" b="1"/>
            </a:lvl5pPr>
            <a:lvl6pPr marL="2283965" indent="0">
              <a:buNone/>
              <a:defRPr sz="1600" b="1"/>
            </a:lvl6pPr>
            <a:lvl7pPr marL="2740756" indent="0">
              <a:buNone/>
              <a:defRPr sz="1600" b="1"/>
            </a:lvl7pPr>
            <a:lvl8pPr marL="3197549" indent="0">
              <a:buNone/>
              <a:defRPr sz="1600" b="1"/>
            </a:lvl8pPr>
            <a:lvl9pPr marL="365434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10" y="2319339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7/25/2012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17306-6D7E-E74F-B2EA-0E5F5FE71C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0439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7/25/2012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3FA25E-2238-5746-A155-8955988441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78833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7/25/2012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B5A99-B39A-5749-BF06-542C29DC8A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697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35" y="290524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8" cy="62436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35" y="1530360"/>
            <a:ext cx="3159125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6793" indent="0">
              <a:buNone/>
              <a:defRPr sz="1200"/>
            </a:lvl2pPr>
            <a:lvl3pPr marL="913586" indent="0">
              <a:buNone/>
              <a:defRPr sz="1000"/>
            </a:lvl3pPr>
            <a:lvl4pPr marL="1370377" indent="0">
              <a:buNone/>
              <a:defRPr sz="1000"/>
            </a:lvl4pPr>
            <a:lvl5pPr marL="1827172" indent="0">
              <a:buNone/>
              <a:defRPr sz="1000"/>
            </a:lvl5pPr>
            <a:lvl6pPr marL="2283965" indent="0">
              <a:buNone/>
              <a:defRPr sz="1000"/>
            </a:lvl6pPr>
            <a:lvl7pPr marL="2740756" indent="0">
              <a:buNone/>
              <a:defRPr sz="1000"/>
            </a:lvl7pPr>
            <a:lvl8pPr marL="3197549" indent="0">
              <a:buNone/>
              <a:defRPr sz="1000"/>
            </a:lvl8pPr>
            <a:lvl9pPr marL="365434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7/25/2012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0B621-0D10-1D43-9DB1-2CC8D6C600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77208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6793" indent="0">
              <a:buNone/>
              <a:defRPr sz="2700"/>
            </a:lvl2pPr>
            <a:lvl3pPr marL="913586" indent="0">
              <a:buNone/>
              <a:defRPr sz="2400"/>
            </a:lvl3pPr>
            <a:lvl4pPr marL="1370377" indent="0">
              <a:buNone/>
              <a:defRPr sz="2000"/>
            </a:lvl4pPr>
            <a:lvl5pPr marL="1827172" indent="0">
              <a:buNone/>
              <a:defRPr sz="2000"/>
            </a:lvl5pPr>
            <a:lvl6pPr marL="2283965" indent="0">
              <a:buNone/>
              <a:defRPr sz="2000"/>
            </a:lvl6pPr>
            <a:lvl7pPr marL="2740756" indent="0">
              <a:buNone/>
              <a:defRPr sz="2000"/>
            </a:lvl7pPr>
            <a:lvl8pPr marL="3197549" indent="0">
              <a:buNone/>
              <a:defRPr sz="2000"/>
            </a:lvl8pPr>
            <a:lvl9pPr marL="3654342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34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6793" indent="0">
              <a:buNone/>
              <a:defRPr sz="1200"/>
            </a:lvl2pPr>
            <a:lvl3pPr marL="913586" indent="0">
              <a:buNone/>
              <a:defRPr sz="1000"/>
            </a:lvl3pPr>
            <a:lvl4pPr marL="1370377" indent="0">
              <a:buNone/>
              <a:defRPr sz="1000"/>
            </a:lvl4pPr>
            <a:lvl5pPr marL="1827172" indent="0">
              <a:buNone/>
              <a:defRPr sz="1000"/>
            </a:lvl5pPr>
            <a:lvl6pPr marL="2283965" indent="0">
              <a:buNone/>
              <a:defRPr sz="1000"/>
            </a:lvl6pPr>
            <a:lvl7pPr marL="2740756" indent="0">
              <a:buNone/>
              <a:defRPr sz="1000"/>
            </a:lvl7pPr>
            <a:lvl8pPr marL="3197549" indent="0">
              <a:buNone/>
              <a:defRPr sz="1000"/>
            </a:lvl8pPr>
            <a:lvl9pPr marL="365434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7/25/2012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Katsushi Arisaka, UCLA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788F61-4642-4142-BD8A-C241A4BA68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90345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929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554" tIns="48278" rIns="96554" bIns="482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19150"/>
            <a:ext cx="93408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7018338"/>
            <a:ext cx="19050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lvl1pPr>
              <a:defRPr sz="1500" i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7/25/2012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lvl1pPr algn="ctr">
              <a:defRPr sz="1500" i="1">
                <a:solidFill>
                  <a:schemeClr val="bg2">
                    <a:lumMod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lvl1pPr algn="r">
              <a:defRPr sz="1500" i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59C28787-5417-6B47-A137-A239B8FE37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685800"/>
            <a:ext cx="96012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lIns="91359" tIns="45679" rIns="91359" bIns="45679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7010400"/>
            <a:ext cx="9601200" cy="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  <a:effectLst/>
        </p:spPr>
        <p:txBody>
          <a:bodyPr wrap="none" lIns="91359" tIns="45679" rIns="91359" bIns="45679" anchor="ctr"/>
          <a:lstStyle/>
          <a:p>
            <a:pPr algn="ctr">
              <a:defRPr/>
            </a:pPr>
            <a:endParaRPr lang="en-US"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ransition xmlns:p14="http://schemas.microsoft.com/office/powerpoint/2010/main"/>
  <p:hf hdr="0"/>
  <p:txStyles>
    <p:titleStyle>
      <a:lvl1pPr algn="ctr" defTabSz="9620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9620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pitchFamily="34" charset="0"/>
          <a:ea typeface="ＭＳ Ｐゴシック" charset="-128"/>
          <a:cs typeface="ＭＳ Ｐゴシック" charset="-128"/>
        </a:defRPr>
      </a:lvl2pPr>
      <a:lvl3pPr algn="ctr" defTabSz="9620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pitchFamily="34" charset="0"/>
          <a:ea typeface="ＭＳ Ｐゴシック" charset="-128"/>
          <a:cs typeface="ＭＳ Ｐゴシック" charset="-128"/>
        </a:defRPr>
      </a:lvl3pPr>
      <a:lvl4pPr algn="ctr" defTabSz="9620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pitchFamily="34" charset="0"/>
          <a:ea typeface="ＭＳ Ｐゴシック" charset="-128"/>
          <a:cs typeface="ＭＳ Ｐゴシック" charset="-128"/>
        </a:defRPr>
      </a:lvl4pPr>
      <a:lvl5pPr algn="ctr" defTabSz="962025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pitchFamily="34" charset="0"/>
          <a:ea typeface="ＭＳ Ｐゴシック" charset="-128"/>
          <a:cs typeface="ＭＳ Ｐゴシック" charset="-128"/>
        </a:defRPr>
      </a:lvl5pPr>
      <a:lvl6pPr marL="456793" algn="ctr" defTabSz="965925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pitchFamily="34" charset="0"/>
        </a:defRPr>
      </a:lvl6pPr>
      <a:lvl7pPr marL="913586" algn="ctr" defTabSz="965925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pitchFamily="34" charset="0"/>
        </a:defRPr>
      </a:lvl7pPr>
      <a:lvl8pPr marL="1370377" algn="ctr" defTabSz="965925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pitchFamily="34" charset="0"/>
        </a:defRPr>
      </a:lvl8pPr>
      <a:lvl9pPr marL="1827172" algn="ctr" defTabSz="965925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A50021"/>
          </a:solidFill>
          <a:latin typeface="Tahoma" pitchFamily="34" charset="0"/>
        </a:defRPr>
      </a:lvl9pPr>
    </p:titleStyle>
    <p:bodyStyle>
      <a:lvl1pPr marL="355600" indent="-355600" algn="l" defTabSz="962025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SzPct val="80000"/>
        <a:buFont typeface="Wingdings" charset="0"/>
        <a:buChar char="Ø"/>
        <a:defRPr sz="4200" b="1">
          <a:solidFill>
            <a:srgbClr val="0000CC"/>
          </a:solidFill>
          <a:latin typeface="+mn-lt"/>
          <a:ea typeface="ＭＳ Ｐゴシック" charset="-128"/>
          <a:cs typeface="ＭＳ Ｐゴシック" charset="-128"/>
        </a:defRPr>
      </a:lvl1pPr>
      <a:lvl2pPr marL="781050" indent="-300038" algn="l" defTabSz="962025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Font typeface="Wingdings" charset="0"/>
        <a:buChar char="§"/>
        <a:defRPr sz="3800" b="1">
          <a:solidFill>
            <a:schemeClr val="tx1"/>
          </a:solidFill>
          <a:latin typeface="+mn-lt"/>
          <a:ea typeface="ＭＳ Ｐゴシック" pitchFamily="-112" charset="-128"/>
        </a:defRPr>
      </a:lvl2pPr>
      <a:lvl3pPr marL="1203325" indent="-236538" algn="l" defTabSz="962025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har char="•"/>
        <a:defRPr sz="3200" b="1">
          <a:solidFill>
            <a:srgbClr val="FF00FF"/>
          </a:solidFill>
          <a:latin typeface="+mn-lt"/>
          <a:ea typeface="ＭＳ Ｐゴシック" pitchFamily="-112" charset="-128"/>
        </a:defRPr>
      </a:lvl3pPr>
      <a:lvl4pPr marL="1689100" indent="-241300" algn="l" defTabSz="962025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Font typeface="Times New Roman" charset="0"/>
        <a:buChar char="–"/>
        <a:defRPr sz="2900" b="1">
          <a:solidFill>
            <a:srgbClr val="6600FF"/>
          </a:solidFill>
          <a:latin typeface="+mn-lt"/>
          <a:ea typeface="ＭＳ Ｐゴシック" pitchFamily="-112" charset="-128"/>
        </a:defRPr>
      </a:lvl4pPr>
      <a:lvl5pPr marL="2170113" indent="-236538" algn="l" defTabSz="962025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har char="»"/>
        <a:defRPr sz="2900" b="1">
          <a:solidFill>
            <a:schemeClr val="tx1"/>
          </a:solidFill>
          <a:latin typeface="+mn-lt"/>
          <a:ea typeface="ＭＳ Ｐゴシック" pitchFamily="-112" charset="-128"/>
        </a:defRPr>
      </a:lvl5pPr>
      <a:lvl6pPr marL="2629730" indent="-241086" algn="l" defTabSz="965925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har char="»"/>
        <a:defRPr sz="2900" b="1">
          <a:solidFill>
            <a:schemeClr val="tx1"/>
          </a:solidFill>
          <a:latin typeface="+mn-lt"/>
        </a:defRPr>
      </a:lvl6pPr>
      <a:lvl7pPr marL="3086523" indent="-241086" algn="l" defTabSz="965925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har char="»"/>
        <a:defRPr sz="2900" b="1">
          <a:solidFill>
            <a:schemeClr val="tx1"/>
          </a:solidFill>
          <a:latin typeface="+mn-lt"/>
        </a:defRPr>
      </a:lvl7pPr>
      <a:lvl8pPr marL="3543316" indent="-241086" algn="l" defTabSz="965925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har char="»"/>
        <a:defRPr sz="2900" b="1">
          <a:solidFill>
            <a:schemeClr val="tx1"/>
          </a:solidFill>
          <a:latin typeface="+mn-lt"/>
        </a:defRPr>
      </a:lvl8pPr>
      <a:lvl9pPr marL="4000108" indent="-241086" algn="l" defTabSz="965925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har char="»"/>
        <a:defRPr sz="29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3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86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77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72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65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56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49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42" algn="l" defTabSz="9135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20" Type="http://schemas.openxmlformats.org/officeDocument/2006/relationships/image" Target="../media/image19.jpeg"/><Relationship Id="rId10" Type="http://schemas.openxmlformats.org/officeDocument/2006/relationships/image" Target="../media/image9.jpeg"/><Relationship Id="rId11" Type="http://schemas.openxmlformats.org/officeDocument/2006/relationships/image" Target="../media/image10.jpeg"/><Relationship Id="rId12" Type="http://schemas.openxmlformats.org/officeDocument/2006/relationships/image" Target="../media/image11.jpeg"/><Relationship Id="rId13" Type="http://schemas.openxmlformats.org/officeDocument/2006/relationships/image" Target="../media/image12.png"/><Relationship Id="rId14" Type="http://schemas.openxmlformats.org/officeDocument/2006/relationships/image" Target="../media/image13.jpeg"/><Relationship Id="rId15" Type="http://schemas.openxmlformats.org/officeDocument/2006/relationships/image" Target="../media/image14.jpeg"/><Relationship Id="rId16" Type="http://schemas.openxmlformats.org/officeDocument/2006/relationships/image" Target="../media/image15.jpeg"/><Relationship Id="rId17" Type="http://schemas.openxmlformats.org/officeDocument/2006/relationships/image" Target="../media/image16.jpeg"/><Relationship Id="rId18" Type="http://schemas.openxmlformats.org/officeDocument/2006/relationships/image" Target="../media/image17.jpeg"/><Relationship Id="rId19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6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620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>
                <a:solidFill>
                  <a:srgbClr val="606060"/>
                </a:solidFill>
              </a:rPr>
              <a:pPr eaLnBrk="1" hangingPunct="1"/>
              <a:t>1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1600200" y="5181600"/>
            <a:ext cx="63341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lIns="91359" tIns="45679" rIns="91359" bIns="45679">
            <a:spAutoFit/>
          </a:bodyPr>
          <a:lstStyle/>
          <a:p>
            <a:pPr algn="ctr" eaLnBrk="0" hangingPunct="0"/>
            <a:r>
              <a:rPr lang="en-US" altLang="ja-JP" b="1" i="1" dirty="0">
                <a:solidFill>
                  <a:schemeClr val="accent1">
                    <a:lumMod val="75000"/>
                  </a:schemeClr>
                </a:solidFill>
                <a:latin typeface="Tahoma" charset="0"/>
                <a:ea typeface="MS Mincho" charset="0"/>
                <a:cs typeface="MS Mincho" charset="0"/>
              </a:rPr>
              <a:t>University of California, Los Angeles</a:t>
            </a:r>
            <a:endParaRPr lang="en-US" altLang="ja-JP" dirty="0">
              <a:solidFill>
                <a:schemeClr val="accent1">
                  <a:lumMod val="75000"/>
                </a:schemeClr>
              </a:solidFill>
              <a:latin typeface="Times New Roman" charset="0"/>
              <a:ea typeface="MS Mincho" charset="0"/>
              <a:cs typeface="MS Mincho" charset="0"/>
            </a:endParaRPr>
          </a:p>
          <a:p>
            <a:pPr algn="ctr" eaLnBrk="0" hangingPunct="0"/>
            <a:r>
              <a:rPr lang="en-US" altLang="ja-JP" b="1" i="1" dirty="0">
                <a:solidFill>
                  <a:schemeClr val="accent1">
                    <a:lumMod val="75000"/>
                  </a:schemeClr>
                </a:solidFill>
                <a:latin typeface="Tahoma" charset="0"/>
                <a:ea typeface="MS Mincho" charset="0"/>
                <a:cs typeface="MS Mincho" charset="0"/>
              </a:rPr>
              <a:t>Department of Physics and Astronomy</a:t>
            </a:r>
            <a:endParaRPr lang="en-US" altLang="ja-JP" dirty="0">
              <a:solidFill>
                <a:schemeClr val="accent1">
                  <a:lumMod val="75000"/>
                </a:schemeClr>
              </a:solidFill>
              <a:latin typeface="Times New Roman" charset="0"/>
              <a:ea typeface="MS Mincho" charset="0"/>
              <a:cs typeface="MS Mincho" charset="0"/>
            </a:endParaRPr>
          </a:p>
          <a:p>
            <a:pPr algn="ctr" eaLnBrk="0" hangingPunct="0"/>
            <a:endParaRPr lang="en-US" altLang="ja-JP" sz="1000" dirty="0">
              <a:solidFill>
                <a:schemeClr val="accent1">
                  <a:lumMod val="75000"/>
                </a:schemeClr>
              </a:solidFill>
              <a:latin typeface="Times New Roman" charset="0"/>
              <a:ea typeface="MS Mincho" charset="0"/>
              <a:cs typeface="MS Mincho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altLang="ja-JP" dirty="0" err="1">
                <a:solidFill>
                  <a:schemeClr val="accent1">
                    <a:lumMod val="75000"/>
                  </a:schemeClr>
                </a:solidFill>
                <a:latin typeface="Tahoma" charset="0"/>
                <a:ea typeface="MS Mincho" charset="0"/>
                <a:cs typeface="MS Mincho" charset="0"/>
              </a:rPr>
              <a:t>arisaka@physics.ucla.edu</a:t>
            </a:r>
            <a:endParaRPr lang="en-US" altLang="ja-JP" dirty="0">
              <a:solidFill>
                <a:schemeClr val="accent1">
                  <a:lumMod val="75000"/>
                </a:schemeClr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791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762000"/>
            <a:ext cx="9296400" cy="1981202"/>
          </a:xfrm>
          <a:ln>
            <a:miter lim="800000"/>
            <a:headEnd/>
            <a:tailEnd/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65925" eaLnBrk="1" hangingPunct="1">
              <a:defRPr/>
            </a:pPr>
            <a:r>
              <a:rPr lang="en-US" sz="6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MAX &amp; XAX</a:t>
            </a:r>
            <a: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Dark Matter </a:t>
            </a:r>
            <a:r>
              <a:rPr lang="en-US" sz="3600" dirty="0">
                <a:solidFill>
                  <a:srgbClr val="99663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and </a:t>
            </a:r>
            <a:r>
              <a:rPr lang="en-US" sz="36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Neutrino Observatory </a:t>
            </a:r>
            <a:r>
              <a:rPr lang="en-US" sz="3600" dirty="0">
                <a:solidFill>
                  <a:srgbClr val="99663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based on multi-ton </a:t>
            </a:r>
            <a:r>
              <a:rPr lang="en-US" sz="36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Liquid Xenon </a:t>
            </a:r>
            <a:r>
              <a:rPr lang="en-US" sz="3600" dirty="0">
                <a:solidFill>
                  <a:srgbClr val="99663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and </a:t>
            </a:r>
            <a:r>
              <a:rPr lang="en-US" sz="36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Liquid Argon</a:t>
            </a:r>
            <a:endParaRPr lang="en-US" sz="2400" dirty="0">
              <a:solidFill>
                <a:srgbClr val="996633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6391" name="Line 5"/>
          <p:cNvSpPr>
            <a:spLocks noChangeShapeType="1"/>
          </p:cNvSpPr>
          <p:nvPr/>
        </p:nvSpPr>
        <p:spPr bwMode="auto">
          <a:xfrm>
            <a:off x="0" y="2768600"/>
            <a:ext cx="96012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9" tIns="45679" rIns="91359" bIns="45679" anchor="ctr"/>
          <a:lstStyle/>
          <a:p>
            <a:endParaRPr lang="en-US"/>
          </a:p>
        </p:txBody>
      </p:sp>
      <p:sp>
        <p:nvSpPr>
          <p:cNvPr id="16392" name="Line 6"/>
          <p:cNvSpPr>
            <a:spLocks noChangeAspect="1" noChangeShapeType="1"/>
          </p:cNvSpPr>
          <p:nvPr/>
        </p:nvSpPr>
        <p:spPr bwMode="auto">
          <a:xfrm>
            <a:off x="26988" y="685800"/>
            <a:ext cx="0" cy="2103438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9" tIns="45679" rIns="91359" bIns="45679" anchor="ctr"/>
          <a:lstStyle/>
          <a:p>
            <a:endParaRPr lang="en-US"/>
          </a:p>
        </p:txBody>
      </p:sp>
      <p:sp>
        <p:nvSpPr>
          <p:cNvPr id="16393" name="Line 7"/>
          <p:cNvSpPr>
            <a:spLocks noChangeAspect="1" noChangeShapeType="1"/>
          </p:cNvSpPr>
          <p:nvPr/>
        </p:nvSpPr>
        <p:spPr bwMode="auto">
          <a:xfrm>
            <a:off x="9574213" y="685800"/>
            <a:ext cx="0" cy="2103438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9" tIns="45679" rIns="91359" bIns="45679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362200" y="3733800"/>
            <a:ext cx="4876800" cy="2124075"/>
          </a:xfrm>
          <a:prstGeom prst="rect">
            <a:avLst/>
          </a:prstGeom>
          <a:noFill/>
          <a:ln w="6350">
            <a:noFill/>
            <a:miter lim="800000"/>
            <a:headEnd type="none" w="lg" len="lg"/>
            <a:tailEnd type="none" w="med" len="lg"/>
          </a:ln>
          <a:effectLst/>
        </p:spPr>
        <p:txBody>
          <a:bodyPr lIns="91359" tIns="45679" rIns="91359" bIns="45679">
            <a:spAutoFit/>
          </a:bodyPr>
          <a:lstStyle/>
          <a:p>
            <a:pPr algn="ctr" eaLnBrk="0" hangingPunct="0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Katsushi Arisaka</a:t>
            </a:r>
          </a:p>
          <a:p>
            <a:pPr algn="ctr" eaLnBrk="0" hangingPunct="0"/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pPr algn="ctr" eaLnBrk="0" hangingPunct="0"/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31314" y="40862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 smtClean="0">
              <a:latin typeface="+mn-lt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7/25/2012</a:t>
            </a:r>
            <a:endParaRPr lang="en-US" sz="1500" dirty="0">
              <a:solidFill>
                <a:srgbClr val="606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1_experimen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3150" y="-1049021"/>
            <a:ext cx="7214870" cy="9361170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991600" y="3276600"/>
            <a:ext cx="689771" cy="64629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FF00FF"/>
                </a:solidFill>
                <a:latin typeface="Arial Narrow" charset="0"/>
              </a:rPr>
              <a:t>G1</a:t>
            </a:r>
            <a:endParaRPr lang="en-US" sz="3600" b="1" dirty="0">
              <a:solidFill>
                <a:srgbClr val="FF00FF"/>
              </a:solidFill>
              <a:latin typeface="Arial Narrow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1800" y="4191000"/>
            <a:ext cx="967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  <a:latin typeface="+mn-lt"/>
              </a:rPr>
              <a:t>CMSSM</a:t>
            </a:r>
            <a:endParaRPr lang="en-US" sz="2000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0069-A5A5-2640-8E1D-58A3D5D02C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95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2_experimen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3150" y="-1047750"/>
            <a:ext cx="7214870" cy="9361170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991600" y="3276600"/>
            <a:ext cx="689771" cy="64629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FF00FF"/>
                </a:solidFill>
                <a:latin typeface="Arial Narrow" charset="0"/>
              </a:rPr>
              <a:t>G1</a:t>
            </a:r>
            <a:endParaRPr lang="en-US" sz="3600" b="1" dirty="0">
              <a:solidFill>
                <a:srgbClr val="FF00FF"/>
              </a:solidFill>
              <a:latin typeface="Arial Narrow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1800" y="4191000"/>
            <a:ext cx="967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  <a:latin typeface="+mn-lt"/>
              </a:rPr>
              <a:t>CMSSM</a:t>
            </a:r>
            <a:endParaRPr lang="en-US" sz="2000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8966105" y="4343400"/>
            <a:ext cx="689771" cy="64629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FF"/>
                </a:solidFill>
                <a:latin typeface="Arial Narrow" charset="0"/>
              </a:rPr>
              <a:t>G2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0069-A5A5-2640-8E1D-58A3D5D02C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005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3_experimen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3150" y="-1047750"/>
            <a:ext cx="7214870" cy="9361170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991600" y="3276600"/>
            <a:ext cx="689771" cy="64629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FF00FF"/>
                </a:solidFill>
                <a:latin typeface="Arial Narrow" charset="0"/>
              </a:rPr>
              <a:t>G1</a:t>
            </a:r>
            <a:endParaRPr lang="en-US" sz="3600" b="1" dirty="0">
              <a:solidFill>
                <a:srgbClr val="FF00FF"/>
              </a:solidFill>
              <a:latin typeface="Arial Narrow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1800" y="4191000"/>
            <a:ext cx="967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  <a:latin typeface="+mn-lt"/>
              </a:rPr>
              <a:t>CMSSM</a:t>
            </a:r>
            <a:endParaRPr lang="en-US" sz="2000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8966105" y="4343400"/>
            <a:ext cx="689771" cy="64629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FF"/>
                </a:solidFill>
                <a:latin typeface="Arial Narrow" charset="0"/>
              </a:rPr>
              <a:t>G2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8978596" y="5257800"/>
            <a:ext cx="689771" cy="64629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FF"/>
                </a:solidFill>
                <a:latin typeface="Arial Narrow" charset="0"/>
              </a:rPr>
              <a:t>G3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05000" y="5029200"/>
            <a:ext cx="544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Xe</a:t>
            </a:r>
            <a:endParaRPr lang="en-US" sz="2800" b="1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82812" y="5578574"/>
            <a:ext cx="228600" cy="228600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6553200" y="5867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800080"/>
                </a:solidFill>
                <a:latin typeface="+mn-lt"/>
              </a:rPr>
              <a:t>Ar</a:t>
            </a:r>
            <a:endParaRPr lang="en-US" sz="2800" b="1" dirty="0" smtClean="0">
              <a:solidFill>
                <a:srgbClr val="80008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0069-A5A5-2640-8E1D-58A3D5D02C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918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3_experimen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3150" y="-1047750"/>
            <a:ext cx="7214870" cy="9361170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991600" y="3276600"/>
            <a:ext cx="689771" cy="64629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rgbClr val="FF00FF"/>
                </a:solidFill>
                <a:latin typeface="Arial Narrow" charset="0"/>
              </a:rPr>
              <a:t>G1</a:t>
            </a:r>
            <a:endParaRPr lang="en-US" sz="3600" b="1" dirty="0">
              <a:solidFill>
                <a:srgbClr val="FF00FF"/>
              </a:solidFill>
              <a:latin typeface="Arial Narrow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1800" y="4191000"/>
            <a:ext cx="967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6600"/>
                </a:solidFill>
                <a:latin typeface="+mn-lt"/>
              </a:rPr>
              <a:t>CMSSM</a:t>
            </a:r>
            <a:endParaRPr lang="en-US" sz="2000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8966105" y="4343400"/>
            <a:ext cx="689771" cy="64629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FF"/>
                </a:solidFill>
                <a:latin typeface="Arial Narrow" charset="0"/>
              </a:rPr>
              <a:t>G2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8978596" y="5257800"/>
            <a:ext cx="689771" cy="64629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FF"/>
                </a:solidFill>
                <a:latin typeface="Arial Narrow" charset="0"/>
              </a:rPr>
              <a:t>G3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18539" y="1320224"/>
            <a:ext cx="3258612" cy="4928177"/>
            <a:chOff x="5181600" y="1539856"/>
            <a:chExt cx="2426964" cy="4708544"/>
          </a:xfrm>
        </p:grpSpPr>
        <p:cxnSp>
          <p:nvCxnSpPr>
            <p:cNvPr id="11" name="Straight Connector 10"/>
            <p:cNvCxnSpPr>
              <a:cxnSpLocks noChangeAspect="1"/>
            </p:cNvCxnSpPr>
            <p:nvPr/>
          </p:nvCxnSpPr>
          <p:spPr bwMode="auto">
            <a:xfrm flipH="1">
              <a:off x="5867400" y="2362200"/>
              <a:ext cx="0" cy="38862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>
              <a:cxnSpLocks noChangeAspect="1"/>
            </p:cNvCxnSpPr>
            <p:nvPr/>
          </p:nvCxnSpPr>
          <p:spPr bwMode="auto">
            <a:xfrm flipH="1">
              <a:off x="6477000" y="2362200"/>
              <a:ext cx="0" cy="38862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>
              <a:cxnSpLocks noChangeAspect="1"/>
            </p:cNvCxnSpPr>
            <p:nvPr/>
          </p:nvCxnSpPr>
          <p:spPr bwMode="auto">
            <a:xfrm flipH="1">
              <a:off x="7394951" y="2362200"/>
              <a:ext cx="0" cy="38862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5638800" y="2007508"/>
              <a:ext cx="513015" cy="382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FF6600"/>
                  </a:solidFill>
                  <a:latin typeface="+mn-lt"/>
                </a:rPr>
                <a:t>2011</a:t>
              </a:r>
              <a:endParaRPr lang="en-US" sz="2000" b="1" i="1" dirty="0">
                <a:solidFill>
                  <a:srgbClr val="FF6600"/>
                </a:solidFill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32240" y="2007508"/>
              <a:ext cx="523555" cy="382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FF6600"/>
                  </a:solidFill>
                  <a:latin typeface="+mn-lt"/>
                </a:rPr>
                <a:t>2012</a:t>
              </a:r>
              <a:endParaRPr lang="en-US" sz="2000" b="1" i="1" dirty="0">
                <a:solidFill>
                  <a:srgbClr val="FF6600"/>
                </a:solidFill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85009" y="2007508"/>
              <a:ext cx="523555" cy="382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FF6600"/>
                  </a:solidFill>
                  <a:latin typeface="+mn-lt"/>
                </a:rPr>
                <a:t>2015</a:t>
              </a:r>
              <a:endParaRPr lang="en-US" sz="2000" b="1" i="1" dirty="0">
                <a:solidFill>
                  <a:srgbClr val="FF6600"/>
                </a:solidFill>
                <a:latin typeface="+mn-lt"/>
              </a:endParaRPr>
            </a:p>
          </p:txBody>
        </p:sp>
        <p:cxnSp>
          <p:nvCxnSpPr>
            <p:cNvPr id="17" name="Straight Connector 16"/>
            <p:cNvCxnSpPr>
              <a:cxnSpLocks noChangeAspect="1"/>
            </p:cNvCxnSpPr>
            <p:nvPr/>
          </p:nvCxnSpPr>
          <p:spPr bwMode="auto">
            <a:xfrm flipH="1">
              <a:off x="5410200" y="2362200"/>
              <a:ext cx="0" cy="38862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5181600" y="2007508"/>
              <a:ext cx="427577" cy="382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FF6600"/>
                  </a:solidFill>
                  <a:latin typeface="+mn-lt"/>
                </a:rPr>
                <a:t>Pre</a:t>
              </a:r>
              <a:endParaRPr lang="en-US" sz="2000" b="1" i="1" dirty="0">
                <a:solidFill>
                  <a:srgbClr val="FF6600"/>
                </a:solidFill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58930" y="1539856"/>
              <a:ext cx="652402" cy="5587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6600"/>
                  </a:solidFill>
                  <a:latin typeface="+mn-lt"/>
                </a:rPr>
                <a:t>LHC</a:t>
              </a:r>
              <a:endParaRPr lang="en-US" sz="3200" b="1" dirty="0">
                <a:solidFill>
                  <a:srgbClr val="FF6600"/>
                </a:solidFill>
                <a:latin typeface="+mn-lt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905000" y="5029200"/>
            <a:ext cx="544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Xe</a:t>
            </a:r>
            <a:endParaRPr lang="en-US" sz="2800" b="1" dirty="0" smtClean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82812" y="5578574"/>
            <a:ext cx="228600" cy="228600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6553200" y="5867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800080"/>
                </a:solidFill>
                <a:latin typeface="+mn-lt"/>
              </a:rPr>
              <a:t>Ar</a:t>
            </a:r>
            <a:endParaRPr lang="en-US" sz="2800" b="1" dirty="0" smtClean="0">
              <a:solidFill>
                <a:srgbClr val="800080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0069-A5A5-2640-8E1D-58A3D5D02C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461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>
          <a:xfrm>
            <a:off x="160338" y="0"/>
            <a:ext cx="9297987" cy="685800"/>
          </a:xfrm>
        </p:spPr>
        <p:txBody>
          <a:bodyPr/>
          <a:lstStyle/>
          <a:p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(SI) WIMP Energy Spectrum for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LXe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(Cross Section = 10</a:t>
            </a:r>
            <a:r>
              <a:rPr lang="en-US" sz="2400" baseline="30000" dirty="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-45</a:t>
            </a:r>
            <a:r>
              <a:rPr lang="en-US" sz="2400" dirty="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cm</a:t>
            </a:r>
            <a:r>
              <a:rPr lang="en-US" sz="2400" baseline="30000" dirty="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pic>
        <p:nvPicPr>
          <p:cNvPr id="144387" name="Content Placeholder 6" descr="sign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63" y="781050"/>
            <a:ext cx="8377237" cy="6159500"/>
          </a:xfrm>
        </p:spPr>
      </p:pic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7018338"/>
            <a:ext cx="5562600" cy="296862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606060"/>
                </a:solidFill>
                <a:ea typeface="Arial" charset="0"/>
              </a:rPr>
              <a:t>Katsushi Arisaka, UCLA</a:t>
            </a:r>
          </a:p>
        </p:txBody>
      </p:sp>
      <p:sp>
        <p:nvSpPr>
          <p:cNvPr id="14439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7010400"/>
            <a:ext cx="16764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EBA6976-F13B-854A-8205-66DC03F62ECE}" type="slidenum">
              <a:rPr lang="en-US" sz="1500">
                <a:solidFill>
                  <a:srgbClr val="606060"/>
                </a:solidFill>
              </a:rPr>
              <a:pPr eaLnBrk="1" hangingPunct="1"/>
              <a:t>14</a:t>
            </a:fld>
            <a:endParaRPr lang="en-US" sz="1500">
              <a:solidFill>
                <a:srgbClr val="606060"/>
              </a:solidFill>
            </a:endParaRPr>
          </a:p>
        </p:txBody>
      </p:sp>
      <p:cxnSp>
        <p:nvCxnSpPr>
          <p:cNvPr id="144391" name="Straight Arrow Connector 9"/>
          <p:cNvCxnSpPr>
            <a:cxnSpLocks noChangeAspect="1"/>
          </p:cNvCxnSpPr>
          <p:nvPr/>
        </p:nvCxnSpPr>
        <p:spPr bwMode="auto">
          <a:xfrm>
            <a:off x="1679575" y="2436813"/>
            <a:ext cx="1360488" cy="1587"/>
          </a:xfrm>
          <a:prstGeom prst="straightConnector1">
            <a:avLst/>
          </a:prstGeom>
          <a:noFill/>
          <a:ln w="38100">
            <a:solidFill>
              <a:srgbClr val="FF9966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392" name="TextBox 12"/>
          <p:cNvSpPr txBox="1">
            <a:spLocks noChangeArrowheads="1"/>
          </p:cNvSpPr>
          <p:nvPr/>
        </p:nvSpPr>
        <p:spPr bwMode="auto">
          <a:xfrm>
            <a:off x="1600200" y="1949450"/>
            <a:ext cx="8032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9966"/>
                </a:solidFill>
                <a:latin typeface="Arial Narrow" charset="0"/>
              </a:rPr>
              <a:t>8 keVr</a:t>
            </a:r>
          </a:p>
        </p:txBody>
      </p:sp>
      <p:sp>
        <p:nvSpPr>
          <p:cNvPr id="144393" name="TextBox 13"/>
          <p:cNvSpPr txBox="1">
            <a:spLocks noChangeArrowheads="1"/>
          </p:cNvSpPr>
          <p:nvPr/>
        </p:nvSpPr>
        <p:spPr bwMode="auto">
          <a:xfrm>
            <a:off x="2667000" y="1941513"/>
            <a:ext cx="92392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9966"/>
                </a:solidFill>
                <a:latin typeface="Arial Narrow" charset="0"/>
              </a:rPr>
              <a:t>45 keVr</a:t>
            </a:r>
          </a:p>
        </p:txBody>
      </p:sp>
      <p:sp>
        <p:nvSpPr>
          <p:cNvPr id="144394" name="TextBox 18"/>
          <p:cNvSpPr txBox="1">
            <a:spLocks noChangeArrowheads="1"/>
          </p:cNvSpPr>
          <p:nvPr/>
        </p:nvSpPr>
        <p:spPr bwMode="auto">
          <a:xfrm>
            <a:off x="1905000" y="1371600"/>
            <a:ext cx="1212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Arial Narrow" charset="0"/>
              </a:rPr>
              <a:t>Xenon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57400" y="3200400"/>
            <a:ext cx="765175" cy="307975"/>
          </a:xfrm>
          <a:prstGeom prst="rect">
            <a:avLst/>
          </a:prstGeom>
          <a:noFill/>
        </p:spPr>
        <p:txBody>
          <a:bodyPr wrap="none" lIns="91350" tIns="45675" rIns="91350" bIns="45675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6"/>
                </a:solidFill>
                <a:latin typeface="+mn-lt"/>
                <a:ea typeface="Arial" charset="0"/>
              </a:rPr>
              <a:t>200 </a:t>
            </a:r>
            <a:r>
              <a:rPr lang="en-US" sz="1400" b="1" dirty="0" err="1">
                <a:solidFill>
                  <a:schemeClr val="accent6"/>
                </a:solidFill>
                <a:latin typeface="+mn-lt"/>
                <a:ea typeface="Arial" charset="0"/>
              </a:rPr>
              <a:t>GeV</a:t>
            </a:r>
            <a:endParaRPr lang="en-US" sz="1400" b="1" dirty="0">
              <a:solidFill>
                <a:schemeClr val="accent6"/>
              </a:solidFill>
              <a:latin typeface="+mn-lt"/>
              <a:ea typeface="Arial" charset="0"/>
            </a:endParaRPr>
          </a:p>
        </p:txBody>
      </p:sp>
      <p:sp>
        <p:nvSpPr>
          <p:cNvPr id="144396" name="TextBox 8"/>
          <p:cNvSpPr txBox="1">
            <a:spLocks noChangeArrowheads="1"/>
          </p:cNvSpPr>
          <p:nvPr/>
        </p:nvSpPr>
        <p:spPr bwMode="auto">
          <a:xfrm>
            <a:off x="4572000" y="5867400"/>
            <a:ext cx="684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2FF1E"/>
                </a:solidFill>
                <a:latin typeface="Arial Narrow" charset="0"/>
              </a:rPr>
              <a:t>50 GeV</a:t>
            </a:r>
          </a:p>
        </p:txBody>
      </p:sp>
      <p:sp>
        <p:nvSpPr>
          <p:cNvPr id="144397" name="TextBox 9"/>
          <p:cNvSpPr txBox="1">
            <a:spLocks noChangeArrowheads="1"/>
          </p:cNvSpPr>
          <p:nvPr/>
        </p:nvSpPr>
        <p:spPr bwMode="auto">
          <a:xfrm>
            <a:off x="2971800" y="3276600"/>
            <a:ext cx="76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00"/>
                </a:solidFill>
                <a:latin typeface="Arial Narrow" charset="0"/>
              </a:rPr>
              <a:t>100 GeV</a:t>
            </a:r>
          </a:p>
        </p:txBody>
      </p:sp>
      <p:sp>
        <p:nvSpPr>
          <p:cNvPr id="144398" name="TextBox 14"/>
          <p:cNvSpPr txBox="1">
            <a:spLocks noChangeArrowheads="1"/>
          </p:cNvSpPr>
          <p:nvPr/>
        </p:nvSpPr>
        <p:spPr bwMode="auto">
          <a:xfrm>
            <a:off x="2438400" y="4038600"/>
            <a:ext cx="847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FFFF"/>
                </a:solidFill>
                <a:latin typeface="Arial Narrow" charset="0"/>
              </a:rPr>
              <a:t>1000 GeV</a:t>
            </a:r>
          </a:p>
        </p:txBody>
      </p:sp>
      <p:sp>
        <p:nvSpPr>
          <p:cNvPr id="144399" name="TextBox 15"/>
          <p:cNvSpPr txBox="1">
            <a:spLocks noChangeArrowheads="1"/>
          </p:cNvSpPr>
          <p:nvPr/>
        </p:nvSpPr>
        <p:spPr bwMode="auto">
          <a:xfrm>
            <a:off x="2209800" y="3505200"/>
            <a:ext cx="76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8000"/>
                </a:solidFill>
                <a:latin typeface="Arial Narrow" charset="0"/>
              </a:rPr>
              <a:t>500 GeV</a:t>
            </a:r>
          </a:p>
        </p:txBody>
      </p:sp>
      <p:sp>
        <p:nvSpPr>
          <p:cNvPr id="144400" name="TextBox 6"/>
          <p:cNvSpPr txBox="1">
            <a:spLocks noChangeArrowheads="1"/>
          </p:cNvSpPr>
          <p:nvPr/>
        </p:nvSpPr>
        <p:spPr bwMode="auto">
          <a:xfrm>
            <a:off x="2667000" y="5105400"/>
            <a:ext cx="684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FF"/>
                </a:solidFill>
                <a:latin typeface="Arial Narrow" charset="0"/>
              </a:rPr>
              <a:t>20 GeV</a:t>
            </a:r>
          </a:p>
        </p:txBody>
      </p:sp>
      <p:sp>
        <p:nvSpPr>
          <p:cNvPr id="17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Katsushi Arisaka, UCLA</a:t>
            </a:r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606060"/>
                </a:solidFill>
              </a:rPr>
              <a:pPr eaLnBrk="1" hangingPunct="1"/>
              <a:t>14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7/25/2012</a:t>
            </a:r>
            <a:endParaRPr lang="en-US" sz="1500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4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/>
          </p:nvPr>
        </p:nvSpPr>
        <p:spPr>
          <a:xfrm>
            <a:off x="160338" y="0"/>
            <a:ext cx="9297987" cy="685800"/>
          </a:xfrm>
        </p:spPr>
        <p:txBody>
          <a:bodyPr/>
          <a:lstStyle/>
          <a:p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(SI) WIMP Energy Spectrum for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LAr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(Cross Section = 10</a:t>
            </a:r>
            <a:r>
              <a:rPr lang="en-US" sz="2400" baseline="30000" dirty="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-45</a:t>
            </a:r>
            <a:r>
              <a:rPr lang="en-US" sz="2400" dirty="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cm</a:t>
            </a:r>
            <a:r>
              <a:rPr lang="en-US" sz="2400" baseline="30000" dirty="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dirty="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pic>
        <p:nvPicPr>
          <p:cNvPr id="145411" name="Content Placeholder 6" descr="sign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63" y="781050"/>
            <a:ext cx="8377237" cy="6159500"/>
          </a:xfrm>
        </p:spPr>
      </p:pic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606060"/>
                </a:solidFill>
                <a:ea typeface="Arial" charset="0"/>
              </a:rPr>
              <a:t>Katsushi Arisaka, UCLA</a:t>
            </a:r>
          </a:p>
        </p:txBody>
      </p:sp>
      <p:sp>
        <p:nvSpPr>
          <p:cNvPr id="1454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A94F9AB-89B1-E140-965F-3B0AF1766E32}" type="slidenum">
              <a:rPr lang="en-US" sz="1500">
                <a:solidFill>
                  <a:srgbClr val="606060"/>
                </a:solidFill>
              </a:rPr>
              <a:pPr eaLnBrk="1" hangingPunct="1"/>
              <a:t>15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145415" name="TextBox 6"/>
          <p:cNvSpPr txBox="1">
            <a:spLocks noChangeArrowheads="1"/>
          </p:cNvSpPr>
          <p:nvPr/>
        </p:nvSpPr>
        <p:spPr bwMode="auto">
          <a:xfrm>
            <a:off x="3352800" y="5073650"/>
            <a:ext cx="684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FF"/>
                </a:solidFill>
                <a:latin typeface="Arial Narrow" charset="0"/>
              </a:rPr>
              <a:t>20 GeV</a:t>
            </a:r>
          </a:p>
        </p:txBody>
      </p:sp>
      <p:sp>
        <p:nvSpPr>
          <p:cNvPr id="145416" name="TextBox 7"/>
          <p:cNvSpPr txBox="1">
            <a:spLocks noChangeArrowheads="1"/>
          </p:cNvSpPr>
          <p:nvPr/>
        </p:nvSpPr>
        <p:spPr bwMode="auto">
          <a:xfrm>
            <a:off x="6705600" y="4464050"/>
            <a:ext cx="76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66FF"/>
                </a:solidFill>
                <a:latin typeface="Arial Narrow" charset="0"/>
              </a:rPr>
              <a:t>200 GeV</a:t>
            </a:r>
          </a:p>
        </p:txBody>
      </p:sp>
      <p:sp>
        <p:nvSpPr>
          <p:cNvPr id="145417" name="TextBox 8"/>
          <p:cNvSpPr txBox="1">
            <a:spLocks noChangeArrowheads="1"/>
          </p:cNvSpPr>
          <p:nvPr/>
        </p:nvSpPr>
        <p:spPr bwMode="auto">
          <a:xfrm>
            <a:off x="5181600" y="5181600"/>
            <a:ext cx="684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2FF1E"/>
                </a:solidFill>
                <a:latin typeface="Arial Narrow" charset="0"/>
              </a:rPr>
              <a:t>50 GeV</a:t>
            </a:r>
          </a:p>
        </p:txBody>
      </p:sp>
      <p:sp>
        <p:nvSpPr>
          <p:cNvPr id="145418" name="TextBox 9"/>
          <p:cNvSpPr txBox="1">
            <a:spLocks noChangeArrowheads="1"/>
          </p:cNvSpPr>
          <p:nvPr/>
        </p:nvSpPr>
        <p:spPr bwMode="auto">
          <a:xfrm>
            <a:off x="3200400" y="3443288"/>
            <a:ext cx="76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FF0000"/>
                </a:solidFill>
                <a:latin typeface="Arial Narrow" charset="0"/>
              </a:rPr>
              <a:t>100 GeV</a:t>
            </a:r>
          </a:p>
        </p:txBody>
      </p:sp>
      <p:sp>
        <p:nvSpPr>
          <p:cNvPr id="145419" name="TextBox 14"/>
          <p:cNvSpPr txBox="1">
            <a:spLocks noChangeArrowheads="1"/>
          </p:cNvSpPr>
          <p:nvPr/>
        </p:nvSpPr>
        <p:spPr bwMode="auto">
          <a:xfrm>
            <a:off x="3200400" y="4267200"/>
            <a:ext cx="847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FFFF"/>
                </a:solidFill>
                <a:latin typeface="Arial Narrow" charset="0"/>
              </a:rPr>
              <a:t>1000 GeV</a:t>
            </a:r>
          </a:p>
        </p:txBody>
      </p:sp>
      <p:sp>
        <p:nvSpPr>
          <p:cNvPr id="145420" name="TextBox 15"/>
          <p:cNvSpPr txBox="1">
            <a:spLocks noChangeArrowheads="1"/>
          </p:cNvSpPr>
          <p:nvPr/>
        </p:nvSpPr>
        <p:spPr bwMode="auto">
          <a:xfrm>
            <a:off x="2743200" y="3810000"/>
            <a:ext cx="76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8000"/>
                </a:solidFill>
                <a:latin typeface="Arial Narrow" charset="0"/>
              </a:rPr>
              <a:t>500 GeV</a:t>
            </a:r>
          </a:p>
        </p:txBody>
      </p:sp>
      <p:cxnSp>
        <p:nvCxnSpPr>
          <p:cNvPr id="145421" name="Straight Arrow Connector 9"/>
          <p:cNvCxnSpPr>
            <a:cxnSpLocks noChangeAspect="1"/>
          </p:cNvCxnSpPr>
          <p:nvPr/>
        </p:nvCxnSpPr>
        <p:spPr bwMode="auto">
          <a:xfrm>
            <a:off x="3124200" y="3351213"/>
            <a:ext cx="5029200" cy="1587"/>
          </a:xfrm>
          <a:prstGeom prst="straightConnector1">
            <a:avLst/>
          </a:prstGeom>
          <a:noFill/>
          <a:ln w="38100">
            <a:solidFill>
              <a:srgbClr val="FF9966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5422" name="TextBox 13"/>
          <p:cNvSpPr txBox="1">
            <a:spLocks noChangeArrowheads="1"/>
          </p:cNvSpPr>
          <p:nvPr/>
        </p:nvSpPr>
        <p:spPr bwMode="auto">
          <a:xfrm>
            <a:off x="7162800" y="2925763"/>
            <a:ext cx="10350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9966"/>
                </a:solidFill>
                <a:latin typeface="Arial Narrow" charset="0"/>
              </a:rPr>
              <a:t>200 keVr</a:t>
            </a:r>
          </a:p>
        </p:txBody>
      </p:sp>
      <p:sp>
        <p:nvSpPr>
          <p:cNvPr id="145423" name="TextBox 12"/>
          <p:cNvSpPr txBox="1">
            <a:spLocks noChangeArrowheads="1"/>
          </p:cNvSpPr>
          <p:nvPr/>
        </p:nvSpPr>
        <p:spPr bwMode="auto">
          <a:xfrm>
            <a:off x="2819400" y="2925763"/>
            <a:ext cx="921365" cy="40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FF9966"/>
                </a:solidFill>
                <a:latin typeface="Arial Narrow" charset="0"/>
              </a:rPr>
              <a:t>40 </a:t>
            </a:r>
            <a:r>
              <a:rPr lang="en-US" sz="2000" b="1" dirty="0" err="1">
                <a:solidFill>
                  <a:srgbClr val="FF9966"/>
                </a:solidFill>
                <a:latin typeface="Arial Narrow" charset="0"/>
              </a:rPr>
              <a:t>keVr</a:t>
            </a:r>
            <a:endParaRPr lang="en-US" sz="2000" b="1" dirty="0">
              <a:solidFill>
                <a:srgbClr val="FF9966"/>
              </a:solidFill>
              <a:latin typeface="Arial Narrow" charset="0"/>
            </a:endParaRPr>
          </a:p>
        </p:txBody>
      </p:sp>
      <p:sp>
        <p:nvSpPr>
          <p:cNvPr id="145424" name="TextBox 16"/>
          <p:cNvSpPr txBox="1">
            <a:spLocks noChangeArrowheads="1"/>
          </p:cNvSpPr>
          <p:nvPr/>
        </p:nvSpPr>
        <p:spPr bwMode="auto">
          <a:xfrm>
            <a:off x="3965575" y="2398713"/>
            <a:ext cx="23860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0" tIns="45675" rIns="91350" bIns="4567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3366FF"/>
                </a:solidFill>
                <a:latin typeface="Arial Narrow" charset="0"/>
              </a:rPr>
              <a:t>Argon</a:t>
            </a:r>
          </a:p>
          <a:p>
            <a:pPr algn="ctr" eaLnBrk="1" hangingPunct="1"/>
            <a:r>
              <a:rPr lang="en-US" b="1" dirty="0">
                <a:solidFill>
                  <a:srgbClr val="3366FF"/>
                </a:solidFill>
                <a:latin typeface="Arial Narrow" charset="0"/>
              </a:rPr>
              <a:t>(w/ pulse shaping)</a:t>
            </a:r>
          </a:p>
        </p:txBody>
      </p:sp>
      <p:sp>
        <p:nvSpPr>
          <p:cNvPr id="17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Katsushi Arisaka, UCLA</a:t>
            </a:r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606060"/>
                </a:solidFill>
              </a:rPr>
              <a:pPr eaLnBrk="1" hangingPunct="1"/>
              <a:t>15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1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7/25/2012</a:t>
            </a:r>
            <a:endParaRPr lang="en-US" sz="1500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329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/>
          </p:nvPr>
        </p:nvSpPr>
        <p:spPr>
          <a:xfrm>
            <a:off x="160338" y="0"/>
            <a:ext cx="9297987" cy="685800"/>
          </a:xfrm>
        </p:spPr>
        <p:txBody>
          <a:bodyPr/>
          <a:lstStyle/>
          <a:p>
            <a:r>
              <a:rPr lang="en-US" sz="2500">
                <a:latin typeface="Tahoma" charset="0"/>
                <a:ea typeface="ＭＳ Ｐゴシック" charset="0"/>
                <a:cs typeface="ＭＳ Ｐゴシック" charset="0"/>
              </a:rPr>
              <a:t>1-</a:t>
            </a:r>
            <a:r>
              <a:rPr lang="el-GR" sz="2500">
                <a:latin typeface="Tahoma" charset="0"/>
                <a:ea typeface="ＭＳ Ｐゴシック" charset="0"/>
                <a:cs typeface="ＭＳ Ｐゴシック" charset="0"/>
              </a:rPr>
              <a:t>σ</a:t>
            </a:r>
            <a:r>
              <a:rPr lang="en-US" sz="2500">
                <a:latin typeface="Tahoma" charset="0"/>
                <a:ea typeface="ＭＳ Ｐゴシック" charset="0"/>
                <a:cs typeface="ＭＳ Ｐゴシック" charset="0"/>
              </a:rPr>
              <a:t> Error of WIMP Mass vs SI Cross Section</a:t>
            </a:r>
            <a:br>
              <a:rPr lang="en-US" sz="250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5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(10 ton*year Xe and 50 ton*year Ar)</a:t>
            </a:r>
          </a:p>
        </p:txBody>
      </p:sp>
      <p:pic>
        <p:nvPicPr>
          <p:cNvPr id="147459" name="Content Placeholder 6" descr="sign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63" y="781050"/>
            <a:ext cx="8377237" cy="6159500"/>
          </a:xfrm>
        </p:spPr>
      </p:pic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606060"/>
                </a:solidFill>
                <a:ea typeface="Arial" charset="0"/>
              </a:rPr>
              <a:t>Katsushi Arisaka, UCLA</a:t>
            </a:r>
          </a:p>
        </p:txBody>
      </p:sp>
      <p:sp>
        <p:nvSpPr>
          <p:cNvPr id="147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7DF1599-9A96-DD4C-88BF-FAE605B0F4A4}" type="slidenum">
              <a:rPr lang="en-US" sz="1500">
                <a:solidFill>
                  <a:srgbClr val="606060"/>
                </a:solidFill>
              </a:rPr>
              <a:pPr eaLnBrk="1" hangingPunct="1"/>
              <a:t>16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147464" name="TextBox 9"/>
          <p:cNvSpPr txBox="1">
            <a:spLocks noChangeArrowheads="1"/>
          </p:cNvSpPr>
          <p:nvPr/>
        </p:nvSpPr>
        <p:spPr bwMode="auto">
          <a:xfrm>
            <a:off x="3429000" y="3200400"/>
            <a:ext cx="76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9" tIns="45654" rIns="91309" bIns="456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B050"/>
                </a:solidFill>
                <a:latin typeface="Arial Narrow" charset="0"/>
              </a:rPr>
              <a:t>50 GeV</a:t>
            </a:r>
          </a:p>
        </p:txBody>
      </p:sp>
      <p:sp>
        <p:nvSpPr>
          <p:cNvPr id="147465" name="TextBox 10"/>
          <p:cNvSpPr txBox="1">
            <a:spLocks noChangeArrowheads="1"/>
          </p:cNvSpPr>
          <p:nvPr/>
        </p:nvSpPr>
        <p:spPr bwMode="auto">
          <a:xfrm>
            <a:off x="4495800" y="3200400"/>
            <a:ext cx="850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9" tIns="45654" rIns="91309" bIns="456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B050"/>
                </a:solidFill>
                <a:latin typeface="Arial Narrow" charset="0"/>
              </a:rPr>
              <a:t>100 GeV</a:t>
            </a:r>
          </a:p>
        </p:txBody>
      </p:sp>
      <p:sp>
        <p:nvSpPr>
          <p:cNvPr id="147466" name="TextBox 11"/>
          <p:cNvSpPr txBox="1">
            <a:spLocks noChangeArrowheads="1"/>
          </p:cNvSpPr>
          <p:nvPr/>
        </p:nvSpPr>
        <p:spPr bwMode="auto">
          <a:xfrm>
            <a:off x="5715000" y="3200400"/>
            <a:ext cx="850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9" tIns="45654" rIns="91309" bIns="456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B050"/>
                </a:solidFill>
                <a:latin typeface="Arial Narrow" charset="0"/>
              </a:rPr>
              <a:t>200 GeV</a:t>
            </a:r>
          </a:p>
        </p:txBody>
      </p:sp>
      <p:sp>
        <p:nvSpPr>
          <p:cNvPr id="147467" name="TextBox 12"/>
          <p:cNvSpPr txBox="1">
            <a:spLocks noChangeArrowheads="1"/>
          </p:cNvSpPr>
          <p:nvPr/>
        </p:nvSpPr>
        <p:spPr bwMode="auto">
          <a:xfrm>
            <a:off x="6934200" y="3200400"/>
            <a:ext cx="850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9" tIns="45654" rIns="91309" bIns="456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B050"/>
                </a:solidFill>
                <a:latin typeface="Arial Narrow" charset="0"/>
              </a:rPr>
              <a:t>500 GeV</a:t>
            </a:r>
          </a:p>
        </p:txBody>
      </p:sp>
      <p:sp>
        <p:nvSpPr>
          <p:cNvPr id="147468" name="TextBox 9"/>
          <p:cNvSpPr txBox="1">
            <a:spLocks noChangeArrowheads="1"/>
          </p:cNvSpPr>
          <p:nvPr/>
        </p:nvSpPr>
        <p:spPr bwMode="auto">
          <a:xfrm>
            <a:off x="1600200" y="3581400"/>
            <a:ext cx="13906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9" tIns="45654" rIns="91309" bIns="456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700" b="1" dirty="0">
                <a:solidFill>
                  <a:srgbClr val="00B050"/>
                </a:solidFill>
                <a:latin typeface="Arial Narrow" charset="0"/>
              </a:rPr>
              <a:t>10</a:t>
            </a:r>
            <a:r>
              <a:rPr lang="en-US" sz="2700" b="1" baseline="30000" dirty="0">
                <a:solidFill>
                  <a:srgbClr val="00B050"/>
                </a:solidFill>
                <a:latin typeface="Arial Narrow" charset="0"/>
              </a:rPr>
              <a:t>-45  </a:t>
            </a:r>
            <a:r>
              <a:rPr lang="en-US" sz="2700" b="1" dirty="0">
                <a:solidFill>
                  <a:srgbClr val="00B050"/>
                </a:solidFill>
                <a:latin typeface="Arial Narrow" charset="0"/>
              </a:rPr>
              <a:t>cm</a:t>
            </a:r>
            <a:r>
              <a:rPr lang="en-US" sz="2700" b="1" baseline="30000" dirty="0">
                <a:solidFill>
                  <a:srgbClr val="00B050"/>
                </a:solidFill>
                <a:latin typeface="Arial Narrow" charset="0"/>
              </a:rPr>
              <a:t>2</a:t>
            </a:r>
          </a:p>
        </p:txBody>
      </p:sp>
      <p:sp>
        <p:nvSpPr>
          <p:cNvPr id="147469" name="TextBox 7"/>
          <p:cNvSpPr txBox="1">
            <a:spLocks noChangeArrowheads="1"/>
          </p:cNvSpPr>
          <p:nvPr/>
        </p:nvSpPr>
        <p:spPr bwMode="auto">
          <a:xfrm>
            <a:off x="2890838" y="3429000"/>
            <a:ext cx="801687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9" tIns="45654" rIns="91309" bIns="456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66FF"/>
                </a:solidFill>
                <a:latin typeface="Arial Narrow" charset="0"/>
              </a:rPr>
              <a:t>Argon</a:t>
            </a:r>
          </a:p>
        </p:txBody>
      </p:sp>
      <p:sp>
        <p:nvSpPr>
          <p:cNvPr id="147470" name="TextBox 8"/>
          <p:cNvSpPr txBox="1">
            <a:spLocks noChangeArrowheads="1"/>
          </p:cNvSpPr>
          <p:nvPr/>
        </p:nvSpPr>
        <p:spPr bwMode="auto">
          <a:xfrm>
            <a:off x="4203700" y="4495800"/>
            <a:ext cx="8239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9" tIns="45654" rIns="91309" bIns="456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Xenon</a:t>
            </a:r>
          </a:p>
        </p:txBody>
      </p:sp>
      <p:sp>
        <p:nvSpPr>
          <p:cNvPr id="14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Katsushi Arisaka, UCLA</a:t>
            </a:r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606060"/>
                </a:solidFill>
              </a:rPr>
              <a:pPr eaLnBrk="1" hangingPunct="1"/>
              <a:t>16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7/25/2012</a:t>
            </a:r>
            <a:endParaRPr lang="en-US" sz="1500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417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60338" y="0"/>
            <a:ext cx="9297987" cy="685800"/>
          </a:xfrm>
        </p:spPr>
        <p:txBody>
          <a:bodyPr/>
          <a:lstStyle/>
          <a:p>
            <a:r>
              <a:rPr lang="en-US" sz="2500">
                <a:latin typeface="Tahoma" charset="0"/>
                <a:ea typeface="ＭＳ Ｐゴシック" charset="0"/>
                <a:cs typeface="ＭＳ Ｐゴシック" charset="0"/>
              </a:rPr>
              <a:t>1-</a:t>
            </a:r>
            <a:r>
              <a:rPr lang="el-GR" sz="2500">
                <a:latin typeface="Tahoma" charset="0"/>
                <a:ea typeface="ＭＳ Ｐゴシック" charset="0"/>
                <a:cs typeface="ＭＳ Ｐゴシック" charset="0"/>
              </a:rPr>
              <a:t>σ</a:t>
            </a:r>
            <a:r>
              <a:rPr lang="en-US" sz="2500">
                <a:latin typeface="Tahoma" charset="0"/>
                <a:ea typeface="ＭＳ Ｐゴシック" charset="0"/>
                <a:cs typeface="ＭＳ Ｐゴシック" charset="0"/>
              </a:rPr>
              <a:t> Error of WIMP Mass vs SI Cross Section</a:t>
            </a:r>
            <a:br>
              <a:rPr lang="en-US" sz="250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5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(10 ton*year Xe and 50 ton*year Ar)</a:t>
            </a:r>
          </a:p>
        </p:txBody>
      </p:sp>
      <p:pic>
        <p:nvPicPr>
          <p:cNvPr id="30723" name="Content Placeholder 6" descr="sign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63" y="781050"/>
            <a:ext cx="8377237" cy="6159500"/>
          </a:xfrm>
        </p:spPr>
      </p:pic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606060"/>
                </a:solidFill>
              </a:rPr>
              <a:t>Katsushi Arisaka, UCLA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C8829FE-713C-0245-986E-DD065FD5FE35}" type="slidenum">
              <a:rPr lang="en-US" sz="1500">
                <a:solidFill>
                  <a:srgbClr val="606060"/>
                </a:solidFill>
              </a:rPr>
              <a:pPr eaLnBrk="1" hangingPunct="1"/>
              <a:t>17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429000" y="32004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3" tIns="45667" rIns="91333" bIns="45667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" charset="0"/>
              </a:rPr>
              <a:t>50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" charset="0"/>
              </a:rPr>
              <a:t>GeV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 Narrow" charset="0"/>
              <a:ea typeface="Arial" charset="0"/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4495800" y="3200400"/>
            <a:ext cx="85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3" tIns="45667" rIns="91333" bIns="45667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" charset="0"/>
              </a:rPr>
              <a:t>100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" charset="0"/>
              </a:rPr>
              <a:t>GeV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 Narrow" charset="0"/>
              <a:ea typeface="Arial" charset="0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5715000" y="3200400"/>
            <a:ext cx="85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3" tIns="45667" rIns="91333" bIns="45667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" charset="0"/>
              </a:rPr>
              <a:t>200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" charset="0"/>
              </a:rPr>
              <a:t>GeV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 Narrow" charset="0"/>
              <a:ea typeface="Arial" charset="0"/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6934200" y="3200400"/>
            <a:ext cx="850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3" tIns="45667" rIns="91333" bIns="45667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" charset="0"/>
              </a:rPr>
              <a:t>500 </a:t>
            </a:r>
            <a:r>
              <a:rPr lang="en-US" sz="1600" b="1" dirty="0" err="1">
                <a:solidFill>
                  <a:schemeClr val="accent5">
                    <a:lumMod val="75000"/>
                  </a:schemeClr>
                </a:solidFill>
                <a:latin typeface="Arial Narrow" charset="0"/>
                <a:ea typeface="Arial" charset="0"/>
              </a:rPr>
              <a:t>GeV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Arial Narrow" charset="0"/>
              <a:ea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1219200"/>
            <a:ext cx="577850" cy="3698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ea typeface="Arial" charset="0"/>
              </a:rPr>
              <a:t>10</a:t>
            </a:r>
            <a:r>
              <a:rPr lang="en-US" sz="1800" b="1" baseline="30000" dirty="0">
                <a:latin typeface="+mn-lt"/>
                <a:ea typeface="Arial" charset="0"/>
              </a:rPr>
              <a:t>-45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9950" y="3622675"/>
            <a:ext cx="577850" cy="3698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ea typeface="Arial" charset="0"/>
              </a:rPr>
              <a:t>10</a:t>
            </a:r>
            <a:r>
              <a:rPr lang="en-US" sz="1800" b="1" baseline="30000" dirty="0">
                <a:latin typeface="+mn-lt"/>
                <a:ea typeface="Arial" charset="0"/>
              </a:rPr>
              <a:t>-46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9950" y="6107113"/>
            <a:ext cx="577850" cy="36988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ea typeface="Arial" charset="0"/>
              </a:rPr>
              <a:t>10</a:t>
            </a:r>
            <a:r>
              <a:rPr lang="en-US" sz="1800" b="1" baseline="30000" dirty="0">
                <a:latin typeface="+mn-lt"/>
                <a:ea typeface="Arial" charset="0"/>
              </a:rPr>
              <a:t>-47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1600200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10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209800" y="20090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5</a:t>
            </a:r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09800" y="2420845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10</a:t>
            </a:r>
            <a:endParaRPr lang="en-US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332607" y="241267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5</a:t>
            </a:r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3416109" y="2743200"/>
            <a:ext cx="927291" cy="4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3" tIns="45667" rIns="91333" bIns="4566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0066FF"/>
                </a:solidFill>
                <a:latin typeface="Arial Narrow" charset="0"/>
              </a:rPr>
              <a:t>Argon</a:t>
            </a:r>
            <a:endParaRPr lang="en-US" b="1" dirty="0">
              <a:solidFill>
                <a:srgbClr val="0066FF"/>
              </a:solidFill>
              <a:latin typeface="Arial Narrow" charset="0"/>
            </a:endParaRP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3048000" y="5105400"/>
            <a:ext cx="955695" cy="46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3" tIns="45667" rIns="91333" bIns="4566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  <a:latin typeface="Arial Narrow" charset="0"/>
              </a:rPr>
              <a:t>Xenon</a:t>
            </a:r>
            <a:endParaRPr lang="en-US" b="1" dirty="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1600200" y="3581400"/>
            <a:ext cx="13906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9" tIns="45654" rIns="91309" bIns="456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700" b="1" dirty="0">
                <a:solidFill>
                  <a:srgbClr val="00B050"/>
                </a:solidFill>
                <a:latin typeface="Arial Narrow" charset="0"/>
              </a:rPr>
              <a:t>10</a:t>
            </a:r>
            <a:r>
              <a:rPr lang="en-US" sz="2700" b="1" baseline="30000" dirty="0">
                <a:solidFill>
                  <a:srgbClr val="00B050"/>
                </a:solidFill>
                <a:latin typeface="Arial Narrow" charset="0"/>
              </a:rPr>
              <a:t>-</a:t>
            </a:r>
            <a:r>
              <a:rPr lang="en-US" sz="2700" b="1" baseline="30000" dirty="0" smtClean="0">
                <a:solidFill>
                  <a:srgbClr val="00B050"/>
                </a:solidFill>
                <a:latin typeface="Arial Narrow" charset="0"/>
              </a:rPr>
              <a:t>46  </a:t>
            </a:r>
            <a:r>
              <a:rPr lang="en-US" sz="2700" b="1" dirty="0">
                <a:solidFill>
                  <a:srgbClr val="00B050"/>
                </a:solidFill>
                <a:latin typeface="Arial Narrow" charset="0"/>
              </a:rPr>
              <a:t>cm</a:t>
            </a:r>
            <a:r>
              <a:rPr lang="en-US" sz="2700" b="1" baseline="30000" dirty="0">
                <a:solidFill>
                  <a:srgbClr val="00B050"/>
                </a:solidFill>
                <a:latin typeface="Arial Narrow" charset="0"/>
              </a:rPr>
              <a:t>2</a:t>
            </a:r>
          </a:p>
        </p:txBody>
      </p:sp>
      <p:sp>
        <p:nvSpPr>
          <p:cNvPr id="27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Katsushi Arisaka, UCLA</a:t>
            </a:r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28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606060"/>
                </a:solidFill>
              </a:rPr>
              <a:pPr eaLnBrk="1" hangingPunct="1"/>
              <a:t>17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2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7/25/2012</a:t>
            </a:r>
            <a:endParaRPr lang="en-US" sz="1500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414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60338" y="0"/>
            <a:ext cx="9297987" cy="685800"/>
          </a:xfrm>
        </p:spPr>
        <p:txBody>
          <a:bodyPr/>
          <a:lstStyle/>
          <a:p>
            <a:r>
              <a:rPr lang="en-US" sz="2500">
                <a:latin typeface="Tahoma" charset="0"/>
                <a:ea typeface="ＭＳ Ｐゴシック" charset="0"/>
                <a:cs typeface="ＭＳ Ｐゴシック" charset="0"/>
              </a:rPr>
              <a:t>1-</a:t>
            </a:r>
            <a:r>
              <a:rPr lang="el-GR" sz="2500">
                <a:latin typeface="Tahoma" charset="0"/>
                <a:ea typeface="ＭＳ Ｐゴシック" charset="0"/>
                <a:cs typeface="ＭＳ Ｐゴシック" charset="0"/>
              </a:rPr>
              <a:t>σ</a:t>
            </a:r>
            <a:r>
              <a:rPr lang="en-US" sz="2500">
                <a:latin typeface="Tahoma" charset="0"/>
                <a:ea typeface="ＭＳ Ｐゴシック" charset="0"/>
                <a:cs typeface="ＭＳ Ｐゴシック" charset="0"/>
              </a:rPr>
              <a:t> Error of WIMP Mass vs SI Cross Section</a:t>
            </a:r>
            <a:br>
              <a:rPr lang="en-US" sz="250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5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(10 ton*year Xe and 50 ton*year Ar)</a:t>
            </a:r>
          </a:p>
        </p:txBody>
      </p:sp>
      <p:pic>
        <p:nvPicPr>
          <p:cNvPr id="31747" name="Content Placeholder 6" descr="sign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63" y="781050"/>
            <a:ext cx="8377237" cy="6159500"/>
          </a:xfrm>
        </p:spPr>
      </p:pic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606060"/>
                </a:solidFill>
              </a:rPr>
              <a:t>Katsushi Arisaka, UCLA</a:t>
            </a: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AACA51C-462C-F140-A703-013E4C8B761E}" type="slidenum">
              <a:rPr lang="en-US" sz="1500">
                <a:solidFill>
                  <a:srgbClr val="606060"/>
                </a:solidFill>
              </a:rPr>
              <a:pPr eaLnBrk="1" hangingPunct="1"/>
              <a:t>18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31751" name="TextBox 7"/>
          <p:cNvSpPr txBox="1">
            <a:spLocks noChangeArrowheads="1"/>
          </p:cNvSpPr>
          <p:nvPr/>
        </p:nvSpPr>
        <p:spPr bwMode="auto">
          <a:xfrm>
            <a:off x="5472113" y="3810000"/>
            <a:ext cx="150971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3" tIns="45667" rIns="91333" bIns="4566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66FF"/>
                </a:solidFill>
                <a:latin typeface="Arial Narrow" charset="0"/>
              </a:rPr>
              <a:t>Argon</a:t>
            </a:r>
          </a:p>
          <a:p>
            <a:pPr algn="ctr" eaLnBrk="1" hangingPunct="1"/>
            <a:r>
              <a:rPr lang="en-US" b="1" dirty="0">
                <a:solidFill>
                  <a:srgbClr val="0066FF"/>
                </a:solidFill>
                <a:latin typeface="Arial Narrow" charset="0"/>
              </a:rPr>
              <a:t>(42 events)</a:t>
            </a:r>
          </a:p>
        </p:txBody>
      </p:sp>
      <p:sp>
        <p:nvSpPr>
          <p:cNvPr id="31752" name="TextBox 8"/>
          <p:cNvSpPr txBox="1">
            <a:spLocks noChangeArrowheads="1"/>
          </p:cNvSpPr>
          <p:nvPr/>
        </p:nvSpPr>
        <p:spPr bwMode="auto">
          <a:xfrm>
            <a:off x="4738688" y="2057400"/>
            <a:ext cx="150971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3" tIns="45667" rIns="91333" bIns="4566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0000"/>
                </a:solidFill>
                <a:latin typeface="Arial Narrow" charset="0"/>
              </a:rPr>
              <a:t>Xenon</a:t>
            </a:r>
          </a:p>
          <a:p>
            <a:pPr algn="ctr" eaLnBrk="1" hangingPunct="1"/>
            <a:r>
              <a:rPr lang="en-US" b="1" dirty="0">
                <a:solidFill>
                  <a:srgbClr val="FF0000"/>
                </a:solidFill>
                <a:latin typeface="Arial Narrow" charset="0"/>
              </a:rPr>
              <a:t>(56 events)</a:t>
            </a:r>
          </a:p>
        </p:txBody>
      </p:sp>
      <p:sp>
        <p:nvSpPr>
          <p:cNvPr id="31755" name="TextBox 6"/>
          <p:cNvSpPr txBox="1">
            <a:spLocks noChangeArrowheads="1"/>
          </p:cNvSpPr>
          <p:nvPr/>
        </p:nvSpPr>
        <p:spPr bwMode="auto">
          <a:xfrm>
            <a:off x="4267200" y="5334000"/>
            <a:ext cx="1193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3" tIns="45667" rIns="91333" bIns="4566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60C99C"/>
                </a:solidFill>
                <a:latin typeface="Arial Narrow" charset="0"/>
              </a:rPr>
              <a:t>100 </a:t>
            </a:r>
            <a:r>
              <a:rPr lang="en-US" b="1" dirty="0" err="1">
                <a:solidFill>
                  <a:srgbClr val="60C99C"/>
                </a:solidFill>
                <a:latin typeface="Arial Narrow" charset="0"/>
              </a:rPr>
              <a:t>GeV</a:t>
            </a:r>
            <a:endParaRPr lang="en-US" b="1" dirty="0">
              <a:solidFill>
                <a:srgbClr val="60C99C"/>
              </a:solidFill>
              <a:latin typeface="Arial Narrow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219200"/>
            <a:ext cx="577850" cy="3698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ea typeface="Arial" charset="0"/>
              </a:rPr>
              <a:t>10</a:t>
            </a:r>
            <a:r>
              <a:rPr lang="en-US" sz="1800" b="1" baseline="30000" dirty="0">
                <a:latin typeface="+mn-lt"/>
                <a:ea typeface="Arial" charset="0"/>
              </a:rPr>
              <a:t>-45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9950" y="3622675"/>
            <a:ext cx="577850" cy="3698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ea typeface="Arial" charset="0"/>
              </a:rPr>
              <a:t>10</a:t>
            </a:r>
            <a:r>
              <a:rPr lang="en-US" sz="1800" b="1" baseline="30000" dirty="0">
                <a:latin typeface="+mn-lt"/>
                <a:ea typeface="Arial" charset="0"/>
              </a:rPr>
              <a:t>-46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9950" y="6107113"/>
            <a:ext cx="577850" cy="36988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ea typeface="Arial" charset="0"/>
              </a:rPr>
              <a:t>10</a:t>
            </a:r>
            <a:r>
              <a:rPr lang="en-US" sz="1800" b="1" baseline="30000" dirty="0">
                <a:latin typeface="+mn-lt"/>
                <a:ea typeface="Arial" charset="0"/>
              </a:rPr>
              <a:t>-47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1600200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10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20090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5</a:t>
            </a:r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09800" y="2420845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10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332607" y="241267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5</a:t>
            </a:r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1600200" y="3581400"/>
            <a:ext cx="13906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9" tIns="45654" rIns="91309" bIns="456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700" b="1" dirty="0">
                <a:solidFill>
                  <a:srgbClr val="00B050"/>
                </a:solidFill>
                <a:latin typeface="Arial Narrow" charset="0"/>
              </a:rPr>
              <a:t>10</a:t>
            </a:r>
            <a:r>
              <a:rPr lang="en-US" sz="2700" b="1" baseline="30000" dirty="0">
                <a:solidFill>
                  <a:srgbClr val="00B050"/>
                </a:solidFill>
                <a:latin typeface="Arial Narrow" charset="0"/>
              </a:rPr>
              <a:t>-</a:t>
            </a:r>
            <a:r>
              <a:rPr lang="en-US" sz="2700" b="1" baseline="30000" dirty="0" smtClean="0">
                <a:solidFill>
                  <a:srgbClr val="00B050"/>
                </a:solidFill>
                <a:latin typeface="Arial Narrow" charset="0"/>
              </a:rPr>
              <a:t>46  </a:t>
            </a:r>
            <a:r>
              <a:rPr lang="en-US" sz="2700" b="1" dirty="0">
                <a:solidFill>
                  <a:srgbClr val="00B050"/>
                </a:solidFill>
                <a:latin typeface="Arial Narrow" charset="0"/>
              </a:rPr>
              <a:t>cm</a:t>
            </a:r>
            <a:r>
              <a:rPr lang="en-US" sz="2700" b="1" baseline="30000" dirty="0">
                <a:solidFill>
                  <a:srgbClr val="00B050"/>
                </a:solidFill>
                <a:latin typeface="Arial Narrow" charset="0"/>
              </a:rPr>
              <a:t>2</a:t>
            </a:r>
          </a:p>
        </p:txBody>
      </p:sp>
      <p:sp>
        <p:nvSpPr>
          <p:cNvPr id="22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Katsushi Arisaka, UCLA</a:t>
            </a:r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23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606060"/>
                </a:solidFill>
              </a:rPr>
              <a:pPr eaLnBrk="1" hangingPunct="1"/>
              <a:t>18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2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7/25/2012</a:t>
            </a:r>
            <a:endParaRPr lang="en-US" sz="1500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465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60338" y="0"/>
            <a:ext cx="9297987" cy="685800"/>
          </a:xfrm>
        </p:spPr>
        <p:txBody>
          <a:bodyPr/>
          <a:lstStyle/>
          <a:p>
            <a:r>
              <a:rPr lang="en-US" sz="2500">
                <a:latin typeface="Tahoma" charset="0"/>
                <a:ea typeface="ＭＳ Ｐゴシック" charset="0"/>
                <a:cs typeface="ＭＳ Ｐゴシック" charset="0"/>
              </a:rPr>
              <a:t>1-</a:t>
            </a:r>
            <a:r>
              <a:rPr lang="el-GR" sz="2500">
                <a:latin typeface="Tahoma" charset="0"/>
                <a:ea typeface="ＭＳ Ｐゴシック" charset="0"/>
                <a:cs typeface="ＭＳ Ｐゴシック" charset="0"/>
              </a:rPr>
              <a:t>σ</a:t>
            </a:r>
            <a:r>
              <a:rPr lang="en-US" sz="2500">
                <a:latin typeface="Tahoma" charset="0"/>
                <a:ea typeface="ＭＳ Ｐゴシック" charset="0"/>
                <a:cs typeface="ＭＳ Ｐゴシック" charset="0"/>
              </a:rPr>
              <a:t> Error of WIMP Mass vs SI Cross Section</a:t>
            </a:r>
            <a:br>
              <a:rPr lang="en-US" sz="250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5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(10 ton*year Xe and 50 ton*year Ar)</a:t>
            </a:r>
          </a:p>
        </p:txBody>
      </p:sp>
      <p:pic>
        <p:nvPicPr>
          <p:cNvPr id="32771" name="Content Placeholder 6" descr="sign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63" y="781050"/>
            <a:ext cx="8377237" cy="6159500"/>
          </a:xfrm>
        </p:spPr>
      </p:pic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606060"/>
                </a:solidFill>
              </a:rPr>
              <a:t>Katsushi Arisaka, UCLA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B6872A3-B47B-C84D-A732-2A3A7D5CF2FA}" type="slidenum">
              <a:rPr lang="en-US" sz="1500">
                <a:solidFill>
                  <a:srgbClr val="606060"/>
                </a:solidFill>
              </a:rPr>
              <a:pPr eaLnBrk="1" hangingPunct="1"/>
              <a:t>19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4267200" y="5334000"/>
            <a:ext cx="1193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3" tIns="45667" rIns="91333" bIns="4566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0C99C"/>
                </a:solidFill>
                <a:latin typeface="Arial Narrow" charset="0"/>
              </a:rPr>
              <a:t>100 GeV</a:t>
            </a:r>
          </a:p>
        </p:txBody>
      </p:sp>
      <p:sp>
        <p:nvSpPr>
          <p:cNvPr id="32776" name="TextBox 7"/>
          <p:cNvSpPr txBox="1">
            <a:spLocks noChangeArrowheads="1"/>
          </p:cNvSpPr>
          <p:nvPr/>
        </p:nvSpPr>
        <p:spPr bwMode="auto">
          <a:xfrm>
            <a:off x="5964238" y="4257675"/>
            <a:ext cx="1579562" cy="847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3" tIns="45667" rIns="91333" bIns="4566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66FF"/>
                </a:solidFill>
                <a:latin typeface="Arial Narrow" charset="0"/>
              </a:rPr>
              <a:t>Argon</a:t>
            </a:r>
          </a:p>
          <a:p>
            <a:pPr algn="ctr" eaLnBrk="1" hangingPunct="1"/>
            <a:r>
              <a:rPr lang="en-US" b="1">
                <a:solidFill>
                  <a:srgbClr val="0066FF"/>
                </a:solidFill>
                <a:latin typeface="Arial Narrow" charset="0"/>
              </a:rPr>
              <a:t>(4.2 events)</a:t>
            </a:r>
          </a:p>
        </p:txBody>
      </p:sp>
      <p:sp>
        <p:nvSpPr>
          <p:cNvPr id="32777" name="TextBox 8"/>
          <p:cNvSpPr txBox="1">
            <a:spLocks noChangeArrowheads="1"/>
          </p:cNvSpPr>
          <p:nvPr/>
        </p:nvSpPr>
        <p:spPr bwMode="auto">
          <a:xfrm>
            <a:off x="4900613" y="2057400"/>
            <a:ext cx="1579562" cy="847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3" tIns="45667" rIns="91333" bIns="4566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  <a:latin typeface="Arial Narrow" charset="0"/>
              </a:rPr>
              <a:t>Xenon</a:t>
            </a:r>
          </a:p>
          <a:p>
            <a:pPr algn="ctr" eaLnBrk="1" hangingPunct="1"/>
            <a:r>
              <a:rPr lang="en-US" b="1">
                <a:solidFill>
                  <a:srgbClr val="FF0000"/>
                </a:solidFill>
                <a:latin typeface="Arial Narrow" charset="0"/>
              </a:rPr>
              <a:t>(5.6 events)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1219200"/>
            <a:ext cx="577850" cy="3698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ea typeface="Arial" charset="0"/>
              </a:rPr>
              <a:t>10</a:t>
            </a:r>
            <a:r>
              <a:rPr lang="en-US" sz="1800" b="1" baseline="30000" dirty="0">
                <a:latin typeface="+mn-lt"/>
                <a:ea typeface="Arial" charset="0"/>
              </a:rPr>
              <a:t>-46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9950" y="3622675"/>
            <a:ext cx="577850" cy="3698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ea typeface="Arial" charset="0"/>
              </a:rPr>
              <a:t>10</a:t>
            </a:r>
            <a:r>
              <a:rPr lang="en-US" sz="1800" b="1" baseline="30000" dirty="0">
                <a:latin typeface="+mn-lt"/>
                <a:ea typeface="Arial" charset="0"/>
              </a:rPr>
              <a:t>-47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9950" y="6107113"/>
            <a:ext cx="577850" cy="36988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  <a:ea typeface="Arial" charset="0"/>
              </a:rPr>
              <a:t>10</a:t>
            </a:r>
            <a:r>
              <a:rPr lang="en-US" sz="1800" b="1" baseline="30000" dirty="0">
                <a:latin typeface="+mn-lt"/>
                <a:ea typeface="Arial" charset="0"/>
              </a:rPr>
              <a:t>-48</a:t>
            </a: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1600200" y="3581400"/>
            <a:ext cx="13906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9" tIns="45654" rIns="91309" bIns="456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700" b="1" dirty="0">
                <a:solidFill>
                  <a:srgbClr val="00B050"/>
                </a:solidFill>
                <a:latin typeface="Arial Narrow" charset="0"/>
              </a:rPr>
              <a:t>10</a:t>
            </a:r>
            <a:r>
              <a:rPr lang="en-US" sz="2700" b="1" baseline="30000" dirty="0">
                <a:solidFill>
                  <a:srgbClr val="00B050"/>
                </a:solidFill>
                <a:latin typeface="Arial Narrow" charset="0"/>
              </a:rPr>
              <a:t>-</a:t>
            </a:r>
            <a:r>
              <a:rPr lang="en-US" sz="2700" b="1" baseline="30000" dirty="0" smtClean="0">
                <a:solidFill>
                  <a:srgbClr val="00B050"/>
                </a:solidFill>
                <a:latin typeface="Arial Narrow" charset="0"/>
              </a:rPr>
              <a:t>47  </a:t>
            </a:r>
            <a:r>
              <a:rPr lang="en-US" sz="2700" b="1" dirty="0">
                <a:solidFill>
                  <a:srgbClr val="00B050"/>
                </a:solidFill>
                <a:latin typeface="Arial Narrow" charset="0"/>
              </a:rPr>
              <a:t>cm</a:t>
            </a:r>
            <a:r>
              <a:rPr lang="en-US" sz="2700" b="1" baseline="30000" dirty="0">
                <a:solidFill>
                  <a:srgbClr val="00B050"/>
                </a:solidFill>
                <a:latin typeface="Arial Narrow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1600200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10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09800" y="20090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5</a:t>
            </a:r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09800" y="2420845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10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332607" y="2412679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5</a:t>
            </a:r>
            <a:r>
              <a:rPr lang="en-US" sz="1200" b="1" dirty="0" smtClean="0"/>
              <a:t>0</a:t>
            </a:r>
            <a:endParaRPr lang="en-US" sz="1200" b="1" dirty="0"/>
          </a:p>
        </p:txBody>
      </p:sp>
      <p:sp>
        <p:nvSpPr>
          <p:cNvPr id="21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Katsushi Arisaka, UCLA</a:t>
            </a:r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606060"/>
                </a:solidFill>
              </a:rPr>
              <a:pPr eaLnBrk="1" hangingPunct="1"/>
              <a:t>19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2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7/25/2012</a:t>
            </a:r>
            <a:endParaRPr lang="en-US" sz="1500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86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75010" y="1"/>
            <a:ext cx="9451181" cy="685800"/>
          </a:xfrm>
          <a:ln/>
        </p:spPr>
        <p:txBody>
          <a:bodyPr/>
          <a:lstStyle/>
          <a:p>
            <a:r>
              <a:rPr lang="en-US" dirty="0"/>
              <a:t>MAX - Multi-ton Argon &amp; Xenon</a:t>
            </a:r>
          </a:p>
        </p:txBody>
      </p:sp>
      <p:grpSp>
        <p:nvGrpSpPr>
          <p:cNvPr id="46102" name="Group 22"/>
          <p:cNvGrpSpPr>
            <a:grpSpLocks/>
          </p:cNvGrpSpPr>
          <p:nvPr/>
        </p:nvGrpSpPr>
        <p:grpSpPr bwMode="auto">
          <a:xfrm>
            <a:off x="0" y="1943100"/>
            <a:ext cx="9601200" cy="2095500"/>
            <a:chOff x="0" y="0"/>
            <a:chExt cx="8192" cy="1760"/>
          </a:xfrm>
          <a:solidFill>
            <a:schemeClr val="bg1"/>
          </a:solidFill>
        </p:grpSpPr>
        <p:sp>
          <p:nvSpPr>
            <p:cNvPr id="46082" name="Rectangle 2"/>
            <p:cNvSpPr>
              <a:spLocks/>
            </p:cNvSpPr>
            <p:nvPr/>
          </p:nvSpPr>
          <p:spPr bwMode="auto">
            <a:xfrm>
              <a:off x="0" y="0"/>
              <a:ext cx="8192" cy="17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608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" y="128"/>
              <a:ext cx="723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" y="128"/>
              <a:ext cx="723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" y="128"/>
              <a:ext cx="654" cy="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8" y="128"/>
              <a:ext cx="651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7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" y="128"/>
              <a:ext cx="519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8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" y="128"/>
              <a:ext cx="767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9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" y="128"/>
              <a:ext cx="705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0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" y="128"/>
              <a:ext cx="720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1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" y="128"/>
              <a:ext cx="1378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2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" y="128"/>
              <a:ext cx="1156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3" name="Picture 1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" y="920"/>
              <a:ext cx="727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4" name="Picture 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" y="920"/>
              <a:ext cx="773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5" name="Picture 1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" y="920"/>
              <a:ext cx="720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6" name="Picture 1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920"/>
              <a:ext cx="697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7" name="Picture 17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" y="920"/>
              <a:ext cx="735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8" name="Picture 1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" y="920"/>
              <a:ext cx="709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9" name="Picture 19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" y="920"/>
              <a:ext cx="720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0" name="Picture 2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2" y="920"/>
              <a:ext cx="705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1" name="Picture 2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" y="920"/>
              <a:ext cx="725" cy="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103" name="Rectangle 23"/>
          <p:cNvSpPr>
            <a:spLocks/>
          </p:cNvSpPr>
          <p:nvPr/>
        </p:nvSpPr>
        <p:spPr bwMode="auto">
          <a:xfrm>
            <a:off x="609600" y="4114800"/>
            <a:ext cx="8382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UMass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Amherst, Arizona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State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University, </a:t>
            </a:r>
          </a:p>
          <a:p>
            <a:pPr algn="ctr"/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Augustana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 College, Black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Hills State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University,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Coimbra University, Columbia University,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Fermilab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,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University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of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Houston, INAF, LNG, MIT, University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of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Münster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, University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of Notre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Dame, Princeton University, Rice University, Temple University, UCLA, University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of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Virginia,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University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Gill Sans" charset="0"/>
              </a:rPr>
              <a:t>of Zürich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609600" y="1030174"/>
            <a:ext cx="8305800" cy="707781"/>
          </a:xfrm>
          <a:prstGeom prst="rect">
            <a:avLst/>
          </a:prstGeom>
          <a:noFill/>
          <a:ln w="12700" cap="flat" cmpd="sng" algn="ctr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336" tIns="45668" rIns="91336" bIns="45668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>
              <a:defRPr/>
            </a:pPr>
            <a:r>
              <a:rPr lang="en-US" sz="4000" b="1" dirty="0">
                <a:solidFill>
                  <a:srgbClr val="FF00FF"/>
                </a:solidFill>
                <a:latin typeface="Arial Narrow" charset="0"/>
                <a:ea typeface="Arial" charset="0"/>
                <a:sym typeface="Gill Sans" charset="0"/>
              </a:rPr>
              <a:t>MAX Collaboration = </a:t>
            </a:r>
            <a:r>
              <a:rPr lang="en-US" sz="4000" b="1" dirty="0" err="1" smtClean="0">
                <a:solidFill>
                  <a:srgbClr val="FF00FF"/>
                </a:solidFill>
                <a:latin typeface="Arial Narrow" charset="0"/>
                <a:ea typeface="Arial" charset="0"/>
                <a:sym typeface="Gill Sans" charset="0"/>
              </a:rPr>
              <a:t>DarkSide</a:t>
            </a:r>
            <a:r>
              <a:rPr lang="en-US" sz="4000" b="1" smtClean="0">
                <a:solidFill>
                  <a:srgbClr val="FF00FF"/>
                </a:solidFill>
                <a:latin typeface="Arial Narrow" charset="0"/>
                <a:ea typeface="Arial" charset="0"/>
                <a:sym typeface="Gill Sans" charset="0"/>
              </a:rPr>
              <a:t> + XENON</a:t>
            </a:r>
            <a:endParaRPr lang="en-US" sz="4000" b="1" dirty="0">
              <a:solidFill>
                <a:srgbClr val="FF00FF"/>
              </a:solidFill>
              <a:latin typeface="Arial Narrow" charset="0"/>
              <a:ea typeface="Arial" charset="0"/>
              <a:sym typeface="Gill Sans" charset="0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7018338"/>
            <a:ext cx="55626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620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606060"/>
                </a:solidFill>
              </a:rPr>
              <a:t>Katsushi Arisaka, UCLA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7010400"/>
            <a:ext cx="16764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620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>
                <a:solidFill>
                  <a:srgbClr val="606060"/>
                </a:solidFill>
              </a:rPr>
              <a:pPr eaLnBrk="1" hangingPunct="1"/>
              <a:t>2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7/25/2012</a:t>
            </a:r>
            <a:endParaRPr lang="en-US" sz="1500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336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60338" y="0"/>
            <a:ext cx="9297987" cy="685800"/>
          </a:xfrm>
        </p:spPr>
        <p:txBody>
          <a:bodyPr/>
          <a:lstStyle/>
          <a:p>
            <a: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  <a:t>(SI) WIMP Energy Spectrum for LXe</a:t>
            </a:r>
            <a:b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(Cross Section = 10</a:t>
            </a:r>
            <a:r>
              <a:rPr lang="en-US" sz="2100" baseline="300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-45</a:t>
            </a: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cm</a:t>
            </a:r>
            <a:r>
              <a:rPr lang="en-US" sz="2100" baseline="300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pic>
        <p:nvPicPr>
          <p:cNvPr id="36867" name="Content Placeholder 6" descr="sign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388" y="781050"/>
            <a:ext cx="8510587" cy="6159500"/>
          </a:xfrm>
        </p:spPr>
      </p:pic>
      <p:sp>
        <p:nvSpPr>
          <p:cNvPr id="368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606060"/>
                </a:solidFill>
              </a:rPr>
              <a:t>Katsushi Arisaka, UCLA</a:t>
            </a:r>
          </a:p>
        </p:txBody>
      </p:sp>
      <p:sp>
        <p:nvSpPr>
          <p:cNvPr id="368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35F255F-1D5B-EF41-92EA-AEE111E57797}" type="slidenum">
              <a:rPr lang="en-US" sz="1500">
                <a:solidFill>
                  <a:srgbClr val="606060"/>
                </a:solidFill>
              </a:rPr>
              <a:pPr eaLnBrk="1" hangingPunct="1"/>
              <a:t>20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5950" y="1295400"/>
            <a:ext cx="1212850" cy="584200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Arial" charset="0"/>
              </a:rPr>
              <a:t>Xenon</a:t>
            </a:r>
          </a:p>
        </p:txBody>
      </p:sp>
      <p:cxnSp>
        <p:nvCxnSpPr>
          <p:cNvPr id="36872" name="Straight Arrow Connector 9"/>
          <p:cNvCxnSpPr>
            <a:cxnSpLocks noChangeAspect="1"/>
          </p:cNvCxnSpPr>
          <p:nvPr/>
        </p:nvCxnSpPr>
        <p:spPr bwMode="auto">
          <a:xfrm>
            <a:off x="2057400" y="2362200"/>
            <a:ext cx="2362200" cy="1588"/>
          </a:xfrm>
          <a:prstGeom prst="straightConnector1">
            <a:avLst/>
          </a:prstGeom>
          <a:noFill/>
          <a:ln w="38100">
            <a:solidFill>
              <a:srgbClr val="FF9966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1752600" y="1905000"/>
            <a:ext cx="748776" cy="369257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9966"/>
                </a:solidFill>
                <a:latin typeface="+mn-lt"/>
                <a:ea typeface="Arial" charset="0"/>
              </a:rPr>
              <a:t>8</a:t>
            </a:r>
            <a:r>
              <a:rPr lang="en-US" sz="1800" b="1" dirty="0" smtClean="0">
                <a:solidFill>
                  <a:srgbClr val="FF9966"/>
                </a:solidFill>
                <a:latin typeface="+mn-lt"/>
                <a:ea typeface="Arial" charset="0"/>
              </a:rPr>
              <a:t> </a:t>
            </a:r>
            <a:r>
              <a:rPr lang="en-US" sz="1800" b="1" dirty="0" err="1">
                <a:solidFill>
                  <a:srgbClr val="FF9966"/>
                </a:solidFill>
                <a:latin typeface="+mn-lt"/>
                <a:ea typeface="Arial" charset="0"/>
              </a:rPr>
              <a:t>keVr</a:t>
            </a:r>
            <a:endParaRPr lang="en-US" sz="1800" b="1" dirty="0">
              <a:solidFill>
                <a:srgbClr val="FF9966"/>
              </a:solidFill>
              <a:latin typeface="+mn-lt"/>
              <a:ea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1905000"/>
            <a:ext cx="850900" cy="369888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9966"/>
                </a:solidFill>
                <a:latin typeface="+mn-lt"/>
                <a:ea typeface="Arial" charset="0"/>
              </a:rPr>
              <a:t>45 </a:t>
            </a:r>
            <a:r>
              <a:rPr lang="en-US" sz="1800" b="1" dirty="0" err="1">
                <a:solidFill>
                  <a:srgbClr val="FF9966"/>
                </a:solidFill>
                <a:latin typeface="+mn-lt"/>
                <a:ea typeface="Arial" charset="0"/>
              </a:rPr>
              <a:t>keVr</a:t>
            </a:r>
            <a:endParaRPr lang="en-US" sz="1800" b="1" dirty="0">
              <a:solidFill>
                <a:srgbClr val="FF9966"/>
              </a:solidFill>
              <a:latin typeface="+mn-lt"/>
              <a:ea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5026025"/>
            <a:ext cx="684213" cy="307975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00FF"/>
                </a:solidFill>
                <a:latin typeface="+mn-lt"/>
                <a:ea typeface="Arial" charset="0"/>
              </a:rPr>
              <a:t>20 </a:t>
            </a:r>
            <a:r>
              <a:rPr lang="en-US" sz="1400" b="1" dirty="0" err="1">
                <a:solidFill>
                  <a:srgbClr val="FF00FF"/>
                </a:solidFill>
                <a:latin typeface="+mn-lt"/>
                <a:ea typeface="Arial" charset="0"/>
              </a:rPr>
              <a:t>GeV</a:t>
            </a:r>
            <a:endParaRPr lang="en-US" sz="1400" b="1" dirty="0">
              <a:solidFill>
                <a:srgbClr val="FF00FF"/>
              </a:solidFill>
              <a:latin typeface="+mn-lt"/>
              <a:ea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3124200"/>
            <a:ext cx="765175" cy="307975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66FF"/>
                </a:solidFill>
                <a:latin typeface="+mn-lt"/>
                <a:ea typeface="Arial" charset="0"/>
              </a:rPr>
              <a:t>200 </a:t>
            </a:r>
            <a:r>
              <a:rPr lang="en-US" sz="1400" b="1" dirty="0" err="1">
                <a:solidFill>
                  <a:srgbClr val="0066FF"/>
                </a:solidFill>
                <a:latin typeface="+mn-lt"/>
                <a:ea typeface="Arial" charset="0"/>
              </a:rPr>
              <a:t>GeV</a:t>
            </a:r>
            <a:endParaRPr lang="en-US" sz="1400" b="1" dirty="0">
              <a:solidFill>
                <a:srgbClr val="0066FF"/>
              </a:solidFill>
              <a:latin typeface="+mn-lt"/>
              <a:ea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5105400"/>
            <a:ext cx="684213" cy="307975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2FF1E"/>
                </a:solidFill>
                <a:latin typeface="+mn-lt"/>
                <a:ea typeface="Arial" charset="0"/>
              </a:rPr>
              <a:t>50 </a:t>
            </a:r>
            <a:r>
              <a:rPr lang="en-US" sz="1400" b="1" dirty="0" err="1">
                <a:solidFill>
                  <a:srgbClr val="02FF1E"/>
                </a:solidFill>
                <a:latin typeface="+mn-lt"/>
                <a:ea typeface="Arial" charset="0"/>
              </a:rPr>
              <a:t>GeV</a:t>
            </a:r>
            <a:endParaRPr lang="en-US" sz="1400" b="1" dirty="0">
              <a:solidFill>
                <a:srgbClr val="02FF1E"/>
              </a:solidFill>
              <a:latin typeface="+mn-lt"/>
              <a:ea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2400" y="3200400"/>
            <a:ext cx="765175" cy="307975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  <a:ea typeface="Arial" charset="0"/>
              </a:rPr>
              <a:t>100 </a:t>
            </a:r>
            <a:r>
              <a:rPr lang="en-US" sz="1400" b="1" dirty="0" err="1">
                <a:solidFill>
                  <a:srgbClr val="FF0000"/>
                </a:solidFill>
                <a:latin typeface="+mn-lt"/>
                <a:ea typeface="Arial" charset="0"/>
              </a:rPr>
              <a:t>GeV</a:t>
            </a:r>
            <a:endParaRPr lang="en-US" sz="1400" b="1" dirty="0">
              <a:solidFill>
                <a:srgbClr val="FF0000"/>
              </a:solidFill>
              <a:latin typeface="+mn-lt"/>
              <a:ea typeface="Arial" charset="0"/>
            </a:endParaRPr>
          </a:p>
        </p:txBody>
      </p:sp>
      <p:sp>
        <p:nvSpPr>
          <p:cNvPr id="36879" name="TextBox 19"/>
          <p:cNvSpPr txBox="1">
            <a:spLocks noChangeArrowheads="1"/>
          </p:cNvSpPr>
          <p:nvPr/>
        </p:nvSpPr>
        <p:spPr bwMode="auto">
          <a:xfrm>
            <a:off x="4191000" y="4191000"/>
            <a:ext cx="847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FFFF"/>
                </a:solidFill>
                <a:latin typeface="Arial Narrow" charset="0"/>
              </a:rPr>
              <a:t>1000 GeV</a:t>
            </a:r>
          </a:p>
        </p:txBody>
      </p:sp>
      <p:sp>
        <p:nvSpPr>
          <p:cNvPr id="36880" name="TextBox 20"/>
          <p:cNvSpPr txBox="1">
            <a:spLocks noChangeArrowheads="1"/>
          </p:cNvSpPr>
          <p:nvPr/>
        </p:nvSpPr>
        <p:spPr bwMode="auto">
          <a:xfrm>
            <a:off x="3505200" y="3581400"/>
            <a:ext cx="76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8000"/>
                </a:solidFill>
                <a:latin typeface="Arial Narrow" charset="0"/>
              </a:rPr>
              <a:t>500 GeV</a:t>
            </a:r>
          </a:p>
        </p:txBody>
      </p:sp>
      <p:sp>
        <p:nvSpPr>
          <p:cNvPr id="19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Katsushi Arisaka, UCLA</a:t>
            </a:r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606060"/>
                </a:solidFill>
              </a:rPr>
              <a:pPr eaLnBrk="1" hangingPunct="1"/>
              <a:t>20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2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7/25/2012</a:t>
            </a:r>
            <a:endParaRPr lang="en-US" sz="1500" dirty="0">
              <a:solidFill>
                <a:srgbClr val="606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1000" y="5562600"/>
            <a:ext cx="94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FF"/>
                </a:solidFill>
                <a:latin typeface="+mn-lt"/>
              </a:rPr>
              <a:t>Summer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24200" y="57150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FF"/>
                </a:solidFill>
                <a:latin typeface="+mn-lt"/>
              </a:rPr>
              <a:t>Winter</a:t>
            </a:r>
          </a:p>
        </p:txBody>
      </p:sp>
    </p:spTree>
    <p:extLst>
      <p:ext uri="{BB962C8B-B14F-4D97-AF65-F5344CB8AC3E}">
        <p14:creationId xmlns:p14="http://schemas.microsoft.com/office/powerpoint/2010/main" val="12881138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60338" y="0"/>
            <a:ext cx="9297987" cy="685800"/>
          </a:xfrm>
        </p:spPr>
        <p:txBody>
          <a:bodyPr/>
          <a:lstStyle/>
          <a:p>
            <a: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  <a:t>(SI) WIMP Energy Spectrum for LAr</a:t>
            </a:r>
            <a:b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(Cross Section = 10</a:t>
            </a:r>
            <a:r>
              <a:rPr lang="en-US" sz="2100" baseline="300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-45</a:t>
            </a: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cm</a:t>
            </a:r>
            <a:r>
              <a:rPr lang="en-US" sz="2100" baseline="300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pic>
        <p:nvPicPr>
          <p:cNvPr id="37891" name="Content Placeholder 6" descr="sign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388" y="781050"/>
            <a:ext cx="8510587" cy="6159500"/>
          </a:xfrm>
        </p:spPr>
      </p:pic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606060"/>
                </a:solidFill>
              </a:rPr>
              <a:t>Katsushi Arisaka, UCLA</a:t>
            </a:r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1FDC664-E3B7-2C4A-A393-1D022F5A14E8}" type="slidenum">
              <a:rPr lang="en-US" sz="1500">
                <a:solidFill>
                  <a:srgbClr val="606060"/>
                </a:solidFill>
              </a:rPr>
              <a:pPr eaLnBrk="1" hangingPunct="1"/>
              <a:t>21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1650" y="1447800"/>
            <a:ext cx="1174750" cy="584200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66FF"/>
                </a:solidFill>
                <a:latin typeface="+mn-lt"/>
                <a:ea typeface="Arial" charset="0"/>
              </a:rPr>
              <a:t>Argon</a:t>
            </a:r>
          </a:p>
        </p:txBody>
      </p:sp>
      <p:cxnSp>
        <p:nvCxnSpPr>
          <p:cNvPr id="37896" name="Straight Arrow Connector 9"/>
          <p:cNvCxnSpPr>
            <a:cxnSpLocks noChangeAspect="1"/>
          </p:cNvCxnSpPr>
          <p:nvPr/>
        </p:nvCxnSpPr>
        <p:spPr bwMode="auto">
          <a:xfrm>
            <a:off x="3048000" y="3430588"/>
            <a:ext cx="5105400" cy="1587"/>
          </a:xfrm>
          <a:prstGeom prst="straightConnector1">
            <a:avLst/>
          </a:prstGeom>
          <a:noFill/>
          <a:ln w="38100">
            <a:solidFill>
              <a:srgbClr val="FF9966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7" name="TextBox 12"/>
          <p:cNvSpPr txBox="1">
            <a:spLocks noChangeArrowheads="1"/>
          </p:cNvSpPr>
          <p:nvPr/>
        </p:nvSpPr>
        <p:spPr bwMode="auto">
          <a:xfrm>
            <a:off x="2895600" y="2971800"/>
            <a:ext cx="851368" cy="36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9966"/>
                </a:solidFill>
                <a:latin typeface="Arial Narrow" charset="0"/>
              </a:rPr>
              <a:t>40 </a:t>
            </a:r>
            <a:r>
              <a:rPr lang="en-US" sz="1800" b="1" dirty="0" err="1">
                <a:solidFill>
                  <a:srgbClr val="FF9966"/>
                </a:solidFill>
                <a:latin typeface="Arial Narrow" charset="0"/>
              </a:rPr>
              <a:t>keVr</a:t>
            </a:r>
            <a:endParaRPr lang="en-US" sz="1800" b="1" dirty="0">
              <a:solidFill>
                <a:srgbClr val="FF9966"/>
              </a:solidFill>
              <a:latin typeface="Arial Narrow" charset="0"/>
            </a:endParaRPr>
          </a:p>
        </p:txBody>
      </p:sp>
      <p:sp>
        <p:nvSpPr>
          <p:cNvPr id="37898" name="TextBox 13"/>
          <p:cNvSpPr txBox="1">
            <a:spLocks noChangeArrowheads="1"/>
          </p:cNvSpPr>
          <p:nvPr/>
        </p:nvSpPr>
        <p:spPr bwMode="auto">
          <a:xfrm>
            <a:off x="7162800" y="2973388"/>
            <a:ext cx="9509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9966"/>
                </a:solidFill>
                <a:latin typeface="Arial Narrow" charset="0"/>
              </a:rPr>
              <a:t>200 keVr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52800" y="5073650"/>
            <a:ext cx="684213" cy="307975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00FF"/>
                </a:solidFill>
                <a:latin typeface="+mn-lt"/>
                <a:ea typeface="Arial" charset="0"/>
              </a:rPr>
              <a:t>20 </a:t>
            </a:r>
            <a:r>
              <a:rPr lang="en-US" sz="1400" b="1" dirty="0" err="1">
                <a:solidFill>
                  <a:srgbClr val="FF00FF"/>
                </a:solidFill>
                <a:latin typeface="+mn-lt"/>
                <a:ea typeface="Arial" charset="0"/>
              </a:rPr>
              <a:t>GeV</a:t>
            </a:r>
            <a:endParaRPr lang="en-US" sz="1400" b="1" dirty="0">
              <a:solidFill>
                <a:srgbClr val="FF00FF"/>
              </a:solidFill>
              <a:latin typeface="+mn-lt"/>
              <a:ea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05600" y="4464050"/>
            <a:ext cx="765175" cy="307975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066FF"/>
                </a:solidFill>
                <a:latin typeface="+mn-lt"/>
                <a:ea typeface="Arial" charset="0"/>
              </a:rPr>
              <a:t>200 </a:t>
            </a:r>
            <a:r>
              <a:rPr lang="en-US" sz="1400" b="1" dirty="0" err="1">
                <a:solidFill>
                  <a:srgbClr val="0066FF"/>
                </a:solidFill>
                <a:latin typeface="+mn-lt"/>
                <a:ea typeface="Arial" charset="0"/>
              </a:rPr>
              <a:t>GeV</a:t>
            </a:r>
            <a:endParaRPr lang="en-US" sz="1400" b="1" dirty="0">
              <a:solidFill>
                <a:srgbClr val="0066FF"/>
              </a:solidFill>
              <a:latin typeface="+mn-lt"/>
              <a:ea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600" y="5181600"/>
            <a:ext cx="684213" cy="307975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02FF1E"/>
                </a:solidFill>
                <a:latin typeface="+mn-lt"/>
                <a:ea typeface="Arial" charset="0"/>
              </a:rPr>
              <a:t>50 </a:t>
            </a:r>
            <a:r>
              <a:rPr lang="en-US" sz="1400" b="1" dirty="0" err="1">
                <a:solidFill>
                  <a:srgbClr val="02FF1E"/>
                </a:solidFill>
                <a:latin typeface="+mn-lt"/>
                <a:ea typeface="Arial" charset="0"/>
              </a:rPr>
              <a:t>GeV</a:t>
            </a:r>
            <a:endParaRPr lang="en-US" sz="1400" b="1" dirty="0">
              <a:solidFill>
                <a:srgbClr val="02FF1E"/>
              </a:solidFill>
              <a:latin typeface="+mn-lt"/>
              <a:ea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02025" y="3502025"/>
            <a:ext cx="765175" cy="307975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  <a:ea typeface="Arial" charset="0"/>
              </a:rPr>
              <a:t>100 </a:t>
            </a:r>
            <a:r>
              <a:rPr lang="en-US" sz="1400" b="1" dirty="0" err="1">
                <a:solidFill>
                  <a:srgbClr val="FF0000"/>
                </a:solidFill>
                <a:latin typeface="+mn-lt"/>
                <a:ea typeface="Arial" charset="0"/>
              </a:rPr>
              <a:t>GeV</a:t>
            </a:r>
            <a:endParaRPr lang="en-US" sz="1400" b="1" dirty="0">
              <a:solidFill>
                <a:srgbClr val="FF0000"/>
              </a:solidFill>
              <a:latin typeface="+mn-lt"/>
              <a:ea typeface="Arial" charset="0"/>
            </a:endParaRPr>
          </a:p>
        </p:txBody>
      </p:sp>
      <p:sp>
        <p:nvSpPr>
          <p:cNvPr id="37903" name="TextBox 39"/>
          <p:cNvSpPr txBox="1">
            <a:spLocks noChangeArrowheads="1"/>
          </p:cNvSpPr>
          <p:nvPr/>
        </p:nvSpPr>
        <p:spPr bwMode="auto">
          <a:xfrm>
            <a:off x="3200400" y="4267200"/>
            <a:ext cx="847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FFFF"/>
                </a:solidFill>
                <a:latin typeface="Arial Narrow" charset="0"/>
              </a:rPr>
              <a:t>1000 GeV</a:t>
            </a:r>
          </a:p>
        </p:txBody>
      </p:sp>
      <p:sp>
        <p:nvSpPr>
          <p:cNvPr id="37904" name="TextBox 40"/>
          <p:cNvSpPr txBox="1">
            <a:spLocks noChangeArrowheads="1"/>
          </p:cNvSpPr>
          <p:nvPr/>
        </p:nvSpPr>
        <p:spPr bwMode="auto">
          <a:xfrm>
            <a:off x="2743200" y="3810000"/>
            <a:ext cx="76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8000"/>
                </a:solidFill>
                <a:latin typeface="Arial Narrow" charset="0"/>
              </a:rPr>
              <a:t>500 GeV</a:t>
            </a:r>
          </a:p>
        </p:txBody>
      </p:sp>
      <p:sp>
        <p:nvSpPr>
          <p:cNvPr id="17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Katsushi Arisaka, UCLA</a:t>
            </a:r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606060"/>
                </a:solidFill>
              </a:rPr>
              <a:pPr eaLnBrk="1" hangingPunct="1"/>
              <a:t>21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1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7/25/2012</a:t>
            </a:r>
            <a:endParaRPr lang="en-US" sz="1500" dirty="0">
              <a:solidFill>
                <a:srgbClr val="606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7600" y="5562600"/>
            <a:ext cx="94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FF"/>
                </a:solidFill>
                <a:latin typeface="+mn-lt"/>
              </a:rPr>
              <a:t>Summer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43200" y="57150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FF"/>
                </a:solidFill>
                <a:latin typeface="+mn-lt"/>
              </a:rPr>
              <a:t>Winter</a:t>
            </a:r>
          </a:p>
        </p:txBody>
      </p:sp>
    </p:spTree>
    <p:extLst>
      <p:ext uri="{BB962C8B-B14F-4D97-AF65-F5344CB8AC3E}">
        <p14:creationId xmlns:p14="http://schemas.microsoft.com/office/powerpoint/2010/main" val="36501474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60338" y="0"/>
            <a:ext cx="9297987" cy="685800"/>
          </a:xfrm>
        </p:spPr>
        <p:txBody>
          <a:bodyPr/>
          <a:lstStyle/>
          <a:p>
            <a: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  <a:t>±1</a:t>
            </a:r>
            <a:r>
              <a:rPr lang="el-GR" sz="2100">
                <a:latin typeface="Tahoma" charset="0"/>
                <a:ea typeface="ＭＳ Ｐゴシック" charset="0"/>
                <a:cs typeface="ＭＳ Ｐゴシック" charset="0"/>
              </a:rPr>
              <a:t>σ</a:t>
            </a:r>
            <a: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  <a:t> Error of Annual Modulation Amplitude vs WIMP Mass</a:t>
            </a:r>
            <a:br>
              <a:rPr lang="en-US" sz="210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(10 ton*year Xe and 50 ton*year Ar, Cross Section = 10</a:t>
            </a:r>
            <a:r>
              <a:rPr lang="en-US" sz="2100" baseline="300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-45</a:t>
            </a: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cm</a:t>
            </a:r>
            <a:r>
              <a:rPr lang="en-US" sz="2100" baseline="300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10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pic>
        <p:nvPicPr>
          <p:cNvPr id="38915" name="Content Placeholder 6" descr="sign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388" y="781050"/>
            <a:ext cx="8510587" cy="6159500"/>
          </a:xfrm>
        </p:spPr>
      </p:pic>
      <p:sp>
        <p:nvSpPr>
          <p:cNvPr id="389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7018338"/>
            <a:ext cx="55626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606060"/>
                </a:solidFill>
              </a:rPr>
              <a:t>Katsushi Arisaka, UCLA</a:t>
            </a:r>
          </a:p>
        </p:txBody>
      </p:sp>
      <p:sp>
        <p:nvSpPr>
          <p:cNvPr id="389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7010400"/>
            <a:ext cx="16764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CFA72CE-21F2-B845-85D3-D6AA324A8D55}" type="slidenum">
              <a:rPr lang="en-US" sz="1500">
                <a:solidFill>
                  <a:srgbClr val="606060"/>
                </a:solidFill>
              </a:rPr>
              <a:pPr eaLnBrk="1" hangingPunct="1"/>
              <a:t>22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3657600"/>
            <a:ext cx="927360" cy="461590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66FF"/>
                </a:solidFill>
                <a:latin typeface="+mn-lt"/>
                <a:ea typeface="Arial" charset="0"/>
              </a:rPr>
              <a:t>Argon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4038600"/>
            <a:ext cx="955763" cy="461590"/>
          </a:xfrm>
          <a:prstGeom prst="rect">
            <a:avLst/>
          </a:prstGeom>
          <a:noFill/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  <a:ea typeface="Arial" charset="0"/>
              </a:rPr>
              <a:t>Xenon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114800" y="1600200"/>
            <a:ext cx="1439460" cy="52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9" tIns="45654" rIns="91309" bIns="456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B050"/>
                </a:solidFill>
                <a:latin typeface="Arial Narrow" charset="0"/>
              </a:rPr>
              <a:t>10</a:t>
            </a:r>
            <a:r>
              <a:rPr lang="en-US" sz="2800" b="1" baseline="30000" dirty="0">
                <a:solidFill>
                  <a:srgbClr val="00B050"/>
                </a:solidFill>
                <a:latin typeface="Arial Narrow" charset="0"/>
              </a:rPr>
              <a:t>-45  </a:t>
            </a:r>
            <a:r>
              <a:rPr lang="en-US" sz="2800" b="1" dirty="0">
                <a:solidFill>
                  <a:srgbClr val="00B050"/>
                </a:solidFill>
                <a:latin typeface="Arial Narrow" charset="0"/>
              </a:rPr>
              <a:t>cm</a:t>
            </a:r>
            <a:r>
              <a:rPr lang="en-US" sz="2800" b="1" baseline="30000" dirty="0">
                <a:solidFill>
                  <a:srgbClr val="00B050"/>
                </a:solidFill>
                <a:latin typeface="Arial Narrow" charset="0"/>
              </a:rPr>
              <a:t>2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5715000" y="3886200"/>
            <a:ext cx="0" cy="914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3366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410200" y="4191000"/>
            <a:ext cx="54613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3366FF"/>
                </a:solidFill>
                <a:latin typeface="+mn-lt"/>
              </a:rPr>
              <a:t>±1σ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4267200" y="4724400"/>
            <a:ext cx="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962400" y="4876800"/>
            <a:ext cx="54613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±1σ</a:t>
            </a:r>
          </a:p>
        </p:txBody>
      </p:sp>
      <p:sp>
        <p:nvSpPr>
          <p:cNvPr id="15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Katsushi Arisaka, UCLA</a:t>
            </a:r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606060"/>
                </a:solidFill>
              </a:rPr>
              <a:pPr eaLnBrk="1" hangingPunct="1"/>
              <a:t>22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7/25/2012</a:t>
            </a:r>
            <a:endParaRPr lang="en-US" sz="1500" dirty="0">
              <a:solidFill>
                <a:srgbClr val="606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6305490"/>
            <a:ext cx="418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30996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Technological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22226"/>
            <a:ext cx="9264650" cy="6172200"/>
          </a:xfrm>
        </p:spPr>
        <p:txBody>
          <a:bodyPr>
            <a:normAutofit fontScale="77500" lnSpcReduction="20000"/>
          </a:bodyPr>
          <a:lstStyle/>
          <a:p>
            <a:r>
              <a:rPr lang="en-US" u="sng" dirty="0" smtClean="0"/>
              <a:t>External Backgrounds</a:t>
            </a:r>
          </a:p>
          <a:p>
            <a:pPr lvl="1"/>
            <a:r>
              <a:rPr lang="en-US" dirty="0" smtClean="0"/>
              <a:t>Deep underground			</a:t>
            </a:r>
            <a:r>
              <a:rPr lang="en-US" dirty="0" smtClean="0">
                <a:solidFill>
                  <a:srgbClr val="996633"/>
                </a:solidFill>
              </a:rPr>
              <a:t>– </a:t>
            </a:r>
            <a:r>
              <a:rPr lang="en-US" dirty="0" smtClean="0">
                <a:solidFill>
                  <a:srgbClr val="FF9966"/>
                </a:solidFill>
              </a:rPr>
              <a:t>DUSEL  4850 </a:t>
            </a:r>
            <a:r>
              <a:rPr lang="en-US" dirty="0" err="1" smtClean="0">
                <a:solidFill>
                  <a:srgbClr val="FF9966"/>
                </a:solidFill>
              </a:rPr>
              <a:t>ft</a:t>
            </a:r>
            <a:endParaRPr lang="en-US" dirty="0" smtClean="0">
              <a:solidFill>
                <a:srgbClr val="FF9966"/>
              </a:solidFill>
            </a:endParaRPr>
          </a:p>
          <a:p>
            <a:pPr lvl="1"/>
            <a:r>
              <a:rPr lang="en-US" dirty="0" smtClean="0"/>
              <a:t>&gt; 5 m water shielding			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996633"/>
                </a:solidFill>
              </a:rPr>
              <a:t>– Water Tank (15 m)</a:t>
            </a:r>
            <a:endParaRPr lang="en-US" dirty="0">
              <a:solidFill>
                <a:srgbClr val="996633"/>
              </a:solidFill>
            </a:endParaRPr>
          </a:p>
          <a:p>
            <a:r>
              <a:rPr lang="en-US" u="sng" dirty="0" smtClean="0"/>
              <a:t>Detector Materials</a:t>
            </a:r>
          </a:p>
          <a:p>
            <a:pPr lvl="1"/>
            <a:r>
              <a:rPr lang="en-US" dirty="0" smtClean="0"/>
              <a:t>Photon Detectors 			</a:t>
            </a:r>
            <a:r>
              <a:rPr lang="en-US" dirty="0" smtClean="0">
                <a:solidFill>
                  <a:srgbClr val="32946A"/>
                </a:solidFill>
              </a:rPr>
              <a:t>– </a:t>
            </a:r>
            <a:r>
              <a:rPr lang="en-US" dirty="0" smtClean="0">
                <a:solidFill>
                  <a:srgbClr val="FF00FF"/>
                </a:solidFill>
              </a:rPr>
              <a:t>QUPID</a:t>
            </a:r>
          </a:p>
          <a:p>
            <a:pPr lvl="1"/>
            <a:r>
              <a:rPr lang="en-US" dirty="0" smtClean="0"/>
              <a:t>Cryostat 				</a:t>
            </a:r>
            <a:r>
              <a:rPr lang="en-US" dirty="0" smtClean="0">
                <a:solidFill>
                  <a:srgbClr val="32946A"/>
                </a:solidFill>
              </a:rPr>
              <a:t>– Copper (OHFC)</a:t>
            </a:r>
          </a:p>
          <a:p>
            <a:pPr lvl="1"/>
            <a:r>
              <a:rPr lang="en-US" dirty="0" smtClean="0"/>
              <a:t>Others 					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– PTFE, Quartz …</a:t>
            </a:r>
          </a:p>
          <a:p>
            <a:r>
              <a:rPr lang="en-US" u="sng" dirty="0" smtClean="0"/>
              <a:t>Purity of Liquid </a:t>
            </a:r>
            <a:r>
              <a:rPr lang="en-US" u="sng" dirty="0" err="1" smtClean="0"/>
              <a:t>Xe</a:t>
            </a:r>
            <a:r>
              <a:rPr lang="en-US" u="sng" dirty="0" smtClean="0"/>
              <a:t>/</a:t>
            </a:r>
            <a:r>
              <a:rPr lang="en-US" u="sng" dirty="0" err="1" smtClean="0"/>
              <a:t>Ar</a:t>
            </a:r>
            <a:endParaRPr lang="en-US" u="sng" dirty="0" smtClean="0"/>
          </a:p>
          <a:p>
            <a:pPr lvl="1"/>
            <a:r>
              <a:rPr lang="en-US" dirty="0" smtClean="0"/>
              <a:t>Radon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(&lt; 0.3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mBq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/ ton)</a:t>
            </a:r>
          </a:p>
          <a:p>
            <a:pPr lvl="1"/>
            <a:r>
              <a:rPr lang="en-US" baseline="30000" dirty="0"/>
              <a:t>39</a:t>
            </a:r>
            <a:r>
              <a:rPr lang="en-US" dirty="0"/>
              <a:t>Ar	(&gt; 100 depletion) 		</a:t>
            </a:r>
            <a:r>
              <a:rPr lang="en-US" dirty="0">
                <a:solidFill>
                  <a:srgbClr val="660066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Depleted </a:t>
            </a:r>
            <a:r>
              <a:rPr lang="en-US" dirty="0" err="1">
                <a:solidFill>
                  <a:srgbClr val="FF0000"/>
                </a:solidFill>
              </a:rPr>
              <a:t>Ar</a:t>
            </a:r>
            <a:endParaRPr lang="en-US" dirty="0">
              <a:solidFill>
                <a:srgbClr val="660066"/>
              </a:solidFill>
            </a:endParaRPr>
          </a:p>
          <a:p>
            <a:pPr lvl="1"/>
            <a:r>
              <a:rPr lang="en-US" baseline="30000" dirty="0" smtClean="0"/>
              <a:t>85</a:t>
            </a:r>
            <a:r>
              <a:rPr lang="en-US" dirty="0" smtClean="0"/>
              <a:t>K	(&lt; 0.2 </a:t>
            </a:r>
            <a:r>
              <a:rPr lang="en-US" dirty="0" err="1" smtClean="0"/>
              <a:t>ppt</a:t>
            </a:r>
            <a:r>
              <a:rPr lang="en-US" dirty="0" smtClean="0"/>
              <a:t> in </a:t>
            </a:r>
            <a:r>
              <a:rPr lang="en-US" dirty="0" err="1" smtClean="0"/>
              <a:t>Xe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3366FF"/>
                </a:solidFill>
              </a:rPr>
              <a:t> 		– 1 event / 10 ton-year</a:t>
            </a:r>
            <a:endParaRPr lang="en-US" dirty="0" smtClean="0"/>
          </a:p>
          <a:p>
            <a:r>
              <a:rPr lang="en-US" u="sng" dirty="0" smtClean="0"/>
              <a:t>Physics Backgrounds in </a:t>
            </a:r>
            <a:r>
              <a:rPr lang="en-US" u="sng" dirty="0" err="1" smtClean="0"/>
              <a:t>Xe</a:t>
            </a:r>
            <a:endParaRPr lang="en-US" u="sng" dirty="0" smtClean="0"/>
          </a:p>
          <a:p>
            <a:pPr lvl="1"/>
            <a:r>
              <a:rPr lang="en-US" dirty="0" err="1" smtClean="0"/>
              <a:t>pp</a:t>
            </a:r>
            <a:r>
              <a:rPr lang="en-US" dirty="0" smtClean="0"/>
              <a:t>-chain solar neutrinos 			</a:t>
            </a:r>
            <a:r>
              <a:rPr lang="en-US" dirty="0" smtClean="0">
                <a:solidFill>
                  <a:srgbClr val="3366FF"/>
                </a:solidFill>
              </a:rPr>
              <a:t>– 1 event / 10 ton-year</a:t>
            </a:r>
          </a:p>
          <a:p>
            <a:pPr lvl="1"/>
            <a:r>
              <a:rPr lang="en-US" dirty="0" smtClean="0"/>
              <a:t>2v Double beta decays from </a:t>
            </a:r>
            <a:r>
              <a:rPr lang="en-US" baseline="30000" dirty="0" smtClean="0"/>
              <a:t>136</a:t>
            </a:r>
            <a:r>
              <a:rPr lang="en-US" dirty="0" smtClean="0"/>
              <a:t>Xe	</a:t>
            </a:r>
            <a:r>
              <a:rPr lang="en-US" dirty="0" smtClean="0">
                <a:solidFill>
                  <a:srgbClr val="3366FF"/>
                </a:solidFill>
              </a:rPr>
              <a:t>– 1 </a:t>
            </a:r>
            <a:r>
              <a:rPr lang="en-US" dirty="0">
                <a:solidFill>
                  <a:srgbClr val="3366FF"/>
                </a:solidFill>
              </a:rPr>
              <a:t>event / </a:t>
            </a:r>
            <a:r>
              <a:rPr lang="en-US" dirty="0" smtClean="0">
                <a:solidFill>
                  <a:srgbClr val="3366FF"/>
                </a:solidFill>
              </a:rPr>
              <a:t>10 ton</a:t>
            </a:r>
            <a:r>
              <a:rPr lang="en-US" dirty="0">
                <a:solidFill>
                  <a:srgbClr val="3366FF"/>
                </a:solidFill>
              </a:rPr>
              <a:t>-</a:t>
            </a:r>
            <a:r>
              <a:rPr lang="en-US" dirty="0" smtClean="0">
                <a:solidFill>
                  <a:srgbClr val="3366FF"/>
                </a:solidFill>
              </a:rPr>
              <a:t>year</a:t>
            </a:r>
          </a:p>
          <a:p>
            <a:pPr marL="481012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606060"/>
                </a:solidFill>
              </a:rPr>
              <a:t>Katsushi Arisaka, UCLA</a:t>
            </a:r>
            <a:endParaRPr lang="en-US">
              <a:solidFill>
                <a:srgbClr val="606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C264C-8C53-6242-8D04-0D618C734716}" type="slidenum">
              <a:rPr lang="en-US" smtClean="0">
                <a:solidFill>
                  <a:srgbClr val="606060"/>
                </a:solidFill>
              </a:rPr>
              <a:pPr/>
              <a:t>23</a:t>
            </a:fld>
            <a:endParaRPr lang="en-US">
              <a:solidFill>
                <a:srgbClr val="606060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Katsushi Arisaka, UCLA</a:t>
            </a:r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606060"/>
                </a:solidFill>
              </a:rPr>
              <a:pPr eaLnBrk="1" hangingPunct="1"/>
              <a:t>23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7/25/2012</a:t>
            </a:r>
            <a:endParaRPr lang="en-US" sz="1500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694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3336925" y="4022725"/>
            <a:ext cx="2938463" cy="23844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6496" tIns="48248" rIns="96496" bIns="48248" anchor="ctr"/>
          <a:lstStyle/>
          <a:p>
            <a:pPr algn="ctr"/>
            <a:endParaRPr lang="en-US" b="1">
              <a:latin typeface="Calibri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732213" y="4424363"/>
            <a:ext cx="2135187" cy="186531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6496" tIns="48248" rIns="96496" bIns="48248" anchor="ctr"/>
          <a:lstStyle/>
          <a:p>
            <a:pPr algn="ctr" defTabSz="963613">
              <a:defRPr/>
            </a:pPr>
            <a:endParaRPr lang="en-US" b="1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8436" name="Freeform 4"/>
          <p:cNvSpPr>
            <a:spLocks/>
          </p:cNvSpPr>
          <p:nvPr/>
        </p:nvSpPr>
        <p:spPr bwMode="auto">
          <a:xfrm>
            <a:off x="1447800" y="762000"/>
            <a:ext cx="7264400" cy="5486400"/>
          </a:xfrm>
          <a:custGeom>
            <a:avLst/>
            <a:gdLst>
              <a:gd name="T0" fmla="*/ 0 w 5476"/>
              <a:gd name="T1" fmla="*/ 2147483647 h 4138"/>
              <a:gd name="T2" fmla="*/ 2147483647 w 5476"/>
              <a:gd name="T3" fmla="*/ 2147483647 h 4138"/>
              <a:gd name="T4" fmla="*/ 2147483647 w 5476"/>
              <a:gd name="T5" fmla="*/ 2147483647 h 4138"/>
              <a:gd name="T6" fmla="*/ 2147483647 w 5476"/>
              <a:gd name="T7" fmla="*/ 2147483647 h 4138"/>
              <a:gd name="T8" fmla="*/ 2147483647 w 5476"/>
              <a:gd name="T9" fmla="*/ 2147483647 h 4138"/>
              <a:gd name="T10" fmla="*/ 2147483647 w 5476"/>
              <a:gd name="T11" fmla="*/ 2147483647 h 4138"/>
              <a:gd name="T12" fmla="*/ 2147483647 w 5476"/>
              <a:gd name="T13" fmla="*/ 2147483647 h 4138"/>
              <a:gd name="T14" fmla="*/ 2147483647 w 5476"/>
              <a:gd name="T15" fmla="*/ 2147483647 h 4138"/>
              <a:gd name="T16" fmla="*/ 2147483647 w 5476"/>
              <a:gd name="T17" fmla="*/ 2147483647 h 4138"/>
              <a:gd name="T18" fmla="*/ 2147483647 w 5476"/>
              <a:gd name="T19" fmla="*/ 0 h 4138"/>
              <a:gd name="T20" fmla="*/ 2147483647 w 5476"/>
              <a:gd name="T21" fmla="*/ 2147483647 h 4138"/>
              <a:gd name="T22" fmla="*/ 2147483647 w 5476"/>
              <a:gd name="T23" fmla="*/ 2147483647 h 4138"/>
              <a:gd name="T24" fmla="*/ 2147483647 w 5476"/>
              <a:gd name="T25" fmla="*/ 2147483647 h 4138"/>
              <a:gd name="T26" fmla="*/ 2147483647 w 5476"/>
              <a:gd name="T27" fmla="*/ 2147483647 h 4138"/>
              <a:gd name="T28" fmla="*/ 2147483647 w 5476"/>
              <a:gd name="T29" fmla="*/ 2147483647 h 4138"/>
              <a:gd name="T30" fmla="*/ 2147483647 w 5476"/>
              <a:gd name="T31" fmla="*/ 2147483647 h 4138"/>
              <a:gd name="T32" fmla="*/ 2147483647 w 5476"/>
              <a:gd name="T33" fmla="*/ 2147483647 h 4138"/>
              <a:gd name="T34" fmla="*/ 2147483647 w 5476"/>
              <a:gd name="T35" fmla="*/ 2147483647 h 41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476"/>
              <a:gd name="T55" fmla="*/ 0 h 4138"/>
              <a:gd name="T56" fmla="*/ 5476 w 5476"/>
              <a:gd name="T57" fmla="*/ 4138 h 413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476" h="4138">
                <a:moveTo>
                  <a:pt x="0" y="3881"/>
                </a:moveTo>
                <a:lnTo>
                  <a:pt x="390" y="3500"/>
                </a:lnTo>
                <a:lnTo>
                  <a:pt x="443" y="3013"/>
                </a:lnTo>
                <a:lnTo>
                  <a:pt x="806" y="2765"/>
                </a:lnTo>
                <a:lnTo>
                  <a:pt x="851" y="1843"/>
                </a:lnTo>
                <a:lnTo>
                  <a:pt x="1046" y="620"/>
                </a:lnTo>
                <a:lnTo>
                  <a:pt x="1187" y="789"/>
                </a:lnTo>
                <a:lnTo>
                  <a:pt x="1498" y="283"/>
                </a:lnTo>
                <a:lnTo>
                  <a:pt x="2260" y="337"/>
                </a:lnTo>
                <a:lnTo>
                  <a:pt x="2703" y="0"/>
                </a:lnTo>
                <a:lnTo>
                  <a:pt x="2951" y="434"/>
                </a:lnTo>
                <a:lnTo>
                  <a:pt x="3341" y="133"/>
                </a:lnTo>
                <a:lnTo>
                  <a:pt x="3881" y="806"/>
                </a:lnTo>
                <a:lnTo>
                  <a:pt x="4697" y="1941"/>
                </a:lnTo>
                <a:lnTo>
                  <a:pt x="5113" y="1843"/>
                </a:lnTo>
                <a:lnTo>
                  <a:pt x="5388" y="2889"/>
                </a:lnTo>
                <a:lnTo>
                  <a:pt x="5476" y="3048"/>
                </a:lnTo>
                <a:lnTo>
                  <a:pt x="5468" y="4138"/>
                </a:lnTo>
              </a:path>
            </a:pathLst>
          </a:cu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6496" tIns="48248" rIns="96496" bIns="48248" anchor="b"/>
          <a:lstStyle/>
          <a:p>
            <a:pPr algn="ctr"/>
            <a:endParaRPr lang="en-US" b="1">
              <a:latin typeface="Calibri" charset="0"/>
            </a:endParaRPr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 flipH="1">
            <a:off x="5657850" y="936625"/>
            <a:ext cx="1547813" cy="239236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6496" tIns="48248" rIns="96496" bIns="48248" anchor="b"/>
          <a:lstStyle/>
          <a:p>
            <a:endParaRPr lang="en-US"/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 flipH="1">
            <a:off x="4349750" y="2170113"/>
            <a:ext cx="2046288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6496" tIns="48248" rIns="96496" bIns="48248" anchor="b"/>
          <a:lstStyle/>
          <a:p>
            <a:endParaRPr lang="en-US"/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auto">
          <a:xfrm flipH="1">
            <a:off x="5445125" y="2235200"/>
            <a:ext cx="987425" cy="2373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6496" tIns="48248" rIns="96496" bIns="48248" anchor="b"/>
          <a:lstStyle/>
          <a:p>
            <a:endParaRPr lang="en-US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>
            <a:off x="6511925" y="2165350"/>
            <a:ext cx="954088" cy="191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6496" tIns="48248" rIns="96496" bIns="48248" anchor="b"/>
          <a:lstStyle/>
          <a:p>
            <a:endParaRPr lang="en-US"/>
          </a:p>
        </p:txBody>
      </p:sp>
      <p:sp>
        <p:nvSpPr>
          <p:cNvPr id="18441" name="Line 10"/>
          <p:cNvSpPr>
            <a:spLocks noChangeShapeType="1"/>
          </p:cNvSpPr>
          <p:nvPr/>
        </p:nvSpPr>
        <p:spPr bwMode="auto">
          <a:xfrm flipH="1">
            <a:off x="5464175" y="2093913"/>
            <a:ext cx="989013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6496" tIns="48248" rIns="96496" bIns="48248" anchor="b"/>
          <a:lstStyle/>
          <a:p>
            <a:endParaRPr lang="en-US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 flipH="1">
            <a:off x="6399213" y="2179638"/>
            <a:ext cx="69850" cy="563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6496" tIns="48248" rIns="96496" bIns="48248" anchor="b"/>
          <a:lstStyle/>
          <a:p>
            <a:endParaRPr lang="en-US"/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 flipH="1">
            <a:off x="4989513" y="3540125"/>
            <a:ext cx="566737" cy="95091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6496" tIns="48248" rIns="96496" bIns="48248" anchor="b"/>
          <a:lstStyle/>
          <a:p>
            <a:endParaRPr lang="en-US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 flipH="1">
            <a:off x="3441700" y="3624263"/>
            <a:ext cx="2046288" cy="175101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6496" tIns="48248" rIns="96496" bIns="48248" anchor="b"/>
          <a:lstStyle/>
          <a:p>
            <a:endParaRPr lang="en-US"/>
          </a:p>
        </p:txBody>
      </p:sp>
      <p:sp>
        <p:nvSpPr>
          <p:cNvPr id="18445" name="Line 15"/>
          <p:cNvSpPr>
            <a:spLocks noChangeShapeType="1"/>
          </p:cNvSpPr>
          <p:nvPr/>
        </p:nvSpPr>
        <p:spPr bwMode="auto">
          <a:xfrm>
            <a:off x="5603875" y="3621088"/>
            <a:ext cx="954088" cy="19129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6496" tIns="48248" rIns="96496" bIns="48248" anchor="b"/>
          <a:lstStyle/>
          <a:p>
            <a:endParaRPr lang="en-US"/>
          </a:p>
        </p:txBody>
      </p:sp>
      <p:sp>
        <p:nvSpPr>
          <p:cNvPr id="18446" name="Line 16"/>
          <p:cNvSpPr>
            <a:spLocks noChangeShapeType="1"/>
          </p:cNvSpPr>
          <p:nvPr/>
        </p:nvSpPr>
        <p:spPr bwMode="auto">
          <a:xfrm flipH="1">
            <a:off x="4092575" y="3522663"/>
            <a:ext cx="1435100" cy="8429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6496" tIns="48248" rIns="96496" bIns="48248" anchor="b"/>
          <a:lstStyle/>
          <a:p>
            <a:endParaRPr lang="en-US"/>
          </a:p>
        </p:txBody>
      </p:sp>
      <p:sp>
        <p:nvSpPr>
          <p:cNvPr id="18447" name="Line 17"/>
          <p:cNvSpPr>
            <a:spLocks noChangeShapeType="1"/>
          </p:cNvSpPr>
          <p:nvPr/>
        </p:nvSpPr>
        <p:spPr bwMode="auto">
          <a:xfrm flipH="1">
            <a:off x="5505450" y="3508375"/>
            <a:ext cx="71438" cy="5635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6496" tIns="48248" rIns="96496" bIns="48248" anchor="b"/>
          <a:lstStyle/>
          <a:p>
            <a:endParaRPr lang="en-US"/>
          </a:p>
        </p:txBody>
      </p:sp>
      <p:sp>
        <p:nvSpPr>
          <p:cNvPr id="18448" name="Text Box 18"/>
          <p:cNvSpPr txBox="1">
            <a:spLocks noChangeArrowheads="1"/>
          </p:cNvSpPr>
          <p:nvPr/>
        </p:nvSpPr>
        <p:spPr bwMode="auto">
          <a:xfrm>
            <a:off x="3328988" y="1447800"/>
            <a:ext cx="294481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96" tIns="48248" rIns="96496" bIns="48248" anchor="b">
            <a:spAutoFit/>
          </a:bodyPr>
          <a:lstStyle>
            <a:lvl1pPr marL="474663" indent="-4746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ja-JP" b="1" dirty="0">
                <a:latin typeface="Calibri" charset="0"/>
                <a:cs typeface="ＭＳ Ｐゴシック" charset="0"/>
              </a:rPr>
              <a:t>Underground or</a:t>
            </a:r>
          </a:p>
          <a:p>
            <a:pPr algn="ctr" eaLnBrk="1" hangingPunct="1"/>
            <a:r>
              <a:rPr lang="en-US" altLang="ja-JP" b="1" dirty="0">
                <a:latin typeface="Calibri" charset="0"/>
                <a:cs typeface="ＭＳ Ｐゴシック" charset="0"/>
              </a:rPr>
              <a:t>Under high mountains</a:t>
            </a:r>
          </a:p>
          <a:p>
            <a:pPr algn="ctr" eaLnBrk="1" hangingPunct="1"/>
            <a:endParaRPr lang="en-US" b="1" dirty="0">
              <a:latin typeface="Calibri" charset="0"/>
            </a:endParaRPr>
          </a:p>
        </p:txBody>
      </p:sp>
      <p:sp>
        <p:nvSpPr>
          <p:cNvPr id="18449" name="Rectangle 20"/>
          <p:cNvSpPr>
            <a:spLocks noChangeArrowheads="1"/>
          </p:cNvSpPr>
          <p:nvPr/>
        </p:nvSpPr>
        <p:spPr bwMode="auto">
          <a:xfrm>
            <a:off x="4225925" y="4953000"/>
            <a:ext cx="1014413" cy="893763"/>
          </a:xfrm>
          <a:prstGeom prst="rect">
            <a:avLst/>
          </a:prstGeom>
          <a:solidFill>
            <a:srgbClr val="85FF9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6496" tIns="48248" rIns="96496" bIns="48248" anchor="ctr"/>
          <a:lstStyle/>
          <a:p>
            <a:pPr algn="ctr"/>
            <a:endParaRPr lang="en-US" b="1">
              <a:latin typeface="Calibri" charset="0"/>
            </a:endParaRPr>
          </a:p>
        </p:txBody>
      </p:sp>
      <p:sp>
        <p:nvSpPr>
          <p:cNvPr id="18450" name="Text Box 21"/>
          <p:cNvSpPr txBox="1">
            <a:spLocks noChangeArrowheads="1"/>
          </p:cNvSpPr>
          <p:nvPr/>
        </p:nvSpPr>
        <p:spPr bwMode="auto">
          <a:xfrm>
            <a:off x="4098925" y="5181600"/>
            <a:ext cx="12509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96" tIns="48248" rIns="96496" bIns="48248" anchor="b">
            <a:spAutoFit/>
          </a:bodyPr>
          <a:lstStyle>
            <a:lvl1pPr marL="474663" indent="-4746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ja-JP" sz="2000" b="1" dirty="0" err="1" smtClean="0">
                <a:latin typeface="Calibri" charset="0"/>
                <a:cs typeface="ＭＳ Ｐゴシック" charset="0"/>
              </a:rPr>
              <a:t>Xe</a:t>
            </a:r>
            <a:r>
              <a:rPr lang="en-US" altLang="ja-JP" sz="2000" b="1" dirty="0" smtClean="0">
                <a:latin typeface="Calibri" charset="0"/>
                <a:cs typeface="ＭＳ Ｐゴシック" charset="0"/>
              </a:rPr>
              <a:t>/</a:t>
            </a:r>
            <a:r>
              <a:rPr lang="en-US" altLang="ja-JP" sz="2000" b="1" dirty="0" err="1" smtClean="0">
                <a:latin typeface="Calibri" charset="0"/>
                <a:cs typeface="ＭＳ Ｐゴシック" charset="0"/>
              </a:rPr>
              <a:t>Ar</a:t>
            </a:r>
            <a:endParaRPr lang="en-US" sz="2000" b="1" dirty="0">
              <a:latin typeface="Calibri" charset="0"/>
            </a:endParaRPr>
          </a:p>
        </p:txBody>
      </p:sp>
      <p:sp>
        <p:nvSpPr>
          <p:cNvPr id="20501" name="Line 22"/>
          <p:cNvSpPr>
            <a:spLocks noChangeShapeType="1"/>
          </p:cNvSpPr>
          <p:nvPr/>
        </p:nvSpPr>
        <p:spPr bwMode="auto">
          <a:xfrm flipH="1" flipV="1">
            <a:off x="5902325" y="5943600"/>
            <a:ext cx="993775" cy="214313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arrow" w="med" len="med"/>
          </a:ln>
        </p:spPr>
        <p:txBody>
          <a:bodyPr lIns="96496" tIns="48248" rIns="96496" bIns="48248" anchor="b"/>
          <a:lstStyle/>
          <a:p>
            <a:pPr algn="ctr" defTabSz="96471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ea typeface="+mn-ea"/>
              <a:cs typeface="+mn-cs"/>
            </a:endParaRPr>
          </a:p>
        </p:txBody>
      </p:sp>
      <p:sp>
        <p:nvSpPr>
          <p:cNvPr id="18452" name="Date Placeholder 3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7/25/2012</a:t>
            </a:r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18453" name="TextBox 36"/>
          <p:cNvSpPr txBox="1">
            <a:spLocks noChangeArrowheads="1"/>
          </p:cNvSpPr>
          <p:nvPr/>
        </p:nvSpPr>
        <p:spPr bwMode="auto">
          <a:xfrm>
            <a:off x="6632575" y="5845175"/>
            <a:ext cx="2282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ja-JP" sz="2000" b="1" dirty="0">
                <a:solidFill>
                  <a:srgbClr val="606060"/>
                </a:solidFill>
                <a:latin typeface="Arial Narrow" charset="0"/>
                <a:cs typeface="ＭＳ Ｐゴシック" charset="0"/>
              </a:rPr>
              <a:t>Water Tank</a:t>
            </a:r>
          </a:p>
          <a:p>
            <a:pPr algn="ctr" eaLnBrk="1" hangingPunct="1"/>
            <a:r>
              <a:rPr lang="en-US" sz="2000" b="1" dirty="0" smtClean="0">
                <a:solidFill>
                  <a:srgbClr val="606060"/>
                </a:solidFill>
                <a:latin typeface="Arial Narrow" charset="0"/>
                <a:cs typeface="ＭＳ Ｐゴシック" charset="0"/>
              </a:rPr>
              <a:t>+ Liquid Scintillator</a:t>
            </a:r>
            <a:endParaRPr lang="en-US" sz="2000" b="1" dirty="0">
              <a:solidFill>
                <a:srgbClr val="606060"/>
              </a:solidFill>
              <a:latin typeface="Arial Narrow" charset="0"/>
            </a:endParaRPr>
          </a:p>
        </p:txBody>
      </p:sp>
      <p:sp>
        <p:nvSpPr>
          <p:cNvPr id="18454" name="Title 1"/>
          <p:cNvSpPr txBox="1">
            <a:spLocks/>
          </p:cNvSpPr>
          <p:nvPr/>
        </p:nvSpPr>
        <p:spPr bwMode="auto">
          <a:xfrm>
            <a:off x="152400" y="76200"/>
            <a:ext cx="929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2" rIns="91285" bIns="45642"/>
          <a:lstStyle>
            <a:lvl1pPr defTabSz="9588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588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3600" b="1">
                <a:solidFill>
                  <a:srgbClr val="A50021"/>
                </a:solidFill>
                <a:latin typeface="Tahoma" charset="0"/>
                <a:cs typeface="ＭＳ Ｐゴシック" charset="0"/>
              </a:rPr>
              <a:t>Where backgrounds come from?</a:t>
            </a:r>
            <a:endParaRPr lang="en-US" sz="3600" b="1">
              <a:solidFill>
                <a:srgbClr val="A50021"/>
              </a:solidFill>
              <a:latin typeface="Tahoma" charset="0"/>
            </a:endParaRPr>
          </a:p>
        </p:txBody>
      </p:sp>
      <p:sp>
        <p:nvSpPr>
          <p:cNvPr id="18455" name="Text Box 18"/>
          <p:cNvSpPr txBox="1">
            <a:spLocks noChangeArrowheads="1"/>
          </p:cNvSpPr>
          <p:nvPr/>
        </p:nvSpPr>
        <p:spPr bwMode="auto">
          <a:xfrm>
            <a:off x="6985000" y="1219200"/>
            <a:ext cx="14732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96" tIns="48248" rIns="96496" bIns="48248" anchor="b">
            <a:spAutoFit/>
          </a:bodyPr>
          <a:lstStyle>
            <a:lvl1pPr marL="474663" indent="-4746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ja-JP" b="1">
                <a:solidFill>
                  <a:srgbClr val="C00000"/>
                </a:solidFill>
                <a:latin typeface="Calibri" charset="0"/>
                <a:cs typeface="ＭＳ Ｐゴシック" charset="0"/>
              </a:rPr>
              <a:t>Cosmic Rays</a:t>
            </a:r>
            <a:endParaRPr lang="en-US" b="1">
              <a:solidFill>
                <a:srgbClr val="C00000"/>
              </a:solidFill>
              <a:latin typeface="Calibri" charset="0"/>
            </a:endParaRPr>
          </a:p>
        </p:txBody>
      </p:sp>
      <p:sp>
        <p:nvSpPr>
          <p:cNvPr id="18456" name="Text Box 21"/>
          <p:cNvSpPr txBox="1">
            <a:spLocks noChangeArrowheads="1"/>
          </p:cNvSpPr>
          <p:nvPr/>
        </p:nvSpPr>
        <p:spPr bwMode="auto">
          <a:xfrm>
            <a:off x="6494463" y="4495800"/>
            <a:ext cx="2208212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96" tIns="48248" rIns="96496" bIns="48248" anchor="b">
            <a:spAutoFit/>
          </a:bodyPr>
          <a:lstStyle>
            <a:lvl1pPr marL="474663" indent="-4746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ja-JP" sz="2000" b="1">
                <a:solidFill>
                  <a:srgbClr val="C00000"/>
                </a:solidFill>
                <a:latin typeface="Calibri" charset="0"/>
                <a:cs typeface="ＭＳ Ｐゴシック" charset="0"/>
              </a:rPr>
              <a:t>Radio Activities</a:t>
            </a:r>
          </a:p>
          <a:p>
            <a:pPr algn="ctr" eaLnBrk="1" hangingPunct="1"/>
            <a:r>
              <a:rPr lang="en-US" sz="2000" b="1">
                <a:solidFill>
                  <a:srgbClr val="C00000"/>
                </a:solidFill>
                <a:latin typeface="Calibri" charset="0"/>
                <a:cs typeface="ＭＳ Ｐゴシック" charset="0"/>
              </a:rPr>
              <a:t>(U, Th, K…)</a:t>
            </a:r>
            <a:endParaRPr lang="en-US" sz="2000" b="1">
              <a:solidFill>
                <a:srgbClr val="C00000"/>
              </a:solidFill>
              <a:latin typeface="Calibri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152400" y="6477000"/>
            <a:ext cx="86629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015" tIns="51010" rIns="102015" bIns="51010" anchor="b">
            <a:spAutoFit/>
          </a:bodyPr>
          <a:lstStyle>
            <a:lvl1pPr marL="501650" indent="-5016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ja-JP" sz="2500" b="1" u="sng" dirty="0">
                <a:solidFill>
                  <a:srgbClr val="FF0000"/>
                </a:solidFill>
                <a:latin typeface="Arial Narrow" charset="0"/>
                <a:cs typeface="ＭＳ Ｐゴシック" charset="0"/>
              </a:rPr>
              <a:t>Photon detectors </a:t>
            </a:r>
            <a:r>
              <a:rPr lang="en-US" altLang="ja-JP" sz="2500" b="1" dirty="0">
                <a:solidFill>
                  <a:srgbClr val="FF3399"/>
                </a:solidFill>
                <a:latin typeface="Arial Narrow" charset="0"/>
                <a:cs typeface="ＭＳ Ｐゴシック" charset="0"/>
              </a:rPr>
              <a:t>are the major source of backgrounds.</a:t>
            </a:r>
            <a:endParaRPr lang="en-US" sz="2500" b="1" dirty="0">
              <a:solidFill>
                <a:srgbClr val="FF3399"/>
              </a:solidFill>
              <a:latin typeface="Arial Narrow" charset="0"/>
            </a:endParaRPr>
          </a:p>
        </p:txBody>
      </p:sp>
      <p:sp>
        <p:nvSpPr>
          <p:cNvPr id="184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606060"/>
                </a:solidFill>
              </a:rPr>
              <a:t>Katsushi Arisaka, UCLA</a:t>
            </a:r>
          </a:p>
        </p:txBody>
      </p:sp>
      <p:sp>
        <p:nvSpPr>
          <p:cNvPr id="18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CEB2F05-DE4E-1E40-BD77-315F2AFEF1AF}" type="slidenum">
              <a:rPr lang="en-US" sz="1500">
                <a:solidFill>
                  <a:srgbClr val="606060"/>
                </a:solidFill>
              </a:rPr>
              <a:pPr eaLnBrk="1" hangingPunct="1"/>
              <a:t>24</a:t>
            </a:fld>
            <a:endParaRPr lang="en-US" sz="1500">
              <a:solidFill>
                <a:srgbClr val="60606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314" y="2133600"/>
            <a:ext cx="3993169" cy="1828800"/>
            <a:chOff x="60314" y="2133600"/>
            <a:chExt cx="3993169" cy="1828800"/>
          </a:xfrm>
        </p:grpSpPr>
        <p:pic>
          <p:nvPicPr>
            <p:cNvPr id="18460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14" y="2286000"/>
              <a:ext cx="3993169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1" name="Rectangle 28"/>
            <p:cNvSpPr>
              <a:spLocks noChangeArrowheads="1"/>
            </p:cNvSpPr>
            <p:nvPr/>
          </p:nvSpPr>
          <p:spPr bwMode="auto">
            <a:xfrm>
              <a:off x="304800" y="2133600"/>
              <a:ext cx="12574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ja-JP" sz="1800" b="1" dirty="0">
                  <a:solidFill>
                    <a:srgbClr val="4B21FF"/>
                  </a:solidFill>
                  <a:latin typeface="Arial Narrow" charset="0"/>
                  <a:cs typeface="ＭＳ Ｐゴシック" charset="0"/>
                </a:rPr>
                <a:t>XDNON100</a:t>
              </a:r>
              <a:endParaRPr lang="en-US" sz="1800" dirty="0">
                <a:solidFill>
                  <a:srgbClr val="4B21FF"/>
                </a:solidFill>
              </a:endParaRPr>
            </a:p>
          </p:txBody>
        </p:sp>
        <p:sp>
          <p:nvSpPr>
            <p:cNvPr id="18462" name="Rectangle 29"/>
            <p:cNvSpPr>
              <a:spLocks noChangeArrowheads="1"/>
            </p:cNvSpPr>
            <p:nvPr/>
          </p:nvSpPr>
          <p:spPr bwMode="auto">
            <a:xfrm>
              <a:off x="3103035" y="3429643"/>
              <a:ext cx="609600" cy="1835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36266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1"/>
          <p:cNvGrpSpPr>
            <a:grpSpLocks/>
          </p:cNvGrpSpPr>
          <p:nvPr/>
        </p:nvGrpSpPr>
        <p:grpSpPr bwMode="auto">
          <a:xfrm>
            <a:off x="0" y="990600"/>
            <a:ext cx="9448800" cy="5943600"/>
            <a:chOff x="0" y="876300"/>
            <a:chExt cx="9448800" cy="5943600"/>
          </a:xfrm>
        </p:grpSpPr>
        <p:pic>
          <p:nvPicPr>
            <p:cNvPr id="15367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83416"/>
              <a:ext cx="4191000" cy="5536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8" name="Group 20"/>
            <p:cNvGrpSpPr>
              <a:grpSpLocks/>
            </p:cNvGrpSpPr>
            <p:nvPr/>
          </p:nvGrpSpPr>
          <p:grpSpPr bwMode="auto">
            <a:xfrm>
              <a:off x="4419600" y="1433512"/>
              <a:ext cx="5029200" cy="4738688"/>
              <a:chOff x="2209800" y="1828800"/>
              <a:chExt cx="4672368" cy="4510087"/>
            </a:xfrm>
          </p:grpSpPr>
          <p:pic>
            <p:nvPicPr>
              <p:cNvPr id="15377" name="Picture 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534" r="35796" b="18178"/>
              <a:stretch>
                <a:fillRect/>
              </a:stretch>
            </p:blipFill>
            <p:spPr bwMode="auto">
              <a:xfrm>
                <a:off x="3481388" y="1828800"/>
                <a:ext cx="2690812" cy="434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5378" name="Picture 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19" t="22554" r="35114" b="17136"/>
              <a:stretch>
                <a:fillRect/>
              </a:stretch>
            </p:blipFill>
            <p:spPr bwMode="auto">
              <a:xfrm flipH="1">
                <a:off x="2209800" y="1828800"/>
                <a:ext cx="1989138" cy="441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15379" name="Picture 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364" t="7777" b="7777"/>
              <a:stretch>
                <a:fillRect/>
              </a:stretch>
            </p:blipFill>
            <p:spPr bwMode="auto">
              <a:xfrm>
                <a:off x="6172200" y="1905000"/>
                <a:ext cx="709968" cy="4433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sp>
          <p:nvSpPr>
            <p:cNvPr id="15369" name="TextBox 10"/>
            <p:cNvSpPr txBox="1">
              <a:spLocks noChangeArrowheads="1"/>
            </p:cNvSpPr>
            <p:nvPr/>
          </p:nvSpPr>
          <p:spPr bwMode="auto">
            <a:xfrm>
              <a:off x="533401" y="876300"/>
              <a:ext cx="1676400" cy="646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99" tIns="45699" rIns="91399" bIns="45699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800" b="1" dirty="0">
                  <a:solidFill>
                    <a:srgbClr val="6600FF"/>
                  </a:solidFill>
                  <a:latin typeface="Arial Narrow" charset="0"/>
                </a:rPr>
                <a:t>Photo Cathode</a:t>
              </a:r>
            </a:p>
            <a:p>
              <a:pPr algn="ctr" eaLnBrk="1" hangingPunct="1"/>
              <a:r>
                <a:rPr lang="en-US" sz="1800" b="1" dirty="0">
                  <a:solidFill>
                    <a:srgbClr val="6600FF"/>
                  </a:solidFill>
                  <a:latin typeface="Arial Narrow" charset="0"/>
                </a:rPr>
                <a:t>(-6 kV)</a:t>
              </a:r>
            </a:p>
          </p:txBody>
        </p:sp>
        <p:grpSp>
          <p:nvGrpSpPr>
            <p:cNvPr id="15370" name="Group 19"/>
            <p:cNvGrpSpPr>
              <a:grpSpLocks/>
            </p:cNvGrpSpPr>
            <p:nvPr/>
          </p:nvGrpSpPr>
          <p:grpSpPr bwMode="auto">
            <a:xfrm>
              <a:off x="1752600" y="1600200"/>
              <a:ext cx="2598738" cy="3722132"/>
              <a:chOff x="1747837" y="1573997"/>
              <a:chExt cx="2598739" cy="3722892"/>
            </a:xfrm>
          </p:grpSpPr>
          <p:sp>
            <p:nvSpPr>
              <p:cNvPr id="15373" name="TextBox 6"/>
              <p:cNvSpPr txBox="1">
                <a:spLocks noChangeArrowheads="1"/>
              </p:cNvSpPr>
              <p:nvPr/>
            </p:nvSpPr>
            <p:spPr bwMode="auto">
              <a:xfrm>
                <a:off x="1747837" y="3708033"/>
                <a:ext cx="1371601" cy="369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800" b="1" dirty="0">
                    <a:solidFill>
                      <a:srgbClr val="FF0000"/>
                    </a:solidFill>
                    <a:latin typeface="Arial Narrow" charset="0"/>
                  </a:rPr>
                  <a:t>APD</a:t>
                </a:r>
                <a:r>
                  <a:rPr lang="en-US" sz="1800" b="1" dirty="0">
                    <a:solidFill>
                      <a:srgbClr val="FF0000"/>
                    </a:solidFill>
                    <a:latin typeface="Arial Narrow" charset="0"/>
                    <a:sym typeface="Symbol" charset="0"/>
                  </a:rPr>
                  <a:t> (0 V)</a:t>
                </a:r>
                <a:endParaRPr lang="en-US" sz="1800" b="1" dirty="0">
                  <a:solidFill>
                    <a:srgbClr val="FF0000"/>
                  </a:solidFill>
                  <a:latin typeface="Arial Narrow" charset="0"/>
                </a:endParaRPr>
              </a:p>
            </p:txBody>
          </p:sp>
          <p:sp>
            <p:nvSpPr>
              <p:cNvPr id="15374" name="TextBox 7"/>
              <p:cNvSpPr txBox="1">
                <a:spLocks noChangeArrowheads="1"/>
              </p:cNvSpPr>
              <p:nvPr/>
            </p:nvSpPr>
            <p:spPr bwMode="auto">
              <a:xfrm>
                <a:off x="3195638" y="1573997"/>
                <a:ext cx="1150938" cy="369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800" b="1">
                    <a:latin typeface="Arial Narrow" charset="0"/>
                  </a:rPr>
                  <a:t>Quartz</a:t>
                </a:r>
              </a:p>
            </p:txBody>
          </p:sp>
          <p:sp>
            <p:nvSpPr>
              <p:cNvPr id="15375" name="TextBox 9"/>
              <p:cNvSpPr txBox="1">
                <a:spLocks noChangeArrowheads="1"/>
              </p:cNvSpPr>
              <p:nvPr/>
            </p:nvSpPr>
            <p:spPr bwMode="auto">
              <a:xfrm>
                <a:off x="2509837" y="4927482"/>
                <a:ext cx="884238" cy="369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800" b="1">
                    <a:latin typeface="Arial Narrow" charset="0"/>
                  </a:rPr>
                  <a:t>Quartz</a:t>
                </a:r>
              </a:p>
            </p:txBody>
          </p:sp>
          <p:sp>
            <p:nvSpPr>
              <p:cNvPr id="15376" name="TextBox 15"/>
              <p:cNvSpPr txBox="1">
                <a:spLocks noChangeArrowheads="1"/>
              </p:cNvSpPr>
              <p:nvPr/>
            </p:nvSpPr>
            <p:spPr bwMode="auto">
              <a:xfrm>
                <a:off x="1752600" y="2667000"/>
                <a:ext cx="1366838" cy="369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800" b="1">
                    <a:solidFill>
                      <a:srgbClr val="E6E6E6"/>
                    </a:solidFill>
                    <a:latin typeface="Arial Narrow" charset="0"/>
                  </a:rPr>
                  <a:t>Al coating</a:t>
                </a:r>
              </a:p>
            </p:txBody>
          </p:sp>
        </p:grpSp>
        <p:sp>
          <p:nvSpPr>
            <p:cNvPr id="15371" name="TextBox 6"/>
            <p:cNvSpPr txBox="1">
              <a:spLocks noChangeArrowheads="1"/>
            </p:cNvSpPr>
            <p:nvPr/>
          </p:nvSpPr>
          <p:spPr bwMode="auto">
            <a:xfrm>
              <a:off x="6705600" y="3886200"/>
              <a:ext cx="1122363" cy="369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9" tIns="45699" rIns="91399" bIns="45699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FF"/>
                  </a:solidFill>
                  <a:latin typeface="Arial Narrow" charset="0"/>
                </a:rPr>
                <a:t>APD</a:t>
              </a:r>
              <a:r>
                <a:rPr lang="en-US" sz="1800" b="1">
                  <a:solidFill>
                    <a:srgbClr val="6600FF"/>
                  </a:solidFill>
                  <a:latin typeface="Arial Narrow" charset="0"/>
                  <a:sym typeface="Symbol" charset="0"/>
                </a:rPr>
                <a:t> (0 V)</a:t>
              </a:r>
              <a:endParaRPr lang="en-US" sz="1800" b="1">
                <a:solidFill>
                  <a:srgbClr val="6600FF"/>
                </a:solidFill>
                <a:latin typeface="Arial Narrow" charset="0"/>
              </a:endParaRPr>
            </a:p>
          </p:txBody>
        </p:sp>
        <p:sp>
          <p:nvSpPr>
            <p:cNvPr id="15372" name="TextBox 18"/>
            <p:cNvSpPr txBox="1">
              <a:spLocks noChangeArrowheads="1"/>
            </p:cNvSpPr>
            <p:nvPr/>
          </p:nvSpPr>
          <p:spPr bwMode="auto">
            <a:xfrm>
              <a:off x="4038600" y="1181100"/>
              <a:ext cx="1917700" cy="646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99" tIns="45699" rIns="91399" bIns="45699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800" b="1" dirty="0">
                  <a:solidFill>
                    <a:srgbClr val="6600FF"/>
                  </a:solidFill>
                  <a:latin typeface="Arial Narrow" charset="0"/>
                </a:rPr>
                <a:t>Photo Cathode</a:t>
              </a:r>
            </a:p>
            <a:p>
              <a:pPr algn="ctr" eaLnBrk="1" hangingPunct="1"/>
              <a:r>
                <a:rPr lang="en-US" sz="1800" b="1" dirty="0">
                  <a:solidFill>
                    <a:srgbClr val="6600FF"/>
                  </a:solidFill>
                  <a:latin typeface="Arial Narrow" charset="0"/>
                </a:rPr>
                <a:t>(-6 kV)</a:t>
              </a:r>
            </a:p>
          </p:txBody>
        </p:sp>
      </p:grpSp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6600"/>
                </a:solidFill>
                <a:latin typeface="Tahoma" charset="0"/>
                <a:ea typeface="ＭＳ Ｐゴシック" charset="0"/>
                <a:cs typeface="ＭＳ Ｐゴシック" charset="0"/>
              </a:rPr>
              <a:t>QUPID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800" dirty="0" err="1">
                <a:solidFill>
                  <a:srgbClr val="FF6600"/>
                </a:solidFill>
                <a:latin typeface="Tahoma" charset="0"/>
                <a:ea typeface="ＭＳ Ｐゴシック" charset="0"/>
                <a:cs typeface="ＭＳ Ｐゴシック" charset="0"/>
              </a:rPr>
              <a:t>QU</a:t>
            </a:r>
            <a:r>
              <a:rPr lang="en-US" sz="2800" dirty="0" err="1">
                <a:latin typeface="Tahoma" charset="0"/>
                <a:ea typeface="ＭＳ Ｐゴシック" charset="0"/>
                <a:cs typeface="ＭＳ Ｐゴシック" charset="0"/>
              </a:rPr>
              <a:t>artz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solidFill>
                  <a:srgbClr val="FF6600"/>
                </a:solidFill>
                <a:latin typeface="Tahoma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hoton </a:t>
            </a:r>
            <a:r>
              <a:rPr lang="en-US" sz="2800" dirty="0">
                <a:solidFill>
                  <a:srgbClr val="FF6600"/>
                </a:solidFill>
                <a:latin typeface="Tahoma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ntensifying </a:t>
            </a:r>
            <a:r>
              <a:rPr lang="en-US" sz="2800" dirty="0">
                <a:solidFill>
                  <a:srgbClr val="FF6600"/>
                </a:solidFill>
                <a:latin typeface="Tahoma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etector)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216C894-68DB-554E-BD39-5CD93E9672AC}" type="slidenum">
              <a:rPr lang="en-US" sz="1500">
                <a:solidFill>
                  <a:srgbClr val="606060"/>
                </a:solidFill>
              </a:rPr>
              <a:pPr eaLnBrk="1" hangingPunct="1"/>
              <a:t>25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409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606060"/>
                </a:solidFill>
                <a:ea typeface="Arial" charset="0"/>
              </a:rPr>
              <a:t>Katsushi Arisaka, UCLA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1800" y="914400"/>
            <a:ext cx="2477962" cy="461665"/>
          </a:xfrm>
          <a:prstGeom prst="rect">
            <a:avLst/>
          </a:prstGeom>
          <a:ln w="19050" cmpd="sng"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arXiv:1103.3689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1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Katsushi Arisaka, UCLA</a:t>
            </a:r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606060"/>
                </a:solidFill>
              </a:rPr>
              <a:pPr eaLnBrk="1" hangingPunct="1"/>
              <a:t>25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2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7/25/2012</a:t>
            </a:r>
            <a:endParaRPr lang="en-US" sz="1500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283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601200" cy="7315200"/>
          </a:xfrm>
          <a:prstGeom prst="rect">
            <a:avLst/>
          </a:prstGeom>
          <a:solidFill>
            <a:schemeClr val="tx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601200" cy="84077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Comparison of Photon Detectors from </a:t>
            </a:r>
            <a:r>
              <a:rPr lang="en-US" sz="2800" dirty="0" smtClean="0">
                <a:solidFill>
                  <a:srgbClr val="FF0000"/>
                </a:solidFill>
              </a:rPr>
              <a:t>Hamamatsu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1" name="Content Placeholder 10" descr="IMG_0221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99" r="-110"/>
          <a:stretch/>
        </p:blipFill>
        <p:spPr>
          <a:xfrm>
            <a:off x="394884" y="673821"/>
            <a:ext cx="8873895" cy="6588024"/>
          </a:xfrm>
        </p:spPr>
      </p:pic>
      <p:sp>
        <p:nvSpPr>
          <p:cNvPr id="12" name="TextBox 11"/>
          <p:cNvSpPr txBox="1"/>
          <p:nvPr/>
        </p:nvSpPr>
        <p:spPr>
          <a:xfrm>
            <a:off x="685800" y="3505200"/>
            <a:ext cx="1480185" cy="836270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 Narrow"/>
                <a:cs typeface="Arial Narrow"/>
              </a:rPr>
              <a:t>R8520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Arial Narrow"/>
                <a:cs typeface="Arial Narrow"/>
              </a:rPr>
              <a:t>1 inch</a:t>
            </a:r>
            <a:endParaRPr lang="en-US" sz="2400" b="1" dirty="0">
              <a:solidFill>
                <a:srgbClr val="0000FF"/>
              </a:solidFill>
              <a:latin typeface="Arial Narrow"/>
              <a:cs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609600"/>
            <a:ext cx="2526105" cy="1574933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 Narrow"/>
                <a:cs typeface="Arial Narrow"/>
              </a:rPr>
              <a:t>R11065 (</a:t>
            </a:r>
            <a:r>
              <a:rPr lang="en-US" sz="2400" b="1" dirty="0" err="1" smtClean="0">
                <a:solidFill>
                  <a:srgbClr val="0000FF"/>
                </a:solidFill>
                <a:latin typeface="Arial Narrow"/>
                <a:cs typeface="Arial Narrow"/>
              </a:rPr>
              <a:t>Ar</a:t>
            </a:r>
            <a:r>
              <a:rPr lang="en-US" sz="2400" b="1" dirty="0" smtClean="0">
                <a:solidFill>
                  <a:srgbClr val="0000FF"/>
                </a:solidFill>
                <a:latin typeface="Arial Narrow"/>
                <a:cs typeface="Arial Narrow"/>
              </a:rPr>
              <a:t>) 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 Narrow"/>
                <a:cs typeface="Arial Narrow"/>
              </a:rPr>
              <a:t>R11410 (</a:t>
            </a:r>
            <a:r>
              <a:rPr lang="en-US" sz="2400" b="1" dirty="0" err="1" smtClean="0">
                <a:solidFill>
                  <a:srgbClr val="0000FF"/>
                </a:solidFill>
                <a:latin typeface="Arial Narrow"/>
                <a:cs typeface="Arial Narrow"/>
              </a:rPr>
              <a:t>Xe</a:t>
            </a:r>
            <a:r>
              <a:rPr lang="en-US" sz="2400" b="1" dirty="0" smtClean="0">
                <a:solidFill>
                  <a:srgbClr val="0000FF"/>
                </a:solidFill>
                <a:latin typeface="Arial Narrow"/>
                <a:cs typeface="Arial Narrow"/>
              </a:rPr>
              <a:t>)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 Narrow"/>
                <a:cs typeface="Arial Narrow"/>
              </a:rPr>
              <a:t>3 inch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 Narrow"/>
                <a:cs typeface="Arial Narrow"/>
              </a:rPr>
              <a:t> </a:t>
            </a:r>
            <a:endParaRPr lang="en-US" sz="2400" b="1" dirty="0">
              <a:solidFill>
                <a:srgbClr val="0000FF"/>
              </a:solidFill>
              <a:latin typeface="Arial Narrow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2787" y="609600"/>
            <a:ext cx="2708679" cy="836270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 Narrow"/>
                <a:cs typeface="Arial Narrow"/>
              </a:rPr>
              <a:t>QUPID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 Narrow"/>
                <a:cs typeface="Arial Narrow"/>
              </a:rPr>
              <a:t>3 inch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33600" y="5334000"/>
            <a:ext cx="6934200" cy="1883960"/>
            <a:chOff x="2133600" y="5334000"/>
            <a:chExt cx="6934200" cy="1883960"/>
          </a:xfrm>
        </p:grpSpPr>
        <p:sp>
          <p:nvSpPr>
            <p:cNvPr id="8" name="TextBox 7"/>
            <p:cNvSpPr txBox="1"/>
            <p:nvPr/>
          </p:nvSpPr>
          <p:spPr>
            <a:xfrm>
              <a:off x="2133600" y="6738639"/>
              <a:ext cx="1865780" cy="46693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96661" tIns="48331" rIns="96661" bIns="48331" rtlCol="0">
              <a:spAutoFit/>
            </a:bodyPr>
            <a:lstStyle/>
            <a:p>
              <a:r>
                <a:rPr lang="en-US" sz="2400" b="1" dirty="0" smtClean="0">
                  <a:solidFill>
                    <a:srgbClr val="800000"/>
                  </a:solidFill>
                  <a:latin typeface="Arial Narrow"/>
                  <a:cs typeface="Arial Narrow"/>
                </a:rPr>
                <a:t>U/</a:t>
              </a:r>
              <a:r>
                <a:rPr lang="en-US" sz="2400" b="1" dirty="0" err="1" smtClean="0">
                  <a:solidFill>
                    <a:srgbClr val="800000"/>
                  </a:solidFill>
                  <a:latin typeface="Arial Narrow"/>
                  <a:cs typeface="Arial Narrow"/>
                </a:rPr>
                <a:t>Th</a:t>
              </a:r>
              <a:r>
                <a:rPr lang="en-US" sz="2400" b="1" dirty="0" smtClean="0">
                  <a:solidFill>
                    <a:srgbClr val="800000"/>
                  </a:solidFill>
                  <a:latin typeface="Arial Narrow"/>
                  <a:cs typeface="Arial Narrow"/>
                </a:rPr>
                <a:t> ~ 1 </a:t>
              </a:r>
              <a:r>
                <a:rPr lang="en-US" sz="2400" b="1" dirty="0" err="1" smtClean="0">
                  <a:solidFill>
                    <a:srgbClr val="800000"/>
                  </a:solidFill>
                  <a:latin typeface="Arial Narrow"/>
                  <a:cs typeface="Arial Narrow"/>
                </a:rPr>
                <a:t>mBq</a:t>
              </a:r>
              <a:endParaRPr lang="en-US" sz="2400" b="1" dirty="0">
                <a:solidFill>
                  <a:srgbClr val="8000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8200" y="6096000"/>
              <a:ext cx="1828800" cy="46693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96661" tIns="48331" rIns="96661" bIns="48331" rtlCol="0">
              <a:spAutoFit/>
            </a:bodyPr>
            <a:lstStyle/>
            <a:p>
              <a:r>
                <a:rPr lang="en-US" sz="2400" b="1" dirty="0" smtClean="0">
                  <a:solidFill>
                    <a:srgbClr val="800000"/>
                  </a:solidFill>
                  <a:latin typeface="Arial Narrow"/>
                  <a:cs typeface="Arial Narrow"/>
                </a:rPr>
                <a:t>U/</a:t>
              </a:r>
              <a:r>
                <a:rPr lang="en-US" sz="2400" b="1" dirty="0" err="1" smtClean="0">
                  <a:solidFill>
                    <a:srgbClr val="800000"/>
                  </a:solidFill>
                  <a:latin typeface="Arial Narrow"/>
                  <a:cs typeface="Arial Narrow"/>
                </a:rPr>
                <a:t>Th</a:t>
              </a:r>
              <a:r>
                <a:rPr lang="en-US" sz="2400" b="1" dirty="0" smtClean="0">
                  <a:solidFill>
                    <a:srgbClr val="800000"/>
                  </a:solidFill>
                  <a:latin typeface="Arial Narrow"/>
                  <a:cs typeface="Arial Narrow"/>
                </a:rPr>
                <a:t> ~ 5 </a:t>
              </a:r>
              <a:r>
                <a:rPr lang="en-US" sz="2400" b="1" dirty="0" err="1" smtClean="0">
                  <a:solidFill>
                    <a:srgbClr val="800000"/>
                  </a:solidFill>
                  <a:latin typeface="Arial Narrow"/>
                  <a:cs typeface="Arial Narrow"/>
                </a:rPr>
                <a:t>mBq</a:t>
              </a:r>
              <a:endParaRPr lang="en-US" sz="2400" b="1" dirty="0">
                <a:solidFill>
                  <a:srgbClr val="8000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10400" y="5334000"/>
              <a:ext cx="2057400" cy="46693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lIns="96661" tIns="48331" rIns="96661" bIns="48331" rtlCol="0">
              <a:spAutoFit/>
            </a:bodyPr>
            <a:lstStyle/>
            <a:p>
              <a:r>
                <a:rPr lang="en-US" sz="2400" b="1" dirty="0" smtClean="0">
                  <a:solidFill>
                    <a:srgbClr val="800000"/>
                  </a:solidFill>
                  <a:latin typeface="Arial Narrow"/>
                  <a:cs typeface="Arial Narrow"/>
                </a:rPr>
                <a:t>U/</a:t>
              </a:r>
              <a:r>
                <a:rPr lang="en-US" sz="2400" b="1" dirty="0" err="1" smtClean="0">
                  <a:solidFill>
                    <a:srgbClr val="800000"/>
                  </a:solidFill>
                  <a:latin typeface="Arial Narrow"/>
                  <a:cs typeface="Arial Narrow"/>
                </a:rPr>
                <a:t>Th</a:t>
              </a:r>
              <a:r>
                <a:rPr lang="en-US" sz="2400" b="1" dirty="0" smtClean="0">
                  <a:solidFill>
                    <a:srgbClr val="800000"/>
                  </a:solidFill>
                  <a:latin typeface="Arial Narrow"/>
                  <a:cs typeface="Arial Narrow"/>
                </a:rPr>
                <a:t> ~ 0.1 </a:t>
              </a:r>
              <a:r>
                <a:rPr lang="en-US" sz="2400" b="1" dirty="0" err="1" smtClean="0">
                  <a:solidFill>
                    <a:srgbClr val="800000"/>
                  </a:solidFill>
                  <a:latin typeface="Arial Narrow"/>
                  <a:cs typeface="Arial Narrow"/>
                </a:rPr>
                <a:t>mBq</a:t>
              </a:r>
              <a:endParaRPr lang="en-US" sz="2400" b="1" dirty="0">
                <a:solidFill>
                  <a:srgbClr val="8000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67400" y="6781800"/>
              <a:ext cx="3124200" cy="436160"/>
            </a:xfrm>
            <a:prstGeom prst="rect">
              <a:avLst/>
            </a:prstGeom>
            <a:noFill/>
          </p:spPr>
          <p:txBody>
            <a:bodyPr wrap="square" lIns="96661" tIns="48331" rIns="96661" bIns="48331" rtlCol="0">
              <a:spAutoFit/>
            </a:bodyPr>
            <a:lstStyle/>
            <a:p>
              <a:r>
                <a:rPr lang="en-US" sz="2200" b="1" i="1" dirty="0" smtClean="0">
                  <a:solidFill>
                    <a:srgbClr val="FF0000"/>
                  </a:solidFill>
                  <a:latin typeface="Arial Narrow"/>
                  <a:cs typeface="Arial Narrow"/>
                </a:rPr>
                <a:t>Confirmed by ICP/GD-MS</a:t>
              </a:r>
              <a:endParaRPr lang="en-US" sz="2200" b="1" i="1" dirty="0">
                <a:solidFill>
                  <a:srgbClr val="FF0000"/>
                </a:solidFill>
                <a:latin typeface="Arial Narrow"/>
                <a:cs typeface="Arial Narrow"/>
              </a:endParaRPr>
            </a:p>
          </p:txBody>
        </p:sp>
        <p:cxnSp>
          <p:nvCxnSpPr>
            <p:cNvPr id="7" name="Straight Arrow Connector 6"/>
            <p:cNvCxnSpPr>
              <a:stCxn id="15" idx="0"/>
            </p:cNvCxnSpPr>
            <p:nvPr/>
          </p:nvCxnSpPr>
          <p:spPr bwMode="auto">
            <a:xfrm flipV="1">
              <a:off x="7429500" y="5791200"/>
              <a:ext cx="266700" cy="990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>
              <a:stCxn id="15" idx="0"/>
              <a:endCxn id="9" idx="3"/>
            </p:cNvCxnSpPr>
            <p:nvPr/>
          </p:nvCxnSpPr>
          <p:spPr bwMode="auto">
            <a:xfrm flipH="1" flipV="1">
              <a:off x="6477000" y="6329469"/>
              <a:ext cx="952500" cy="45233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9" name="TextBox 28"/>
          <p:cNvSpPr txBox="1"/>
          <p:nvPr/>
        </p:nvSpPr>
        <p:spPr bwMode="auto">
          <a:xfrm>
            <a:off x="584391" y="4419600"/>
            <a:ext cx="133376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rgbClr val="009973"/>
                </a:solidFill>
                <a:latin typeface="+mn-lt"/>
                <a:ea typeface="+mn-ea"/>
              </a:rPr>
              <a:t>XENON10</a:t>
            </a:r>
          </a:p>
          <a:p>
            <a:pPr algn="ctr">
              <a:defRPr/>
            </a:pPr>
            <a:r>
              <a:rPr lang="en-US" sz="2000" b="1" i="1" dirty="0">
                <a:solidFill>
                  <a:srgbClr val="009973"/>
                </a:solidFill>
                <a:latin typeface="+mn-lt"/>
                <a:ea typeface="+mn-ea"/>
              </a:rPr>
              <a:t>XENON100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4105669" y="1905000"/>
            <a:ext cx="138073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 dirty="0" smtClean="0">
                <a:solidFill>
                  <a:srgbClr val="009973"/>
                </a:solidFill>
                <a:latin typeface="+mn-lt"/>
                <a:ea typeface="+mn-ea"/>
              </a:rPr>
              <a:t>XENON1T</a:t>
            </a:r>
          </a:p>
          <a:p>
            <a:pPr algn="ctr">
              <a:defRPr/>
            </a:pPr>
            <a:r>
              <a:rPr lang="en-US" sz="2000" b="1" i="1" dirty="0" smtClean="0">
                <a:solidFill>
                  <a:srgbClr val="009973"/>
                </a:solidFill>
                <a:latin typeface="+mn-lt"/>
                <a:ea typeface="+mn-ea"/>
              </a:rPr>
              <a:t>DarkSide50</a:t>
            </a:r>
            <a:endParaRPr lang="en-US" sz="2000" b="1" i="1" dirty="0">
              <a:solidFill>
                <a:srgbClr val="009973"/>
              </a:solidFill>
              <a:latin typeface="+mn-lt"/>
              <a:ea typeface="+mn-ea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7848600" y="1447800"/>
            <a:ext cx="70233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i="1" dirty="0" smtClean="0">
                <a:solidFill>
                  <a:srgbClr val="009973"/>
                </a:solidFill>
                <a:latin typeface="+mn-lt"/>
                <a:ea typeface="+mn-ea"/>
              </a:rPr>
              <a:t>MAX</a:t>
            </a:r>
          </a:p>
          <a:p>
            <a:pPr algn="ctr">
              <a:defRPr/>
            </a:pPr>
            <a:r>
              <a:rPr lang="en-US" sz="2000" b="1" i="1" dirty="0" smtClean="0">
                <a:solidFill>
                  <a:srgbClr val="009973"/>
                </a:solidFill>
                <a:latin typeface="+mn-lt"/>
                <a:ea typeface="+mn-ea"/>
              </a:rPr>
              <a:t>XAX</a:t>
            </a:r>
            <a:endParaRPr lang="en-US" sz="2000" b="1" i="1" dirty="0">
              <a:solidFill>
                <a:srgbClr val="009973"/>
              </a:solidFill>
              <a:latin typeface="+mn-lt"/>
              <a:ea typeface="+mn-e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0069-A5A5-2640-8E1D-58A3D5D02CA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603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QE of two types of QUPID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FA7A-56A0-4052-B082-91FDCF6C8B3F}" type="slidenum">
              <a:rPr lang="en-US" smtClean="0">
                <a:solidFill>
                  <a:srgbClr val="606060"/>
                </a:solidFill>
              </a:rPr>
              <a:t>27</a:t>
            </a:fld>
            <a:endParaRPr lang="en-US">
              <a:solidFill>
                <a:srgbClr val="60606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606060"/>
                </a:solidFill>
              </a:rPr>
              <a:t>Katsushi Arisaka, UCLA</a:t>
            </a:r>
            <a:endParaRPr lang="en-US">
              <a:solidFill>
                <a:srgbClr val="606060"/>
              </a:solidFill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895082"/>
              </p:ext>
            </p:extLst>
          </p:nvPr>
        </p:nvGraphicFramePr>
        <p:xfrm>
          <a:off x="-61187" y="894080"/>
          <a:ext cx="9664438" cy="5991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Straight Arrow Connector 11"/>
          <p:cNvCxnSpPr>
            <a:cxnSpLocks noChangeAspect="1"/>
          </p:cNvCxnSpPr>
          <p:nvPr/>
        </p:nvCxnSpPr>
        <p:spPr bwMode="auto">
          <a:xfrm rot="5400000">
            <a:off x="1357313" y="5470526"/>
            <a:ext cx="639762" cy="158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752600" y="4933890"/>
            <a:ext cx="1745553" cy="405041"/>
          </a:xfrm>
          <a:prstGeom prst="rect">
            <a:avLst/>
          </a:prstGeom>
          <a:solidFill>
            <a:schemeClr val="bg1"/>
          </a:solidFill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ea typeface="+mn-ea"/>
              </a:rPr>
              <a:t>Xenon (178 nm)</a:t>
            </a:r>
          </a:p>
        </p:txBody>
      </p:sp>
      <p:cxnSp>
        <p:nvCxnSpPr>
          <p:cNvPr id="15" name="Straight Arrow Connector 17"/>
          <p:cNvCxnSpPr>
            <a:cxnSpLocks noChangeAspect="1"/>
          </p:cNvCxnSpPr>
          <p:nvPr/>
        </p:nvCxnSpPr>
        <p:spPr bwMode="auto">
          <a:xfrm rot="5400000">
            <a:off x="5700714" y="5459412"/>
            <a:ext cx="639762" cy="1588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5257801" y="4933890"/>
            <a:ext cx="2380653" cy="405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FF"/>
                </a:solidFill>
                <a:latin typeface="+mn-lt"/>
                <a:ea typeface="+mn-ea"/>
              </a:rPr>
              <a:t>Argon + TPB (420 nm)</a:t>
            </a:r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Katsushi Arisaka, UCLA</a:t>
            </a:r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606060"/>
                </a:solidFill>
              </a:rPr>
              <a:pPr eaLnBrk="1" hangingPunct="1"/>
              <a:t>27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7/25/2012</a:t>
            </a:r>
            <a:endParaRPr lang="en-US" sz="1500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471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290" y="0"/>
            <a:ext cx="9829214" cy="738101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514600" y="-45658"/>
            <a:ext cx="6606540" cy="65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15" tIns="48307" rIns="96615" bIns="48307" numCol="1" anchor="ctr" anchorCtr="0" compatLnSpc="1">
            <a:prstTxWarp prst="textNoShape">
              <a:avLst/>
            </a:prstTxWarp>
          </a:bodyPr>
          <a:lstStyle>
            <a:lvl1pPr algn="ctr" defTabSz="966788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A5002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966788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A50021"/>
                </a:solidFill>
                <a:latin typeface="Tahoma" pitchFamily="34" charset="0"/>
                <a:ea typeface="ＭＳ Ｐゴシック" charset="-128"/>
                <a:cs typeface="ＭＳ Ｐゴシック" charset="-128"/>
              </a:defRPr>
            </a:lvl2pPr>
            <a:lvl3pPr algn="ctr" defTabSz="966788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A50021"/>
                </a:solidFill>
                <a:latin typeface="Tahoma" pitchFamily="34" charset="0"/>
                <a:ea typeface="ＭＳ Ｐゴシック" charset="-128"/>
                <a:cs typeface="ＭＳ Ｐゴシック" charset="-128"/>
              </a:defRPr>
            </a:lvl3pPr>
            <a:lvl4pPr algn="ctr" defTabSz="966788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A50021"/>
                </a:solidFill>
                <a:latin typeface="Tahoma" pitchFamily="34" charset="0"/>
                <a:ea typeface="ＭＳ Ｐゴシック" charset="-128"/>
                <a:cs typeface="ＭＳ Ｐゴシック" charset="-128"/>
              </a:defRPr>
            </a:lvl4pPr>
            <a:lvl5pPr algn="ctr" defTabSz="966788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A50021"/>
                </a:solidFill>
                <a:latin typeface="Tahoma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966788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A50021"/>
                </a:solidFill>
                <a:latin typeface="Tahoma" pitchFamily="34" charset="0"/>
              </a:defRPr>
            </a:lvl6pPr>
            <a:lvl7pPr marL="914400" algn="ctr" defTabSz="966788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A50021"/>
                </a:solidFill>
                <a:latin typeface="Tahoma" pitchFamily="34" charset="0"/>
              </a:defRPr>
            </a:lvl7pPr>
            <a:lvl8pPr marL="1371600" algn="ctr" defTabSz="966788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A50021"/>
                </a:solidFill>
                <a:latin typeface="Tahoma" pitchFamily="34" charset="0"/>
              </a:defRPr>
            </a:lvl8pPr>
            <a:lvl9pPr marL="1828800" algn="ctr" defTabSz="966788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A50021"/>
                </a:solidFill>
                <a:latin typeface="Tahoma" pitchFamily="34" charset="0"/>
              </a:defRPr>
            </a:lvl9pPr>
          </a:lstStyle>
          <a:p>
            <a:r>
              <a:rPr lang="en-US" sz="4000" dirty="0"/>
              <a:t>7 QUPID with Holder</a:t>
            </a: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-152400" y="6477000"/>
            <a:ext cx="5943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554" tIns="48278" rIns="96554" bIns="48278" numCol="1" anchor="ctr" anchorCtr="0" compatLnSpc="1">
            <a:prstTxWarp prst="textNoShape">
              <a:avLst/>
            </a:prstTxWarp>
          </a:bodyPr>
          <a:lstStyle>
            <a:lvl1pPr algn="ctr" defTabSz="96202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96202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Tahoma" pitchFamily="34" charset="0"/>
                <a:ea typeface="ＭＳ Ｐゴシック" charset="-128"/>
                <a:cs typeface="ＭＳ Ｐゴシック" charset="-128"/>
              </a:defRPr>
            </a:lvl2pPr>
            <a:lvl3pPr algn="ctr" defTabSz="96202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Tahoma" pitchFamily="34" charset="0"/>
                <a:ea typeface="ＭＳ Ｐゴシック" charset="-128"/>
                <a:cs typeface="ＭＳ Ｐゴシック" charset="-128"/>
              </a:defRPr>
            </a:lvl3pPr>
            <a:lvl4pPr algn="ctr" defTabSz="96202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Tahoma" pitchFamily="34" charset="0"/>
                <a:ea typeface="ＭＳ Ｐゴシック" charset="-128"/>
                <a:cs typeface="ＭＳ Ｐゴシック" charset="-128"/>
              </a:defRPr>
            </a:lvl4pPr>
            <a:lvl5pPr algn="ctr" defTabSz="962025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Tahoma" pitchFamily="34" charset="0"/>
                <a:ea typeface="ＭＳ Ｐゴシック" charset="-128"/>
                <a:cs typeface="ＭＳ Ｐゴシック" charset="-128"/>
              </a:defRPr>
            </a:lvl5pPr>
            <a:lvl6pPr marL="456793" algn="ctr" defTabSz="965925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Tahoma" pitchFamily="34" charset="0"/>
              </a:defRPr>
            </a:lvl6pPr>
            <a:lvl7pPr marL="913586" algn="ctr" defTabSz="965925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Tahoma" pitchFamily="34" charset="0"/>
              </a:defRPr>
            </a:lvl7pPr>
            <a:lvl8pPr marL="1370377" algn="ctr" defTabSz="965925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Tahoma" pitchFamily="34" charset="0"/>
              </a:defRPr>
            </a:lvl8pPr>
            <a:lvl9pPr marL="1827172" algn="ctr" defTabSz="965925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50021"/>
                </a:solidFill>
                <a:latin typeface="Tahoma" pitchFamily="34" charset="0"/>
              </a:defRPr>
            </a:lvl9pPr>
          </a:lstStyle>
          <a:p>
            <a:r>
              <a:rPr lang="en-US" sz="3200" dirty="0" smtClean="0">
                <a:solidFill>
                  <a:srgbClr val="FFFF00"/>
                </a:solidFill>
                <a:latin typeface="Arial Narrow"/>
                <a:cs typeface="Arial Narrow"/>
              </a:rPr>
              <a:t>Tested in both </a:t>
            </a:r>
            <a:r>
              <a:rPr lang="en-US" sz="3200" dirty="0" err="1" smtClean="0">
                <a:solidFill>
                  <a:srgbClr val="FFFF00"/>
                </a:solidFill>
                <a:latin typeface="Arial Narrow"/>
                <a:cs typeface="Arial Narrow"/>
              </a:rPr>
              <a:t>Xe</a:t>
            </a:r>
            <a:r>
              <a:rPr lang="en-US" sz="3200" dirty="0" smtClean="0">
                <a:solidFill>
                  <a:srgbClr val="FFFF00"/>
                </a:solidFill>
                <a:latin typeface="Arial Narrow"/>
                <a:cs typeface="Arial Narrow"/>
              </a:rPr>
              <a:t> and </a:t>
            </a:r>
            <a:r>
              <a:rPr lang="en-US" sz="3200" dirty="0" err="1" smtClean="0">
                <a:solidFill>
                  <a:srgbClr val="FFFF00"/>
                </a:solidFill>
                <a:latin typeface="Arial Narrow"/>
                <a:cs typeface="Arial Narrow"/>
              </a:rPr>
              <a:t>Ar</a:t>
            </a:r>
            <a:r>
              <a:rPr lang="en-US" sz="3200" dirty="0" smtClean="0">
                <a:solidFill>
                  <a:srgbClr val="FFFF00"/>
                </a:solidFill>
                <a:latin typeface="Arial Narrow"/>
                <a:cs typeface="Arial Narrow"/>
              </a:rPr>
              <a:t> at UCLA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0069-A5A5-2640-8E1D-58A3D5D02CA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585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9" r="995" b="2187"/>
          <a:stretch>
            <a:fillRect/>
          </a:stretch>
        </p:blipFill>
        <p:spPr>
          <a:xfrm>
            <a:off x="88900" y="914400"/>
            <a:ext cx="9426575" cy="5976938"/>
          </a:xfrm>
        </p:spPr>
      </p:pic>
      <p:sp>
        <p:nvSpPr>
          <p:cNvPr id="40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ahoma" charset="0"/>
                <a:ea typeface="ＭＳ Ｐゴシック" charset="0"/>
                <a:cs typeface="ＭＳ Ｐゴシック" charset="0"/>
              </a:rPr>
              <a:t>1, 2 and 3 PE Distribution with </a:t>
            </a:r>
            <a:r>
              <a:rPr lang="en-US" sz="3200" dirty="0" smtClean="0">
                <a:latin typeface="Tahoma" charset="0"/>
                <a:ea typeface="ＭＳ Ｐゴシック" charset="0"/>
                <a:cs typeface="ＭＳ Ｐゴシック" charset="0"/>
              </a:rPr>
              <a:t>2 m </a:t>
            </a:r>
            <a:r>
              <a:rPr lang="en-US" sz="3200" dirty="0">
                <a:latin typeface="Tahoma" charset="0"/>
                <a:ea typeface="ＭＳ Ｐゴシック" charset="0"/>
                <a:cs typeface="ＭＳ Ｐゴシック" charset="0"/>
              </a:rPr>
              <a:t>cable</a:t>
            </a:r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8345" indent="-3747118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b="0">
                <a:solidFill>
                  <a:srgbClr val="606060"/>
                </a:solidFill>
                <a:ea typeface="Arial" charset="0"/>
              </a:rPr>
              <a:t>Katsushi Arisaka, UCLA</a:t>
            </a:r>
          </a:p>
        </p:txBody>
      </p:sp>
      <p:sp>
        <p:nvSpPr>
          <p:cNvPr id="409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8345" indent="-3747118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71F54E-917A-E04C-A40F-AF690540AE8C}" type="slidenum">
              <a:rPr lang="en-US" sz="1500" b="0">
                <a:solidFill>
                  <a:srgbClr val="606060"/>
                </a:solidFill>
              </a:rPr>
              <a:pPr eaLnBrk="1" hangingPunct="1"/>
              <a:t>29</a:t>
            </a:fld>
            <a:endParaRPr lang="en-US" sz="1500" b="0">
              <a:solidFill>
                <a:srgbClr val="606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3124200"/>
            <a:ext cx="838200" cy="405015"/>
          </a:xfrm>
          <a:prstGeom prst="rect">
            <a:avLst/>
          </a:prstGeom>
          <a:noFill/>
        </p:spPr>
        <p:txBody>
          <a:bodyPr lIns="91407" tIns="45704" rIns="91407" bIns="45704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66FF"/>
                </a:solidFill>
                <a:latin typeface="+mn-lt"/>
                <a:ea typeface="+mn-ea"/>
                <a:cs typeface="+mn-cs"/>
              </a:rPr>
              <a:t>2 PE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600" y="1752600"/>
            <a:ext cx="838200" cy="405015"/>
          </a:xfrm>
          <a:prstGeom prst="rect">
            <a:avLst/>
          </a:prstGeom>
          <a:noFill/>
        </p:spPr>
        <p:txBody>
          <a:bodyPr lIns="91407" tIns="45704" rIns="91407" bIns="45704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66FF"/>
                </a:solidFill>
                <a:latin typeface="+mn-lt"/>
                <a:ea typeface="+mn-ea"/>
                <a:cs typeface="+mn-cs"/>
              </a:rPr>
              <a:t>3 PE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5149850" y="4343400"/>
            <a:ext cx="838200" cy="405015"/>
          </a:xfrm>
          <a:prstGeom prst="rect">
            <a:avLst/>
          </a:prstGeom>
          <a:noFill/>
        </p:spPr>
        <p:txBody>
          <a:bodyPr lIns="91407" tIns="45704" rIns="91407" bIns="45704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66FF"/>
                </a:solidFill>
                <a:latin typeface="+mn-lt"/>
                <a:ea typeface="+mn-ea"/>
                <a:cs typeface="+mn-cs"/>
              </a:rPr>
              <a:t>1 PE</a:t>
            </a:r>
          </a:p>
        </p:txBody>
      </p:sp>
      <p:sp>
        <p:nvSpPr>
          <p:cNvPr id="40970" name="Rectangle 22"/>
          <p:cNvSpPr>
            <a:spLocks noChangeArrowheads="1"/>
          </p:cNvSpPr>
          <p:nvPr/>
        </p:nvSpPr>
        <p:spPr bwMode="auto">
          <a:xfrm>
            <a:off x="6248400" y="1676400"/>
            <a:ext cx="1905000" cy="84821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7" tIns="45704" rIns="91407" bIns="45704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latin typeface="Arial Narrow" charset="0"/>
              </a:rPr>
              <a:t>G = 800 × 200</a:t>
            </a:r>
          </a:p>
          <a:p>
            <a:r>
              <a:rPr lang="en-US" b="1" dirty="0">
                <a:solidFill>
                  <a:srgbClr val="FF00FF"/>
                </a:solidFill>
                <a:latin typeface="Arial Narrow" charset="0"/>
              </a:rPr>
              <a:t>    = 160,000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1" y="2667001"/>
            <a:ext cx="2819400" cy="461657"/>
          </a:xfrm>
          <a:prstGeom prst="rect">
            <a:avLst/>
          </a:prstGeom>
          <a:solidFill>
            <a:schemeClr val="bg1"/>
          </a:solidFill>
        </p:spPr>
        <p:txBody>
          <a:bodyPr wrap="square" lIns="91432" tIns="45716" rIns="91432" bIns="45716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TTS = 160 </a:t>
            </a:r>
            <a:r>
              <a:rPr lang="en-US" b="1" dirty="0" err="1">
                <a:solidFill>
                  <a:srgbClr val="FF0000"/>
                </a:solidFill>
                <a:latin typeface="+mn-lt"/>
              </a:rPr>
              <a:t>p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s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(FWHM)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Katsushi Arisaka, UCLA</a:t>
            </a:r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606060"/>
                </a:solidFill>
              </a:rPr>
              <a:pPr eaLnBrk="1" hangingPunct="1"/>
              <a:t>29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7/25/2012</a:t>
            </a:r>
            <a:endParaRPr lang="en-US" sz="1500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385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to MAX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606060"/>
                </a:solidFill>
              </a:rPr>
              <a:t>Katsushi Arisaka, UCLA</a:t>
            </a:r>
            <a:endParaRPr lang="en-US">
              <a:solidFill>
                <a:srgbClr val="606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0069-A5A5-2640-8E1D-58A3D5D02CA8}" type="slidenum">
              <a:rPr lang="en-US" smtClean="0">
                <a:solidFill>
                  <a:srgbClr val="606060"/>
                </a:solidFill>
              </a:rPr>
              <a:pPr/>
              <a:t>3</a:t>
            </a:fld>
            <a:endParaRPr lang="en-US">
              <a:solidFill>
                <a:srgbClr val="606060"/>
              </a:solidFill>
            </a:endParaRPr>
          </a:p>
        </p:txBody>
      </p:sp>
      <p:cxnSp>
        <p:nvCxnSpPr>
          <p:cNvPr id="11" name="Straight Arrow Connector 10"/>
          <p:cNvCxnSpPr>
            <a:cxnSpLocks noChangeAspect="1"/>
          </p:cNvCxnSpPr>
          <p:nvPr/>
        </p:nvCxnSpPr>
        <p:spPr bwMode="auto">
          <a:xfrm>
            <a:off x="152400" y="1600200"/>
            <a:ext cx="9220200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143000" y="1447800"/>
            <a:ext cx="0" cy="3048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62000" y="990600"/>
            <a:ext cx="746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2012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2073282" y="1447800"/>
            <a:ext cx="0" cy="3048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1692282" y="990600"/>
            <a:ext cx="746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2013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3003564" y="1447800"/>
            <a:ext cx="0" cy="3048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2622564" y="990600"/>
            <a:ext cx="746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2014</a:t>
            </a: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3933846" y="1447800"/>
            <a:ext cx="0" cy="3048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3552846" y="990600"/>
            <a:ext cx="746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2015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4864128" y="1447800"/>
            <a:ext cx="0" cy="3048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4483128" y="990600"/>
            <a:ext cx="746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2016</a:t>
            </a: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5794410" y="1447800"/>
            <a:ext cx="0" cy="3048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5413410" y="990600"/>
            <a:ext cx="746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2017</a:t>
            </a:r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6724692" y="1447800"/>
            <a:ext cx="0" cy="3048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6343692" y="990600"/>
            <a:ext cx="746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2018</a:t>
            </a: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7654974" y="1447800"/>
            <a:ext cx="0" cy="3048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7273974" y="990600"/>
            <a:ext cx="746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2019</a:t>
            </a: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8585256" y="1447800"/>
            <a:ext cx="0" cy="3048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7878D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8204256" y="990600"/>
            <a:ext cx="746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2020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6200" y="3327897"/>
            <a:ext cx="1942559" cy="58477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XENON100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239270" y="6073946"/>
            <a:ext cx="802031" cy="76940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 b="1" dirty="0" smtClean="0">
                <a:solidFill>
                  <a:srgbClr val="FF00FF"/>
                </a:solidFill>
                <a:latin typeface="Arial Narrow" charset="0"/>
              </a:rPr>
              <a:t>G1</a:t>
            </a:r>
            <a:endParaRPr lang="en-US" sz="4400" b="1" dirty="0">
              <a:solidFill>
                <a:srgbClr val="FF00FF"/>
              </a:solidFill>
              <a:latin typeface="Arial Narrow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66800" y="4851897"/>
            <a:ext cx="2017700" cy="584776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+mn-lt"/>
              </a:rPr>
              <a:t>DarkSide50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81200" y="1959114"/>
            <a:ext cx="25227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  <a:latin typeface="+mn-lt"/>
              </a:rPr>
              <a:t>Gran </a:t>
            </a:r>
            <a:r>
              <a:rPr lang="en-US" sz="4000" b="1" dirty="0" err="1" smtClean="0">
                <a:solidFill>
                  <a:srgbClr val="008000"/>
                </a:solidFill>
                <a:latin typeface="+mn-lt"/>
              </a:rPr>
              <a:t>Sasso</a:t>
            </a:r>
            <a:endParaRPr lang="en-US" sz="4000" b="1" dirty="0" smtClean="0">
              <a:solidFill>
                <a:srgbClr val="008000"/>
              </a:solidFill>
              <a:latin typeface="+mn-lt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800600" y="1959114"/>
            <a:ext cx="3429000" cy="707886"/>
            <a:chOff x="4800600" y="1882946"/>
            <a:chExt cx="3429000" cy="707886"/>
          </a:xfrm>
        </p:grpSpPr>
        <p:sp>
          <p:nvSpPr>
            <p:cNvPr id="63" name="TextBox 62"/>
            <p:cNvSpPr txBox="1"/>
            <p:nvPr/>
          </p:nvSpPr>
          <p:spPr>
            <a:xfrm>
              <a:off x="6627028" y="1882946"/>
              <a:ext cx="16025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008000"/>
                  </a:solidFill>
                  <a:latin typeface="+mn-lt"/>
                </a:rPr>
                <a:t>DUSEL</a:t>
              </a:r>
            </a:p>
          </p:txBody>
        </p:sp>
        <p:sp>
          <p:nvSpPr>
            <p:cNvPr id="65" name="Right Arrow 64"/>
            <p:cNvSpPr/>
            <p:nvPr/>
          </p:nvSpPr>
          <p:spPr>
            <a:xfrm>
              <a:off x="4800600" y="2184897"/>
              <a:ext cx="1524000" cy="228600"/>
            </a:xfrm>
            <a:prstGeom prst="rightArrow">
              <a:avLst>
                <a:gd name="adj1" fmla="val 50000"/>
                <a:gd name="adj2" fmla="val 71787"/>
              </a:avLst>
            </a:prstGeom>
            <a:ln w="38100" cmpd="sng">
              <a:solidFill>
                <a:schemeClr val="accent5">
                  <a:lumMod val="75000"/>
                </a:schemeClr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CCFFCC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565537" y="2743200"/>
            <a:ext cx="3426063" cy="4114800"/>
            <a:chOff x="5184537" y="2792927"/>
            <a:chExt cx="3426063" cy="4114800"/>
          </a:xfrm>
        </p:grpSpPr>
        <p:sp>
          <p:nvSpPr>
            <p:cNvPr id="55" name="TextBox 54"/>
            <p:cNvSpPr txBox="1">
              <a:spLocks noChangeArrowheads="1"/>
            </p:cNvSpPr>
            <p:nvPr/>
          </p:nvSpPr>
          <p:spPr bwMode="auto">
            <a:xfrm>
              <a:off x="6858000" y="6138318"/>
              <a:ext cx="1219200" cy="7694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91407" tIns="45704" rIns="91407" bIns="4570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4400" b="1" dirty="0" smtClean="0">
                  <a:solidFill>
                    <a:srgbClr val="FF00FF"/>
                  </a:solidFill>
                  <a:latin typeface="Arial Narrow" charset="0"/>
                </a:rPr>
                <a:t>G3</a:t>
              </a:r>
              <a:endParaRPr lang="en-US" sz="4400" b="1" dirty="0">
                <a:solidFill>
                  <a:srgbClr val="FF00FF"/>
                </a:solidFill>
                <a:latin typeface="Arial Narrow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934200" y="3692604"/>
              <a:ext cx="1269698" cy="584776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+mn-lt"/>
                </a:rPr>
                <a:t>Xe</a:t>
              </a:r>
              <a:r>
                <a:rPr lang="en-US" sz="3200" b="1" dirty="0" smtClean="0">
                  <a:solidFill>
                    <a:srgbClr val="FF0000"/>
                  </a:solidFill>
                  <a:latin typeface="+mn-lt"/>
                </a:rPr>
                <a:t> 10T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959103" y="4553828"/>
              <a:ext cx="1231828" cy="584776"/>
            </a:xfrm>
            <a:prstGeom prst="rect">
              <a:avLst/>
            </a:prstGeom>
            <a:noFill/>
            <a:ln w="28575" cmpd="sng"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FF"/>
                  </a:solidFill>
                  <a:latin typeface="+mn-lt"/>
                </a:rPr>
                <a:t>Ar</a:t>
              </a:r>
              <a:r>
                <a:rPr lang="en-US" sz="3200" b="1" dirty="0" smtClean="0">
                  <a:solidFill>
                    <a:srgbClr val="0000FF"/>
                  </a:solidFill>
                  <a:latin typeface="+mn-lt"/>
                </a:rPr>
                <a:t> 50T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6553200" y="3453824"/>
              <a:ext cx="2057400" cy="1981200"/>
            </a:xfrm>
            <a:prstGeom prst="roundRect">
              <a:avLst/>
            </a:prstGeom>
            <a:ln w="38100" cmpd="sng">
              <a:solidFill>
                <a:srgbClr val="FF00FF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/>
            <p:cNvSpPr txBox="1">
              <a:spLocks noChangeArrowheads="1"/>
            </p:cNvSpPr>
            <p:nvPr/>
          </p:nvSpPr>
          <p:spPr bwMode="auto">
            <a:xfrm>
              <a:off x="6959103" y="2792927"/>
              <a:ext cx="1120753" cy="7078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91407" tIns="45704" rIns="91407" bIns="4570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4000" b="1" dirty="0" smtClean="0">
                  <a:solidFill>
                    <a:srgbClr val="FF00FF"/>
                  </a:solidFill>
                  <a:latin typeface="Arial Narrow" charset="0"/>
                </a:rPr>
                <a:t>MAX</a:t>
              </a:r>
              <a:endParaRPr lang="en-US" sz="4000" b="1" dirty="0">
                <a:solidFill>
                  <a:srgbClr val="FF00FF"/>
                </a:solidFill>
                <a:latin typeface="Arial Narrow" charset="0"/>
              </a:endParaRPr>
            </a:p>
          </p:txBody>
        </p:sp>
        <p:sp>
          <p:nvSpPr>
            <p:cNvPr id="68" name="Right Arrow 67"/>
            <p:cNvSpPr/>
            <p:nvPr/>
          </p:nvSpPr>
          <p:spPr>
            <a:xfrm rot="896959">
              <a:off x="5184537" y="3799062"/>
              <a:ext cx="1296347" cy="228600"/>
            </a:xfrm>
            <a:prstGeom prst="rightArrow">
              <a:avLst>
                <a:gd name="adj1" fmla="val 50000"/>
                <a:gd name="adj2" fmla="val 71787"/>
              </a:avLst>
            </a:prstGeom>
            <a:ln w="38100" cmpd="sng">
              <a:solidFill>
                <a:srgbClr val="FFB0FB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CCFF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Right Arrow 68"/>
            <p:cNvSpPr/>
            <p:nvPr/>
          </p:nvSpPr>
          <p:spPr>
            <a:xfrm rot="20066969">
              <a:off x="5645829" y="4873175"/>
              <a:ext cx="864467" cy="228600"/>
            </a:xfrm>
            <a:prstGeom prst="rightArrow">
              <a:avLst>
                <a:gd name="adj1" fmla="val 50000"/>
                <a:gd name="adj2" fmla="val 71787"/>
              </a:avLst>
            </a:prstGeom>
            <a:ln w="38100" cmpd="sng"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FFCCFF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1000" y="3988873"/>
            <a:ext cx="2159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65000"/>
                  </a:schemeClr>
                </a:solidFill>
                <a:latin typeface="+mn-lt"/>
              </a:rPr>
              <a:t>(</a:t>
            </a:r>
            <a:r>
              <a:rPr lang="en-US" sz="2000" b="1" i="1" dirty="0">
                <a:solidFill>
                  <a:schemeClr val="accent3">
                    <a:lumMod val="65000"/>
                  </a:schemeClr>
                </a:solidFill>
                <a:latin typeface="+mn-lt"/>
              </a:rPr>
              <a:t>Antonio </a:t>
            </a:r>
            <a:r>
              <a:rPr lang="en-US" sz="2000" b="1" i="1" dirty="0" err="1">
                <a:solidFill>
                  <a:schemeClr val="accent3">
                    <a:lumMod val="65000"/>
                  </a:schemeClr>
                </a:solidFill>
                <a:latin typeface="+mn-lt"/>
              </a:rPr>
              <a:t>Melgarejo</a:t>
            </a:r>
            <a:r>
              <a:rPr lang="en-US" sz="2000" b="1" dirty="0" smtClean="0">
                <a:solidFill>
                  <a:schemeClr val="accent3">
                    <a:lumMod val="65000"/>
                  </a:schemeClr>
                </a:solidFill>
                <a:latin typeface="+mn-lt"/>
              </a:rPr>
              <a:t>)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09800" y="3327897"/>
            <a:ext cx="3729910" cy="3515458"/>
            <a:chOff x="2209800" y="3327897"/>
            <a:chExt cx="3729910" cy="3515458"/>
          </a:xfrm>
        </p:grpSpPr>
        <p:grpSp>
          <p:nvGrpSpPr>
            <p:cNvPr id="71" name="Group 70"/>
            <p:cNvGrpSpPr/>
            <p:nvPr/>
          </p:nvGrpSpPr>
          <p:grpSpPr>
            <a:xfrm>
              <a:off x="2209800" y="3327897"/>
              <a:ext cx="3729910" cy="3515458"/>
              <a:chOff x="2133600" y="3453824"/>
              <a:chExt cx="3729910" cy="3515458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3505200" y="3453824"/>
                <a:ext cx="1867418" cy="584776"/>
              </a:xfrm>
              <a:prstGeom prst="rect">
                <a:avLst/>
              </a:prstGeom>
              <a:noFill/>
              <a:ln w="28575" cmpd="sng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+mn-lt"/>
                  </a:rPr>
                  <a:t>XENON 1T</a:t>
                </a:r>
              </a:p>
            </p:txBody>
          </p:sp>
          <p:sp>
            <p:nvSpPr>
              <p:cNvPr id="54" name="TextBox 53"/>
              <p:cNvSpPr txBox="1">
                <a:spLocks noChangeArrowheads="1"/>
              </p:cNvSpPr>
              <p:nvPr/>
            </p:nvSpPr>
            <p:spPr bwMode="auto">
              <a:xfrm>
                <a:off x="4255234" y="6199873"/>
                <a:ext cx="802031" cy="76940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91407" tIns="45704" rIns="91407" bIns="45704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sz="4400" b="1" dirty="0" smtClean="0">
                    <a:solidFill>
                      <a:srgbClr val="FF00FF"/>
                    </a:solidFill>
                    <a:latin typeface="Arial Narrow" charset="0"/>
                  </a:rPr>
                  <a:t>G2</a:t>
                </a:r>
                <a:endParaRPr lang="en-US" sz="4400" b="1" dirty="0">
                  <a:solidFill>
                    <a:srgbClr val="FF00FF"/>
                  </a:solidFill>
                  <a:latin typeface="Arial Narrow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733800" y="4977824"/>
                <a:ext cx="2129710" cy="584776"/>
              </a:xfrm>
              <a:prstGeom prst="rect">
                <a:avLst/>
              </a:prstGeom>
              <a:noFill/>
              <a:ln w="28575" cmpd="sng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0000FF"/>
                    </a:solidFill>
                    <a:latin typeface="+mn-lt"/>
                  </a:rPr>
                  <a:t>DarkSide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+mn-lt"/>
                  </a:rPr>
                  <a:t> 5T</a:t>
                </a:r>
              </a:p>
            </p:txBody>
          </p:sp>
          <p:sp>
            <p:nvSpPr>
              <p:cNvPr id="67" name="Right Arrow 66"/>
              <p:cNvSpPr/>
              <p:nvPr/>
            </p:nvSpPr>
            <p:spPr>
              <a:xfrm>
                <a:off x="2133600" y="3628278"/>
                <a:ext cx="1219200" cy="228600"/>
              </a:xfrm>
              <a:prstGeom prst="rightArrow">
                <a:avLst>
                  <a:gd name="adj1" fmla="val 50000"/>
                  <a:gd name="adj2" fmla="val 71787"/>
                </a:avLst>
              </a:prstGeom>
              <a:ln w="38100" cmpd="sng">
                <a:solidFill>
                  <a:srgbClr val="FFB0FB"/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rgbClr val="FFB0FB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Right Arrow 69"/>
              <p:cNvSpPr/>
              <p:nvPr/>
            </p:nvSpPr>
            <p:spPr>
              <a:xfrm>
                <a:off x="3124200" y="5152278"/>
                <a:ext cx="533400" cy="228600"/>
              </a:xfrm>
              <a:prstGeom prst="rightArrow">
                <a:avLst>
                  <a:gd name="adj1" fmla="val 50000"/>
                  <a:gd name="adj2" fmla="val 71787"/>
                </a:avLst>
              </a:prstGeom>
              <a:ln w="38100" cmpd="sng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rgbClr val="FFCCFF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810000" y="3988873"/>
              <a:ext cx="15308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A6A6A6"/>
                  </a:solidFill>
                  <a:latin typeface="+mn-lt"/>
                </a:rPr>
                <a:t>(</a:t>
              </a:r>
              <a:r>
                <a:rPr lang="en-US" sz="2000" b="1" i="1" dirty="0">
                  <a:solidFill>
                    <a:srgbClr val="A6A6A6"/>
                  </a:solidFill>
                  <a:latin typeface="+mn-lt"/>
                </a:rPr>
                <a:t>Ran </a:t>
              </a:r>
              <a:r>
                <a:rPr lang="en-US" sz="2000" b="1" i="1" dirty="0" err="1">
                  <a:solidFill>
                    <a:srgbClr val="A6A6A6"/>
                  </a:solidFill>
                  <a:latin typeface="+mn-lt"/>
                </a:rPr>
                <a:t>Budnik</a:t>
              </a:r>
              <a:r>
                <a:rPr lang="en-US" sz="2000" b="1" dirty="0" smtClean="0">
                  <a:solidFill>
                    <a:srgbClr val="A6A6A6"/>
                  </a:solidFill>
                  <a:latin typeface="+mn-lt"/>
                </a:rPr>
                <a:t>) </a:t>
              </a:r>
            </a:p>
          </p:txBody>
        </p:sp>
      </p:grpSp>
      <p:sp>
        <p:nvSpPr>
          <p:cNvPr id="74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Katsushi Arisaka, UCLA</a:t>
            </a:r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75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606060"/>
                </a:solidFill>
              </a:rPr>
              <a:pPr eaLnBrk="1" hangingPunct="1"/>
              <a:t>3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7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7/25/2012</a:t>
            </a:r>
            <a:endParaRPr lang="en-US" sz="1500" dirty="0">
              <a:solidFill>
                <a:srgbClr val="60606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524000" y="5562600"/>
            <a:ext cx="2101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A6A6A6"/>
                </a:solidFill>
                <a:latin typeface="+mn-lt"/>
              </a:rPr>
              <a:t>(</a:t>
            </a:r>
            <a:r>
              <a:rPr lang="en-US" sz="2000" b="1" i="1" dirty="0">
                <a:solidFill>
                  <a:srgbClr val="A6A6A6"/>
                </a:solidFill>
                <a:latin typeface="+mn-lt"/>
              </a:rPr>
              <a:t>Richard </a:t>
            </a:r>
            <a:r>
              <a:rPr lang="en-US" sz="2000" b="1" i="1" dirty="0" err="1" smtClean="0">
                <a:solidFill>
                  <a:srgbClr val="A6A6A6"/>
                </a:solidFill>
                <a:latin typeface="+mn-lt"/>
              </a:rPr>
              <a:t>Saldanha</a:t>
            </a:r>
            <a:r>
              <a:rPr lang="en-US" sz="2000" b="1" dirty="0" smtClean="0">
                <a:solidFill>
                  <a:srgbClr val="A6A6A6"/>
                </a:solidFill>
                <a:latin typeface="+mn-lt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1452432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 Distribution up to 10 kV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CB4BB-4989-E14F-9FCA-8CE4FE51B1E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lum bright="2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" t="4582" b="6688"/>
          <a:stretch/>
        </p:blipFill>
        <p:spPr bwMode="auto">
          <a:xfrm>
            <a:off x="-152400" y="838200"/>
            <a:ext cx="971750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43200" y="1371600"/>
            <a:ext cx="838200" cy="405015"/>
          </a:xfrm>
          <a:prstGeom prst="rect">
            <a:avLst/>
          </a:prstGeom>
          <a:noFill/>
        </p:spPr>
        <p:txBody>
          <a:bodyPr lIns="91407" tIns="45704" rIns="91407" bIns="45704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2 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1400" y="2057400"/>
            <a:ext cx="838200" cy="405015"/>
          </a:xfrm>
          <a:prstGeom prst="rect">
            <a:avLst/>
          </a:prstGeom>
          <a:noFill/>
        </p:spPr>
        <p:txBody>
          <a:bodyPr lIns="91407" tIns="45704" rIns="91407" bIns="45704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3 PE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828800" y="1524000"/>
            <a:ext cx="838200" cy="405015"/>
          </a:xfrm>
          <a:prstGeom prst="rect">
            <a:avLst/>
          </a:prstGeom>
          <a:noFill/>
        </p:spPr>
        <p:txBody>
          <a:bodyPr lIns="91407" tIns="45704" rIns="91407" bIns="45704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1 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9600" y="2895600"/>
            <a:ext cx="838200" cy="405015"/>
          </a:xfrm>
          <a:prstGeom prst="rect">
            <a:avLst/>
          </a:prstGeom>
          <a:noFill/>
        </p:spPr>
        <p:txBody>
          <a:bodyPr lIns="91407" tIns="45704" rIns="91407" bIns="45704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4 </a:t>
            </a:r>
            <a:r>
              <a:rPr lang="en-US" sz="2000" b="1" dirty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PE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800" y="3962400"/>
            <a:ext cx="838200" cy="405015"/>
          </a:xfrm>
          <a:prstGeom prst="rect">
            <a:avLst/>
          </a:prstGeom>
          <a:noFill/>
        </p:spPr>
        <p:txBody>
          <a:bodyPr lIns="91407" tIns="45704" rIns="91407" bIns="45704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5 </a:t>
            </a:r>
            <a:r>
              <a:rPr lang="en-US" sz="2000" b="1" dirty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PE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689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1"/>
          <p:cNvSpPr txBox="1">
            <a:spLocks noChangeArrowheads="1"/>
          </p:cNvSpPr>
          <p:nvPr/>
        </p:nvSpPr>
        <p:spPr bwMode="auto">
          <a:xfrm>
            <a:off x="152400" y="0"/>
            <a:ext cx="929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644" tIns="48322" rIns="96644" bIns="48322" anchor="ctr"/>
          <a:lstStyle>
            <a:lvl1pPr eaLnBrk="0" hangingPunct="0">
              <a:tabLst>
                <a:tab pos="0" algn="l"/>
                <a:tab pos="481013" algn="l"/>
                <a:tab pos="963613" algn="l"/>
                <a:tab pos="1447800" algn="l"/>
                <a:tab pos="1930400" algn="l"/>
                <a:tab pos="2414588" algn="l"/>
                <a:tab pos="2897188" algn="l"/>
                <a:tab pos="3381375" algn="l"/>
                <a:tab pos="3863975" algn="l"/>
                <a:tab pos="4348163" algn="l"/>
                <a:tab pos="4830763" algn="l"/>
                <a:tab pos="5313363" algn="l"/>
                <a:tab pos="5797550" algn="l"/>
                <a:tab pos="6280150" algn="l"/>
                <a:tab pos="6764338" algn="l"/>
                <a:tab pos="7246938" algn="l"/>
                <a:tab pos="7731125" algn="l"/>
                <a:tab pos="8213725" algn="l"/>
                <a:tab pos="8697913" algn="l"/>
                <a:tab pos="9178925" algn="l"/>
                <a:tab pos="96615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tabLst>
                <a:tab pos="0" algn="l"/>
                <a:tab pos="481013" algn="l"/>
                <a:tab pos="963613" algn="l"/>
                <a:tab pos="1447800" algn="l"/>
                <a:tab pos="1930400" algn="l"/>
                <a:tab pos="2414588" algn="l"/>
                <a:tab pos="2897188" algn="l"/>
                <a:tab pos="3381375" algn="l"/>
                <a:tab pos="3863975" algn="l"/>
                <a:tab pos="4348163" algn="l"/>
                <a:tab pos="4830763" algn="l"/>
                <a:tab pos="5313363" algn="l"/>
                <a:tab pos="5797550" algn="l"/>
                <a:tab pos="6280150" algn="l"/>
                <a:tab pos="6764338" algn="l"/>
                <a:tab pos="7246938" algn="l"/>
                <a:tab pos="7731125" algn="l"/>
                <a:tab pos="8213725" algn="l"/>
                <a:tab pos="8697913" algn="l"/>
                <a:tab pos="9178925" algn="l"/>
                <a:tab pos="9661525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81013" algn="l"/>
                <a:tab pos="963613" algn="l"/>
                <a:tab pos="1447800" algn="l"/>
                <a:tab pos="1930400" algn="l"/>
                <a:tab pos="2414588" algn="l"/>
                <a:tab pos="2897188" algn="l"/>
                <a:tab pos="3381375" algn="l"/>
                <a:tab pos="3863975" algn="l"/>
                <a:tab pos="4348163" algn="l"/>
                <a:tab pos="4830763" algn="l"/>
                <a:tab pos="5313363" algn="l"/>
                <a:tab pos="5797550" algn="l"/>
                <a:tab pos="6280150" algn="l"/>
                <a:tab pos="6764338" algn="l"/>
                <a:tab pos="7246938" algn="l"/>
                <a:tab pos="7731125" algn="l"/>
                <a:tab pos="8213725" algn="l"/>
                <a:tab pos="8697913" algn="l"/>
                <a:tab pos="9178925" algn="l"/>
                <a:tab pos="9661525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81013" algn="l"/>
                <a:tab pos="963613" algn="l"/>
                <a:tab pos="1447800" algn="l"/>
                <a:tab pos="1930400" algn="l"/>
                <a:tab pos="2414588" algn="l"/>
                <a:tab pos="2897188" algn="l"/>
                <a:tab pos="3381375" algn="l"/>
                <a:tab pos="3863975" algn="l"/>
                <a:tab pos="4348163" algn="l"/>
                <a:tab pos="4830763" algn="l"/>
                <a:tab pos="5313363" algn="l"/>
                <a:tab pos="5797550" algn="l"/>
                <a:tab pos="6280150" algn="l"/>
                <a:tab pos="6764338" algn="l"/>
                <a:tab pos="7246938" algn="l"/>
                <a:tab pos="7731125" algn="l"/>
                <a:tab pos="8213725" algn="l"/>
                <a:tab pos="8697913" algn="l"/>
                <a:tab pos="9178925" algn="l"/>
                <a:tab pos="9661525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81013" algn="l"/>
                <a:tab pos="963613" algn="l"/>
                <a:tab pos="1447800" algn="l"/>
                <a:tab pos="1930400" algn="l"/>
                <a:tab pos="2414588" algn="l"/>
                <a:tab pos="2897188" algn="l"/>
                <a:tab pos="3381375" algn="l"/>
                <a:tab pos="3863975" algn="l"/>
                <a:tab pos="4348163" algn="l"/>
                <a:tab pos="4830763" algn="l"/>
                <a:tab pos="5313363" algn="l"/>
                <a:tab pos="5797550" algn="l"/>
                <a:tab pos="6280150" algn="l"/>
                <a:tab pos="6764338" algn="l"/>
                <a:tab pos="7246938" algn="l"/>
                <a:tab pos="7731125" algn="l"/>
                <a:tab pos="8213725" algn="l"/>
                <a:tab pos="8697913" algn="l"/>
                <a:tab pos="9178925" algn="l"/>
                <a:tab pos="9661525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1013" algn="l"/>
                <a:tab pos="963613" algn="l"/>
                <a:tab pos="1447800" algn="l"/>
                <a:tab pos="1930400" algn="l"/>
                <a:tab pos="2414588" algn="l"/>
                <a:tab pos="2897188" algn="l"/>
                <a:tab pos="3381375" algn="l"/>
                <a:tab pos="3863975" algn="l"/>
                <a:tab pos="4348163" algn="l"/>
                <a:tab pos="4830763" algn="l"/>
                <a:tab pos="5313363" algn="l"/>
                <a:tab pos="5797550" algn="l"/>
                <a:tab pos="6280150" algn="l"/>
                <a:tab pos="6764338" algn="l"/>
                <a:tab pos="7246938" algn="l"/>
                <a:tab pos="7731125" algn="l"/>
                <a:tab pos="8213725" algn="l"/>
                <a:tab pos="8697913" algn="l"/>
                <a:tab pos="9178925" algn="l"/>
                <a:tab pos="9661525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1013" algn="l"/>
                <a:tab pos="963613" algn="l"/>
                <a:tab pos="1447800" algn="l"/>
                <a:tab pos="1930400" algn="l"/>
                <a:tab pos="2414588" algn="l"/>
                <a:tab pos="2897188" algn="l"/>
                <a:tab pos="3381375" algn="l"/>
                <a:tab pos="3863975" algn="l"/>
                <a:tab pos="4348163" algn="l"/>
                <a:tab pos="4830763" algn="l"/>
                <a:tab pos="5313363" algn="l"/>
                <a:tab pos="5797550" algn="l"/>
                <a:tab pos="6280150" algn="l"/>
                <a:tab pos="6764338" algn="l"/>
                <a:tab pos="7246938" algn="l"/>
                <a:tab pos="7731125" algn="l"/>
                <a:tab pos="8213725" algn="l"/>
                <a:tab pos="8697913" algn="l"/>
                <a:tab pos="9178925" algn="l"/>
                <a:tab pos="9661525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1013" algn="l"/>
                <a:tab pos="963613" algn="l"/>
                <a:tab pos="1447800" algn="l"/>
                <a:tab pos="1930400" algn="l"/>
                <a:tab pos="2414588" algn="l"/>
                <a:tab pos="2897188" algn="l"/>
                <a:tab pos="3381375" algn="l"/>
                <a:tab pos="3863975" algn="l"/>
                <a:tab pos="4348163" algn="l"/>
                <a:tab pos="4830763" algn="l"/>
                <a:tab pos="5313363" algn="l"/>
                <a:tab pos="5797550" algn="l"/>
                <a:tab pos="6280150" algn="l"/>
                <a:tab pos="6764338" algn="l"/>
                <a:tab pos="7246938" algn="l"/>
                <a:tab pos="7731125" algn="l"/>
                <a:tab pos="8213725" algn="l"/>
                <a:tab pos="8697913" algn="l"/>
                <a:tab pos="9178925" algn="l"/>
                <a:tab pos="9661525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1013" algn="l"/>
                <a:tab pos="963613" algn="l"/>
                <a:tab pos="1447800" algn="l"/>
                <a:tab pos="1930400" algn="l"/>
                <a:tab pos="2414588" algn="l"/>
                <a:tab pos="2897188" algn="l"/>
                <a:tab pos="3381375" algn="l"/>
                <a:tab pos="3863975" algn="l"/>
                <a:tab pos="4348163" algn="l"/>
                <a:tab pos="4830763" algn="l"/>
                <a:tab pos="5313363" algn="l"/>
                <a:tab pos="5797550" algn="l"/>
                <a:tab pos="6280150" algn="l"/>
                <a:tab pos="6764338" algn="l"/>
                <a:tab pos="7246938" algn="l"/>
                <a:tab pos="7731125" algn="l"/>
                <a:tab pos="8213725" algn="l"/>
                <a:tab pos="8697913" algn="l"/>
                <a:tab pos="9178925" algn="l"/>
                <a:tab pos="9661525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rgbClr val="A50021"/>
              </a:buClr>
            </a:pPr>
            <a:r>
              <a:rPr lang="en-US" sz="2100" b="1" dirty="0">
                <a:solidFill>
                  <a:srgbClr val="A50021"/>
                </a:solidFill>
                <a:latin typeface="Tahoma" charset="0"/>
                <a:cs typeface="ＭＳ Ｐゴシック" charset="0"/>
              </a:rPr>
              <a:t>Expected Background from Gammas and </a:t>
            </a:r>
            <a:r>
              <a:rPr lang="en-US" sz="2100" b="1" dirty="0" err="1">
                <a:solidFill>
                  <a:srgbClr val="A50021"/>
                </a:solidFill>
                <a:latin typeface="Tahoma" charset="0"/>
                <a:cs typeface="ＭＳ Ｐゴシック" charset="0"/>
              </a:rPr>
              <a:t>pp</a:t>
            </a:r>
            <a:r>
              <a:rPr lang="en-US" sz="2100" b="1" dirty="0">
                <a:solidFill>
                  <a:srgbClr val="A50021"/>
                </a:solidFill>
                <a:latin typeface="Tahoma" charset="0"/>
                <a:cs typeface="ＭＳ Ｐゴシック" charset="0"/>
              </a:rPr>
              <a:t> Solar Neutrinos</a:t>
            </a:r>
            <a:br>
              <a:rPr lang="en-US" sz="2100" b="1" dirty="0">
                <a:solidFill>
                  <a:srgbClr val="A50021"/>
                </a:solidFill>
                <a:latin typeface="Tahoma" charset="0"/>
                <a:cs typeface="ＭＳ Ｐゴシック" charset="0"/>
              </a:rPr>
            </a:br>
            <a:r>
              <a:rPr lang="en-US" sz="2100" b="1" dirty="0">
                <a:solidFill>
                  <a:srgbClr val="00B050"/>
                </a:solidFill>
                <a:latin typeface="Tahoma" charset="0"/>
                <a:cs typeface="ＭＳ Ｐゴシック" charset="0"/>
              </a:rPr>
              <a:t>(100 Year, Multi-hit Cut, S2/S1 Cut)‏</a:t>
            </a:r>
          </a:p>
        </p:txBody>
      </p:sp>
      <p:sp>
        <p:nvSpPr>
          <p:cNvPr id="153604" name="Text Box 3"/>
          <p:cNvSpPr txBox="1">
            <a:spLocks noChangeArrowheads="1"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644" tIns="48322" rIns="96644" bIns="48322"/>
          <a:lstStyle>
            <a:lvl1pPr eaLnBrk="0" hangingPunct="0">
              <a:tabLst>
                <a:tab pos="0" algn="l"/>
                <a:tab pos="481013" algn="l"/>
                <a:tab pos="963613" algn="l"/>
                <a:tab pos="1447800" algn="l"/>
                <a:tab pos="1930400" algn="l"/>
                <a:tab pos="2414588" algn="l"/>
                <a:tab pos="2897188" algn="l"/>
                <a:tab pos="3381375" algn="l"/>
                <a:tab pos="3863975" algn="l"/>
                <a:tab pos="4348163" algn="l"/>
                <a:tab pos="4830763" algn="l"/>
                <a:tab pos="5313363" algn="l"/>
                <a:tab pos="5797550" algn="l"/>
                <a:tab pos="6280150" algn="l"/>
                <a:tab pos="6764338" algn="l"/>
                <a:tab pos="7246938" algn="l"/>
                <a:tab pos="7731125" algn="l"/>
                <a:tab pos="8213725" algn="l"/>
                <a:tab pos="8697913" algn="l"/>
                <a:tab pos="9178925" algn="l"/>
                <a:tab pos="96615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tabLst>
                <a:tab pos="0" algn="l"/>
                <a:tab pos="481013" algn="l"/>
                <a:tab pos="963613" algn="l"/>
                <a:tab pos="1447800" algn="l"/>
                <a:tab pos="1930400" algn="l"/>
                <a:tab pos="2414588" algn="l"/>
                <a:tab pos="2897188" algn="l"/>
                <a:tab pos="3381375" algn="l"/>
                <a:tab pos="3863975" algn="l"/>
                <a:tab pos="4348163" algn="l"/>
                <a:tab pos="4830763" algn="l"/>
                <a:tab pos="5313363" algn="l"/>
                <a:tab pos="5797550" algn="l"/>
                <a:tab pos="6280150" algn="l"/>
                <a:tab pos="6764338" algn="l"/>
                <a:tab pos="7246938" algn="l"/>
                <a:tab pos="7731125" algn="l"/>
                <a:tab pos="8213725" algn="l"/>
                <a:tab pos="8697913" algn="l"/>
                <a:tab pos="9178925" algn="l"/>
                <a:tab pos="9661525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81013" algn="l"/>
                <a:tab pos="963613" algn="l"/>
                <a:tab pos="1447800" algn="l"/>
                <a:tab pos="1930400" algn="l"/>
                <a:tab pos="2414588" algn="l"/>
                <a:tab pos="2897188" algn="l"/>
                <a:tab pos="3381375" algn="l"/>
                <a:tab pos="3863975" algn="l"/>
                <a:tab pos="4348163" algn="l"/>
                <a:tab pos="4830763" algn="l"/>
                <a:tab pos="5313363" algn="l"/>
                <a:tab pos="5797550" algn="l"/>
                <a:tab pos="6280150" algn="l"/>
                <a:tab pos="6764338" algn="l"/>
                <a:tab pos="7246938" algn="l"/>
                <a:tab pos="7731125" algn="l"/>
                <a:tab pos="8213725" algn="l"/>
                <a:tab pos="8697913" algn="l"/>
                <a:tab pos="9178925" algn="l"/>
                <a:tab pos="9661525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81013" algn="l"/>
                <a:tab pos="963613" algn="l"/>
                <a:tab pos="1447800" algn="l"/>
                <a:tab pos="1930400" algn="l"/>
                <a:tab pos="2414588" algn="l"/>
                <a:tab pos="2897188" algn="l"/>
                <a:tab pos="3381375" algn="l"/>
                <a:tab pos="3863975" algn="l"/>
                <a:tab pos="4348163" algn="l"/>
                <a:tab pos="4830763" algn="l"/>
                <a:tab pos="5313363" algn="l"/>
                <a:tab pos="5797550" algn="l"/>
                <a:tab pos="6280150" algn="l"/>
                <a:tab pos="6764338" algn="l"/>
                <a:tab pos="7246938" algn="l"/>
                <a:tab pos="7731125" algn="l"/>
                <a:tab pos="8213725" algn="l"/>
                <a:tab pos="8697913" algn="l"/>
                <a:tab pos="9178925" algn="l"/>
                <a:tab pos="9661525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81013" algn="l"/>
                <a:tab pos="963613" algn="l"/>
                <a:tab pos="1447800" algn="l"/>
                <a:tab pos="1930400" algn="l"/>
                <a:tab pos="2414588" algn="l"/>
                <a:tab pos="2897188" algn="l"/>
                <a:tab pos="3381375" algn="l"/>
                <a:tab pos="3863975" algn="l"/>
                <a:tab pos="4348163" algn="l"/>
                <a:tab pos="4830763" algn="l"/>
                <a:tab pos="5313363" algn="l"/>
                <a:tab pos="5797550" algn="l"/>
                <a:tab pos="6280150" algn="l"/>
                <a:tab pos="6764338" algn="l"/>
                <a:tab pos="7246938" algn="l"/>
                <a:tab pos="7731125" algn="l"/>
                <a:tab pos="8213725" algn="l"/>
                <a:tab pos="8697913" algn="l"/>
                <a:tab pos="9178925" algn="l"/>
                <a:tab pos="9661525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1013" algn="l"/>
                <a:tab pos="963613" algn="l"/>
                <a:tab pos="1447800" algn="l"/>
                <a:tab pos="1930400" algn="l"/>
                <a:tab pos="2414588" algn="l"/>
                <a:tab pos="2897188" algn="l"/>
                <a:tab pos="3381375" algn="l"/>
                <a:tab pos="3863975" algn="l"/>
                <a:tab pos="4348163" algn="l"/>
                <a:tab pos="4830763" algn="l"/>
                <a:tab pos="5313363" algn="l"/>
                <a:tab pos="5797550" algn="l"/>
                <a:tab pos="6280150" algn="l"/>
                <a:tab pos="6764338" algn="l"/>
                <a:tab pos="7246938" algn="l"/>
                <a:tab pos="7731125" algn="l"/>
                <a:tab pos="8213725" algn="l"/>
                <a:tab pos="8697913" algn="l"/>
                <a:tab pos="9178925" algn="l"/>
                <a:tab pos="9661525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1013" algn="l"/>
                <a:tab pos="963613" algn="l"/>
                <a:tab pos="1447800" algn="l"/>
                <a:tab pos="1930400" algn="l"/>
                <a:tab pos="2414588" algn="l"/>
                <a:tab pos="2897188" algn="l"/>
                <a:tab pos="3381375" algn="l"/>
                <a:tab pos="3863975" algn="l"/>
                <a:tab pos="4348163" algn="l"/>
                <a:tab pos="4830763" algn="l"/>
                <a:tab pos="5313363" algn="l"/>
                <a:tab pos="5797550" algn="l"/>
                <a:tab pos="6280150" algn="l"/>
                <a:tab pos="6764338" algn="l"/>
                <a:tab pos="7246938" algn="l"/>
                <a:tab pos="7731125" algn="l"/>
                <a:tab pos="8213725" algn="l"/>
                <a:tab pos="8697913" algn="l"/>
                <a:tab pos="9178925" algn="l"/>
                <a:tab pos="9661525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1013" algn="l"/>
                <a:tab pos="963613" algn="l"/>
                <a:tab pos="1447800" algn="l"/>
                <a:tab pos="1930400" algn="l"/>
                <a:tab pos="2414588" algn="l"/>
                <a:tab pos="2897188" algn="l"/>
                <a:tab pos="3381375" algn="l"/>
                <a:tab pos="3863975" algn="l"/>
                <a:tab pos="4348163" algn="l"/>
                <a:tab pos="4830763" algn="l"/>
                <a:tab pos="5313363" algn="l"/>
                <a:tab pos="5797550" algn="l"/>
                <a:tab pos="6280150" algn="l"/>
                <a:tab pos="6764338" algn="l"/>
                <a:tab pos="7246938" algn="l"/>
                <a:tab pos="7731125" algn="l"/>
                <a:tab pos="8213725" algn="l"/>
                <a:tab pos="8697913" algn="l"/>
                <a:tab pos="9178925" algn="l"/>
                <a:tab pos="9661525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1013" algn="l"/>
                <a:tab pos="963613" algn="l"/>
                <a:tab pos="1447800" algn="l"/>
                <a:tab pos="1930400" algn="l"/>
                <a:tab pos="2414588" algn="l"/>
                <a:tab pos="2897188" algn="l"/>
                <a:tab pos="3381375" algn="l"/>
                <a:tab pos="3863975" algn="l"/>
                <a:tab pos="4348163" algn="l"/>
                <a:tab pos="4830763" algn="l"/>
                <a:tab pos="5313363" algn="l"/>
                <a:tab pos="5797550" algn="l"/>
                <a:tab pos="6280150" algn="l"/>
                <a:tab pos="6764338" algn="l"/>
                <a:tab pos="7246938" algn="l"/>
                <a:tab pos="7731125" algn="l"/>
                <a:tab pos="8213725" algn="l"/>
                <a:tab pos="8697913" algn="l"/>
                <a:tab pos="9178925" algn="l"/>
                <a:tab pos="9661525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0000FF"/>
              </a:buClr>
            </a:pPr>
            <a:r>
              <a:rPr lang="en-US" sz="1500" i="1">
                <a:solidFill>
                  <a:srgbClr val="0000FF"/>
                </a:solidFill>
              </a:rPr>
              <a:t>Katsushi Arisaka, UCLA</a:t>
            </a:r>
          </a:p>
        </p:txBody>
      </p:sp>
      <p:sp>
        <p:nvSpPr>
          <p:cNvPr id="153605" name="Text Box 4"/>
          <p:cNvSpPr txBox="1">
            <a:spLocks noChangeArrowheads="1"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644" tIns="48322" rIns="96644" bIns="48322"/>
          <a:lstStyle>
            <a:lvl1pPr eaLnBrk="0" hangingPunct="0">
              <a:tabLst>
                <a:tab pos="0" algn="l"/>
                <a:tab pos="481013" algn="l"/>
                <a:tab pos="963613" algn="l"/>
                <a:tab pos="1447800" algn="l"/>
                <a:tab pos="1930400" algn="l"/>
                <a:tab pos="2414588" algn="l"/>
                <a:tab pos="2897188" algn="l"/>
                <a:tab pos="3381375" algn="l"/>
                <a:tab pos="3863975" algn="l"/>
                <a:tab pos="4348163" algn="l"/>
                <a:tab pos="4830763" algn="l"/>
                <a:tab pos="5313363" algn="l"/>
                <a:tab pos="5797550" algn="l"/>
                <a:tab pos="6280150" algn="l"/>
                <a:tab pos="6764338" algn="l"/>
                <a:tab pos="7246938" algn="l"/>
                <a:tab pos="7731125" algn="l"/>
                <a:tab pos="8213725" algn="l"/>
                <a:tab pos="8697913" algn="l"/>
                <a:tab pos="9178925" algn="l"/>
                <a:tab pos="96615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tabLst>
                <a:tab pos="0" algn="l"/>
                <a:tab pos="481013" algn="l"/>
                <a:tab pos="963613" algn="l"/>
                <a:tab pos="1447800" algn="l"/>
                <a:tab pos="1930400" algn="l"/>
                <a:tab pos="2414588" algn="l"/>
                <a:tab pos="2897188" algn="l"/>
                <a:tab pos="3381375" algn="l"/>
                <a:tab pos="3863975" algn="l"/>
                <a:tab pos="4348163" algn="l"/>
                <a:tab pos="4830763" algn="l"/>
                <a:tab pos="5313363" algn="l"/>
                <a:tab pos="5797550" algn="l"/>
                <a:tab pos="6280150" algn="l"/>
                <a:tab pos="6764338" algn="l"/>
                <a:tab pos="7246938" algn="l"/>
                <a:tab pos="7731125" algn="l"/>
                <a:tab pos="8213725" algn="l"/>
                <a:tab pos="8697913" algn="l"/>
                <a:tab pos="9178925" algn="l"/>
                <a:tab pos="9661525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81013" algn="l"/>
                <a:tab pos="963613" algn="l"/>
                <a:tab pos="1447800" algn="l"/>
                <a:tab pos="1930400" algn="l"/>
                <a:tab pos="2414588" algn="l"/>
                <a:tab pos="2897188" algn="l"/>
                <a:tab pos="3381375" algn="l"/>
                <a:tab pos="3863975" algn="l"/>
                <a:tab pos="4348163" algn="l"/>
                <a:tab pos="4830763" algn="l"/>
                <a:tab pos="5313363" algn="l"/>
                <a:tab pos="5797550" algn="l"/>
                <a:tab pos="6280150" algn="l"/>
                <a:tab pos="6764338" algn="l"/>
                <a:tab pos="7246938" algn="l"/>
                <a:tab pos="7731125" algn="l"/>
                <a:tab pos="8213725" algn="l"/>
                <a:tab pos="8697913" algn="l"/>
                <a:tab pos="9178925" algn="l"/>
                <a:tab pos="9661525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81013" algn="l"/>
                <a:tab pos="963613" algn="l"/>
                <a:tab pos="1447800" algn="l"/>
                <a:tab pos="1930400" algn="l"/>
                <a:tab pos="2414588" algn="l"/>
                <a:tab pos="2897188" algn="l"/>
                <a:tab pos="3381375" algn="l"/>
                <a:tab pos="3863975" algn="l"/>
                <a:tab pos="4348163" algn="l"/>
                <a:tab pos="4830763" algn="l"/>
                <a:tab pos="5313363" algn="l"/>
                <a:tab pos="5797550" algn="l"/>
                <a:tab pos="6280150" algn="l"/>
                <a:tab pos="6764338" algn="l"/>
                <a:tab pos="7246938" algn="l"/>
                <a:tab pos="7731125" algn="l"/>
                <a:tab pos="8213725" algn="l"/>
                <a:tab pos="8697913" algn="l"/>
                <a:tab pos="9178925" algn="l"/>
                <a:tab pos="9661525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81013" algn="l"/>
                <a:tab pos="963613" algn="l"/>
                <a:tab pos="1447800" algn="l"/>
                <a:tab pos="1930400" algn="l"/>
                <a:tab pos="2414588" algn="l"/>
                <a:tab pos="2897188" algn="l"/>
                <a:tab pos="3381375" algn="l"/>
                <a:tab pos="3863975" algn="l"/>
                <a:tab pos="4348163" algn="l"/>
                <a:tab pos="4830763" algn="l"/>
                <a:tab pos="5313363" algn="l"/>
                <a:tab pos="5797550" algn="l"/>
                <a:tab pos="6280150" algn="l"/>
                <a:tab pos="6764338" algn="l"/>
                <a:tab pos="7246938" algn="l"/>
                <a:tab pos="7731125" algn="l"/>
                <a:tab pos="8213725" algn="l"/>
                <a:tab pos="8697913" algn="l"/>
                <a:tab pos="9178925" algn="l"/>
                <a:tab pos="9661525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1013" algn="l"/>
                <a:tab pos="963613" algn="l"/>
                <a:tab pos="1447800" algn="l"/>
                <a:tab pos="1930400" algn="l"/>
                <a:tab pos="2414588" algn="l"/>
                <a:tab pos="2897188" algn="l"/>
                <a:tab pos="3381375" algn="l"/>
                <a:tab pos="3863975" algn="l"/>
                <a:tab pos="4348163" algn="l"/>
                <a:tab pos="4830763" algn="l"/>
                <a:tab pos="5313363" algn="l"/>
                <a:tab pos="5797550" algn="l"/>
                <a:tab pos="6280150" algn="l"/>
                <a:tab pos="6764338" algn="l"/>
                <a:tab pos="7246938" algn="l"/>
                <a:tab pos="7731125" algn="l"/>
                <a:tab pos="8213725" algn="l"/>
                <a:tab pos="8697913" algn="l"/>
                <a:tab pos="9178925" algn="l"/>
                <a:tab pos="9661525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1013" algn="l"/>
                <a:tab pos="963613" algn="l"/>
                <a:tab pos="1447800" algn="l"/>
                <a:tab pos="1930400" algn="l"/>
                <a:tab pos="2414588" algn="l"/>
                <a:tab pos="2897188" algn="l"/>
                <a:tab pos="3381375" algn="l"/>
                <a:tab pos="3863975" algn="l"/>
                <a:tab pos="4348163" algn="l"/>
                <a:tab pos="4830763" algn="l"/>
                <a:tab pos="5313363" algn="l"/>
                <a:tab pos="5797550" algn="l"/>
                <a:tab pos="6280150" algn="l"/>
                <a:tab pos="6764338" algn="l"/>
                <a:tab pos="7246938" algn="l"/>
                <a:tab pos="7731125" algn="l"/>
                <a:tab pos="8213725" algn="l"/>
                <a:tab pos="8697913" algn="l"/>
                <a:tab pos="9178925" algn="l"/>
                <a:tab pos="9661525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1013" algn="l"/>
                <a:tab pos="963613" algn="l"/>
                <a:tab pos="1447800" algn="l"/>
                <a:tab pos="1930400" algn="l"/>
                <a:tab pos="2414588" algn="l"/>
                <a:tab pos="2897188" algn="l"/>
                <a:tab pos="3381375" algn="l"/>
                <a:tab pos="3863975" algn="l"/>
                <a:tab pos="4348163" algn="l"/>
                <a:tab pos="4830763" algn="l"/>
                <a:tab pos="5313363" algn="l"/>
                <a:tab pos="5797550" algn="l"/>
                <a:tab pos="6280150" algn="l"/>
                <a:tab pos="6764338" algn="l"/>
                <a:tab pos="7246938" algn="l"/>
                <a:tab pos="7731125" algn="l"/>
                <a:tab pos="8213725" algn="l"/>
                <a:tab pos="8697913" algn="l"/>
                <a:tab pos="9178925" algn="l"/>
                <a:tab pos="9661525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81013" algn="l"/>
                <a:tab pos="963613" algn="l"/>
                <a:tab pos="1447800" algn="l"/>
                <a:tab pos="1930400" algn="l"/>
                <a:tab pos="2414588" algn="l"/>
                <a:tab pos="2897188" algn="l"/>
                <a:tab pos="3381375" algn="l"/>
                <a:tab pos="3863975" algn="l"/>
                <a:tab pos="4348163" algn="l"/>
                <a:tab pos="4830763" algn="l"/>
                <a:tab pos="5313363" algn="l"/>
                <a:tab pos="5797550" algn="l"/>
                <a:tab pos="6280150" algn="l"/>
                <a:tab pos="6764338" algn="l"/>
                <a:tab pos="7246938" algn="l"/>
                <a:tab pos="7731125" algn="l"/>
                <a:tab pos="8213725" algn="l"/>
                <a:tab pos="8697913" algn="l"/>
                <a:tab pos="9178925" algn="l"/>
                <a:tab pos="9661525" algn="l"/>
              </a:tabLs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FF"/>
              </a:buClr>
            </a:pPr>
            <a:fld id="{2E44FFEA-A78A-5648-9539-6AB31375D443}" type="slidenum">
              <a:rPr lang="en-US" sz="1500" i="1">
                <a:solidFill>
                  <a:srgbClr val="0000FF"/>
                </a:solidFill>
                <a:latin typeface="Arial Narrow" charset="0"/>
              </a:rPr>
              <a:pPr algn="r" eaLnBrk="1" hangingPunct="1">
                <a:buClr>
                  <a:srgbClr val="0000FF"/>
                </a:buClr>
              </a:pPr>
              <a:t>31</a:t>
            </a:fld>
            <a:endParaRPr lang="en-US" sz="1500" i="1">
              <a:solidFill>
                <a:srgbClr val="0000FF"/>
              </a:solidFill>
              <a:latin typeface="Arial Narrow" charset="0"/>
            </a:endParaRPr>
          </a:p>
        </p:txBody>
      </p:sp>
      <p:pic>
        <p:nvPicPr>
          <p:cNvPr id="15360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31838"/>
            <a:ext cx="4233863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0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731838"/>
            <a:ext cx="3705225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08" name="Rectangle 9"/>
          <p:cNvSpPr>
            <a:spLocks noChangeArrowheads="1"/>
          </p:cNvSpPr>
          <p:nvPr/>
        </p:nvSpPr>
        <p:spPr bwMode="auto">
          <a:xfrm>
            <a:off x="1148813" y="3055938"/>
            <a:ext cx="2329937" cy="12002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/>
          <a:p>
            <a:pPr algn="ctr"/>
            <a:r>
              <a:rPr lang="en-US" b="1" dirty="0" smtClean="0">
                <a:solidFill>
                  <a:srgbClr val="FF00FF"/>
                </a:solidFill>
                <a:latin typeface="Arial Narrow" charset="0"/>
              </a:rPr>
              <a:t>2 </a:t>
            </a:r>
            <a:r>
              <a:rPr lang="en-US" b="1" dirty="0" err="1" smtClean="0">
                <a:solidFill>
                  <a:srgbClr val="FF00FF"/>
                </a:solidFill>
                <a:latin typeface="Lucida Grande" charset="0"/>
                <a:cs typeface="Lucida Grande" charset="0"/>
              </a:rPr>
              <a:t>γ</a:t>
            </a:r>
            <a:r>
              <a:rPr lang="en-US" b="1" dirty="0" smtClean="0">
                <a:solidFill>
                  <a:srgbClr val="FF00FF"/>
                </a:solidFill>
                <a:latin typeface="Arial Narrow" charset="0"/>
                <a:sym typeface="Symbol" charset="0"/>
              </a:rPr>
              <a:t> </a:t>
            </a:r>
            <a:r>
              <a:rPr lang="en-US" b="1" dirty="0">
                <a:solidFill>
                  <a:srgbClr val="FF00FF"/>
                </a:solidFill>
                <a:latin typeface="Arial Narrow" charset="0"/>
              </a:rPr>
              <a:t>/10 ton-year</a:t>
            </a:r>
          </a:p>
          <a:p>
            <a:pPr algn="ctr"/>
            <a:r>
              <a:rPr lang="en-US" b="1" dirty="0">
                <a:solidFill>
                  <a:srgbClr val="FF00FF"/>
                </a:solidFill>
                <a:latin typeface="Arial Narrow" charset="0"/>
              </a:rPr>
              <a:t>(</a:t>
            </a:r>
            <a:r>
              <a:rPr lang="en-US" b="1" dirty="0" err="1">
                <a:solidFill>
                  <a:srgbClr val="FF00FF"/>
                </a:solidFill>
                <a:latin typeface="Arial Narrow" charset="0"/>
              </a:rPr>
              <a:t>pp</a:t>
            </a:r>
            <a:r>
              <a:rPr lang="en-US" b="1" dirty="0">
                <a:solidFill>
                  <a:srgbClr val="FF00FF"/>
                </a:solidFill>
                <a:latin typeface="Arial Narrow" charset="0"/>
              </a:rPr>
              <a:t> solar </a:t>
            </a:r>
            <a:r>
              <a:rPr lang="en-US" b="1" dirty="0" smtClean="0">
                <a:solidFill>
                  <a:srgbClr val="FF00FF"/>
                </a:solidFill>
                <a:latin typeface="Arial Narrow" charset="0"/>
              </a:rPr>
              <a:t>neutrino</a:t>
            </a:r>
          </a:p>
          <a:p>
            <a:pPr algn="ctr"/>
            <a:r>
              <a:rPr lang="en-US" b="1" dirty="0" smtClean="0">
                <a:solidFill>
                  <a:srgbClr val="FF00FF"/>
                </a:solidFill>
                <a:latin typeface="Arial Narrow" charset="0"/>
              </a:rPr>
              <a:t>+ 2v DBD)</a:t>
            </a:r>
            <a:endParaRPr lang="en-US" dirty="0">
              <a:solidFill>
                <a:srgbClr val="FF00FF"/>
              </a:solidFill>
              <a:latin typeface="Arial Narrow" charset="0"/>
            </a:endParaRPr>
          </a:p>
        </p:txBody>
      </p:sp>
      <p:sp>
        <p:nvSpPr>
          <p:cNvPr id="153609" name="TextBox 8"/>
          <p:cNvSpPr txBox="1">
            <a:spLocks noChangeArrowheads="1"/>
          </p:cNvSpPr>
          <p:nvPr/>
        </p:nvSpPr>
        <p:spPr bwMode="auto">
          <a:xfrm>
            <a:off x="1219200" y="4800600"/>
            <a:ext cx="9588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9" tIns="45699" rIns="91399" bIns="456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800000"/>
                </a:solidFill>
                <a:latin typeface="Arial Narrow" charset="0"/>
              </a:rPr>
              <a:t>Xenon</a:t>
            </a:r>
          </a:p>
          <a:p>
            <a:pPr eaLnBrk="1" hangingPunct="1"/>
            <a:r>
              <a:rPr lang="en-US" b="1">
                <a:solidFill>
                  <a:srgbClr val="800000"/>
                </a:solidFill>
                <a:latin typeface="Arial Narrow" charset="0"/>
              </a:rPr>
              <a:t>10 ton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200400" y="1344613"/>
            <a:ext cx="1173163" cy="938212"/>
            <a:chOff x="7464966" y="5611571"/>
            <a:chExt cx="1174224" cy="937790"/>
          </a:xfrm>
        </p:grpSpPr>
        <p:sp>
          <p:nvSpPr>
            <p:cNvPr id="153613" name="Rectangle 17"/>
            <p:cNvSpPr>
              <a:spLocks noChangeArrowheads="1"/>
            </p:cNvSpPr>
            <p:nvPr/>
          </p:nvSpPr>
          <p:spPr bwMode="auto">
            <a:xfrm>
              <a:off x="7846310" y="5611571"/>
              <a:ext cx="490474" cy="4840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53614" name="TextBox 8"/>
            <p:cNvSpPr txBox="1">
              <a:spLocks noChangeArrowheads="1"/>
            </p:cNvSpPr>
            <p:nvPr/>
          </p:nvSpPr>
          <p:spPr bwMode="auto">
            <a:xfrm>
              <a:off x="7464966" y="6171838"/>
              <a:ext cx="1174224" cy="377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2" rIns="91424" bIns="45712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FF0000"/>
                  </a:solidFill>
                  <a:latin typeface="Arial Narrow" charset="0"/>
                </a:rPr>
                <a:t>XENON100</a:t>
              </a:r>
            </a:p>
          </p:txBody>
        </p:sp>
      </p:grp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5562600" y="3429000"/>
            <a:ext cx="1681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7" tIns="45683" rIns="91367" bIns="45683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 Narrow" charset="0"/>
                <a:ea typeface="Arial" charset="0"/>
              </a:rPr>
              <a:t>5 × 10</a:t>
            </a:r>
            <a:r>
              <a:rPr lang="en-US" b="1" baseline="30000" dirty="0">
                <a:solidFill>
                  <a:schemeClr val="accent1">
                    <a:lumMod val="50000"/>
                  </a:schemeClr>
                </a:solidFill>
                <a:latin typeface="Arial Narrow" charset="0"/>
                <a:ea typeface="Arial" charset="0"/>
              </a:rPr>
              <a:t>–8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 Narrow" charset="0"/>
                <a:ea typeface="Arial" charset="0"/>
              </a:rPr>
              <a:t>DRU</a:t>
            </a:r>
          </a:p>
        </p:txBody>
      </p:sp>
      <p:sp>
        <p:nvSpPr>
          <p:cNvPr id="153612" name="Rectangle 9"/>
          <p:cNvSpPr>
            <a:spLocks noChangeArrowheads="1"/>
          </p:cNvSpPr>
          <p:nvPr/>
        </p:nvSpPr>
        <p:spPr bwMode="auto">
          <a:xfrm>
            <a:off x="2822575" y="1017588"/>
            <a:ext cx="17049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67" tIns="45683" rIns="91367" bIns="45683">
            <a:spAutoFit/>
          </a:bodyPr>
          <a:lstStyle/>
          <a:p>
            <a:pPr algn="ctr"/>
            <a:r>
              <a:rPr lang="en-US" sz="2000" b="1">
                <a:solidFill>
                  <a:srgbClr val="0066FF"/>
                </a:solidFill>
                <a:latin typeface="Arial Narrow" charset="0"/>
                <a:sym typeface="Symbol" charset="0"/>
              </a:rPr>
              <a:t></a:t>
            </a:r>
            <a:r>
              <a:rPr lang="ja-JP" altLang="en-US" sz="2000" b="1">
                <a:solidFill>
                  <a:srgbClr val="0066FF"/>
                </a:solidFill>
                <a:latin typeface="Arial Narrow" charset="0"/>
                <a:sym typeface="Symbol" charset="0"/>
              </a:rPr>
              <a:t>’</a:t>
            </a:r>
            <a:r>
              <a:rPr lang="en-US" sz="2000" b="1">
                <a:solidFill>
                  <a:srgbClr val="0066FF"/>
                </a:solidFill>
                <a:latin typeface="Arial Narrow" charset="0"/>
                <a:sym typeface="Symbol" charset="0"/>
              </a:rPr>
              <a:t>s from QUPID</a:t>
            </a:r>
            <a:endParaRPr lang="en-US" sz="2000">
              <a:solidFill>
                <a:srgbClr val="0066FF"/>
              </a:solidFill>
              <a:latin typeface="Arial Narrow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B5A99-B39A-5749-BF06-542C29DC8A5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b="0" smtClean="0">
                <a:solidFill>
                  <a:srgbClr val="606060"/>
                </a:solidFill>
                <a:cs typeface="MS PGothic" charset="0"/>
              </a:rPr>
              <a:t>7/25/2012</a:t>
            </a:r>
            <a:endParaRPr lang="en-US" sz="1500" b="0">
              <a:solidFill>
                <a:srgbClr val="606060"/>
              </a:solidFill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503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606060"/>
                </a:solidFill>
                <a:ea typeface="Arial" charset="0"/>
              </a:rPr>
              <a:t>Katsushi Arisaka, UCLA</a:t>
            </a:r>
          </a:p>
        </p:txBody>
      </p:sp>
      <p:sp>
        <p:nvSpPr>
          <p:cNvPr id="155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A4F0419-3350-4642-B83D-D22ABA6ED644}" type="slidenum">
              <a:rPr lang="en-US" sz="1500">
                <a:solidFill>
                  <a:srgbClr val="606060"/>
                </a:solidFill>
              </a:rPr>
              <a:pPr eaLnBrk="1" hangingPunct="1"/>
              <a:t>32</a:t>
            </a:fld>
            <a:endParaRPr lang="en-US" sz="1500">
              <a:solidFill>
                <a:srgbClr val="606060"/>
              </a:solidFill>
            </a:endParaRPr>
          </a:p>
        </p:txBody>
      </p:sp>
      <p:pic>
        <p:nvPicPr>
          <p:cNvPr id="155653" name="Content Placeholder 7" descr="nomulti_noS2S1_scatt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" r="7867"/>
          <a:stretch>
            <a:fillRect/>
          </a:stretch>
        </p:blipFill>
        <p:spPr>
          <a:xfrm>
            <a:off x="0" y="1709738"/>
            <a:ext cx="3163888" cy="5224462"/>
          </a:xfrm>
        </p:spPr>
      </p:pic>
      <p:sp>
        <p:nvSpPr>
          <p:cNvPr id="155654" name="Rectangle 16"/>
          <p:cNvSpPr>
            <a:spLocks noChangeArrowheads="1"/>
          </p:cNvSpPr>
          <p:nvPr/>
        </p:nvSpPr>
        <p:spPr bwMode="auto">
          <a:xfrm>
            <a:off x="533400" y="3348038"/>
            <a:ext cx="1638300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1" tIns="45695" rIns="91391" bIns="45695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 Narrow" charset="0"/>
              </a:rPr>
              <a:t>0.81 </a:t>
            </a:r>
            <a:r>
              <a:rPr lang="en-US" b="1">
                <a:solidFill>
                  <a:srgbClr val="FF0000"/>
                </a:solidFill>
                <a:latin typeface="Arial Narrow" charset="0"/>
                <a:sym typeface="Symbol" charset="0"/>
              </a:rPr>
              <a:t>n </a:t>
            </a:r>
            <a:r>
              <a:rPr lang="en-US" b="1">
                <a:solidFill>
                  <a:srgbClr val="FF0000"/>
                </a:solidFill>
                <a:latin typeface="Arial Narrow" charset="0"/>
              </a:rPr>
              <a:t>/ year</a:t>
            </a:r>
          </a:p>
        </p:txBody>
      </p:sp>
      <p:sp>
        <p:nvSpPr>
          <p:cNvPr id="155655" name="Rectangle 16"/>
          <p:cNvSpPr>
            <a:spLocks noChangeArrowheads="1"/>
          </p:cNvSpPr>
          <p:nvPr/>
        </p:nvSpPr>
        <p:spPr bwMode="auto">
          <a:xfrm>
            <a:off x="595313" y="1219200"/>
            <a:ext cx="1622425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1" tIns="45695" rIns="91391" bIns="45695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 Narrow" charset="0"/>
              </a:rPr>
              <a:t>Before Cuts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667000" y="792163"/>
            <a:ext cx="3709988" cy="6142037"/>
            <a:chOff x="2667000" y="792163"/>
            <a:chExt cx="3709988" cy="6142037"/>
          </a:xfrm>
        </p:grpSpPr>
        <p:pic>
          <p:nvPicPr>
            <p:cNvPr id="155665" name="Content Placeholder 7" descr="nomulti_noS2S1_scat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05" r="7698"/>
            <a:stretch>
              <a:fillRect/>
            </a:stretch>
          </p:blipFill>
          <p:spPr bwMode="auto">
            <a:xfrm>
              <a:off x="3206750" y="1679575"/>
              <a:ext cx="3170238" cy="525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666" name="Rectangle 16"/>
            <p:cNvSpPr>
              <a:spLocks noChangeArrowheads="1"/>
            </p:cNvSpPr>
            <p:nvPr/>
          </p:nvSpPr>
          <p:spPr bwMode="auto">
            <a:xfrm>
              <a:off x="2894013" y="792163"/>
              <a:ext cx="536575" cy="4699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lIns="91391" tIns="45695" rIns="91391" bIns="45695">
              <a:spAutoFit/>
            </a:bodyPr>
            <a:lstStyle/>
            <a:p>
              <a:r>
                <a:rPr lang="en-US" b="1">
                  <a:solidFill>
                    <a:srgbClr val="0066FF"/>
                  </a:solidFill>
                  <a:latin typeface="Arial Narrow" charset="0"/>
                </a:rPr>
                <a:t>1/8</a:t>
              </a:r>
            </a:p>
          </p:txBody>
        </p:sp>
        <p:sp>
          <p:nvSpPr>
            <p:cNvPr id="155667" name="Curved Down Arrow 13"/>
            <p:cNvSpPr>
              <a:spLocks noChangeArrowheads="1"/>
            </p:cNvSpPr>
            <p:nvPr/>
          </p:nvSpPr>
          <p:spPr bwMode="auto">
            <a:xfrm>
              <a:off x="2667000" y="1295400"/>
              <a:ext cx="1066800" cy="381000"/>
            </a:xfrm>
            <a:prstGeom prst="curvedDownArrow">
              <a:avLst>
                <a:gd name="adj1" fmla="val 17513"/>
                <a:gd name="adj2" fmla="val 49998"/>
                <a:gd name="adj3" fmla="val 38421"/>
              </a:avLst>
            </a:prstGeom>
            <a:solidFill>
              <a:srgbClr val="CCFFCC"/>
            </a:solidFill>
            <a:ln w="28575">
              <a:solidFill>
                <a:srgbClr val="3366FF"/>
              </a:solidFill>
              <a:round/>
              <a:headEnd/>
              <a:tailEnd/>
            </a:ln>
          </p:spPr>
          <p:txBody>
            <a:bodyPr wrap="none" lIns="91416" tIns="45708" rIns="91416" bIns="45708" anchor="ctr"/>
            <a:lstStyle/>
            <a:p>
              <a:pPr algn="ctr"/>
              <a:endParaRPr lang="en-US"/>
            </a:p>
          </p:txBody>
        </p:sp>
        <p:sp>
          <p:nvSpPr>
            <p:cNvPr id="155668" name="Rectangle 15"/>
            <p:cNvSpPr>
              <a:spLocks noChangeArrowheads="1"/>
            </p:cNvSpPr>
            <p:nvPr/>
          </p:nvSpPr>
          <p:spPr bwMode="auto">
            <a:xfrm>
              <a:off x="3962400" y="1219200"/>
              <a:ext cx="1677988" cy="4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91" tIns="45695" rIns="91391" bIns="45695">
              <a:spAutoFit/>
            </a:bodyPr>
            <a:lstStyle/>
            <a:p>
              <a:r>
                <a:rPr lang="en-US" b="1">
                  <a:solidFill>
                    <a:srgbClr val="008000"/>
                  </a:solidFill>
                  <a:latin typeface="Arial Narrow" charset="0"/>
                </a:rPr>
                <a:t>Multi Hit Cut</a:t>
              </a:r>
            </a:p>
          </p:txBody>
        </p:sp>
        <p:sp>
          <p:nvSpPr>
            <p:cNvPr id="155669" name="Rectangle 16"/>
            <p:cNvSpPr>
              <a:spLocks noChangeArrowheads="1"/>
            </p:cNvSpPr>
            <p:nvPr/>
          </p:nvSpPr>
          <p:spPr bwMode="auto">
            <a:xfrm>
              <a:off x="3733800" y="3324225"/>
              <a:ext cx="1638300" cy="4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91" tIns="45695" rIns="91391" bIns="45695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Arial Narrow" charset="0"/>
                </a:rPr>
                <a:t>0.10 </a:t>
              </a:r>
              <a:r>
                <a:rPr lang="en-US" b="1">
                  <a:solidFill>
                    <a:srgbClr val="FF0000"/>
                  </a:solidFill>
                  <a:latin typeface="Arial Narrow" charset="0"/>
                  <a:sym typeface="Symbol" charset="0"/>
                </a:rPr>
                <a:t>n </a:t>
              </a:r>
              <a:r>
                <a:rPr lang="en-US" b="1">
                  <a:solidFill>
                    <a:srgbClr val="FF0000"/>
                  </a:solidFill>
                  <a:latin typeface="Arial Narrow" charset="0"/>
                </a:rPr>
                <a:t>/ year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019800" y="787400"/>
            <a:ext cx="3563938" cy="6146800"/>
            <a:chOff x="6019800" y="787400"/>
            <a:chExt cx="3563938" cy="6146800"/>
          </a:xfrm>
        </p:grpSpPr>
        <p:pic>
          <p:nvPicPr>
            <p:cNvPr id="155660" name="Content Placeholder 7" descr="nomulti_noS2S1_scat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05" r="6805"/>
            <a:stretch>
              <a:fillRect/>
            </a:stretch>
          </p:blipFill>
          <p:spPr bwMode="auto">
            <a:xfrm>
              <a:off x="6383338" y="1679575"/>
              <a:ext cx="3200400" cy="525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661" name="Rectangle 16"/>
            <p:cNvSpPr>
              <a:spLocks noChangeArrowheads="1"/>
            </p:cNvSpPr>
            <p:nvPr/>
          </p:nvSpPr>
          <p:spPr bwMode="auto">
            <a:xfrm>
              <a:off x="6230938" y="787400"/>
              <a:ext cx="536575" cy="4699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lIns="91391" tIns="45695" rIns="91391" bIns="45695">
              <a:spAutoFit/>
            </a:bodyPr>
            <a:lstStyle/>
            <a:p>
              <a:r>
                <a:rPr lang="en-US" b="1">
                  <a:solidFill>
                    <a:srgbClr val="0066FF"/>
                  </a:solidFill>
                  <a:latin typeface="Arial Narrow" charset="0"/>
                </a:rPr>
                <a:t>1/4</a:t>
              </a:r>
            </a:p>
          </p:txBody>
        </p:sp>
        <p:sp>
          <p:nvSpPr>
            <p:cNvPr id="155662" name="Curved Down Arrow 14"/>
            <p:cNvSpPr>
              <a:spLocks noChangeArrowheads="1"/>
            </p:cNvSpPr>
            <p:nvPr/>
          </p:nvSpPr>
          <p:spPr bwMode="auto">
            <a:xfrm>
              <a:off x="6019800" y="1295400"/>
              <a:ext cx="1066800" cy="381000"/>
            </a:xfrm>
            <a:prstGeom prst="curvedDownArrow">
              <a:avLst>
                <a:gd name="adj1" fmla="val 17513"/>
                <a:gd name="adj2" fmla="val 49998"/>
                <a:gd name="adj3" fmla="val 38421"/>
              </a:avLst>
            </a:prstGeom>
            <a:solidFill>
              <a:srgbClr val="CCFFCC"/>
            </a:solidFill>
            <a:ln w="28575">
              <a:solidFill>
                <a:srgbClr val="3366FF"/>
              </a:solidFill>
              <a:round/>
              <a:headEnd/>
              <a:tailEnd/>
            </a:ln>
          </p:spPr>
          <p:txBody>
            <a:bodyPr wrap="none" lIns="91416" tIns="45708" rIns="91416" bIns="45708" anchor="ctr"/>
            <a:lstStyle/>
            <a:p>
              <a:pPr algn="ctr"/>
              <a:endParaRPr lang="en-US"/>
            </a:p>
          </p:txBody>
        </p:sp>
        <p:sp>
          <p:nvSpPr>
            <p:cNvPr id="155663" name="Rectangle 16"/>
            <p:cNvSpPr>
              <a:spLocks noChangeArrowheads="1"/>
            </p:cNvSpPr>
            <p:nvPr/>
          </p:nvSpPr>
          <p:spPr bwMode="auto">
            <a:xfrm>
              <a:off x="7010400" y="3276600"/>
              <a:ext cx="1638300" cy="4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91" tIns="45695" rIns="91391" bIns="45695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Arial Narrow" charset="0"/>
                </a:rPr>
                <a:t>0.03 </a:t>
              </a:r>
              <a:r>
                <a:rPr lang="en-US" b="1">
                  <a:solidFill>
                    <a:srgbClr val="FF0000"/>
                  </a:solidFill>
                  <a:latin typeface="Arial Narrow" charset="0"/>
                  <a:sym typeface="Symbol" charset="0"/>
                </a:rPr>
                <a:t>n </a:t>
              </a:r>
              <a:r>
                <a:rPr lang="en-US" b="1">
                  <a:solidFill>
                    <a:srgbClr val="FF0000"/>
                  </a:solidFill>
                  <a:latin typeface="Arial Narrow" charset="0"/>
                </a:rPr>
                <a:t>/ year</a:t>
              </a:r>
            </a:p>
          </p:txBody>
        </p:sp>
        <p:sp>
          <p:nvSpPr>
            <p:cNvPr id="155664" name="Rectangle 20"/>
            <p:cNvSpPr>
              <a:spLocks noChangeArrowheads="1"/>
            </p:cNvSpPr>
            <p:nvPr/>
          </p:nvSpPr>
          <p:spPr bwMode="auto">
            <a:xfrm>
              <a:off x="7162800" y="1219200"/>
              <a:ext cx="2384425" cy="469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91" tIns="45695" rIns="91391" bIns="45695">
              <a:spAutoFit/>
            </a:bodyPr>
            <a:lstStyle/>
            <a:p>
              <a:r>
                <a:rPr lang="en-US" b="1">
                  <a:solidFill>
                    <a:srgbClr val="008000"/>
                  </a:solidFill>
                  <a:latin typeface="Arial Narrow" charset="0"/>
                </a:rPr>
                <a:t>Liquid Scinti. Veto</a:t>
              </a:r>
            </a:p>
          </p:txBody>
        </p:sp>
      </p:grpSp>
      <p:sp>
        <p:nvSpPr>
          <p:cNvPr id="155658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400800" cy="685800"/>
          </a:xfrm>
        </p:spPr>
        <p:txBody>
          <a:bodyPr/>
          <a:lstStyle/>
          <a:p>
            <a:r>
              <a:rPr lang="en-US" sz="2800" dirty="0" err="1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Xe</a:t>
            </a:r>
            <a:r>
              <a:rPr lang="en-US" sz="2800" dirty="0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 10 ton 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Neutron Background </a:t>
            </a:r>
            <a:r>
              <a:rPr lang="en-US" sz="2800" dirty="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(100 Years)</a:t>
            </a:r>
          </a:p>
        </p:txBody>
      </p:sp>
      <p:sp>
        <p:nvSpPr>
          <p:cNvPr id="155659" name="TextBox 8"/>
          <p:cNvSpPr txBox="1">
            <a:spLocks noChangeArrowheads="1"/>
          </p:cNvSpPr>
          <p:nvPr/>
        </p:nvSpPr>
        <p:spPr bwMode="auto">
          <a:xfrm>
            <a:off x="444500" y="4876800"/>
            <a:ext cx="955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800000"/>
                </a:solidFill>
                <a:latin typeface="Arial Narrow" charset="0"/>
              </a:rPr>
              <a:t>Xenon</a:t>
            </a:r>
          </a:p>
          <a:p>
            <a:pPr algn="ctr" eaLnBrk="1" hangingPunct="1"/>
            <a:r>
              <a:rPr lang="en-US" b="1">
                <a:solidFill>
                  <a:srgbClr val="800000"/>
                </a:solidFill>
                <a:latin typeface="Arial Narrow" charset="0"/>
              </a:rPr>
              <a:t>10 ton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10400" y="152400"/>
            <a:ext cx="2477962" cy="461665"/>
          </a:xfrm>
          <a:prstGeom prst="rect">
            <a:avLst/>
          </a:prstGeom>
          <a:ln w="19050" cmpd="sng"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arXiv:1107.1295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Katsushi Arisaka, UCLA</a:t>
            </a:r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24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606060"/>
                </a:solidFill>
              </a:rPr>
              <a:pPr eaLnBrk="1" hangingPunct="1"/>
              <a:t>32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7/25/2012</a:t>
            </a:r>
            <a:endParaRPr lang="en-US" sz="1500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13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606060"/>
                </a:solidFill>
                <a:ea typeface="Arial" charset="0"/>
              </a:rPr>
              <a:t>Katsushi Arisaka, UCLA</a:t>
            </a:r>
          </a:p>
        </p:txBody>
      </p:sp>
      <p:sp>
        <p:nvSpPr>
          <p:cNvPr id="1566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29E01DD-F352-3041-9C92-838A75C8AD3D}" type="slidenum">
              <a:rPr lang="en-US" sz="1500">
                <a:solidFill>
                  <a:srgbClr val="606060"/>
                </a:solidFill>
              </a:rPr>
              <a:pPr eaLnBrk="1" hangingPunct="1"/>
              <a:t>33</a:t>
            </a:fld>
            <a:endParaRPr lang="en-US" sz="1500">
              <a:solidFill>
                <a:srgbClr val="606060"/>
              </a:solidFill>
            </a:endParaRPr>
          </a:p>
        </p:txBody>
      </p:sp>
      <p:pic>
        <p:nvPicPr>
          <p:cNvPr id="156678" name="Content Placeholder 7" descr="nomulti_noS2S1_scatt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5" r="6805"/>
          <a:stretch>
            <a:fillRect/>
          </a:stretch>
        </p:blipFill>
        <p:spPr>
          <a:xfrm>
            <a:off x="0" y="1676400"/>
            <a:ext cx="3200400" cy="5254625"/>
          </a:xfrm>
        </p:spPr>
      </p:pic>
      <p:sp>
        <p:nvSpPr>
          <p:cNvPr id="156679" name="Rectangle 16"/>
          <p:cNvSpPr>
            <a:spLocks noChangeArrowheads="1"/>
          </p:cNvSpPr>
          <p:nvPr/>
        </p:nvSpPr>
        <p:spPr bwMode="auto">
          <a:xfrm>
            <a:off x="533400" y="3348038"/>
            <a:ext cx="1425575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1" tIns="45695" rIns="91391" bIns="45695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 Narrow" charset="0"/>
              </a:rPr>
              <a:t>42 </a:t>
            </a:r>
            <a:r>
              <a:rPr lang="en-US" b="1">
                <a:solidFill>
                  <a:srgbClr val="FF0000"/>
                </a:solidFill>
                <a:latin typeface="Arial Narrow" charset="0"/>
                <a:sym typeface="Symbol" charset="0"/>
              </a:rPr>
              <a:t>n </a:t>
            </a:r>
            <a:r>
              <a:rPr lang="en-US" b="1">
                <a:solidFill>
                  <a:srgbClr val="FF0000"/>
                </a:solidFill>
                <a:latin typeface="Arial Narrow" charset="0"/>
              </a:rPr>
              <a:t>/ year</a:t>
            </a:r>
          </a:p>
        </p:txBody>
      </p:sp>
      <p:pic>
        <p:nvPicPr>
          <p:cNvPr id="156680" name="Content Placeholder 7" descr="nomulti_noS2S1_scat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5" r="6805"/>
          <a:stretch>
            <a:fillRect/>
          </a:stretch>
        </p:blipFill>
        <p:spPr bwMode="auto">
          <a:xfrm>
            <a:off x="3182938" y="1676400"/>
            <a:ext cx="32004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81" name="Content Placeholder 7" descr="nomulti_noS2S1_scat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0" r="6657"/>
          <a:stretch>
            <a:fillRect/>
          </a:stretch>
        </p:blipFill>
        <p:spPr bwMode="auto">
          <a:xfrm>
            <a:off x="6396038" y="1603375"/>
            <a:ext cx="3205162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82" name="Rectangle 16"/>
          <p:cNvSpPr>
            <a:spLocks noChangeArrowheads="1"/>
          </p:cNvSpPr>
          <p:nvPr/>
        </p:nvSpPr>
        <p:spPr bwMode="auto">
          <a:xfrm>
            <a:off x="3733800" y="3276600"/>
            <a:ext cx="1497013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1" tIns="45695" rIns="91391" bIns="45695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 Narrow" charset="0"/>
              </a:rPr>
              <a:t>2.1 </a:t>
            </a:r>
            <a:r>
              <a:rPr lang="en-US" b="1">
                <a:solidFill>
                  <a:srgbClr val="FF0000"/>
                </a:solidFill>
                <a:latin typeface="Arial Narrow" charset="0"/>
                <a:sym typeface="Symbol" charset="0"/>
              </a:rPr>
              <a:t>n </a:t>
            </a:r>
            <a:r>
              <a:rPr lang="en-US" b="1">
                <a:solidFill>
                  <a:srgbClr val="FF0000"/>
                </a:solidFill>
                <a:latin typeface="Arial Narrow" charset="0"/>
              </a:rPr>
              <a:t>/ year</a:t>
            </a:r>
          </a:p>
        </p:txBody>
      </p:sp>
      <p:sp>
        <p:nvSpPr>
          <p:cNvPr id="156683" name="Rectangle 16"/>
          <p:cNvSpPr>
            <a:spLocks noChangeArrowheads="1"/>
          </p:cNvSpPr>
          <p:nvPr/>
        </p:nvSpPr>
        <p:spPr bwMode="auto">
          <a:xfrm>
            <a:off x="7010400" y="3276600"/>
            <a:ext cx="1638300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1" tIns="45695" rIns="91391" bIns="45695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 Narrow" charset="0"/>
              </a:rPr>
              <a:t>0.39 </a:t>
            </a:r>
            <a:r>
              <a:rPr lang="en-US" b="1">
                <a:solidFill>
                  <a:srgbClr val="FF0000"/>
                </a:solidFill>
                <a:latin typeface="Arial Narrow" charset="0"/>
                <a:sym typeface="Symbol" charset="0"/>
              </a:rPr>
              <a:t>n </a:t>
            </a:r>
            <a:r>
              <a:rPr lang="en-US" b="1">
                <a:solidFill>
                  <a:srgbClr val="FF0000"/>
                </a:solidFill>
                <a:latin typeface="Arial Narrow" charset="0"/>
              </a:rPr>
              <a:t>/ year</a:t>
            </a:r>
          </a:p>
        </p:txBody>
      </p:sp>
      <p:sp>
        <p:nvSpPr>
          <p:cNvPr id="156684" name="Rectangle 16"/>
          <p:cNvSpPr>
            <a:spLocks noChangeArrowheads="1"/>
          </p:cNvSpPr>
          <p:nvPr/>
        </p:nvSpPr>
        <p:spPr bwMode="auto">
          <a:xfrm>
            <a:off x="2835275" y="792163"/>
            <a:ext cx="677863" cy="4699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lIns="91391" tIns="45695" rIns="91391" bIns="45695"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Arial Narrow" charset="0"/>
              </a:rPr>
              <a:t>1/20</a:t>
            </a:r>
          </a:p>
        </p:txBody>
      </p:sp>
      <p:sp>
        <p:nvSpPr>
          <p:cNvPr id="156685" name="Rectangle 16"/>
          <p:cNvSpPr>
            <a:spLocks noChangeArrowheads="1"/>
          </p:cNvSpPr>
          <p:nvPr/>
        </p:nvSpPr>
        <p:spPr bwMode="auto">
          <a:xfrm>
            <a:off x="6230938" y="787400"/>
            <a:ext cx="536575" cy="4699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lIns="91391" tIns="45695" rIns="91391" bIns="45695"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Arial Narrow" charset="0"/>
              </a:rPr>
              <a:t>1/6</a:t>
            </a:r>
          </a:p>
        </p:txBody>
      </p:sp>
      <p:sp>
        <p:nvSpPr>
          <p:cNvPr id="156686" name="Curved Down Arrow 14"/>
          <p:cNvSpPr>
            <a:spLocks noChangeArrowheads="1"/>
          </p:cNvSpPr>
          <p:nvPr/>
        </p:nvSpPr>
        <p:spPr bwMode="auto">
          <a:xfrm>
            <a:off x="2667000" y="1295400"/>
            <a:ext cx="1066800" cy="381000"/>
          </a:xfrm>
          <a:prstGeom prst="curvedDownArrow">
            <a:avLst>
              <a:gd name="adj1" fmla="val 17513"/>
              <a:gd name="adj2" fmla="val 49998"/>
              <a:gd name="adj3" fmla="val 38421"/>
            </a:avLst>
          </a:prstGeom>
          <a:solidFill>
            <a:srgbClr val="CCFFCC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lIns="91416" tIns="45708" rIns="91416" bIns="45708" anchor="ctr"/>
          <a:lstStyle/>
          <a:p>
            <a:pPr algn="ctr"/>
            <a:endParaRPr lang="en-US"/>
          </a:p>
        </p:txBody>
      </p:sp>
      <p:sp>
        <p:nvSpPr>
          <p:cNvPr id="156687" name="Curved Down Arrow 15"/>
          <p:cNvSpPr>
            <a:spLocks noChangeArrowheads="1"/>
          </p:cNvSpPr>
          <p:nvPr/>
        </p:nvSpPr>
        <p:spPr bwMode="auto">
          <a:xfrm>
            <a:off x="6019800" y="1295400"/>
            <a:ext cx="1066800" cy="381000"/>
          </a:xfrm>
          <a:prstGeom prst="curvedDownArrow">
            <a:avLst>
              <a:gd name="adj1" fmla="val 17513"/>
              <a:gd name="adj2" fmla="val 49998"/>
              <a:gd name="adj3" fmla="val 38421"/>
            </a:avLst>
          </a:prstGeom>
          <a:solidFill>
            <a:srgbClr val="CCFFCC"/>
          </a:solidFill>
          <a:ln w="28575">
            <a:solidFill>
              <a:srgbClr val="3366FF"/>
            </a:solidFill>
            <a:round/>
            <a:headEnd/>
            <a:tailEnd/>
          </a:ln>
        </p:spPr>
        <p:txBody>
          <a:bodyPr wrap="none" lIns="91416" tIns="45708" rIns="91416" bIns="45708" anchor="ctr"/>
          <a:lstStyle/>
          <a:p>
            <a:pPr algn="ctr"/>
            <a:endParaRPr lang="en-US"/>
          </a:p>
        </p:txBody>
      </p:sp>
      <p:sp>
        <p:nvSpPr>
          <p:cNvPr id="156688" name="Rectangle 16"/>
          <p:cNvSpPr>
            <a:spLocks noChangeArrowheads="1"/>
          </p:cNvSpPr>
          <p:nvPr/>
        </p:nvSpPr>
        <p:spPr bwMode="auto">
          <a:xfrm>
            <a:off x="3962400" y="1219200"/>
            <a:ext cx="1677988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1" tIns="45695" rIns="91391" bIns="45695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 Narrow" charset="0"/>
              </a:rPr>
              <a:t>Multi Hit Cut</a:t>
            </a:r>
          </a:p>
        </p:txBody>
      </p:sp>
      <p:sp>
        <p:nvSpPr>
          <p:cNvPr id="156689" name="Rectangle 17"/>
          <p:cNvSpPr>
            <a:spLocks noChangeArrowheads="1"/>
          </p:cNvSpPr>
          <p:nvPr/>
        </p:nvSpPr>
        <p:spPr bwMode="auto">
          <a:xfrm>
            <a:off x="7162800" y="1219200"/>
            <a:ext cx="2384425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1" tIns="45695" rIns="91391" bIns="45695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 Narrow" charset="0"/>
              </a:rPr>
              <a:t>Liquid Scinti. Veto</a:t>
            </a:r>
          </a:p>
        </p:txBody>
      </p:sp>
      <p:sp>
        <p:nvSpPr>
          <p:cNvPr id="156690" name="Rectangle 18"/>
          <p:cNvSpPr>
            <a:spLocks noChangeArrowheads="1"/>
          </p:cNvSpPr>
          <p:nvPr/>
        </p:nvSpPr>
        <p:spPr bwMode="auto">
          <a:xfrm>
            <a:off x="595313" y="1219200"/>
            <a:ext cx="1622425" cy="469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1" tIns="45695" rIns="91391" bIns="45695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 Narrow" charset="0"/>
              </a:rPr>
              <a:t>Before Cuts</a:t>
            </a:r>
          </a:p>
        </p:txBody>
      </p:sp>
      <p:sp>
        <p:nvSpPr>
          <p:cNvPr id="156691" name="TextBox 8"/>
          <p:cNvSpPr txBox="1">
            <a:spLocks noChangeArrowheads="1"/>
          </p:cNvSpPr>
          <p:nvPr/>
        </p:nvSpPr>
        <p:spPr bwMode="auto">
          <a:xfrm>
            <a:off x="6981825" y="4960938"/>
            <a:ext cx="9302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9" tIns="45699" rIns="91399" bIns="4569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FF"/>
                </a:solidFill>
                <a:latin typeface="Arial Narrow" charset="0"/>
              </a:rPr>
              <a:t>Argon</a:t>
            </a:r>
          </a:p>
          <a:p>
            <a:pPr algn="ctr" eaLnBrk="1" hangingPunct="1"/>
            <a:r>
              <a:rPr lang="en-US" b="1">
                <a:solidFill>
                  <a:srgbClr val="FF00FF"/>
                </a:solidFill>
                <a:latin typeface="Arial Narrow" charset="0"/>
              </a:rPr>
              <a:t>50 ton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400800" cy="685800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3366FF"/>
                </a:solidFill>
                <a:latin typeface="Tahoma" charset="0"/>
                <a:ea typeface="ＭＳ Ｐゴシック" charset="0"/>
                <a:cs typeface="ＭＳ Ｐゴシック" charset="0"/>
              </a:rPr>
              <a:t>Ar</a:t>
            </a:r>
            <a:r>
              <a:rPr lang="en-US" sz="2800" dirty="0" smtClean="0">
                <a:solidFill>
                  <a:srgbClr val="3366FF"/>
                </a:solidFill>
                <a:latin typeface="Tahoma" charset="0"/>
                <a:ea typeface="ＭＳ Ｐゴシック" charset="0"/>
                <a:cs typeface="ＭＳ Ｐゴシック" charset="0"/>
              </a:rPr>
              <a:t> 50 </a:t>
            </a:r>
            <a:r>
              <a:rPr lang="en-US" sz="2800" dirty="0">
                <a:solidFill>
                  <a:srgbClr val="3366FF"/>
                </a:solidFill>
                <a:latin typeface="Tahoma" charset="0"/>
                <a:ea typeface="ＭＳ Ｐゴシック" charset="0"/>
                <a:cs typeface="ＭＳ Ｐゴシック" charset="0"/>
              </a:rPr>
              <a:t>ton </a:t>
            </a:r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Neutron Background </a:t>
            </a:r>
            <a:r>
              <a:rPr lang="en-US" sz="2800" dirty="0">
                <a:solidFill>
                  <a:srgbClr val="00B050"/>
                </a:solidFill>
                <a:latin typeface="Tahoma" charset="0"/>
                <a:ea typeface="ＭＳ Ｐゴシック" charset="0"/>
                <a:cs typeface="ＭＳ Ｐゴシック" charset="0"/>
              </a:rPr>
              <a:t>(100 Years)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10400" y="152400"/>
            <a:ext cx="2477962" cy="461665"/>
          </a:xfrm>
          <a:prstGeom prst="rect">
            <a:avLst/>
          </a:prstGeom>
          <a:ln w="19050" cmpd="sng"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arXiv:1107.1295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1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Katsushi Arisaka, UCLA</a:t>
            </a:r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606060"/>
                </a:solidFill>
              </a:rPr>
              <a:pPr eaLnBrk="1" hangingPunct="1"/>
              <a:t>33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7/25/2012</a:t>
            </a:r>
            <a:endParaRPr lang="en-US" sz="1500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63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Title 1"/>
          <p:cNvSpPr>
            <a:spLocks noGrp="1"/>
          </p:cNvSpPr>
          <p:nvPr>
            <p:ph type="title"/>
          </p:nvPr>
        </p:nvSpPr>
        <p:spPr>
          <a:xfrm>
            <a:off x="685800" y="8639"/>
            <a:ext cx="7840662" cy="6858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XAX (Xenon-Argon-Xenon)</a:t>
            </a:r>
            <a:endParaRPr lang="en-US" sz="48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2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606060"/>
                </a:solidFill>
                <a:cs typeface="Arial" charset="0"/>
              </a:rPr>
              <a:t>Katsushi Arisaka, UCLA</a:t>
            </a:r>
          </a:p>
        </p:txBody>
      </p:sp>
      <p:sp>
        <p:nvSpPr>
          <p:cNvPr id="215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2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62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41A27E-7201-D14E-8521-365C2E183B55}" type="slidenum">
              <a:rPr lang="en-US" sz="1500">
                <a:solidFill>
                  <a:srgbClr val="606060"/>
                </a:solidFill>
              </a:rPr>
              <a:pPr eaLnBrk="1" hangingPunct="1"/>
              <a:t>34</a:t>
            </a:fld>
            <a:endParaRPr lang="en-US" sz="1500">
              <a:solidFill>
                <a:srgbClr val="606060"/>
              </a:solidFill>
            </a:endParaRPr>
          </a:p>
        </p:txBody>
      </p:sp>
      <p:cxnSp>
        <p:nvCxnSpPr>
          <p:cNvPr id="21521" name="Straight Arrow Connector 44"/>
          <p:cNvCxnSpPr>
            <a:cxnSpLocks noChangeShapeType="1"/>
          </p:cNvCxnSpPr>
          <p:nvPr/>
        </p:nvCxnSpPr>
        <p:spPr bwMode="auto">
          <a:xfrm>
            <a:off x="5273675" y="6492875"/>
            <a:ext cx="3108325" cy="1588"/>
          </a:xfrm>
          <a:prstGeom prst="straightConnector1">
            <a:avLst/>
          </a:prstGeom>
          <a:noFill/>
          <a:ln w="19050">
            <a:solidFill>
              <a:srgbClr val="FF99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2" name="TextBox 45"/>
          <p:cNvSpPr txBox="1">
            <a:spLocks noChangeArrowheads="1"/>
          </p:cNvSpPr>
          <p:nvPr/>
        </p:nvSpPr>
        <p:spPr bwMode="auto">
          <a:xfrm>
            <a:off x="6556375" y="6259513"/>
            <a:ext cx="5111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9900"/>
                </a:solidFill>
                <a:latin typeface="Arial Narrow" charset="0"/>
              </a:rPr>
              <a:t>4 m</a:t>
            </a:r>
          </a:p>
        </p:txBody>
      </p:sp>
      <p:sp>
        <p:nvSpPr>
          <p:cNvPr id="30" name="Flowchart: Magnetic Disk 29"/>
          <p:cNvSpPr>
            <a:spLocks noChangeAspect="1"/>
          </p:cNvSpPr>
          <p:nvPr/>
        </p:nvSpPr>
        <p:spPr bwMode="auto">
          <a:xfrm>
            <a:off x="5334000" y="2378075"/>
            <a:ext cx="3034281" cy="3792850"/>
          </a:xfrm>
          <a:prstGeom prst="flowChartMagneticDisk">
            <a:avLst/>
          </a:prstGeom>
          <a:solidFill>
            <a:srgbClr val="FFF9C3"/>
          </a:solidFill>
          <a:ln w="28575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07" tIns="45704" rIns="91407" bIns="45704" anchor="ctr"/>
          <a:lstStyle/>
          <a:p>
            <a:pPr defTabSz="965200">
              <a:defRPr/>
            </a:pPr>
            <a:endParaRPr lang="en-US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528" name="TextBox 32"/>
          <p:cNvSpPr txBox="1">
            <a:spLocks noChangeArrowheads="1"/>
          </p:cNvSpPr>
          <p:nvPr/>
        </p:nvSpPr>
        <p:spPr bwMode="auto">
          <a:xfrm>
            <a:off x="609391" y="4154452"/>
            <a:ext cx="1254336" cy="1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baseline="30000" dirty="0">
                <a:solidFill>
                  <a:srgbClr val="FF0000"/>
                </a:solidFill>
                <a:latin typeface="Arial Narrow" charset="0"/>
              </a:rPr>
              <a:t>129/131</a:t>
            </a:r>
            <a:r>
              <a:rPr lang="en-US" sz="2800" b="1" dirty="0">
                <a:solidFill>
                  <a:srgbClr val="FF0000"/>
                </a:solidFill>
                <a:latin typeface="Arial Narrow" charset="0"/>
              </a:rPr>
              <a:t>Xe</a:t>
            </a:r>
          </a:p>
          <a:p>
            <a:pPr algn="ctr" eaLnBrk="1" hangingPunct="1"/>
            <a:r>
              <a:rPr lang="en-US" sz="2000" b="1" dirty="0">
                <a:solidFill>
                  <a:srgbClr val="FF0000"/>
                </a:solidFill>
                <a:latin typeface="Arial Narrow" charset="0"/>
              </a:rPr>
              <a:t>12 ton</a:t>
            </a:r>
          </a:p>
          <a:p>
            <a:pPr algn="ctr" eaLnBrk="1" hangingPunct="1"/>
            <a:r>
              <a:rPr lang="en-US" sz="2000" b="1" dirty="0" smtClean="0">
                <a:solidFill>
                  <a:srgbClr val="FF0000"/>
                </a:solidFill>
                <a:latin typeface="Arial Narrow" charset="0"/>
              </a:rPr>
              <a:t>(5 </a:t>
            </a:r>
            <a:r>
              <a:rPr lang="en-US" sz="2000" b="1" dirty="0">
                <a:solidFill>
                  <a:srgbClr val="FF0000"/>
                </a:solidFill>
                <a:latin typeface="Arial Narrow" charset="0"/>
              </a:rPr>
              <a:t>ton)</a:t>
            </a:r>
            <a:endParaRPr lang="en-US" sz="2800" b="1" dirty="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21529" name="TextBox 33"/>
          <p:cNvSpPr txBox="1">
            <a:spLocks noChangeArrowheads="1"/>
          </p:cNvSpPr>
          <p:nvPr/>
        </p:nvSpPr>
        <p:spPr bwMode="auto">
          <a:xfrm>
            <a:off x="6248916" y="3886200"/>
            <a:ext cx="1247791" cy="150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baseline="30000" dirty="0">
                <a:solidFill>
                  <a:srgbClr val="FF00FF"/>
                </a:solidFill>
                <a:latin typeface="Arial Narrow" charset="0"/>
              </a:rPr>
              <a:t>40</a:t>
            </a:r>
            <a:r>
              <a:rPr lang="en-US" sz="3600" b="1" dirty="0">
                <a:solidFill>
                  <a:srgbClr val="FF00FF"/>
                </a:solidFill>
                <a:latin typeface="Arial Narrow" charset="0"/>
              </a:rPr>
              <a:t>Ar</a:t>
            </a:r>
          </a:p>
          <a:p>
            <a:pPr algn="ctr" eaLnBrk="1" hangingPunct="1"/>
            <a:r>
              <a:rPr lang="en-US" sz="2800" b="1" dirty="0">
                <a:solidFill>
                  <a:srgbClr val="FF00FF"/>
                </a:solidFill>
                <a:latin typeface="Arial Narrow" charset="0"/>
              </a:rPr>
              <a:t>70 ton</a:t>
            </a:r>
          </a:p>
          <a:p>
            <a:pPr algn="ctr" eaLnBrk="1" hangingPunct="1"/>
            <a:r>
              <a:rPr lang="en-US" sz="2800" b="1" dirty="0">
                <a:solidFill>
                  <a:srgbClr val="FF00FF"/>
                </a:solidFill>
                <a:latin typeface="Arial Narrow" charset="0"/>
              </a:rPr>
              <a:t>(50 ton)</a:t>
            </a:r>
            <a:endParaRPr lang="en-US" sz="3600" b="1" dirty="0">
              <a:solidFill>
                <a:srgbClr val="FF00FF"/>
              </a:solidFill>
              <a:latin typeface="Arial Narrow" charset="0"/>
            </a:endParaRPr>
          </a:p>
        </p:txBody>
      </p:sp>
      <p:sp>
        <p:nvSpPr>
          <p:cNvPr id="21530" name="TextBox 50"/>
          <p:cNvSpPr txBox="1">
            <a:spLocks noChangeArrowheads="1"/>
          </p:cNvSpPr>
          <p:nvPr/>
        </p:nvSpPr>
        <p:spPr bwMode="auto">
          <a:xfrm>
            <a:off x="3167218" y="1371600"/>
            <a:ext cx="2361103" cy="83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3366CC"/>
                </a:solidFill>
                <a:latin typeface="Arial Narrow" charset="0"/>
              </a:rPr>
              <a:t>WIMP (Spin odd)</a:t>
            </a:r>
          </a:p>
          <a:p>
            <a:pPr eaLnBrk="1" hangingPunct="1"/>
            <a:r>
              <a:rPr lang="en-US" b="1" i="1" dirty="0" err="1">
                <a:solidFill>
                  <a:srgbClr val="3366CC"/>
                </a:solidFill>
                <a:latin typeface="Arial Narrow" charset="0"/>
              </a:rPr>
              <a:t>p</a:t>
            </a:r>
            <a:r>
              <a:rPr lang="en-US" b="1" i="1" dirty="0" err="1" smtClean="0">
                <a:solidFill>
                  <a:srgbClr val="3366CC"/>
                </a:solidFill>
                <a:latin typeface="Arial Narrow" charset="0"/>
              </a:rPr>
              <a:t>p</a:t>
            </a:r>
            <a:r>
              <a:rPr lang="en-US" b="1" i="1" dirty="0" smtClean="0">
                <a:solidFill>
                  <a:srgbClr val="3366CC"/>
                </a:solidFill>
                <a:latin typeface="Arial Narrow" charset="0"/>
              </a:rPr>
              <a:t> Solar </a:t>
            </a:r>
            <a:r>
              <a:rPr lang="en-US" b="1" i="1" dirty="0">
                <a:solidFill>
                  <a:srgbClr val="3366CC"/>
                </a:solidFill>
                <a:latin typeface="Arial Narrow" charset="0"/>
              </a:rPr>
              <a:t>Neutrino</a:t>
            </a:r>
          </a:p>
        </p:txBody>
      </p:sp>
      <p:sp>
        <p:nvSpPr>
          <p:cNvPr id="21531" name="TextBox 51"/>
          <p:cNvSpPr txBox="1">
            <a:spLocks noChangeArrowheads="1"/>
          </p:cNvSpPr>
          <p:nvPr/>
        </p:nvSpPr>
        <p:spPr bwMode="auto">
          <a:xfrm>
            <a:off x="152400" y="1371600"/>
            <a:ext cx="2529870" cy="83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3366CC"/>
                </a:solidFill>
                <a:latin typeface="Arial Narrow" charset="0"/>
              </a:rPr>
              <a:t>WIMP (Spin even)</a:t>
            </a:r>
          </a:p>
          <a:p>
            <a:pPr eaLnBrk="1" hangingPunct="1"/>
            <a:r>
              <a:rPr lang="en-US" b="1" i="1" dirty="0">
                <a:solidFill>
                  <a:srgbClr val="3366CC"/>
                </a:solidFill>
                <a:latin typeface="Arial Narrow" charset="0"/>
              </a:rPr>
              <a:t>Double Beta Decay</a:t>
            </a:r>
          </a:p>
        </p:txBody>
      </p:sp>
      <p:sp>
        <p:nvSpPr>
          <p:cNvPr id="21532" name="TextBox 53"/>
          <p:cNvSpPr txBox="1">
            <a:spLocks noChangeArrowheads="1"/>
          </p:cNvSpPr>
          <p:nvPr/>
        </p:nvSpPr>
        <p:spPr bwMode="auto">
          <a:xfrm>
            <a:off x="6096000" y="1524000"/>
            <a:ext cx="2667000" cy="46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3366CC"/>
                </a:solidFill>
                <a:latin typeface="Arial Narrow" charset="0"/>
              </a:rPr>
              <a:t>WIMP (Spin even)</a:t>
            </a:r>
          </a:p>
        </p:txBody>
      </p:sp>
      <p:cxnSp>
        <p:nvCxnSpPr>
          <p:cNvPr id="21533" name="Straight Arrow Connector 44"/>
          <p:cNvCxnSpPr>
            <a:cxnSpLocks noChangeShapeType="1"/>
          </p:cNvCxnSpPr>
          <p:nvPr/>
        </p:nvCxnSpPr>
        <p:spPr bwMode="auto">
          <a:xfrm>
            <a:off x="1905000" y="6248400"/>
            <a:ext cx="1828800" cy="0"/>
          </a:xfrm>
          <a:prstGeom prst="straightConnector1">
            <a:avLst/>
          </a:prstGeom>
          <a:noFill/>
          <a:ln w="19050">
            <a:solidFill>
              <a:srgbClr val="FF99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34" name="TextBox 48"/>
          <p:cNvSpPr txBox="1">
            <a:spLocks noChangeArrowheads="1"/>
          </p:cNvSpPr>
          <p:nvPr/>
        </p:nvSpPr>
        <p:spPr bwMode="auto">
          <a:xfrm>
            <a:off x="2514600" y="6000750"/>
            <a:ext cx="5111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9900"/>
                </a:solidFill>
                <a:latin typeface="Arial Narrow" charset="0"/>
              </a:rPr>
              <a:t>2 m</a:t>
            </a:r>
          </a:p>
        </p:txBody>
      </p:sp>
      <p:grpSp>
        <p:nvGrpSpPr>
          <p:cNvPr id="21535" name="Group 39"/>
          <p:cNvGrpSpPr>
            <a:grpSpLocks noChangeAspect="1"/>
          </p:cNvGrpSpPr>
          <p:nvPr/>
        </p:nvGrpSpPr>
        <p:grpSpPr bwMode="auto">
          <a:xfrm>
            <a:off x="1905000" y="3260725"/>
            <a:ext cx="1903413" cy="2378075"/>
            <a:chOff x="1981200" y="2667000"/>
            <a:chExt cx="2265957" cy="2788189"/>
          </a:xfrm>
        </p:grpSpPr>
        <p:sp>
          <p:nvSpPr>
            <p:cNvPr id="32" name="Flowchart: Magnetic Disk 31"/>
            <p:cNvSpPr>
              <a:spLocks noChangeAspect="1"/>
            </p:cNvSpPr>
            <p:nvPr/>
          </p:nvSpPr>
          <p:spPr bwMode="auto">
            <a:xfrm>
              <a:off x="1981200" y="2667000"/>
              <a:ext cx="2265957" cy="2788189"/>
            </a:xfrm>
            <a:prstGeom prst="flowChartMagneticDisk">
              <a:avLst/>
            </a:prstGeom>
            <a:solidFill>
              <a:srgbClr val="C2FFF0"/>
            </a:solidFill>
            <a:ln w="28575"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86486" tIns="43243" rIns="86486" bIns="43243" anchor="ctr"/>
            <a:lstStyle/>
            <a:p>
              <a:pPr defTabSz="965200"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6" name="Flowchart: Magnetic Disk 35"/>
            <p:cNvSpPr>
              <a:spLocks/>
            </p:cNvSpPr>
            <p:nvPr/>
          </p:nvSpPr>
          <p:spPr bwMode="auto">
            <a:xfrm>
              <a:off x="2498558" y="2895600"/>
              <a:ext cx="1219200" cy="1447800"/>
            </a:xfrm>
            <a:prstGeom prst="flowChartMagneticDisk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86486" tIns="43243" rIns="86486" bIns="43243" anchor="ctr"/>
            <a:lstStyle/>
            <a:p>
              <a:pPr defTabSz="965200"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" name="Flowchart: Magnetic Disk 36"/>
            <p:cNvSpPr>
              <a:spLocks/>
            </p:cNvSpPr>
            <p:nvPr/>
          </p:nvSpPr>
          <p:spPr bwMode="auto">
            <a:xfrm>
              <a:off x="2498558" y="3662346"/>
              <a:ext cx="1219200" cy="1410266"/>
            </a:xfrm>
            <a:prstGeom prst="flowChartMagneticDisk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86486" tIns="43243" rIns="86486" bIns="43243" anchor="ctr"/>
            <a:lstStyle/>
            <a:p>
              <a:pPr defTabSz="965200"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1551" name="Rectangle 37"/>
            <p:cNvSpPr>
              <a:spLocks noChangeArrowheads="1"/>
            </p:cNvSpPr>
            <p:nvPr/>
          </p:nvSpPr>
          <p:spPr bwMode="auto">
            <a:xfrm>
              <a:off x="2527057" y="3636175"/>
              <a:ext cx="1175652" cy="778042"/>
            </a:xfrm>
            <a:prstGeom prst="rect">
              <a:avLst/>
            </a:prstGeom>
            <a:solidFill>
              <a:srgbClr val="C2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500"/>
            </a:p>
          </p:txBody>
        </p:sp>
      </p:grpSp>
      <p:cxnSp>
        <p:nvCxnSpPr>
          <p:cNvPr id="115744" name="Straight Arrow Connector 52"/>
          <p:cNvCxnSpPr>
            <a:cxnSpLocks noChangeAspect="1" noChangeShapeType="1"/>
          </p:cNvCxnSpPr>
          <p:nvPr/>
        </p:nvCxnSpPr>
        <p:spPr bwMode="auto">
          <a:xfrm>
            <a:off x="1752600" y="4535452"/>
            <a:ext cx="447675" cy="1588"/>
          </a:xfrm>
          <a:prstGeom prst="straightConnector1">
            <a:avLst/>
          </a:prstGeom>
          <a:noFill/>
          <a:ln w="28575" algn="ctr">
            <a:solidFill>
              <a:schemeClr val="accent6">
                <a:lumMod val="40000"/>
                <a:lumOff val="60000"/>
              </a:schemeClr>
            </a:solidFill>
            <a:round/>
            <a:headEnd/>
            <a:tailEnd type="arrow" w="med" len="med"/>
          </a:ln>
        </p:spPr>
      </p:cxnSp>
      <p:sp>
        <p:nvSpPr>
          <p:cNvPr id="21537" name="TextBox 34"/>
          <p:cNvSpPr txBox="1">
            <a:spLocks noChangeArrowheads="1"/>
          </p:cNvSpPr>
          <p:nvPr/>
        </p:nvSpPr>
        <p:spPr bwMode="auto">
          <a:xfrm>
            <a:off x="2389283" y="4078252"/>
            <a:ext cx="872237" cy="1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baseline="30000" dirty="0">
                <a:solidFill>
                  <a:srgbClr val="FF0000"/>
                </a:solidFill>
                <a:latin typeface="Arial Narrow" charset="0"/>
              </a:rPr>
              <a:t>136</a:t>
            </a:r>
            <a:r>
              <a:rPr lang="en-US" sz="2800" b="1" dirty="0">
                <a:solidFill>
                  <a:srgbClr val="FF0000"/>
                </a:solidFill>
                <a:latin typeface="Arial Narrow" charset="0"/>
              </a:rPr>
              <a:t>Xe</a:t>
            </a:r>
          </a:p>
          <a:p>
            <a:pPr algn="ctr" eaLnBrk="1" hangingPunct="1"/>
            <a:r>
              <a:rPr lang="en-US" sz="2000" b="1" dirty="0">
                <a:solidFill>
                  <a:srgbClr val="FF0000"/>
                </a:solidFill>
                <a:latin typeface="Arial Narrow" charset="0"/>
              </a:rPr>
              <a:t>8</a:t>
            </a:r>
            <a:r>
              <a:rPr lang="en-US" sz="2000" b="1" dirty="0" smtClean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 Narrow" charset="0"/>
              </a:rPr>
              <a:t>ton</a:t>
            </a:r>
          </a:p>
          <a:p>
            <a:pPr algn="ctr" eaLnBrk="1" hangingPunct="1"/>
            <a:r>
              <a:rPr lang="en-US" sz="2000" b="1" dirty="0" smtClean="0">
                <a:solidFill>
                  <a:srgbClr val="FF0000"/>
                </a:solidFill>
                <a:latin typeface="Arial Narrow" charset="0"/>
              </a:rPr>
              <a:t>(5 </a:t>
            </a:r>
            <a:r>
              <a:rPr lang="en-US" sz="2000" b="1" dirty="0">
                <a:solidFill>
                  <a:srgbClr val="FF0000"/>
                </a:solidFill>
                <a:latin typeface="Arial Narrow" charset="0"/>
              </a:rPr>
              <a:t>ton)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15746" name="Straight Arrow Connector 41"/>
          <p:cNvCxnSpPr>
            <a:cxnSpLocks noChangeShapeType="1"/>
            <a:stCxn id="21530" idx="2"/>
          </p:cNvCxnSpPr>
          <p:nvPr/>
        </p:nvCxnSpPr>
        <p:spPr bwMode="auto">
          <a:xfrm flipH="1">
            <a:off x="3505201" y="2202564"/>
            <a:ext cx="842569" cy="1302636"/>
          </a:xfrm>
          <a:prstGeom prst="straightConnector1">
            <a:avLst/>
          </a:prstGeom>
          <a:noFill/>
          <a:ln w="28575" algn="ctr">
            <a:solidFill>
              <a:schemeClr val="accent6">
                <a:lumMod val="40000"/>
                <a:lumOff val="60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115747" name="Straight Arrow Connector 42"/>
          <p:cNvCxnSpPr>
            <a:cxnSpLocks noChangeAspect="1" noChangeShapeType="1"/>
            <a:stCxn id="21531" idx="2"/>
          </p:cNvCxnSpPr>
          <p:nvPr/>
        </p:nvCxnSpPr>
        <p:spPr bwMode="auto">
          <a:xfrm>
            <a:off x="1417335" y="2202564"/>
            <a:ext cx="1249665" cy="1455036"/>
          </a:xfrm>
          <a:prstGeom prst="straightConnector1">
            <a:avLst/>
          </a:prstGeom>
          <a:noFill/>
          <a:ln w="28575" algn="ctr">
            <a:solidFill>
              <a:schemeClr val="accent6">
                <a:lumMod val="40000"/>
                <a:lumOff val="60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21540" name="Straight Arrow Connector 44"/>
          <p:cNvCxnSpPr>
            <a:cxnSpLocks noChangeShapeType="1"/>
          </p:cNvCxnSpPr>
          <p:nvPr/>
        </p:nvCxnSpPr>
        <p:spPr bwMode="auto">
          <a:xfrm>
            <a:off x="2332038" y="5867400"/>
            <a:ext cx="1096962" cy="1588"/>
          </a:xfrm>
          <a:prstGeom prst="straightConnector1">
            <a:avLst/>
          </a:prstGeom>
          <a:noFill/>
          <a:ln w="19050">
            <a:solidFill>
              <a:srgbClr val="FF99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41" name="TextBox 48"/>
          <p:cNvSpPr txBox="1">
            <a:spLocks noChangeArrowheads="1"/>
          </p:cNvSpPr>
          <p:nvPr/>
        </p:nvSpPr>
        <p:spPr bwMode="auto">
          <a:xfrm>
            <a:off x="2514600" y="5673725"/>
            <a:ext cx="6699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9900"/>
                </a:solidFill>
                <a:latin typeface="Arial Narrow" charset="0"/>
              </a:rPr>
              <a:t>1.2 m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934200" y="838200"/>
            <a:ext cx="2494944" cy="461665"/>
          </a:xfrm>
          <a:prstGeom prst="rect">
            <a:avLst/>
          </a:prstGeom>
          <a:ln w="19050" cmpd="sng"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arXiv:0808.3968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7/25/2012</a:t>
            </a:r>
            <a:endParaRPr lang="en-US" sz="1500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600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chemeClr val="bg2">
                    <a:lumMod val="75000"/>
                  </a:schemeClr>
                </a:solidFill>
              </a:rPr>
              <a:t>7/25/2012</a:t>
            </a:r>
            <a:endParaRPr lang="en-US" sz="15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chemeClr val="bg2">
                    <a:lumMod val="75000"/>
                  </a:schemeClr>
                </a:solidFill>
              </a:rPr>
              <a:t>Katsushi Arisaka, UCLA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AB3A3A3-869D-2E4E-984C-C2A14D3088CC}" type="slidenum">
              <a:rPr lang="en-US" sz="1500">
                <a:solidFill>
                  <a:schemeClr val="bg2">
                    <a:lumMod val="75000"/>
                  </a:schemeClr>
                </a:solidFill>
              </a:rPr>
              <a:pPr eaLnBrk="1" hangingPunct="1"/>
              <a:t>35</a:t>
            </a:fld>
            <a:endParaRPr lang="en-US" sz="15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4277" name="Title 1"/>
          <p:cNvSpPr>
            <a:spLocks noGrp="1"/>
          </p:cNvSpPr>
          <p:nvPr>
            <p:ph type="title"/>
          </p:nvPr>
        </p:nvSpPr>
        <p:spPr>
          <a:xfrm>
            <a:off x="152400" y="33338"/>
            <a:ext cx="9296400" cy="6858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Concept of Double Layer XAX</a:t>
            </a:r>
            <a:endParaRPr lang="en-US">
              <a:solidFill>
                <a:srgbClr val="FF00FF"/>
              </a:solidFill>
              <a:latin typeface="Tahoma" charset="0"/>
            </a:endParaRPr>
          </a:p>
        </p:txBody>
      </p:sp>
      <p:grpSp>
        <p:nvGrpSpPr>
          <p:cNvPr id="54278" name="Group 123"/>
          <p:cNvGrpSpPr>
            <a:grpSpLocks/>
          </p:cNvGrpSpPr>
          <p:nvPr/>
        </p:nvGrpSpPr>
        <p:grpSpPr bwMode="auto">
          <a:xfrm>
            <a:off x="1219200" y="838200"/>
            <a:ext cx="8153402" cy="5969000"/>
            <a:chOff x="1219200" y="838200"/>
            <a:chExt cx="8153402" cy="596900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057400" y="1143000"/>
              <a:ext cx="5211763" cy="5265738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A5DEC6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wrap="none" lIns="91432" tIns="45716" rIns="91432" bIns="45716" anchor="ctr"/>
            <a:lstStyle/>
            <a:p>
              <a:pPr defTabSz="965200"/>
              <a:endParaRPr lang="en-US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2413000" y="1524000"/>
              <a:ext cx="4521200" cy="4495800"/>
            </a:xfrm>
            <a:prstGeom prst="rect">
              <a:avLst/>
            </a:prstGeom>
            <a:gradFill rotWithShape="1">
              <a:gsLst>
                <a:gs pos="0">
                  <a:srgbClr val="77AE96"/>
                </a:gs>
                <a:gs pos="80000">
                  <a:srgbClr val="9CE3C5"/>
                </a:gs>
                <a:gs pos="100000">
                  <a:srgbClr val="9CE5C6"/>
                </a:gs>
              </a:gsLst>
              <a:lin ang="16200000"/>
            </a:gradFill>
            <a:ln w="9525">
              <a:solidFill>
                <a:srgbClr val="A5DEC6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wrap="none" lIns="91432" tIns="45716" rIns="91432" bIns="45716" anchor="ctr"/>
            <a:lstStyle/>
            <a:p>
              <a:pPr defTabSz="965200"/>
              <a:endParaRPr lang="en-US"/>
            </a:p>
          </p:txBody>
        </p:sp>
        <p:sp>
          <p:nvSpPr>
            <p:cNvPr id="122" name="Rectangle 121"/>
            <p:cNvSpPr>
              <a:spLocks noChangeArrowheads="1"/>
            </p:cNvSpPr>
            <p:nvPr/>
          </p:nvSpPr>
          <p:spPr bwMode="auto">
            <a:xfrm>
              <a:off x="2522538" y="1608138"/>
              <a:ext cx="4297362" cy="92075"/>
            </a:xfrm>
            <a:prstGeom prst="rect">
              <a:avLst/>
            </a:prstGeom>
            <a:gradFill rotWithShape="1">
              <a:gsLst>
                <a:gs pos="0">
                  <a:srgbClr val="C3FFE8"/>
                </a:gs>
                <a:gs pos="35001">
                  <a:srgbClr val="D4FFEE"/>
                </a:gs>
                <a:gs pos="100000">
                  <a:srgbClr val="EDFFF8"/>
                </a:gs>
              </a:gsLst>
              <a:lin ang="16200000" scaled="1"/>
            </a:gradFill>
            <a:ln w="9525">
              <a:solidFill>
                <a:srgbClr val="A5DEC6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lIns="91432" tIns="45716" rIns="91432" bIns="45716" anchor="ctr"/>
            <a:lstStyle/>
            <a:p>
              <a:pPr defTabSz="965200"/>
              <a:endParaRPr lang="en-US"/>
            </a:p>
          </p:txBody>
        </p:sp>
        <p:sp>
          <p:nvSpPr>
            <p:cNvPr id="54282" name="Rectangle 207"/>
            <p:cNvSpPr>
              <a:spLocks noChangeArrowheads="1"/>
            </p:cNvSpPr>
            <p:nvPr/>
          </p:nvSpPr>
          <p:spPr bwMode="auto">
            <a:xfrm rot="5400000">
              <a:off x="4576763" y="3711575"/>
              <a:ext cx="184150" cy="4664075"/>
            </a:xfrm>
            <a:prstGeom prst="rect">
              <a:avLst/>
            </a:prstGeom>
            <a:solidFill>
              <a:srgbClr val="FFF9C3"/>
            </a:solidFill>
            <a:ln w="9525">
              <a:solidFill>
                <a:srgbClr val="FF7D00"/>
              </a:solidFill>
              <a:round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en-US">
                <a:latin typeface="Arial Narrow" charset="0"/>
              </a:endParaRPr>
            </a:p>
          </p:txBody>
        </p:sp>
        <p:cxnSp>
          <p:nvCxnSpPr>
            <p:cNvPr id="54283" name="Straight Arrow Connector 51"/>
            <p:cNvCxnSpPr>
              <a:cxnSpLocks noChangeShapeType="1"/>
            </p:cNvCxnSpPr>
            <p:nvPr/>
          </p:nvCxnSpPr>
          <p:spPr bwMode="auto">
            <a:xfrm>
              <a:off x="2238375" y="6654800"/>
              <a:ext cx="4846638" cy="11113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284" name="TextBox 52"/>
            <p:cNvSpPr txBox="1">
              <a:spLocks noChangeArrowheads="1"/>
            </p:cNvSpPr>
            <p:nvPr/>
          </p:nvSpPr>
          <p:spPr bwMode="auto">
            <a:xfrm>
              <a:off x="4164013" y="6469063"/>
              <a:ext cx="838200" cy="338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6" rIns="91432" bIns="45716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FF9900"/>
                  </a:solidFill>
                  <a:latin typeface="Arial Narrow" charset="0"/>
                </a:rPr>
                <a:t>2 m</a:t>
              </a:r>
            </a:p>
          </p:txBody>
        </p:sp>
        <p:cxnSp>
          <p:nvCxnSpPr>
            <p:cNvPr id="54285" name="Straight Connector 202"/>
            <p:cNvCxnSpPr>
              <a:cxnSpLocks noChangeAspect="1"/>
            </p:cNvCxnSpPr>
            <p:nvPr/>
          </p:nvCxnSpPr>
          <p:spPr bwMode="auto">
            <a:xfrm rot="10800000">
              <a:off x="7018338" y="5486400"/>
              <a:ext cx="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286" name="Straight Arrow Connector 53"/>
            <p:cNvCxnSpPr>
              <a:cxnSpLocks noChangeShapeType="1"/>
            </p:cNvCxnSpPr>
            <p:nvPr/>
          </p:nvCxnSpPr>
          <p:spPr bwMode="auto">
            <a:xfrm rot="5400000">
              <a:off x="-837406" y="3801269"/>
              <a:ext cx="4846637" cy="3175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287" name="TextBox 448"/>
            <p:cNvSpPr txBox="1">
              <a:spLocks noChangeArrowheads="1"/>
            </p:cNvSpPr>
            <p:nvPr/>
          </p:nvSpPr>
          <p:spPr bwMode="auto">
            <a:xfrm>
              <a:off x="1219200" y="3432175"/>
              <a:ext cx="762000" cy="338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2" tIns="45716" rIns="91432" bIns="45716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FF9900"/>
                  </a:solidFill>
                  <a:latin typeface="Arial Narrow" charset="0"/>
                </a:rPr>
                <a:t>2 m</a:t>
              </a:r>
            </a:p>
          </p:txBody>
        </p:sp>
        <p:grpSp>
          <p:nvGrpSpPr>
            <p:cNvPr id="54288" name="Group 120"/>
            <p:cNvGrpSpPr>
              <a:grpSpLocks/>
            </p:cNvGrpSpPr>
            <p:nvPr/>
          </p:nvGrpSpPr>
          <p:grpSpPr bwMode="auto">
            <a:xfrm>
              <a:off x="2057400" y="1422400"/>
              <a:ext cx="228600" cy="4708525"/>
              <a:chOff x="2209800" y="1582738"/>
              <a:chExt cx="228600" cy="4708525"/>
            </a:xfrm>
          </p:grpSpPr>
          <p:sp>
            <p:nvSpPr>
              <p:cNvPr id="105" name="Flowchart: Delay 104"/>
              <p:cNvSpPr>
                <a:spLocks noChangeArrowheads="1"/>
              </p:cNvSpPr>
              <p:nvPr/>
            </p:nvSpPr>
            <p:spPr bwMode="auto">
              <a:xfrm>
                <a:off x="2209800" y="1582738"/>
                <a:ext cx="228600" cy="228600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06" name="Flowchart: Delay 105"/>
              <p:cNvSpPr>
                <a:spLocks noChangeArrowheads="1"/>
              </p:cNvSpPr>
              <p:nvPr/>
            </p:nvSpPr>
            <p:spPr bwMode="auto">
              <a:xfrm>
                <a:off x="2209800" y="1846263"/>
                <a:ext cx="228600" cy="228600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07" name="Flowchart: Delay 106"/>
              <p:cNvSpPr>
                <a:spLocks noChangeArrowheads="1"/>
              </p:cNvSpPr>
              <p:nvPr/>
            </p:nvSpPr>
            <p:spPr bwMode="auto">
              <a:xfrm>
                <a:off x="2209800" y="2109788"/>
                <a:ext cx="228600" cy="228600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08" name="Flowchart: Delay 107"/>
              <p:cNvSpPr>
                <a:spLocks noChangeArrowheads="1"/>
              </p:cNvSpPr>
              <p:nvPr/>
            </p:nvSpPr>
            <p:spPr bwMode="auto">
              <a:xfrm>
                <a:off x="2209800" y="2373313"/>
                <a:ext cx="228600" cy="228600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09" name="Flowchart: Delay 108"/>
              <p:cNvSpPr>
                <a:spLocks noChangeArrowheads="1"/>
              </p:cNvSpPr>
              <p:nvPr/>
            </p:nvSpPr>
            <p:spPr bwMode="auto">
              <a:xfrm>
                <a:off x="2209800" y="2636838"/>
                <a:ext cx="228600" cy="228600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10" name="Flowchart: Delay 109"/>
              <p:cNvSpPr>
                <a:spLocks noChangeArrowheads="1"/>
              </p:cNvSpPr>
              <p:nvPr/>
            </p:nvSpPr>
            <p:spPr bwMode="auto">
              <a:xfrm>
                <a:off x="2209800" y="2900363"/>
                <a:ext cx="228600" cy="228600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11" name="Flowchart: Delay 110"/>
              <p:cNvSpPr>
                <a:spLocks noChangeArrowheads="1"/>
              </p:cNvSpPr>
              <p:nvPr/>
            </p:nvSpPr>
            <p:spPr bwMode="auto">
              <a:xfrm>
                <a:off x="2209800" y="3163888"/>
                <a:ext cx="228600" cy="228600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13" name="Flowchart: Delay 112"/>
              <p:cNvSpPr>
                <a:spLocks noChangeArrowheads="1"/>
              </p:cNvSpPr>
              <p:nvPr/>
            </p:nvSpPr>
            <p:spPr bwMode="auto">
              <a:xfrm>
                <a:off x="2209800" y="3429001"/>
                <a:ext cx="228600" cy="227012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14" name="Flowchart: Delay 113"/>
              <p:cNvSpPr>
                <a:spLocks noChangeArrowheads="1"/>
              </p:cNvSpPr>
              <p:nvPr/>
            </p:nvSpPr>
            <p:spPr bwMode="auto">
              <a:xfrm>
                <a:off x="2209800" y="3690938"/>
                <a:ext cx="228600" cy="228600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15" name="Flowchart: Delay 114"/>
              <p:cNvSpPr>
                <a:spLocks noChangeArrowheads="1"/>
              </p:cNvSpPr>
              <p:nvPr/>
            </p:nvSpPr>
            <p:spPr bwMode="auto">
              <a:xfrm>
                <a:off x="2209800" y="3954463"/>
                <a:ext cx="228600" cy="228600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16" name="Flowchart: Delay 115"/>
              <p:cNvSpPr>
                <a:spLocks noChangeArrowheads="1"/>
              </p:cNvSpPr>
              <p:nvPr/>
            </p:nvSpPr>
            <p:spPr bwMode="auto">
              <a:xfrm>
                <a:off x="2209800" y="4217988"/>
                <a:ext cx="228600" cy="227013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17" name="Flowchart: Delay 116"/>
              <p:cNvSpPr>
                <a:spLocks noChangeArrowheads="1"/>
              </p:cNvSpPr>
              <p:nvPr/>
            </p:nvSpPr>
            <p:spPr bwMode="auto">
              <a:xfrm>
                <a:off x="2209800" y="4481513"/>
                <a:ext cx="228600" cy="228600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18" name="Flowchart: Delay 117"/>
              <p:cNvSpPr>
                <a:spLocks noChangeArrowheads="1"/>
              </p:cNvSpPr>
              <p:nvPr/>
            </p:nvSpPr>
            <p:spPr bwMode="auto">
              <a:xfrm>
                <a:off x="2209800" y="4745038"/>
                <a:ext cx="228600" cy="228600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19" name="Flowchart: Delay 118"/>
              <p:cNvSpPr>
                <a:spLocks noChangeArrowheads="1"/>
              </p:cNvSpPr>
              <p:nvPr/>
            </p:nvSpPr>
            <p:spPr bwMode="auto">
              <a:xfrm>
                <a:off x="2209800" y="5008563"/>
                <a:ext cx="228600" cy="228600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20" name="Flowchart: Delay 119"/>
              <p:cNvSpPr>
                <a:spLocks noChangeArrowheads="1"/>
              </p:cNvSpPr>
              <p:nvPr/>
            </p:nvSpPr>
            <p:spPr bwMode="auto">
              <a:xfrm>
                <a:off x="2209800" y="5272088"/>
                <a:ext cx="228600" cy="228600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39" name="Flowchart: Delay 138"/>
              <p:cNvSpPr>
                <a:spLocks noChangeArrowheads="1"/>
              </p:cNvSpPr>
              <p:nvPr/>
            </p:nvSpPr>
            <p:spPr bwMode="auto">
              <a:xfrm>
                <a:off x="2209800" y="5535613"/>
                <a:ext cx="228600" cy="228600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40" name="Flowchart: Delay 139"/>
              <p:cNvSpPr>
                <a:spLocks noChangeArrowheads="1"/>
              </p:cNvSpPr>
              <p:nvPr/>
            </p:nvSpPr>
            <p:spPr bwMode="auto">
              <a:xfrm>
                <a:off x="2209800" y="5799138"/>
                <a:ext cx="228600" cy="228600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41" name="Flowchart: Delay 140"/>
              <p:cNvSpPr>
                <a:spLocks noChangeArrowheads="1"/>
              </p:cNvSpPr>
              <p:nvPr/>
            </p:nvSpPr>
            <p:spPr bwMode="auto">
              <a:xfrm>
                <a:off x="2209800" y="6062663"/>
                <a:ext cx="228600" cy="228600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</p:grpSp>
        <p:grpSp>
          <p:nvGrpSpPr>
            <p:cNvPr id="54289" name="Group 165"/>
            <p:cNvGrpSpPr>
              <a:grpSpLocks/>
            </p:cNvGrpSpPr>
            <p:nvPr/>
          </p:nvGrpSpPr>
          <p:grpSpPr bwMode="auto">
            <a:xfrm flipH="1">
              <a:off x="7035800" y="1422400"/>
              <a:ext cx="228600" cy="4708525"/>
              <a:chOff x="2209800" y="1667474"/>
              <a:chExt cx="228600" cy="4708606"/>
            </a:xfrm>
          </p:grpSpPr>
          <p:sp>
            <p:nvSpPr>
              <p:cNvPr id="168" name="Flowchart: Delay 167"/>
              <p:cNvSpPr>
                <a:spLocks noChangeArrowheads="1"/>
              </p:cNvSpPr>
              <p:nvPr/>
            </p:nvSpPr>
            <p:spPr bwMode="auto">
              <a:xfrm>
                <a:off x="2209800" y="1667474"/>
                <a:ext cx="228600" cy="228604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69" name="Flowchart: Delay 168"/>
              <p:cNvSpPr>
                <a:spLocks noChangeArrowheads="1"/>
              </p:cNvSpPr>
              <p:nvPr/>
            </p:nvSpPr>
            <p:spPr bwMode="auto">
              <a:xfrm>
                <a:off x="2209800" y="1931004"/>
                <a:ext cx="228600" cy="228604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70" name="Flowchart: Delay 169"/>
              <p:cNvSpPr>
                <a:spLocks noChangeArrowheads="1"/>
              </p:cNvSpPr>
              <p:nvPr/>
            </p:nvSpPr>
            <p:spPr bwMode="auto">
              <a:xfrm>
                <a:off x="2209800" y="2194533"/>
                <a:ext cx="228600" cy="228604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71" name="Flowchart: Delay 170"/>
              <p:cNvSpPr>
                <a:spLocks noChangeArrowheads="1"/>
              </p:cNvSpPr>
              <p:nvPr/>
            </p:nvSpPr>
            <p:spPr bwMode="auto">
              <a:xfrm>
                <a:off x="2209800" y="2458063"/>
                <a:ext cx="228600" cy="228604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72" name="Flowchart: Delay 171"/>
              <p:cNvSpPr>
                <a:spLocks noChangeArrowheads="1"/>
              </p:cNvSpPr>
              <p:nvPr/>
            </p:nvSpPr>
            <p:spPr bwMode="auto">
              <a:xfrm>
                <a:off x="2209800" y="2721592"/>
                <a:ext cx="228600" cy="228604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73" name="Flowchart: Delay 172"/>
              <p:cNvSpPr>
                <a:spLocks noChangeArrowheads="1"/>
              </p:cNvSpPr>
              <p:nvPr/>
            </p:nvSpPr>
            <p:spPr bwMode="auto">
              <a:xfrm>
                <a:off x="2209800" y="2985122"/>
                <a:ext cx="228600" cy="228604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74" name="Flowchart: Delay 173"/>
              <p:cNvSpPr>
                <a:spLocks noChangeArrowheads="1"/>
              </p:cNvSpPr>
              <p:nvPr/>
            </p:nvSpPr>
            <p:spPr bwMode="auto">
              <a:xfrm>
                <a:off x="2209800" y="3248651"/>
                <a:ext cx="228600" cy="228604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75" name="Flowchart: Delay 174"/>
              <p:cNvSpPr>
                <a:spLocks noChangeArrowheads="1"/>
              </p:cNvSpPr>
              <p:nvPr/>
            </p:nvSpPr>
            <p:spPr bwMode="auto">
              <a:xfrm>
                <a:off x="2209800" y="3513769"/>
                <a:ext cx="228600" cy="227016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76" name="Flowchart: Delay 175"/>
              <p:cNvSpPr>
                <a:spLocks noChangeArrowheads="1"/>
              </p:cNvSpPr>
              <p:nvPr/>
            </p:nvSpPr>
            <p:spPr bwMode="auto">
              <a:xfrm>
                <a:off x="2209800" y="3775710"/>
                <a:ext cx="228600" cy="228604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77" name="Flowchart: Delay 176"/>
              <p:cNvSpPr>
                <a:spLocks noChangeArrowheads="1"/>
              </p:cNvSpPr>
              <p:nvPr/>
            </p:nvSpPr>
            <p:spPr bwMode="auto">
              <a:xfrm>
                <a:off x="2209800" y="4039240"/>
                <a:ext cx="228600" cy="228604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78" name="Flowchart: Delay 177"/>
              <p:cNvSpPr>
                <a:spLocks noChangeArrowheads="1"/>
              </p:cNvSpPr>
              <p:nvPr/>
            </p:nvSpPr>
            <p:spPr bwMode="auto">
              <a:xfrm>
                <a:off x="2209800" y="4302769"/>
                <a:ext cx="228600" cy="227017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79" name="Flowchart: Delay 178"/>
              <p:cNvSpPr>
                <a:spLocks noChangeArrowheads="1"/>
              </p:cNvSpPr>
              <p:nvPr/>
            </p:nvSpPr>
            <p:spPr bwMode="auto">
              <a:xfrm>
                <a:off x="2209800" y="4566299"/>
                <a:ext cx="228600" cy="228604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80" name="Flowchart: Delay 179"/>
              <p:cNvSpPr>
                <a:spLocks noChangeArrowheads="1"/>
              </p:cNvSpPr>
              <p:nvPr/>
            </p:nvSpPr>
            <p:spPr bwMode="auto">
              <a:xfrm>
                <a:off x="2209800" y="4829828"/>
                <a:ext cx="228600" cy="228604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81" name="Flowchart: Delay 180"/>
              <p:cNvSpPr>
                <a:spLocks noChangeArrowheads="1"/>
              </p:cNvSpPr>
              <p:nvPr/>
            </p:nvSpPr>
            <p:spPr bwMode="auto">
              <a:xfrm>
                <a:off x="2209800" y="5093358"/>
                <a:ext cx="228600" cy="228604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82" name="Flowchart: Delay 181"/>
              <p:cNvSpPr>
                <a:spLocks noChangeArrowheads="1"/>
              </p:cNvSpPr>
              <p:nvPr/>
            </p:nvSpPr>
            <p:spPr bwMode="auto">
              <a:xfrm>
                <a:off x="2209800" y="5356887"/>
                <a:ext cx="228600" cy="228604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83" name="Flowchart: Delay 182"/>
              <p:cNvSpPr>
                <a:spLocks noChangeArrowheads="1"/>
              </p:cNvSpPr>
              <p:nvPr/>
            </p:nvSpPr>
            <p:spPr bwMode="auto">
              <a:xfrm>
                <a:off x="2209800" y="5620417"/>
                <a:ext cx="228600" cy="228604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84" name="Flowchart: Delay 183"/>
              <p:cNvSpPr>
                <a:spLocks noChangeArrowheads="1"/>
              </p:cNvSpPr>
              <p:nvPr/>
            </p:nvSpPr>
            <p:spPr bwMode="auto">
              <a:xfrm>
                <a:off x="2209800" y="5883947"/>
                <a:ext cx="228600" cy="228604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85" name="Flowchart: Delay 184"/>
              <p:cNvSpPr>
                <a:spLocks noChangeArrowheads="1"/>
              </p:cNvSpPr>
              <p:nvPr/>
            </p:nvSpPr>
            <p:spPr bwMode="auto">
              <a:xfrm>
                <a:off x="2209800" y="6147476"/>
                <a:ext cx="228600" cy="228604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</p:grpSp>
        <p:grpSp>
          <p:nvGrpSpPr>
            <p:cNvPr id="54290" name="Group 205"/>
            <p:cNvGrpSpPr>
              <a:grpSpLocks/>
            </p:cNvGrpSpPr>
            <p:nvPr/>
          </p:nvGrpSpPr>
          <p:grpSpPr bwMode="auto">
            <a:xfrm rot="16200000" flipV="1">
              <a:off x="4541838" y="3797300"/>
              <a:ext cx="228600" cy="4962525"/>
              <a:chOff x="2209800" y="1413470"/>
              <a:chExt cx="228600" cy="4962610"/>
            </a:xfrm>
          </p:grpSpPr>
          <p:sp>
            <p:nvSpPr>
              <p:cNvPr id="207" name="Flowchart: Delay 206"/>
              <p:cNvSpPr>
                <a:spLocks noChangeArrowheads="1"/>
              </p:cNvSpPr>
              <p:nvPr/>
            </p:nvSpPr>
            <p:spPr bwMode="auto">
              <a:xfrm>
                <a:off x="2209800" y="1413471"/>
                <a:ext cx="228600" cy="228604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208" name="Flowchart: Delay 207"/>
              <p:cNvSpPr>
                <a:spLocks noChangeArrowheads="1"/>
              </p:cNvSpPr>
              <p:nvPr/>
            </p:nvSpPr>
            <p:spPr bwMode="auto">
              <a:xfrm>
                <a:off x="2209800" y="1667474"/>
                <a:ext cx="228600" cy="230191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209" name="Flowchart: Delay 208"/>
              <p:cNvSpPr>
                <a:spLocks noChangeArrowheads="1"/>
              </p:cNvSpPr>
              <p:nvPr/>
            </p:nvSpPr>
            <p:spPr bwMode="auto">
              <a:xfrm>
                <a:off x="2209800" y="1931004"/>
                <a:ext cx="228600" cy="228604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210" name="Flowchart: Delay 209"/>
              <p:cNvSpPr>
                <a:spLocks noChangeArrowheads="1"/>
              </p:cNvSpPr>
              <p:nvPr/>
            </p:nvSpPr>
            <p:spPr bwMode="auto">
              <a:xfrm>
                <a:off x="2209800" y="2194534"/>
                <a:ext cx="228600" cy="228604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211" name="Flowchart: Delay 210"/>
              <p:cNvSpPr>
                <a:spLocks noChangeArrowheads="1"/>
              </p:cNvSpPr>
              <p:nvPr/>
            </p:nvSpPr>
            <p:spPr bwMode="auto">
              <a:xfrm>
                <a:off x="2209800" y="2458063"/>
                <a:ext cx="228600" cy="228604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212" name="Flowchart: Delay 211"/>
              <p:cNvSpPr>
                <a:spLocks noChangeArrowheads="1"/>
              </p:cNvSpPr>
              <p:nvPr/>
            </p:nvSpPr>
            <p:spPr bwMode="auto">
              <a:xfrm>
                <a:off x="2209800" y="2721593"/>
                <a:ext cx="228600" cy="228604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219" name="Flowchart: Delay 218"/>
              <p:cNvSpPr>
                <a:spLocks noChangeArrowheads="1"/>
              </p:cNvSpPr>
              <p:nvPr/>
            </p:nvSpPr>
            <p:spPr bwMode="auto">
              <a:xfrm>
                <a:off x="2209800" y="2985122"/>
                <a:ext cx="228600" cy="228604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220" name="Flowchart: Delay 219"/>
              <p:cNvSpPr>
                <a:spLocks noChangeArrowheads="1"/>
              </p:cNvSpPr>
              <p:nvPr/>
            </p:nvSpPr>
            <p:spPr bwMode="auto">
              <a:xfrm>
                <a:off x="2209800" y="3248652"/>
                <a:ext cx="228600" cy="228604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221" name="Flowchart: Delay 220"/>
              <p:cNvSpPr>
                <a:spLocks noChangeArrowheads="1"/>
              </p:cNvSpPr>
              <p:nvPr/>
            </p:nvSpPr>
            <p:spPr bwMode="auto">
              <a:xfrm>
                <a:off x="2209800" y="3512181"/>
                <a:ext cx="228600" cy="228604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222" name="Flowchart: Delay 221"/>
              <p:cNvSpPr>
                <a:spLocks noChangeArrowheads="1"/>
              </p:cNvSpPr>
              <p:nvPr/>
            </p:nvSpPr>
            <p:spPr bwMode="auto">
              <a:xfrm>
                <a:off x="2209800" y="3775711"/>
                <a:ext cx="228600" cy="228604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223" name="Flowchart: Delay 222"/>
              <p:cNvSpPr>
                <a:spLocks noChangeArrowheads="1"/>
              </p:cNvSpPr>
              <p:nvPr/>
            </p:nvSpPr>
            <p:spPr bwMode="auto">
              <a:xfrm>
                <a:off x="2209800" y="4039240"/>
                <a:ext cx="228600" cy="228604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224" name="Flowchart: Delay 223"/>
              <p:cNvSpPr>
                <a:spLocks noChangeArrowheads="1"/>
              </p:cNvSpPr>
              <p:nvPr/>
            </p:nvSpPr>
            <p:spPr bwMode="auto">
              <a:xfrm>
                <a:off x="2209800" y="4302770"/>
                <a:ext cx="228600" cy="228604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225" name="Flowchart: Delay 224"/>
              <p:cNvSpPr>
                <a:spLocks noChangeArrowheads="1"/>
              </p:cNvSpPr>
              <p:nvPr/>
            </p:nvSpPr>
            <p:spPr bwMode="auto">
              <a:xfrm>
                <a:off x="2209800" y="4566300"/>
                <a:ext cx="228600" cy="228604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226" name="Flowchart: Delay 225"/>
              <p:cNvSpPr>
                <a:spLocks noChangeArrowheads="1"/>
              </p:cNvSpPr>
              <p:nvPr/>
            </p:nvSpPr>
            <p:spPr bwMode="auto">
              <a:xfrm>
                <a:off x="2209800" y="4829829"/>
                <a:ext cx="228600" cy="228604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227" name="Flowchart: Delay 226"/>
              <p:cNvSpPr>
                <a:spLocks noChangeArrowheads="1"/>
              </p:cNvSpPr>
              <p:nvPr/>
            </p:nvSpPr>
            <p:spPr bwMode="auto">
              <a:xfrm>
                <a:off x="2209800" y="5094945"/>
                <a:ext cx="228600" cy="227017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228" name="Flowchart: Delay 227"/>
              <p:cNvSpPr>
                <a:spLocks noChangeArrowheads="1"/>
              </p:cNvSpPr>
              <p:nvPr/>
            </p:nvSpPr>
            <p:spPr bwMode="auto">
              <a:xfrm>
                <a:off x="2209800" y="5356888"/>
                <a:ext cx="228600" cy="228604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229" name="Flowchart: Delay 228"/>
              <p:cNvSpPr>
                <a:spLocks noChangeArrowheads="1"/>
              </p:cNvSpPr>
              <p:nvPr/>
            </p:nvSpPr>
            <p:spPr bwMode="auto">
              <a:xfrm>
                <a:off x="2209800" y="5620418"/>
                <a:ext cx="228600" cy="228604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230" name="Flowchart: Delay 229"/>
              <p:cNvSpPr>
                <a:spLocks noChangeArrowheads="1"/>
              </p:cNvSpPr>
              <p:nvPr/>
            </p:nvSpPr>
            <p:spPr bwMode="auto">
              <a:xfrm>
                <a:off x="2209800" y="5883947"/>
                <a:ext cx="228600" cy="228604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231" name="Flowchart: Delay 230"/>
              <p:cNvSpPr>
                <a:spLocks noChangeArrowheads="1"/>
              </p:cNvSpPr>
              <p:nvPr/>
            </p:nvSpPr>
            <p:spPr bwMode="auto">
              <a:xfrm>
                <a:off x="2209800" y="6147477"/>
                <a:ext cx="228600" cy="228604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</p:grpSp>
        <p:sp>
          <p:nvSpPr>
            <p:cNvPr id="54291" name="Rectangle 207"/>
            <p:cNvSpPr>
              <a:spLocks noChangeArrowheads="1"/>
            </p:cNvSpPr>
            <p:nvPr/>
          </p:nvSpPr>
          <p:spPr bwMode="auto">
            <a:xfrm>
              <a:off x="2336800" y="1604963"/>
              <a:ext cx="184150" cy="4343400"/>
            </a:xfrm>
            <a:prstGeom prst="rect">
              <a:avLst/>
            </a:prstGeom>
            <a:solidFill>
              <a:srgbClr val="FFF9C3"/>
            </a:solidFill>
            <a:ln w="9525">
              <a:solidFill>
                <a:srgbClr val="FF7D00"/>
              </a:solidFill>
              <a:round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en-US">
                <a:latin typeface="Arial Narrow" charset="0"/>
              </a:endParaRPr>
            </a:p>
          </p:txBody>
        </p:sp>
        <p:sp>
          <p:nvSpPr>
            <p:cNvPr id="54292" name="Rectangle 207"/>
            <p:cNvSpPr>
              <a:spLocks noChangeArrowheads="1"/>
            </p:cNvSpPr>
            <p:nvPr/>
          </p:nvSpPr>
          <p:spPr bwMode="auto">
            <a:xfrm>
              <a:off x="6818313" y="1608138"/>
              <a:ext cx="180975" cy="4343400"/>
            </a:xfrm>
            <a:prstGeom prst="rect">
              <a:avLst/>
            </a:prstGeom>
            <a:solidFill>
              <a:srgbClr val="FFF9C3"/>
            </a:solidFill>
            <a:ln w="9525">
              <a:solidFill>
                <a:srgbClr val="FF7D00"/>
              </a:solidFill>
              <a:round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en-US">
                <a:latin typeface="Arial Narrow" charset="0"/>
              </a:endParaRPr>
            </a:p>
          </p:txBody>
        </p:sp>
        <p:sp>
          <p:nvSpPr>
            <p:cNvPr id="54293" name="Rectangle 207"/>
            <p:cNvSpPr>
              <a:spLocks noChangeArrowheads="1"/>
            </p:cNvSpPr>
            <p:nvPr/>
          </p:nvSpPr>
          <p:spPr bwMode="auto">
            <a:xfrm rot="5400000">
              <a:off x="4579145" y="-819944"/>
              <a:ext cx="182562" cy="4664075"/>
            </a:xfrm>
            <a:prstGeom prst="rect">
              <a:avLst/>
            </a:prstGeom>
            <a:solidFill>
              <a:srgbClr val="FFF9C3"/>
            </a:solidFill>
            <a:ln w="9525">
              <a:solidFill>
                <a:srgbClr val="FF7D00"/>
              </a:solidFill>
              <a:round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en-US">
                <a:latin typeface="Arial Narrow" charset="0"/>
              </a:endParaRPr>
            </a:p>
          </p:txBody>
        </p:sp>
        <p:grpSp>
          <p:nvGrpSpPr>
            <p:cNvPr id="54294" name="Group 205"/>
            <p:cNvGrpSpPr>
              <a:grpSpLocks/>
            </p:cNvGrpSpPr>
            <p:nvPr/>
          </p:nvGrpSpPr>
          <p:grpSpPr bwMode="auto">
            <a:xfrm rot="5400000">
              <a:off x="4614862" y="-1208088"/>
              <a:ext cx="234950" cy="4924425"/>
              <a:chOff x="2203413" y="1389969"/>
              <a:chExt cx="236458" cy="4925785"/>
            </a:xfrm>
          </p:grpSpPr>
          <p:sp>
            <p:nvSpPr>
              <p:cNvPr id="127" name="Flowchart: Delay 126"/>
              <p:cNvSpPr>
                <a:spLocks noChangeArrowheads="1"/>
              </p:cNvSpPr>
              <p:nvPr/>
            </p:nvSpPr>
            <p:spPr bwMode="auto">
              <a:xfrm>
                <a:off x="2203413" y="1389969"/>
                <a:ext cx="230067" cy="228663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29" name="Flowchart: Delay 128"/>
              <p:cNvSpPr>
                <a:spLocks noChangeArrowheads="1"/>
              </p:cNvSpPr>
              <p:nvPr/>
            </p:nvSpPr>
            <p:spPr bwMode="auto">
              <a:xfrm>
                <a:off x="2203413" y="1655154"/>
                <a:ext cx="230067" cy="230252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30" name="Flowchart: Delay 129"/>
              <p:cNvSpPr>
                <a:spLocks noChangeArrowheads="1"/>
              </p:cNvSpPr>
              <p:nvPr/>
            </p:nvSpPr>
            <p:spPr bwMode="auto">
              <a:xfrm>
                <a:off x="2203413" y="1906048"/>
                <a:ext cx="230067" cy="228663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33" name="Flowchart: Delay 132"/>
              <p:cNvSpPr>
                <a:spLocks noChangeArrowheads="1"/>
              </p:cNvSpPr>
              <p:nvPr/>
            </p:nvSpPr>
            <p:spPr bwMode="auto">
              <a:xfrm>
                <a:off x="2203413" y="2160118"/>
                <a:ext cx="230067" cy="227076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34" name="Flowchart: Delay 133"/>
              <p:cNvSpPr>
                <a:spLocks noChangeArrowheads="1"/>
              </p:cNvSpPr>
              <p:nvPr/>
            </p:nvSpPr>
            <p:spPr bwMode="auto">
              <a:xfrm>
                <a:off x="2203413" y="2398309"/>
                <a:ext cx="230067" cy="228663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35" name="Flowchart: Delay 134"/>
              <p:cNvSpPr>
                <a:spLocks noChangeArrowheads="1"/>
              </p:cNvSpPr>
              <p:nvPr/>
            </p:nvSpPr>
            <p:spPr bwMode="auto">
              <a:xfrm>
                <a:off x="2209804" y="2660320"/>
                <a:ext cx="230067" cy="228663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36" name="Flowchart: Delay 135"/>
              <p:cNvSpPr>
                <a:spLocks noChangeArrowheads="1"/>
              </p:cNvSpPr>
              <p:nvPr/>
            </p:nvSpPr>
            <p:spPr bwMode="auto">
              <a:xfrm>
                <a:off x="2209804" y="2923917"/>
                <a:ext cx="230067" cy="228663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37" name="Flowchart: Delay 136"/>
              <p:cNvSpPr>
                <a:spLocks noChangeArrowheads="1"/>
              </p:cNvSpPr>
              <p:nvPr/>
            </p:nvSpPr>
            <p:spPr bwMode="auto">
              <a:xfrm>
                <a:off x="2209804" y="3187515"/>
                <a:ext cx="230067" cy="228663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42" name="Flowchart: Delay 141"/>
              <p:cNvSpPr>
                <a:spLocks noChangeArrowheads="1"/>
              </p:cNvSpPr>
              <p:nvPr/>
            </p:nvSpPr>
            <p:spPr bwMode="auto">
              <a:xfrm>
                <a:off x="2209804" y="3451113"/>
                <a:ext cx="230067" cy="228663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43" name="Flowchart: Delay 142"/>
              <p:cNvSpPr>
                <a:spLocks noChangeArrowheads="1"/>
              </p:cNvSpPr>
              <p:nvPr/>
            </p:nvSpPr>
            <p:spPr bwMode="auto">
              <a:xfrm>
                <a:off x="2209804" y="3726473"/>
                <a:ext cx="230067" cy="228663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44" name="Flowchart: Delay 143"/>
              <p:cNvSpPr>
                <a:spLocks noChangeArrowheads="1"/>
              </p:cNvSpPr>
              <p:nvPr/>
            </p:nvSpPr>
            <p:spPr bwMode="auto">
              <a:xfrm>
                <a:off x="2209804" y="4011655"/>
                <a:ext cx="230067" cy="230252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45" name="Flowchart: Delay 144"/>
              <p:cNvSpPr>
                <a:spLocks noChangeArrowheads="1"/>
              </p:cNvSpPr>
              <p:nvPr/>
            </p:nvSpPr>
            <p:spPr bwMode="auto">
              <a:xfrm>
                <a:off x="2209804" y="4271076"/>
                <a:ext cx="230067" cy="228663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47" name="Flowchart: Delay 146"/>
              <p:cNvSpPr>
                <a:spLocks noChangeArrowheads="1"/>
              </p:cNvSpPr>
              <p:nvPr/>
            </p:nvSpPr>
            <p:spPr bwMode="auto">
              <a:xfrm>
                <a:off x="2209804" y="4506740"/>
                <a:ext cx="230067" cy="227076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48" name="Flowchart: Delay 147"/>
              <p:cNvSpPr>
                <a:spLocks noChangeArrowheads="1"/>
              </p:cNvSpPr>
              <p:nvPr/>
            </p:nvSpPr>
            <p:spPr bwMode="auto">
              <a:xfrm>
                <a:off x="2209804" y="4769102"/>
                <a:ext cx="230067" cy="228663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49" name="Flowchart: Delay 148"/>
              <p:cNvSpPr>
                <a:spLocks noChangeArrowheads="1"/>
              </p:cNvSpPr>
              <p:nvPr/>
            </p:nvSpPr>
            <p:spPr bwMode="auto">
              <a:xfrm>
                <a:off x="2209804" y="5032700"/>
                <a:ext cx="230067" cy="228663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50" name="Flowchart: Delay 149"/>
              <p:cNvSpPr>
                <a:spLocks noChangeArrowheads="1"/>
              </p:cNvSpPr>
              <p:nvPr/>
            </p:nvSpPr>
            <p:spPr bwMode="auto">
              <a:xfrm>
                <a:off x="2209804" y="5296297"/>
                <a:ext cx="230067" cy="228663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51" name="Flowchart: Delay 150"/>
              <p:cNvSpPr>
                <a:spLocks noChangeArrowheads="1"/>
              </p:cNvSpPr>
              <p:nvPr/>
            </p:nvSpPr>
            <p:spPr bwMode="auto">
              <a:xfrm>
                <a:off x="2209804" y="5559895"/>
                <a:ext cx="230067" cy="228663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52" name="Flowchart: Delay 151"/>
              <p:cNvSpPr>
                <a:spLocks noChangeArrowheads="1"/>
              </p:cNvSpPr>
              <p:nvPr/>
            </p:nvSpPr>
            <p:spPr bwMode="auto">
              <a:xfrm>
                <a:off x="2209804" y="5823493"/>
                <a:ext cx="230067" cy="228663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  <p:sp>
            <p:nvSpPr>
              <p:cNvPr id="153" name="Flowchart: Delay 152"/>
              <p:cNvSpPr>
                <a:spLocks noChangeArrowheads="1"/>
              </p:cNvSpPr>
              <p:nvPr/>
            </p:nvSpPr>
            <p:spPr bwMode="auto">
              <a:xfrm>
                <a:off x="2209804" y="6087091"/>
                <a:ext cx="230067" cy="228663"/>
              </a:xfrm>
              <a:prstGeom prst="flowChartDelay">
                <a:avLst/>
              </a:prstGeom>
              <a:gradFill rotWithShape="1">
                <a:gsLst>
                  <a:gs pos="0">
                    <a:srgbClr val="9595FF"/>
                  </a:gs>
                  <a:gs pos="35001">
                    <a:srgbClr val="B6B6FF"/>
                  </a:gs>
                  <a:gs pos="100000">
                    <a:srgbClr val="E1E1FF"/>
                  </a:gs>
                </a:gsLst>
                <a:lin ang="16200000" scaled="1"/>
              </a:gradFill>
              <a:ln w="9525">
                <a:solidFill>
                  <a:srgbClr val="2E2ECB"/>
                </a:solidFill>
                <a:miter lim="800000"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wrap="none" anchor="ctr"/>
              <a:lstStyle/>
              <a:p>
                <a:pPr defTabSz="965200"/>
                <a:endParaRPr lang="en-US"/>
              </a:p>
            </p:txBody>
          </p:sp>
        </p:grpSp>
        <p:cxnSp>
          <p:nvCxnSpPr>
            <p:cNvPr id="54295" name="Straight Connector 202"/>
            <p:cNvCxnSpPr>
              <a:cxnSpLocks noChangeAspect="1"/>
            </p:cNvCxnSpPr>
            <p:nvPr/>
          </p:nvCxnSpPr>
          <p:spPr bwMode="auto">
            <a:xfrm rot="10800000">
              <a:off x="7018338" y="5486400"/>
              <a:ext cx="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4296" name="Group 155"/>
            <p:cNvGrpSpPr>
              <a:grpSpLocks/>
            </p:cNvGrpSpPr>
            <p:nvPr/>
          </p:nvGrpSpPr>
          <p:grpSpPr bwMode="auto">
            <a:xfrm>
              <a:off x="2508250" y="914400"/>
              <a:ext cx="4645025" cy="5349875"/>
              <a:chOff x="2508250" y="914400"/>
              <a:chExt cx="4645025" cy="5349875"/>
            </a:xfrm>
          </p:grpSpPr>
          <p:sp>
            <p:nvSpPr>
              <p:cNvPr id="54315" name="TextBox 250"/>
              <p:cNvSpPr txBox="1">
                <a:spLocks noChangeArrowheads="1"/>
              </p:cNvSpPr>
              <p:nvPr/>
            </p:nvSpPr>
            <p:spPr bwMode="auto">
              <a:xfrm>
                <a:off x="4632325" y="1779588"/>
                <a:ext cx="990600" cy="27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200" b="1">
                    <a:latin typeface="Arial Narrow" charset="0"/>
                  </a:rPr>
                  <a:t>-17.5 kV</a:t>
                </a:r>
              </a:p>
            </p:txBody>
          </p:sp>
          <p:grpSp>
            <p:nvGrpSpPr>
              <p:cNvPr id="54316" name="Group 154"/>
              <p:cNvGrpSpPr>
                <a:grpSpLocks/>
              </p:cNvGrpSpPr>
              <p:nvPr/>
            </p:nvGrpSpPr>
            <p:grpSpPr bwMode="auto">
              <a:xfrm>
                <a:off x="2508250" y="914400"/>
                <a:ext cx="4645025" cy="5349875"/>
                <a:chOff x="2508250" y="914400"/>
                <a:chExt cx="4645025" cy="5349875"/>
              </a:xfrm>
            </p:grpSpPr>
            <p:cxnSp>
              <p:nvCxnSpPr>
                <p:cNvPr id="54317" name="Straight Connector 202"/>
                <p:cNvCxnSpPr>
                  <a:cxnSpLocks noChangeAspect="1"/>
                </p:cNvCxnSpPr>
                <p:nvPr/>
              </p:nvCxnSpPr>
              <p:spPr bwMode="auto">
                <a:xfrm rot="10800000">
                  <a:off x="2508250" y="1808163"/>
                  <a:ext cx="4297363" cy="476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4318" name="TextBox 247"/>
                <p:cNvSpPr txBox="1">
                  <a:spLocks noChangeArrowheads="1"/>
                </p:cNvSpPr>
                <p:nvPr/>
              </p:nvSpPr>
              <p:spPr bwMode="auto">
                <a:xfrm>
                  <a:off x="5257800" y="5681663"/>
                  <a:ext cx="914400" cy="2778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200" b="1">
                      <a:latin typeface="Arial Narrow" charset="0"/>
                    </a:rPr>
                    <a:t>-200 kV</a:t>
                  </a:r>
                </a:p>
              </p:txBody>
            </p:sp>
            <p:sp>
              <p:nvSpPr>
                <p:cNvPr id="54319" name="TextBox 24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6557963" y="3467100"/>
                  <a:ext cx="914400" cy="276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200" b="1">
                      <a:latin typeface="Arial Narrow" charset="0"/>
                    </a:rPr>
                    <a:t>-10 kV</a:t>
                  </a:r>
                </a:p>
              </p:txBody>
            </p:sp>
            <p:sp>
              <p:nvSpPr>
                <p:cNvPr id="54320" name="TextBox 249"/>
                <p:cNvSpPr txBox="1">
                  <a:spLocks noChangeArrowheads="1"/>
                </p:cNvSpPr>
                <p:nvPr/>
              </p:nvSpPr>
              <p:spPr bwMode="auto">
                <a:xfrm>
                  <a:off x="4648200" y="1447800"/>
                  <a:ext cx="914400" cy="2778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200" b="1">
                      <a:latin typeface="Arial Narrow" charset="0"/>
                    </a:rPr>
                    <a:t>-10 kV</a:t>
                  </a:r>
                </a:p>
              </p:txBody>
            </p:sp>
            <p:sp>
              <p:nvSpPr>
                <p:cNvPr id="54321" name="TextBox 251"/>
                <p:cNvSpPr txBox="1">
                  <a:spLocks noChangeArrowheads="1"/>
                </p:cNvSpPr>
                <p:nvPr/>
              </p:nvSpPr>
              <p:spPr bwMode="auto">
                <a:xfrm>
                  <a:off x="4724400" y="914400"/>
                  <a:ext cx="990601" cy="2790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200" b="1">
                      <a:latin typeface="Arial Narrow" charset="0"/>
                    </a:rPr>
                    <a:t>0 V</a:t>
                  </a:r>
                </a:p>
              </p:txBody>
            </p:sp>
            <p:sp>
              <p:nvSpPr>
                <p:cNvPr id="54322" name="TextBox 252"/>
                <p:cNvSpPr txBox="1">
                  <a:spLocks noChangeArrowheads="1"/>
                </p:cNvSpPr>
                <p:nvPr/>
              </p:nvSpPr>
              <p:spPr bwMode="auto">
                <a:xfrm>
                  <a:off x="5376863" y="5986463"/>
                  <a:ext cx="914400" cy="2778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200" b="1">
                      <a:latin typeface="Arial Narrow" charset="0"/>
                    </a:rPr>
                    <a:t>-10 kV</a:t>
                  </a:r>
                </a:p>
              </p:txBody>
            </p:sp>
          </p:grpSp>
        </p:grpSp>
        <p:sp>
          <p:nvSpPr>
            <p:cNvPr id="257" name="TextBox 20"/>
            <p:cNvSpPr txBox="1">
              <a:spLocks noChangeArrowheads="1"/>
            </p:cNvSpPr>
            <p:nvPr/>
          </p:nvSpPr>
          <p:spPr bwMode="auto">
            <a:xfrm>
              <a:off x="3681413" y="1473200"/>
              <a:ext cx="1198562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2" tIns="45716" rIns="91432" bIns="45716">
              <a:spAutoFit/>
            </a:bodyPr>
            <a:lstStyle/>
            <a:p>
              <a:pPr defTabSz="9665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Gas </a:t>
              </a:r>
              <a:r>
                <a:rPr lang="en-US" sz="1600" b="1" dirty="0" err="1">
                  <a:solidFill>
                    <a:schemeClr val="accent1">
                      <a:lumMod val="50000"/>
                    </a:schemeClr>
                  </a:solidFill>
                  <a:latin typeface="Arial Narrow" pitchFamily="34" charset="0"/>
                  <a:ea typeface="+mn-ea"/>
                </a:rPr>
                <a:t>Xe</a:t>
              </a:r>
              <a:endParaRPr lang="en-US" sz="16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+mn-ea"/>
              </a:endParaRPr>
            </a:p>
          </p:txBody>
        </p:sp>
        <p:sp>
          <p:nvSpPr>
            <p:cNvPr id="281" name="TextBox 20"/>
            <p:cNvSpPr txBox="1">
              <a:spLocks noChangeArrowheads="1"/>
            </p:cNvSpPr>
            <p:nvPr/>
          </p:nvSpPr>
          <p:spPr bwMode="auto">
            <a:xfrm>
              <a:off x="4256087" y="3505200"/>
              <a:ext cx="1230313" cy="707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2" tIns="45716" rIns="91432" bIns="45716">
              <a:spAutoFit/>
            </a:bodyPr>
            <a:lstStyle/>
            <a:p>
              <a:pPr defTabSz="9665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FF0000"/>
                  </a:solidFill>
                  <a:latin typeface="Arial Narrow" pitchFamily="34" charset="0"/>
                  <a:ea typeface="+mn-ea"/>
                </a:rPr>
                <a:t>136</a:t>
              </a:r>
              <a:r>
                <a:rPr lang="en-US" sz="2000" b="1" dirty="0">
                  <a:solidFill>
                    <a:srgbClr val="FF0000"/>
                  </a:solidFill>
                  <a:latin typeface="Arial Narrow" pitchFamily="34" charset="0"/>
                  <a:ea typeface="+mn-ea"/>
                </a:rPr>
                <a:t>Xe</a:t>
              </a:r>
            </a:p>
            <a:p>
              <a:pPr defTabSz="9665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  <a:ea typeface="+mn-ea"/>
                </a:rPr>
                <a:t>8 </a:t>
              </a:r>
              <a:r>
                <a:rPr lang="en-US" sz="2000" b="1" dirty="0">
                  <a:solidFill>
                    <a:srgbClr val="FF0000"/>
                  </a:solidFill>
                  <a:latin typeface="Arial Narrow" pitchFamily="34" charset="0"/>
                  <a:ea typeface="+mn-ea"/>
                </a:rPr>
                <a:t>ton</a:t>
              </a:r>
            </a:p>
          </p:txBody>
        </p:sp>
        <p:grpSp>
          <p:nvGrpSpPr>
            <p:cNvPr id="54299" name="Group 121"/>
            <p:cNvGrpSpPr>
              <a:grpSpLocks/>
            </p:cNvGrpSpPr>
            <p:nvPr/>
          </p:nvGrpSpPr>
          <p:grpSpPr bwMode="auto">
            <a:xfrm>
              <a:off x="7299327" y="4230689"/>
              <a:ext cx="1733346" cy="1169551"/>
              <a:chOff x="7315199" y="3987809"/>
              <a:chExt cx="1732594" cy="1172195"/>
            </a:xfrm>
          </p:grpSpPr>
          <p:sp>
            <p:nvSpPr>
              <p:cNvPr id="2" name="TextBox 20"/>
              <p:cNvSpPr txBox="1">
                <a:spLocks noChangeArrowheads="1"/>
              </p:cNvSpPr>
              <p:nvPr/>
            </p:nvSpPr>
            <p:spPr bwMode="auto">
              <a:xfrm>
                <a:off x="7635733" y="3987808"/>
                <a:ext cx="1412262" cy="1172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b="1">
                    <a:solidFill>
                      <a:srgbClr val="191966"/>
                    </a:solidFill>
                    <a:latin typeface="Arial Narrow" charset="0"/>
                  </a:rPr>
                  <a:t>Radiation-free</a:t>
                </a:r>
              </a:p>
              <a:p>
                <a:pPr eaLnBrk="1" hangingPunct="1"/>
                <a:r>
                  <a:rPr lang="en-US" sz="1400" b="1">
                    <a:solidFill>
                      <a:srgbClr val="191966"/>
                    </a:solidFill>
                    <a:latin typeface="Arial Narrow" charset="0"/>
                  </a:rPr>
                  <a:t>Photon Detectors</a:t>
                </a:r>
              </a:p>
              <a:p>
                <a:pPr eaLnBrk="1" hangingPunct="1"/>
                <a:r>
                  <a:rPr lang="en-US" sz="1400" b="1">
                    <a:solidFill>
                      <a:srgbClr val="191966"/>
                    </a:solidFill>
                    <a:latin typeface="Arial Narrow" charset="0"/>
                  </a:rPr>
                  <a:t>(QUPID)</a:t>
                </a:r>
              </a:p>
              <a:p>
                <a:pPr eaLnBrk="1" hangingPunct="1"/>
                <a:endParaRPr lang="en-US" sz="1400" b="1">
                  <a:solidFill>
                    <a:srgbClr val="191966"/>
                  </a:solidFill>
                  <a:latin typeface="Arial Narrow" charset="0"/>
                </a:endParaRPr>
              </a:p>
              <a:p>
                <a:pPr eaLnBrk="1" hangingPunct="1"/>
                <a:endParaRPr lang="en-US" sz="1400" b="1">
                  <a:solidFill>
                    <a:srgbClr val="191966"/>
                  </a:solidFill>
                  <a:latin typeface="Arial Narrow" charset="0"/>
                </a:endParaRPr>
              </a:p>
            </p:txBody>
          </p:sp>
          <p:cxnSp>
            <p:nvCxnSpPr>
              <p:cNvPr id="54314" name="Straight Arrow Connector 220"/>
              <p:cNvCxnSpPr>
                <a:cxnSpLocks noChangeShapeType="1"/>
              </p:cNvCxnSpPr>
              <p:nvPr/>
            </p:nvCxnSpPr>
            <p:spPr bwMode="auto">
              <a:xfrm rot="10800000" flipV="1">
                <a:off x="7315199" y="4200715"/>
                <a:ext cx="320640" cy="91887"/>
              </a:xfrm>
              <a:prstGeom prst="straightConnector1">
                <a:avLst/>
              </a:prstGeom>
              <a:noFill/>
              <a:ln w="12700">
                <a:solidFill>
                  <a:srgbClr val="FF7D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4300" name="Group 156"/>
            <p:cNvGrpSpPr>
              <a:grpSpLocks/>
            </p:cNvGrpSpPr>
            <p:nvPr/>
          </p:nvGrpSpPr>
          <p:grpSpPr bwMode="auto">
            <a:xfrm>
              <a:off x="6080126" y="838200"/>
              <a:ext cx="3292476" cy="5678488"/>
              <a:chOff x="6080759" y="838200"/>
              <a:chExt cx="3291930" cy="5678052"/>
            </a:xfrm>
          </p:grpSpPr>
          <p:sp>
            <p:nvSpPr>
              <p:cNvPr id="14368" name="TextBox 20"/>
              <p:cNvSpPr txBox="1">
                <a:spLocks noChangeArrowheads="1"/>
              </p:cNvSpPr>
              <p:nvPr/>
            </p:nvSpPr>
            <p:spPr bwMode="auto">
              <a:xfrm>
                <a:off x="7620379" y="1904918"/>
                <a:ext cx="1676122" cy="11698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b="1" dirty="0">
                    <a:solidFill>
                      <a:srgbClr val="191966"/>
                    </a:solidFill>
                    <a:latin typeface="Arial Narrow" charset="0"/>
                  </a:rPr>
                  <a:t>   TPB </a:t>
                </a:r>
                <a:r>
                  <a:rPr lang="en-US" sz="1400" b="1" dirty="0" smtClean="0">
                    <a:solidFill>
                      <a:srgbClr val="191966"/>
                    </a:solidFill>
                    <a:latin typeface="Arial Narrow" charset="0"/>
                  </a:rPr>
                  <a:t>+ ATO</a:t>
                </a:r>
                <a:endParaRPr lang="en-US" sz="1400" b="1" dirty="0">
                  <a:solidFill>
                    <a:srgbClr val="191966"/>
                  </a:solidFill>
                  <a:latin typeface="Arial Narrow" charset="0"/>
                </a:endParaRPr>
              </a:p>
              <a:p>
                <a:pPr eaLnBrk="1" hangingPunct="1"/>
                <a:r>
                  <a:rPr lang="en-US" sz="1400" b="1" dirty="0">
                    <a:solidFill>
                      <a:srgbClr val="191966"/>
                    </a:solidFill>
                    <a:latin typeface="Arial Narrow" charset="0"/>
                  </a:rPr>
                  <a:t>+ Acrylic Vessel</a:t>
                </a:r>
              </a:p>
              <a:p>
                <a:pPr eaLnBrk="1" hangingPunct="1"/>
                <a:r>
                  <a:rPr lang="en-US" sz="1400" b="1" dirty="0">
                    <a:solidFill>
                      <a:srgbClr val="191966"/>
                    </a:solidFill>
                    <a:latin typeface="Arial Narrow" charset="0"/>
                  </a:rPr>
                  <a:t>+ ITO Coating</a:t>
                </a:r>
              </a:p>
              <a:p>
                <a:pPr eaLnBrk="1" hangingPunct="1"/>
                <a:endParaRPr lang="en-US" sz="1400" b="1" dirty="0">
                  <a:solidFill>
                    <a:srgbClr val="191966"/>
                  </a:solidFill>
                  <a:latin typeface="Arial Narrow" charset="0"/>
                </a:endParaRPr>
              </a:p>
              <a:p>
                <a:pPr eaLnBrk="1" hangingPunct="1"/>
                <a:endParaRPr lang="en-US" sz="1400" b="1" dirty="0">
                  <a:solidFill>
                    <a:srgbClr val="191966"/>
                  </a:solidFill>
                  <a:latin typeface="Arial Narrow" charset="0"/>
                </a:endParaRPr>
              </a:p>
            </p:txBody>
          </p:sp>
          <p:cxnSp>
            <p:nvCxnSpPr>
              <p:cNvPr id="54306" name="Straight Arrow Connector 220"/>
              <p:cNvCxnSpPr>
                <a:cxnSpLocks noChangeShapeType="1"/>
              </p:cNvCxnSpPr>
              <p:nvPr/>
            </p:nvCxnSpPr>
            <p:spPr bwMode="auto">
              <a:xfrm rot="10800000" flipV="1">
                <a:off x="6858000" y="2057400"/>
                <a:ext cx="914400" cy="76200"/>
              </a:xfrm>
              <a:prstGeom prst="straightConnector1">
                <a:avLst/>
              </a:prstGeom>
              <a:noFill/>
              <a:ln w="12700">
                <a:solidFill>
                  <a:srgbClr val="FF7D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" name="TextBox 20"/>
              <p:cNvSpPr txBox="1">
                <a:spLocks noChangeArrowheads="1"/>
              </p:cNvSpPr>
              <p:nvPr/>
            </p:nvSpPr>
            <p:spPr bwMode="auto">
              <a:xfrm>
                <a:off x="7544191" y="5562237"/>
                <a:ext cx="1371373" cy="954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b="1">
                    <a:solidFill>
                      <a:srgbClr val="191966"/>
                    </a:solidFill>
                    <a:latin typeface="Arial Narrow" charset="0"/>
                  </a:rPr>
                  <a:t>    TPB + ITO</a:t>
                </a:r>
              </a:p>
              <a:p>
                <a:pPr eaLnBrk="1" hangingPunct="1"/>
                <a:r>
                  <a:rPr lang="en-US" sz="1400" b="1">
                    <a:solidFill>
                      <a:srgbClr val="191966"/>
                    </a:solidFill>
                    <a:latin typeface="Arial Narrow" charset="0"/>
                  </a:rPr>
                  <a:t>    Acrylic Sheet</a:t>
                </a:r>
              </a:p>
              <a:p>
                <a:pPr eaLnBrk="1" hangingPunct="1"/>
                <a:r>
                  <a:rPr lang="en-US" sz="1400" b="1">
                    <a:solidFill>
                      <a:srgbClr val="191966"/>
                    </a:solidFill>
                    <a:latin typeface="Arial Narrow" charset="0"/>
                  </a:rPr>
                  <a:t> + ITO Coating</a:t>
                </a:r>
              </a:p>
              <a:p>
                <a:pPr eaLnBrk="1" hangingPunct="1"/>
                <a:endParaRPr lang="en-US" sz="1400" b="1">
                  <a:solidFill>
                    <a:srgbClr val="191966"/>
                  </a:solidFill>
                  <a:latin typeface="Arial Narrow" charset="0"/>
                </a:endParaRPr>
              </a:p>
            </p:txBody>
          </p:sp>
          <p:sp>
            <p:nvSpPr>
              <p:cNvPr id="14371" name="TextBox 20"/>
              <p:cNvSpPr txBox="1">
                <a:spLocks noChangeArrowheads="1"/>
              </p:cNvSpPr>
              <p:nvPr/>
            </p:nvSpPr>
            <p:spPr bwMode="auto">
              <a:xfrm>
                <a:off x="7544191" y="838200"/>
                <a:ext cx="1599935" cy="738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b="1">
                    <a:solidFill>
                      <a:srgbClr val="191966"/>
                    </a:solidFill>
                    <a:latin typeface="Arial Narrow" charset="0"/>
                  </a:rPr>
                  <a:t>   Acrylic Sheet</a:t>
                </a:r>
              </a:p>
              <a:p>
                <a:pPr eaLnBrk="1" hangingPunct="1"/>
                <a:r>
                  <a:rPr lang="en-US" sz="1400" b="1">
                    <a:solidFill>
                      <a:srgbClr val="191966"/>
                    </a:solidFill>
                    <a:latin typeface="Arial Narrow" charset="0"/>
                  </a:rPr>
                  <a:t>+ ITO + TPB Coating</a:t>
                </a:r>
              </a:p>
              <a:p>
                <a:pPr eaLnBrk="1" hangingPunct="1"/>
                <a:endParaRPr lang="en-US" sz="1400" b="1">
                  <a:solidFill>
                    <a:srgbClr val="191966"/>
                  </a:solidFill>
                  <a:latin typeface="Arial Narrow" charset="0"/>
                </a:endParaRPr>
              </a:p>
            </p:txBody>
          </p:sp>
          <p:cxnSp>
            <p:nvCxnSpPr>
              <p:cNvPr id="54309" name="Straight Arrow Connector 220"/>
              <p:cNvCxnSpPr>
                <a:cxnSpLocks noChangeShapeType="1"/>
              </p:cNvCxnSpPr>
              <p:nvPr/>
            </p:nvCxnSpPr>
            <p:spPr bwMode="auto">
              <a:xfrm rot="10800000" flipV="1">
                <a:off x="6599238" y="1143000"/>
                <a:ext cx="944562" cy="430213"/>
              </a:xfrm>
              <a:prstGeom prst="straightConnector1">
                <a:avLst/>
              </a:prstGeom>
              <a:noFill/>
              <a:ln w="12700">
                <a:solidFill>
                  <a:srgbClr val="FF7D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310" name="Straight Arrow Connector 220"/>
              <p:cNvCxnSpPr>
                <a:cxnSpLocks noChangeShapeType="1"/>
              </p:cNvCxnSpPr>
              <p:nvPr/>
            </p:nvCxnSpPr>
            <p:spPr bwMode="auto">
              <a:xfrm rot="10800000" flipV="1">
                <a:off x="6858000" y="5791200"/>
                <a:ext cx="762000" cy="152400"/>
              </a:xfrm>
              <a:prstGeom prst="straightConnector1">
                <a:avLst/>
              </a:prstGeom>
              <a:noFill/>
              <a:ln w="12700">
                <a:solidFill>
                  <a:srgbClr val="FF7D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" name="TextBox 20"/>
              <p:cNvSpPr txBox="1">
                <a:spLocks noChangeArrowheads="1"/>
              </p:cNvSpPr>
              <p:nvPr/>
            </p:nvSpPr>
            <p:spPr bwMode="auto">
              <a:xfrm>
                <a:off x="7620379" y="3251015"/>
                <a:ext cx="1752310" cy="1169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b="1" dirty="0">
                    <a:solidFill>
                      <a:srgbClr val="191966"/>
                    </a:solidFill>
                    <a:latin typeface="Arial Narrow" charset="0"/>
                  </a:rPr>
                  <a:t>   </a:t>
                </a:r>
                <a:r>
                  <a:rPr lang="en-US" sz="1400" b="1" dirty="0" smtClean="0">
                    <a:solidFill>
                      <a:srgbClr val="191966"/>
                    </a:solidFill>
                    <a:latin typeface="Arial Narrow" charset="0"/>
                  </a:rPr>
                  <a:t>TPB</a:t>
                </a:r>
                <a:r>
                  <a:rPr lang="en-US" sz="1400" b="1" dirty="0">
                    <a:solidFill>
                      <a:srgbClr val="191966"/>
                    </a:solidFill>
                    <a:latin typeface="Arial Narrow" charset="0"/>
                  </a:rPr>
                  <a:t> </a:t>
                </a:r>
                <a:r>
                  <a:rPr lang="en-US" sz="1400" b="1" dirty="0" smtClean="0">
                    <a:solidFill>
                      <a:srgbClr val="191966"/>
                    </a:solidFill>
                    <a:latin typeface="Arial Narrow" charset="0"/>
                  </a:rPr>
                  <a:t>+ ATO </a:t>
                </a:r>
                <a:endParaRPr lang="en-US" sz="1400" b="1" dirty="0">
                  <a:solidFill>
                    <a:srgbClr val="191966"/>
                  </a:solidFill>
                  <a:latin typeface="Arial Narrow" charset="0"/>
                </a:endParaRPr>
              </a:p>
              <a:p>
                <a:pPr eaLnBrk="1" hangingPunct="1"/>
                <a:r>
                  <a:rPr lang="en-US" sz="1400" b="1" dirty="0" smtClean="0">
                    <a:solidFill>
                      <a:srgbClr val="191966"/>
                    </a:solidFill>
                    <a:latin typeface="Arial Narrow" charset="0"/>
                  </a:rPr>
                  <a:t>+ Thin </a:t>
                </a:r>
                <a:r>
                  <a:rPr lang="en-US" sz="1400" b="1" dirty="0">
                    <a:solidFill>
                      <a:srgbClr val="191966"/>
                    </a:solidFill>
                    <a:latin typeface="Arial Narrow" charset="0"/>
                  </a:rPr>
                  <a:t>Acrylic </a:t>
                </a:r>
                <a:r>
                  <a:rPr lang="en-US" sz="1400" b="1" dirty="0" smtClean="0">
                    <a:solidFill>
                      <a:srgbClr val="191966"/>
                    </a:solidFill>
                    <a:latin typeface="Arial Narrow" charset="0"/>
                  </a:rPr>
                  <a:t>Sheet</a:t>
                </a:r>
                <a:endParaRPr lang="en-US" sz="1400" b="1" dirty="0">
                  <a:solidFill>
                    <a:srgbClr val="191966"/>
                  </a:solidFill>
                  <a:latin typeface="Arial Narrow" charset="0"/>
                </a:endParaRPr>
              </a:p>
              <a:p>
                <a:pPr eaLnBrk="1" hangingPunct="1"/>
                <a:r>
                  <a:rPr lang="en-US" sz="1400" b="1" dirty="0" smtClean="0">
                    <a:solidFill>
                      <a:srgbClr val="191966"/>
                    </a:solidFill>
                    <a:latin typeface="Arial Narrow" charset="0"/>
                  </a:rPr>
                  <a:t>+ ATO + TPB</a:t>
                </a:r>
                <a:endParaRPr lang="en-US" sz="1400" b="1" dirty="0">
                  <a:solidFill>
                    <a:srgbClr val="191966"/>
                  </a:solidFill>
                  <a:latin typeface="Arial Narrow" charset="0"/>
                </a:endParaRPr>
              </a:p>
              <a:p>
                <a:pPr eaLnBrk="1" hangingPunct="1"/>
                <a:endParaRPr lang="en-US" sz="1400" b="1" dirty="0">
                  <a:solidFill>
                    <a:srgbClr val="191966"/>
                  </a:solidFill>
                  <a:latin typeface="Arial Narrow" charset="0"/>
                </a:endParaRPr>
              </a:p>
              <a:p>
                <a:pPr eaLnBrk="1" hangingPunct="1"/>
                <a:endParaRPr lang="en-US" sz="1400" b="1" dirty="0">
                  <a:solidFill>
                    <a:srgbClr val="191966"/>
                  </a:solidFill>
                  <a:latin typeface="Arial Narrow" charset="0"/>
                </a:endParaRPr>
              </a:p>
            </p:txBody>
          </p:sp>
          <p:cxnSp>
            <p:nvCxnSpPr>
              <p:cNvPr id="54312" name="Straight Arrow Connector 220"/>
              <p:cNvCxnSpPr>
                <a:cxnSpLocks noChangeShapeType="1"/>
              </p:cNvCxnSpPr>
              <p:nvPr/>
            </p:nvCxnSpPr>
            <p:spPr bwMode="auto">
              <a:xfrm rot="10800000">
                <a:off x="6080759" y="3495039"/>
                <a:ext cx="1440180" cy="1694"/>
              </a:xfrm>
              <a:prstGeom prst="straightConnector1">
                <a:avLst/>
              </a:prstGeom>
              <a:noFill/>
              <a:ln w="12700">
                <a:solidFill>
                  <a:srgbClr val="FF7D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4301" name="Rectangle 207"/>
            <p:cNvSpPr>
              <a:spLocks noChangeArrowheads="1"/>
            </p:cNvSpPr>
            <p:nvPr/>
          </p:nvSpPr>
          <p:spPr bwMode="auto">
            <a:xfrm>
              <a:off x="6018213" y="1600200"/>
              <a:ext cx="38100" cy="4343400"/>
            </a:xfrm>
            <a:prstGeom prst="rect">
              <a:avLst/>
            </a:prstGeom>
            <a:solidFill>
              <a:srgbClr val="FFF9C3"/>
            </a:solidFill>
            <a:ln w="9525">
              <a:solidFill>
                <a:srgbClr val="FF7D00"/>
              </a:solidFill>
              <a:round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en-US">
                <a:latin typeface="Arial Narrow" charset="0"/>
              </a:endParaRPr>
            </a:p>
          </p:txBody>
        </p:sp>
        <p:sp>
          <p:nvSpPr>
            <p:cNvPr id="54302" name="Rectangle 207"/>
            <p:cNvSpPr>
              <a:spLocks noChangeArrowheads="1"/>
            </p:cNvSpPr>
            <p:nvPr/>
          </p:nvSpPr>
          <p:spPr bwMode="auto">
            <a:xfrm>
              <a:off x="3251200" y="1600200"/>
              <a:ext cx="38100" cy="4343400"/>
            </a:xfrm>
            <a:prstGeom prst="rect">
              <a:avLst/>
            </a:prstGeom>
            <a:solidFill>
              <a:srgbClr val="FFF9C3"/>
            </a:solidFill>
            <a:ln w="9525">
              <a:solidFill>
                <a:srgbClr val="FF7D00"/>
              </a:solidFill>
              <a:round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en-US">
                <a:latin typeface="Arial Narrow" charset="0"/>
              </a:endParaRPr>
            </a:p>
          </p:txBody>
        </p:sp>
        <p:sp>
          <p:nvSpPr>
            <p:cNvPr id="54303" name="Rectangle 207"/>
            <p:cNvSpPr>
              <a:spLocks noChangeArrowheads="1"/>
            </p:cNvSpPr>
            <p:nvPr/>
          </p:nvSpPr>
          <p:spPr bwMode="auto">
            <a:xfrm rot="5400000">
              <a:off x="4639470" y="4526756"/>
              <a:ext cx="30162" cy="2784475"/>
            </a:xfrm>
            <a:prstGeom prst="rect">
              <a:avLst/>
            </a:prstGeom>
            <a:solidFill>
              <a:srgbClr val="FFF9C3"/>
            </a:solidFill>
            <a:ln w="9525">
              <a:solidFill>
                <a:srgbClr val="FF7D00"/>
              </a:solidFill>
              <a:round/>
              <a:headEnd/>
              <a:tailEnd/>
            </a:ln>
          </p:spPr>
          <p:txBody>
            <a:bodyPr wrap="none" lIns="91432" tIns="45716" rIns="91432" bIns="45716" anchor="ctr"/>
            <a:lstStyle/>
            <a:p>
              <a:endParaRPr lang="en-US">
                <a:latin typeface="Arial Narrow" charset="0"/>
              </a:endParaRPr>
            </a:p>
          </p:txBody>
        </p:sp>
        <p:sp>
          <p:nvSpPr>
            <p:cNvPr id="158" name="TextBox 20"/>
            <p:cNvSpPr txBox="1">
              <a:spLocks noChangeArrowheads="1"/>
            </p:cNvSpPr>
            <p:nvPr/>
          </p:nvSpPr>
          <p:spPr bwMode="auto">
            <a:xfrm>
              <a:off x="2403123" y="3170238"/>
              <a:ext cx="958850" cy="707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2" tIns="45716" rIns="91432" bIns="45716">
              <a:spAutoFit/>
            </a:bodyPr>
            <a:lstStyle/>
            <a:p>
              <a:pPr algn="ctr" defTabSz="9665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FF0000"/>
                  </a:solidFill>
                  <a:latin typeface="Arial Narrow" pitchFamily="34" charset="0"/>
                  <a:ea typeface="+mn-ea"/>
                </a:rPr>
                <a:t>129/131</a:t>
              </a:r>
              <a:r>
                <a:rPr lang="en-US" sz="2000" b="1" dirty="0">
                  <a:solidFill>
                    <a:srgbClr val="FF0000"/>
                  </a:solidFill>
                  <a:latin typeface="Arial Narrow" pitchFamily="34" charset="0"/>
                  <a:ea typeface="+mn-ea"/>
                </a:rPr>
                <a:t>Xe</a:t>
              </a:r>
            </a:p>
            <a:p>
              <a:pPr algn="ctr" defTabSz="96652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  <a:ea typeface="+mn-ea"/>
                </a:rPr>
                <a:t>12 </a:t>
              </a:r>
              <a:r>
                <a:rPr lang="en-US" sz="2000" b="1" dirty="0">
                  <a:solidFill>
                    <a:srgbClr val="FF0000"/>
                  </a:solidFill>
                  <a:latin typeface="Arial Narrow" pitchFamily="34" charset="0"/>
                  <a:ea typeface="+mn-ea"/>
                </a:rPr>
                <a:t>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23376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8"/>
          <p:cNvGrpSpPr>
            <a:grpSpLocks/>
          </p:cNvGrpSpPr>
          <p:nvPr/>
        </p:nvGrpSpPr>
        <p:grpSpPr bwMode="auto">
          <a:xfrm>
            <a:off x="1196975" y="711200"/>
            <a:ext cx="6408738" cy="6208713"/>
            <a:chOff x="1287163" y="710888"/>
            <a:chExt cx="6409037" cy="6209457"/>
          </a:xfrm>
        </p:grpSpPr>
        <p:pic>
          <p:nvPicPr>
            <p:cNvPr id="5532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1" t="6667" r="35001" b="8000"/>
            <a:stretch>
              <a:fillRect/>
            </a:stretch>
          </p:blipFill>
          <p:spPr bwMode="auto">
            <a:xfrm>
              <a:off x="4495800" y="713509"/>
              <a:ext cx="3200400" cy="6206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2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94" t="6667" r="35001" b="8000"/>
            <a:stretch>
              <a:fillRect/>
            </a:stretch>
          </p:blipFill>
          <p:spPr bwMode="auto">
            <a:xfrm flipH="1">
              <a:off x="1287163" y="710888"/>
              <a:ext cx="3210700" cy="6206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2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ahoma" charset="0"/>
              </a:rPr>
              <a:t>Equipotential lines and Electron Trajectories</a:t>
            </a: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7/25/2012</a:t>
            </a:r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81200" y="7018338"/>
            <a:ext cx="55626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606060"/>
                </a:solidFill>
              </a:rPr>
              <a:t>Katsushi Arisaka, UCLA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52C2D9C-B0D5-A54C-ADBF-2AAC37A04990}" type="slidenum">
              <a:rPr lang="en-US" sz="1500">
                <a:solidFill>
                  <a:srgbClr val="606060"/>
                </a:solidFill>
              </a:rPr>
              <a:pPr eaLnBrk="1" hangingPunct="1"/>
              <a:t>36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55303" name="Rectangle 15"/>
          <p:cNvSpPr>
            <a:spLocks noChangeArrowheads="1"/>
          </p:cNvSpPr>
          <p:nvPr/>
        </p:nvSpPr>
        <p:spPr bwMode="auto">
          <a:xfrm>
            <a:off x="7440613" y="2286000"/>
            <a:ext cx="2312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Arial Narrow" charset="0"/>
              </a:rPr>
              <a:t>ATO (Antimony Tin Oxide) </a:t>
            </a:r>
          </a:p>
          <a:p>
            <a:r>
              <a:rPr lang="en-US" sz="1600" b="1" dirty="0">
                <a:solidFill>
                  <a:srgbClr val="00B0F0"/>
                </a:solidFill>
                <a:latin typeface="Arial Narrow" charset="0"/>
              </a:rPr>
              <a:t>Transparent Resistive </a:t>
            </a:r>
          </a:p>
          <a:p>
            <a:r>
              <a:rPr lang="en-US" sz="1600" b="1" dirty="0">
                <a:solidFill>
                  <a:srgbClr val="00B0F0"/>
                </a:solidFill>
                <a:latin typeface="Arial Narrow" charset="0"/>
              </a:rPr>
              <a:t>Coating (~ 1 G</a:t>
            </a:r>
            <a:r>
              <a:rPr lang="en-US" sz="1600" b="1" dirty="0">
                <a:solidFill>
                  <a:srgbClr val="00B0F0"/>
                </a:solidFill>
                <a:latin typeface="Arial Narrow" charset="0"/>
                <a:sym typeface="Symbol" charset="0"/>
              </a:rPr>
              <a:t></a:t>
            </a:r>
            <a:r>
              <a:rPr lang="en-US" sz="1600" b="1" dirty="0" smtClean="0">
                <a:solidFill>
                  <a:srgbClr val="00B0F0"/>
                </a:solidFill>
                <a:latin typeface="Arial Narrow" charset="0"/>
                <a:sym typeface="Symbol" charset="0"/>
              </a:rPr>
              <a:t>⁄</a:t>
            </a:r>
            <a:r>
              <a:rPr lang="en-US" sz="1600" b="1" dirty="0" smtClean="0">
                <a:solidFill>
                  <a:srgbClr val="00B0F0"/>
                </a:solidFill>
                <a:latin typeface="ＭＳ ゴシック"/>
                <a:ea typeface="ＭＳ ゴシック"/>
                <a:cs typeface="ＭＳ ゴシック"/>
                <a:sym typeface="Symbol" charset="0"/>
              </a:rPr>
              <a:t>☐</a:t>
            </a:r>
            <a:r>
              <a:rPr lang="en-US" sz="1600" b="1" dirty="0" smtClean="0">
                <a:solidFill>
                  <a:srgbClr val="00B0F0"/>
                </a:solidFill>
                <a:latin typeface="Arial Narrow" charset="0"/>
                <a:sym typeface="Symbol" charset="0"/>
              </a:rPr>
              <a:t>)</a:t>
            </a:r>
            <a:endParaRPr lang="en-US" sz="1600" b="1" dirty="0">
              <a:solidFill>
                <a:srgbClr val="00B0F0"/>
              </a:solidFill>
              <a:latin typeface="Arial Narrow" charset="0"/>
            </a:endParaRPr>
          </a:p>
        </p:txBody>
      </p:sp>
      <p:sp>
        <p:nvSpPr>
          <p:cNvPr id="55304" name="Rectangle 16"/>
          <p:cNvSpPr>
            <a:spLocks noChangeArrowheads="1"/>
          </p:cNvSpPr>
          <p:nvPr/>
        </p:nvSpPr>
        <p:spPr bwMode="auto">
          <a:xfrm>
            <a:off x="7504113" y="5078413"/>
            <a:ext cx="2105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Arial Narrow" charset="0"/>
              </a:rPr>
              <a:t>ITO (Indium Tin Oxide)</a:t>
            </a:r>
          </a:p>
          <a:p>
            <a:r>
              <a:rPr lang="en-US" sz="1600" b="1" dirty="0">
                <a:solidFill>
                  <a:srgbClr val="00B0F0"/>
                </a:solidFill>
                <a:latin typeface="Arial Narrow" charset="0"/>
              </a:rPr>
              <a:t>Transparent Conductive</a:t>
            </a:r>
          </a:p>
          <a:p>
            <a:r>
              <a:rPr lang="en-US" sz="1600" b="1" dirty="0">
                <a:solidFill>
                  <a:srgbClr val="00B0F0"/>
                </a:solidFill>
                <a:latin typeface="Arial Narrow" charset="0"/>
              </a:rPr>
              <a:t>Coating  (~1 k</a:t>
            </a:r>
            <a:r>
              <a:rPr lang="en-US" sz="1600" b="1" dirty="0">
                <a:solidFill>
                  <a:srgbClr val="00B0F0"/>
                </a:solidFill>
                <a:latin typeface="Arial Narrow" charset="0"/>
                <a:sym typeface="Symbol" charset="0"/>
              </a:rPr>
              <a:t></a:t>
            </a:r>
            <a:r>
              <a:rPr lang="en-US" sz="1600" b="1" dirty="0" smtClean="0">
                <a:solidFill>
                  <a:srgbClr val="00B0F0"/>
                </a:solidFill>
                <a:latin typeface="Arial Narrow" charset="0"/>
                <a:sym typeface="Symbol" charset="0"/>
              </a:rPr>
              <a:t>⁄</a:t>
            </a:r>
            <a:r>
              <a:rPr lang="en-US" sz="1600" b="1" dirty="0" smtClean="0">
                <a:solidFill>
                  <a:srgbClr val="00B0F0"/>
                </a:solidFill>
                <a:latin typeface="ＭＳ ゴシック"/>
                <a:ea typeface="ＭＳ ゴシック"/>
                <a:cs typeface="ＭＳ ゴシック"/>
                <a:sym typeface="Symbol" charset="0"/>
              </a:rPr>
              <a:t>☐</a:t>
            </a:r>
            <a:r>
              <a:rPr lang="en-US" sz="1600" b="1" dirty="0" smtClean="0">
                <a:solidFill>
                  <a:srgbClr val="00B0F0"/>
                </a:solidFill>
                <a:latin typeface="Arial Narrow" charset="0"/>
                <a:sym typeface="Symbol" charset="0"/>
              </a:rPr>
              <a:t>)</a:t>
            </a:r>
            <a:endParaRPr lang="en-US" sz="1600" b="1" dirty="0">
              <a:solidFill>
                <a:srgbClr val="00B0F0"/>
              </a:solidFill>
              <a:latin typeface="Arial Narrow" charset="0"/>
            </a:endParaRPr>
          </a:p>
        </p:txBody>
      </p:sp>
      <p:cxnSp>
        <p:nvCxnSpPr>
          <p:cNvPr id="55305" name="Straight Arrow Connector 77"/>
          <p:cNvCxnSpPr>
            <a:cxnSpLocks noChangeShapeType="1"/>
          </p:cNvCxnSpPr>
          <p:nvPr/>
        </p:nvCxnSpPr>
        <p:spPr bwMode="auto">
          <a:xfrm rot="10800000">
            <a:off x="6858000" y="2209800"/>
            <a:ext cx="685800" cy="304800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6" name="Straight Arrow Connector 77"/>
          <p:cNvCxnSpPr>
            <a:cxnSpLocks noChangeShapeType="1"/>
          </p:cNvCxnSpPr>
          <p:nvPr/>
        </p:nvCxnSpPr>
        <p:spPr bwMode="auto">
          <a:xfrm rot="10800000" flipV="1">
            <a:off x="6083300" y="5257800"/>
            <a:ext cx="1460500" cy="985838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7" name="Straight Arrow Connector 77"/>
          <p:cNvCxnSpPr>
            <a:cxnSpLocks noChangeShapeType="1"/>
          </p:cNvCxnSpPr>
          <p:nvPr/>
        </p:nvCxnSpPr>
        <p:spPr bwMode="auto">
          <a:xfrm rot="10800000">
            <a:off x="6894513" y="4983163"/>
            <a:ext cx="649287" cy="274637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08" name="Straight Arrow Connector 77"/>
          <p:cNvCxnSpPr>
            <a:cxnSpLocks noChangeShapeType="1"/>
          </p:cNvCxnSpPr>
          <p:nvPr/>
        </p:nvCxnSpPr>
        <p:spPr bwMode="auto">
          <a:xfrm rot="5400000">
            <a:off x="6367463" y="5340350"/>
            <a:ext cx="1258888" cy="1093787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TextBox 48"/>
          <p:cNvSpPr txBox="1"/>
          <p:nvPr/>
        </p:nvSpPr>
        <p:spPr bwMode="auto">
          <a:xfrm>
            <a:off x="7620000" y="3505200"/>
            <a:ext cx="1600200" cy="584200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Electron</a:t>
            </a:r>
          </a:p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Trajectories</a:t>
            </a:r>
          </a:p>
        </p:txBody>
      </p:sp>
      <p:cxnSp>
        <p:nvCxnSpPr>
          <p:cNvPr id="55310" name="Straight Arrow Connector 70"/>
          <p:cNvCxnSpPr>
            <a:cxnSpLocks noChangeShapeType="1"/>
          </p:cNvCxnSpPr>
          <p:nvPr/>
        </p:nvCxnSpPr>
        <p:spPr bwMode="auto">
          <a:xfrm rot="10800000">
            <a:off x="5667375" y="3048000"/>
            <a:ext cx="1952625" cy="60960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1" name="Straight Arrow Connector 66"/>
          <p:cNvCxnSpPr>
            <a:cxnSpLocks noChangeShapeType="1"/>
          </p:cNvCxnSpPr>
          <p:nvPr/>
        </p:nvCxnSpPr>
        <p:spPr bwMode="auto">
          <a:xfrm rot="16200000" flipV="1">
            <a:off x="4629150" y="3405188"/>
            <a:ext cx="2098675" cy="0"/>
          </a:xfrm>
          <a:prstGeom prst="straightConnector1">
            <a:avLst/>
          </a:prstGeom>
          <a:noFill/>
          <a:ln w="12700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2" name="Straight Arrow Connector 66"/>
          <p:cNvCxnSpPr>
            <a:cxnSpLocks noChangeShapeType="1"/>
          </p:cNvCxnSpPr>
          <p:nvPr/>
        </p:nvCxnSpPr>
        <p:spPr bwMode="auto">
          <a:xfrm rot="16200000" flipV="1">
            <a:off x="4521200" y="3395663"/>
            <a:ext cx="2098675" cy="0"/>
          </a:xfrm>
          <a:prstGeom prst="straightConnector1">
            <a:avLst/>
          </a:prstGeom>
          <a:noFill/>
          <a:ln w="12700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313" name="Straight Arrow Connector 66"/>
          <p:cNvCxnSpPr>
            <a:cxnSpLocks noChangeShapeType="1"/>
          </p:cNvCxnSpPr>
          <p:nvPr/>
        </p:nvCxnSpPr>
        <p:spPr bwMode="auto">
          <a:xfrm rot="16200000" flipV="1">
            <a:off x="4411662" y="3400426"/>
            <a:ext cx="2098675" cy="0"/>
          </a:xfrm>
          <a:prstGeom prst="straightConnector1">
            <a:avLst/>
          </a:prstGeom>
          <a:noFill/>
          <a:ln w="12700">
            <a:solidFill>
              <a:srgbClr val="FF66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14" name="Rectangle 16"/>
          <p:cNvSpPr>
            <a:spLocks noChangeArrowheads="1"/>
          </p:cNvSpPr>
          <p:nvPr/>
        </p:nvSpPr>
        <p:spPr bwMode="auto">
          <a:xfrm>
            <a:off x="7496175" y="914400"/>
            <a:ext cx="2105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Arial Narrow" charset="0"/>
              </a:rPr>
              <a:t>ITO (Indium Tin Oxide)</a:t>
            </a:r>
          </a:p>
          <a:p>
            <a:r>
              <a:rPr lang="en-US" sz="1600" b="1" dirty="0">
                <a:solidFill>
                  <a:srgbClr val="00B0F0"/>
                </a:solidFill>
                <a:latin typeface="Arial Narrow" charset="0"/>
              </a:rPr>
              <a:t>Transparent Conductive</a:t>
            </a:r>
          </a:p>
          <a:p>
            <a:r>
              <a:rPr lang="en-US" sz="1600" b="1" dirty="0">
                <a:solidFill>
                  <a:srgbClr val="00B0F0"/>
                </a:solidFill>
                <a:latin typeface="Arial Narrow" charset="0"/>
              </a:rPr>
              <a:t>Coating  (~1 k</a:t>
            </a:r>
            <a:r>
              <a:rPr lang="en-US" sz="1600" b="1" dirty="0">
                <a:solidFill>
                  <a:srgbClr val="00B0F0"/>
                </a:solidFill>
                <a:latin typeface="Arial Narrow" charset="0"/>
                <a:sym typeface="Symbol" charset="0"/>
              </a:rPr>
              <a:t></a:t>
            </a:r>
            <a:r>
              <a:rPr lang="en-US" sz="1600" b="1" dirty="0" smtClean="0">
                <a:solidFill>
                  <a:srgbClr val="00B0F0"/>
                </a:solidFill>
                <a:latin typeface="Arial Narrow" charset="0"/>
                <a:sym typeface="Symbol" charset="0"/>
              </a:rPr>
              <a:t>⁄</a:t>
            </a:r>
            <a:r>
              <a:rPr lang="en-US" sz="1600" b="1" dirty="0" smtClean="0">
                <a:solidFill>
                  <a:srgbClr val="00B0F0"/>
                </a:solidFill>
                <a:latin typeface="ＭＳ ゴシック"/>
                <a:ea typeface="ＭＳ ゴシック"/>
                <a:cs typeface="ＭＳ ゴシック"/>
                <a:sym typeface="Symbol" charset="0"/>
              </a:rPr>
              <a:t>☐</a:t>
            </a:r>
            <a:r>
              <a:rPr lang="en-US" sz="1600" b="1" dirty="0" smtClean="0">
                <a:solidFill>
                  <a:srgbClr val="00B0F0"/>
                </a:solidFill>
                <a:latin typeface="Arial Narrow" charset="0"/>
                <a:sym typeface="Symbol" charset="0"/>
              </a:rPr>
              <a:t>)</a:t>
            </a:r>
            <a:endParaRPr lang="en-US" sz="1600" b="1" dirty="0">
              <a:solidFill>
                <a:srgbClr val="00B0F0"/>
              </a:solidFill>
              <a:latin typeface="Arial Narrow" charset="0"/>
            </a:endParaRPr>
          </a:p>
        </p:txBody>
      </p:sp>
      <p:cxnSp>
        <p:nvCxnSpPr>
          <p:cNvPr id="55315" name="Straight Arrow Connector 77"/>
          <p:cNvCxnSpPr>
            <a:cxnSpLocks noChangeShapeType="1"/>
          </p:cNvCxnSpPr>
          <p:nvPr/>
        </p:nvCxnSpPr>
        <p:spPr bwMode="auto">
          <a:xfrm rot="10800000" flipV="1">
            <a:off x="6445250" y="1066800"/>
            <a:ext cx="1022350" cy="255588"/>
          </a:xfrm>
          <a:prstGeom prst="straightConnector1">
            <a:avLst/>
          </a:prstGeom>
          <a:noFill/>
          <a:ln w="19050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/>
          <p:cNvSpPr txBox="1"/>
          <p:nvPr/>
        </p:nvSpPr>
        <p:spPr bwMode="auto">
          <a:xfrm>
            <a:off x="147638" y="1270000"/>
            <a:ext cx="990600" cy="338138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defRPr/>
            </a:pPr>
            <a:r>
              <a:rPr lang="en-US" sz="1600" b="1" i="1" dirty="0">
                <a:latin typeface="+mn-lt"/>
                <a:ea typeface="+mn-ea"/>
                <a:cs typeface="+mn-cs"/>
              </a:rPr>
              <a:t>-13.5 kV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160338" y="6119813"/>
            <a:ext cx="914400" cy="338137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defRPr/>
            </a:pPr>
            <a:r>
              <a:rPr lang="en-US" sz="1600" b="1" i="1" dirty="0">
                <a:latin typeface="+mn-lt"/>
                <a:ea typeface="+mn-ea"/>
                <a:cs typeface="+mn-cs"/>
              </a:rPr>
              <a:t>-200 kV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233363" y="998538"/>
            <a:ext cx="914400" cy="338137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defRPr/>
            </a:pPr>
            <a:r>
              <a:rPr lang="en-US" sz="1600" b="1" i="1" dirty="0">
                <a:latin typeface="+mn-lt"/>
                <a:ea typeface="+mn-ea"/>
                <a:cs typeface="+mn-cs"/>
              </a:rPr>
              <a:t>-6 kV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274638" y="719138"/>
            <a:ext cx="990600" cy="338137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defRPr/>
            </a:pPr>
            <a:r>
              <a:rPr lang="en-US" sz="1600" b="1" i="1" dirty="0">
                <a:latin typeface="+mn-lt"/>
                <a:ea typeface="+mn-ea"/>
                <a:cs typeface="+mn-cs"/>
              </a:rPr>
              <a:t>0 V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204788" y="6434138"/>
            <a:ext cx="914400" cy="338137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defRPr/>
            </a:pPr>
            <a:r>
              <a:rPr lang="en-US" sz="1600" b="1" i="1" dirty="0">
                <a:latin typeface="+mn-lt"/>
                <a:ea typeface="+mn-ea"/>
                <a:cs typeface="+mn-cs"/>
              </a:rPr>
              <a:t>-6kV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236538" y="6721475"/>
            <a:ext cx="990600" cy="338138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ctr">
              <a:defRPr/>
            </a:pPr>
            <a:r>
              <a:rPr lang="en-US" sz="1600" b="1" i="1" dirty="0">
                <a:latin typeface="+mn-lt"/>
                <a:ea typeface="+mn-ea"/>
                <a:cs typeface="+mn-cs"/>
              </a:rPr>
              <a:t>0 V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1003300" y="922338"/>
            <a:ext cx="228600" cy="15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011238" y="1193800"/>
            <a:ext cx="2286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1011238" y="1330325"/>
            <a:ext cx="2286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998538" y="6313488"/>
            <a:ext cx="228600" cy="15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998538" y="6543675"/>
            <a:ext cx="2286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982663" y="6821488"/>
            <a:ext cx="228600" cy="15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789776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Why Multiple Targets?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9340850" cy="5791200"/>
          </a:xfrm>
        </p:spPr>
        <p:txBody>
          <a:bodyPr/>
          <a:lstStyle/>
          <a:p>
            <a:pPr eaLnBrk="1" hangingPunct="1"/>
            <a:r>
              <a:rPr lang="en-US" sz="3600" u="sng" dirty="0">
                <a:latin typeface="Arial Narrow" charset="0"/>
              </a:rPr>
              <a:t>Systematic Study of Dark </a:t>
            </a:r>
            <a:r>
              <a:rPr lang="en-US" sz="3600" u="sng" dirty="0" smtClean="0">
                <a:latin typeface="Arial Narrow" charset="0"/>
              </a:rPr>
              <a:t>Matter</a:t>
            </a:r>
            <a:endParaRPr lang="en-US" sz="3600" u="sng" dirty="0">
              <a:latin typeface="Arial Narrow" charset="0"/>
            </a:endParaRPr>
          </a:p>
          <a:p>
            <a:pPr lvl="1" eaLnBrk="1" hangingPunct="1"/>
            <a:r>
              <a:rPr lang="en-US" sz="3200" dirty="0">
                <a:solidFill>
                  <a:srgbClr val="000000"/>
                </a:solidFill>
                <a:latin typeface="Arial Narrow" charset="0"/>
              </a:rPr>
              <a:t>Precise determination of Mass and Cross section</a:t>
            </a:r>
          </a:p>
          <a:p>
            <a:pPr lvl="2" eaLnBrk="1" hangingPunct="1"/>
            <a:r>
              <a:rPr lang="en-US" sz="2700" dirty="0" smtClean="0">
                <a:solidFill>
                  <a:srgbClr val="FF0000"/>
                </a:solidFill>
                <a:latin typeface="Arial Narrow" charset="0"/>
              </a:rPr>
              <a:t>Xenon</a:t>
            </a:r>
            <a:r>
              <a:rPr lang="en-US" sz="2700" dirty="0" smtClean="0">
                <a:latin typeface="Arial Narrow" charset="0"/>
              </a:rPr>
              <a:t> </a:t>
            </a:r>
            <a:r>
              <a:rPr lang="en-US" sz="2700" dirty="0">
                <a:solidFill>
                  <a:schemeClr val="tx1"/>
                </a:solidFill>
                <a:latin typeface="Arial Narrow" charset="0"/>
              </a:rPr>
              <a:t>vs.</a:t>
            </a:r>
            <a:r>
              <a:rPr lang="en-US" sz="2700" dirty="0">
                <a:latin typeface="Arial Narrow" charset="0"/>
              </a:rPr>
              <a:t> </a:t>
            </a:r>
            <a:r>
              <a:rPr lang="en-US" sz="2700" dirty="0">
                <a:solidFill>
                  <a:srgbClr val="FF00FF"/>
                </a:solidFill>
                <a:latin typeface="Arial Narrow" charset="0"/>
              </a:rPr>
              <a:t>Argon</a:t>
            </a:r>
          </a:p>
          <a:p>
            <a:pPr lvl="1" eaLnBrk="1" hangingPunct="1"/>
            <a:r>
              <a:rPr lang="en-US" sz="3200" dirty="0">
                <a:latin typeface="Arial Narrow" charset="0"/>
              </a:rPr>
              <a:t>Spin dependence of Cross section 	</a:t>
            </a:r>
          </a:p>
          <a:p>
            <a:pPr lvl="2" eaLnBrk="1" hangingPunct="1"/>
            <a:r>
              <a:rPr lang="en-US" sz="2700" baseline="30000" dirty="0">
                <a:solidFill>
                  <a:srgbClr val="FF0000"/>
                </a:solidFill>
                <a:latin typeface="Arial Narrow" charset="0"/>
              </a:rPr>
              <a:t>129/131</a:t>
            </a:r>
            <a:r>
              <a:rPr lang="en-US" sz="2700" dirty="0">
                <a:solidFill>
                  <a:srgbClr val="FF0000"/>
                </a:solidFill>
                <a:latin typeface="Arial Narrow" charset="0"/>
              </a:rPr>
              <a:t>Xe (Spin odd) </a:t>
            </a:r>
            <a:r>
              <a:rPr lang="en-US" sz="2700" dirty="0">
                <a:solidFill>
                  <a:schemeClr val="tx1"/>
                </a:solidFill>
                <a:latin typeface="Arial Narrow" charset="0"/>
              </a:rPr>
              <a:t>vs.</a:t>
            </a:r>
            <a:r>
              <a:rPr lang="en-US" sz="2700" dirty="0">
                <a:latin typeface="Arial Narrow" charset="0"/>
              </a:rPr>
              <a:t> </a:t>
            </a:r>
            <a:r>
              <a:rPr lang="en-US" sz="2700" baseline="30000" dirty="0">
                <a:solidFill>
                  <a:srgbClr val="FF0000"/>
                </a:solidFill>
                <a:latin typeface="Arial Narrow" charset="0"/>
              </a:rPr>
              <a:t>132/134/136</a:t>
            </a:r>
            <a:r>
              <a:rPr lang="en-US" sz="2700" dirty="0">
                <a:solidFill>
                  <a:srgbClr val="FF0000"/>
                </a:solidFill>
                <a:latin typeface="Arial Narrow" charset="0"/>
              </a:rPr>
              <a:t>Xe (Spin even</a:t>
            </a:r>
            <a:r>
              <a:rPr lang="en-US" sz="2700" dirty="0" smtClean="0">
                <a:solidFill>
                  <a:srgbClr val="FF0000"/>
                </a:solidFill>
                <a:latin typeface="Arial Narrow" charset="0"/>
              </a:rPr>
              <a:t>)</a:t>
            </a:r>
          </a:p>
          <a:p>
            <a:pPr lvl="2" eaLnBrk="1" hangingPunct="1"/>
            <a:endParaRPr lang="en-US" sz="2700" dirty="0">
              <a:solidFill>
                <a:srgbClr val="FF0000"/>
              </a:solidFill>
              <a:latin typeface="Arial Narrow" charset="0"/>
            </a:endParaRPr>
          </a:p>
          <a:p>
            <a:pPr eaLnBrk="1" hangingPunct="1"/>
            <a:r>
              <a:rPr lang="en-US" sz="3600" u="sng" dirty="0" smtClean="0">
                <a:latin typeface="Arial Narrow" charset="0"/>
              </a:rPr>
              <a:t>Low Energy Neutrino Physics</a:t>
            </a:r>
          </a:p>
          <a:p>
            <a:pPr lvl="1" eaLnBrk="1" hangingPunct="1"/>
            <a:r>
              <a:rPr lang="en-US" sz="3200" dirty="0" smtClean="0">
                <a:latin typeface="Arial Narrow" charset="0"/>
              </a:rPr>
              <a:t>Neutrino</a:t>
            </a:r>
            <a:r>
              <a:rPr lang="en-US" sz="3200" dirty="0">
                <a:latin typeface="Arial Narrow" charset="0"/>
              </a:rPr>
              <a:t>-less Double </a:t>
            </a:r>
            <a:r>
              <a:rPr lang="en-US" sz="3200" dirty="0" smtClean="0">
                <a:latin typeface="Arial Narrow" charset="0"/>
              </a:rPr>
              <a:t>Beta Decay – </a:t>
            </a:r>
            <a:r>
              <a:rPr lang="en-US" sz="3200" dirty="0" smtClean="0">
                <a:latin typeface="Arial Narrow" charset="0"/>
                <a:sym typeface="Symbol" charset="0"/>
              </a:rPr>
              <a:t> </a:t>
            </a:r>
            <a:r>
              <a:rPr lang="en-US" sz="3200" dirty="0">
                <a:latin typeface="Arial Narrow" charset="0"/>
                <a:sym typeface="Symbol" charset="0"/>
              </a:rPr>
              <a:t>&gt; </a:t>
            </a:r>
            <a:r>
              <a:rPr lang="en-US" sz="3200" dirty="0">
                <a:latin typeface="Arial Narrow" charset="0"/>
              </a:rPr>
              <a:t>10</a:t>
            </a:r>
            <a:r>
              <a:rPr lang="en-US" sz="3200" baseline="30000" dirty="0">
                <a:latin typeface="Arial Narrow" charset="0"/>
              </a:rPr>
              <a:t>28</a:t>
            </a:r>
            <a:r>
              <a:rPr lang="en-US" sz="3200" dirty="0">
                <a:latin typeface="Arial Narrow" charset="0"/>
              </a:rPr>
              <a:t> </a:t>
            </a:r>
            <a:r>
              <a:rPr lang="en-US" sz="3200" dirty="0" smtClean="0">
                <a:latin typeface="Arial Narrow" charset="0"/>
              </a:rPr>
              <a:t>by </a:t>
            </a:r>
            <a:r>
              <a:rPr lang="en-US" sz="3200" baseline="30000" dirty="0">
                <a:solidFill>
                  <a:srgbClr val="FF0000"/>
                </a:solidFill>
                <a:latin typeface="Arial Narrow" charset="0"/>
              </a:rPr>
              <a:t>136</a:t>
            </a:r>
            <a:r>
              <a:rPr lang="en-US" sz="3200" dirty="0">
                <a:solidFill>
                  <a:srgbClr val="FF0000"/>
                </a:solidFill>
                <a:latin typeface="Arial Narrow" charset="0"/>
              </a:rPr>
              <a:t>Xe</a:t>
            </a:r>
            <a:endParaRPr lang="en-US" sz="3200" dirty="0">
              <a:latin typeface="Arial Narrow" charset="0"/>
            </a:endParaRPr>
          </a:p>
          <a:p>
            <a:pPr lvl="1" eaLnBrk="1" hangingPunct="1"/>
            <a:r>
              <a:rPr lang="en-US" sz="3200" dirty="0">
                <a:latin typeface="Arial Narrow" charset="0"/>
              </a:rPr>
              <a:t>Solar </a:t>
            </a:r>
            <a:r>
              <a:rPr lang="en-US" sz="3200" dirty="0" smtClean="0">
                <a:latin typeface="Arial Narrow" charset="0"/>
              </a:rPr>
              <a:t>Neutrino – 1</a:t>
            </a:r>
            <a:r>
              <a:rPr lang="en-US" sz="3200" dirty="0">
                <a:latin typeface="Arial Narrow" charset="0"/>
              </a:rPr>
              <a:t>% </a:t>
            </a:r>
            <a:r>
              <a:rPr lang="en-US" sz="3200" dirty="0" smtClean="0">
                <a:latin typeface="Arial Narrow" charset="0"/>
              </a:rPr>
              <a:t>of </a:t>
            </a:r>
            <a:r>
              <a:rPr lang="en-US" sz="3200" dirty="0" err="1">
                <a:latin typeface="Arial Narrow" charset="0"/>
              </a:rPr>
              <a:t>pp</a:t>
            </a:r>
            <a:r>
              <a:rPr lang="en-US" sz="3200" dirty="0">
                <a:latin typeface="Arial Narrow" charset="0"/>
              </a:rPr>
              <a:t> chain </a:t>
            </a:r>
            <a:r>
              <a:rPr lang="en-US" sz="3200" dirty="0" smtClean="0">
                <a:latin typeface="Arial Narrow" charset="0"/>
              </a:rPr>
              <a:t>flux by </a:t>
            </a:r>
            <a:r>
              <a:rPr lang="en-US" sz="3200" baseline="30000" dirty="0">
                <a:solidFill>
                  <a:srgbClr val="FF0000"/>
                </a:solidFill>
                <a:latin typeface="Arial Narrow" charset="0"/>
              </a:rPr>
              <a:t>129/</a:t>
            </a:r>
            <a:r>
              <a:rPr lang="en-US" sz="3200" baseline="30000" dirty="0" smtClean="0">
                <a:solidFill>
                  <a:srgbClr val="FF0000"/>
                </a:solidFill>
                <a:latin typeface="Arial Narrow" charset="0"/>
              </a:rPr>
              <a:t>131</a:t>
            </a:r>
            <a:r>
              <a:rPr lang="en-US" sz="3200" dirty="0" smtClean="0">
                <a:solidFill>
                  <a:srgbClr val="FF0000"/>
                </a:solidFill>
                <a:latin typeface="Arial Narrow" charset="0"/>
              </a:rPr>
              <a:t>Xe</a:t>
            </a:r>
            <a:endParaRPr lang="en-US" sz="3200" dirty="0">
              <a:latin typeface="Arial Narrow" charset="0"/>
            </a:endParaRPr>
          </a:p>
          <a:p>
            <a:pPr lvl="1" eaLnBrk="1" hangingPunct="1"/>
            <a:r>
              <a:rPr lang="en-US" sz="3200" dirty="0" smtClean="0">
                <a:latin typeface="Arial Narrow" charset="0"/>
              </a:rPr>
              <a:t>Supernova Neutrino – </a:t>
            </a:r>
            <a:r>
              <a:rPr lang="en-US" sz="3200" dirty="0">
                <a:latin typeface="Arial Narrow" charset="0"/>
              </a:rPr>
              <a:t>10% of total </a:t>
            </a:r>
            <a:r>
              <a:rPr lang="en-US" sz="3200" dirty="0" err="1">
                <a:latin typeface="Arial Narrow" charset="0"/>
              </a:rPr>
              <a:t>E</a:t>
            </a:r>
            <a:r>
              <a:rPr lang="en-US" sz="3200" baseline="-25000" dirty="0" err="1">
                <a:latin typeface="Lucida Grande"/>
                <a:ea typeface="Lucida Grande"/>
                <a:cs typeface="Lucida Grande"/>
              </a:rPr>
              <a:t>ν</a:t>
            </a:r>
            <a:r>
              <a:rPr lang="en-US" sz="3200" dirty="0">
                <a:latin typeface="Arial Narrow" charset="0"/>
              </a:rPr>
              <a:t> and </a:t>
            </a:r>
            <a:r>
              <a:rPr lang="en-US" sz="3200" dirty="0" err="1">
                <a:latin typeface="Arial Narrow" charset="0"/>
              </a:rPr>
              <a:t>T</a:t>
            </a:r>
            <a:r>
              <a:rPr lang="en-US" sz="3200" baseline="-25000" dirty="0" err="1">
                <a:latin typeface="Lucida Grande"/>
                <a:ea typeface="Lucida Grande"/>
                <a:cs typeface="Lucida Grande"/>
              </a:rPr>
              <a:t>ν</a:t>
            </a:r>
            <a:endParaRPr lang="en-US" sz="3200" dirty="0">
              <a:latin typeface="Arial Narrow" charset="0"/>
            </a:endParaRPr>
          </a:p>
          <a:p>
            <a:pPr lvl="2" eaLnBrk="1" hangingPunct="1">
              <a:buFontTx/>
              <a:buNone/>
            </a:pPr>
            <a:endParaRPr lang="en-US" sz="2700" dirty="0">
              <a:solidFill>
                <a:srgbClr val="000000"/>
              </a:solidFill>
              <a:latin typeface="Arial Narrow" charset="0"/>
            </a:endParaRPr>
          </a:p>
          <a:p>
            <a:pPr lvl="2" eaLnBrk="1" hangingPunct="1"/>
            <a:endParaRPr lang="en-US" sz="2700" dirty="0">
              <a:latin typeface="Arial Narrow" charset="0"/>
            </a:endParaRPr>
          </a:p>
        </p:txBody>
      </p:sp>
      <p:sp>
        <p:nvSpPr>
          <p:cNvPr id="4813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7/25/2012</a:t>
            </a:r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606060"/>
                </a:solidFill>
              </a:rPr>
              <a:t>Katsushi Arisaka, UCLA</a:t>
            </a:r>
          </a:p>
        </p:txBody>
      </p:sp>
      <p:sp>
        <p:nvSpPr>
          <p:cNvPr id="481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47AF400-6C77-3740-AC06-64EC8E116432}" type="slidenum">
              <a:rPr lang="en-US" sz="1500">
                <a:solidFill>
                  <a:srgbClr val="606060"/>
                </a:solidFill>
              </a:rPr>
              <a:pPr eaLnBrk="1" hangingPunct="1"/>
              <a:t>37</a:t>
            </a:fld>
            <a:endParaRPr lang="en-US" sz="150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577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220663" y="7938"/>
            <a:ext cx="72469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23" tIns="48312" rIns="96623" bIns="48312" anchor="ctr"/>
          <a:lstStyle/>
          <a:p>
            <a:pPr marL="360299" indent="-360299" algn="ctr" defTabSz="966615">
              <a:lnSpc>
                <a:spcPct val="90000"/>
              </a:lnSpc>
              <a:spcBef>
                <a:spcPct val="50000"/>
              </a:spcBef>
              <a:buSzPct val="80000"/>
              <a:defRPr/>
            </a:pPr>
            <a:r>
              <a:rPr lang="en-US" sz="3200" b="1" kern="0" dirty="0">
                <a:solidFill>
                  <a:srgbClr val="A50021"/>
                </a:solidFill>
                <a:latin typeface="Tahoma"/>
                <a:ea typeface="+mn-ea"/>
              </a:rPr>
              <a:t>Energy Spectrum (Natural Xe)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6200" y="838200"/>
            <a:ext cx="9525000" cy="6114676"/>
            <a:chOff x="469900" y="1323110"/>
            <a:chExt cx="8218009" cy="5565927"/>
          </a:xfrm>
        </p:grpSpPr>
        <p:pic>
          <p:nvPicPr>
            <p:cNvPr id="71682" name="Picture 2"/>
            <p:cNvPicPr preferRelativeResize="0"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31" r="3438" b="1092"/>
            <a:stretch/>
          </p:blipFill>
          <p:spPr bwMode="auto">
            <a:xfrm>
              <a:off x="469900" y="1323110"/>
              <a:ext cx="8218009" cy="5565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2819400" y="4191000"/>
              <a:ext cx="912658" cy="336172"/>
            </a:xfrm>
            <a:prstGeom prst="rect">
              <a:avLst/>
            </a:prstGeom>
            <a:noFill/>
          </p:spPr>
          <p:txBody>
            <a:bodyPr wrap="none" lIns="91424" tIns="45712" rIns="91424" bIns="45712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FF0000"/>
                  </a:solidFill>
                  <a:latin typeface="+mn-lt"/>
                  <a:ea typeface="+mn-ea"/>
                </a:rPr>
                <a:t>Be7 Solar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86200" y="5867400"/>
              <a:ext cx="823160" cy="336172"/>
            </a:xfrm>
            <a:prstGeom prst="rect">
              <a:avLst/>
            </a:prstGeom>
            <a:noFill/>
          </p:spPr>
          <p:txBody>
            <a:bodyPr wrap="none" lIns="91424" tIns="45712" rIns="91424" bIns="45712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FF0000"/>
                  </a:solidFill>
                  <a:latin typeface="+mn-lt"/>
                  <a:ea typeface="+mn-ea"/>
                </a:rPr>
                <a:t>B8 Solar</a:t>
              </a:r>
            </a:p>
          </p:txBody>
        </p:sp>
        <p:sp>
          <p:nvSpPr>
            <p:cNvPr id="71686" name="TextBox 18"/>
            <p:cNvSpPr txBox="1">
              <a:spLocks noChangeArrowheads="1"/>
            </p:cNvSpPr>
            <p:nvPr/>
          </p:nvSpPr>
          <p:spPr bwMode="auto">
            <a:xfrm>
              <a:off x="2209800" y="2328863"/>
              <a:ext cx="1500344" cy="336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2" rIns="91424" bIns="45712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b="1" dirty="0">
                  <a:solidFill>
                    <a:srgbClr val="6666FF"/>
                  </a:solidFill>
                  <a:latin typeface="Arial Narrow" charset="0"/>
                </a:rPr>
                <a:t>2</a:t>
              </a:r>
              <a:r>
                <a:rPr lang="en-US" sz="1800" b="1" dirty="0">
                  <a:solidFill>
                    <a:srgbClr val="6666FF"/>
                  </a:solidFill>
                  <a:latin typeface="Arial Narrow" charset="0"/>
                  <a:sym typeface="Symbol" charset="0"/>
                </a:rPr>
                <a:t> DBD (10</a:t>
              </a:r>
              <a:r>
                <a:rPr lang="en-US" sz="1800" b="1" baseline="30000" dirty="0">
                  <a:solidFill>
                    <a:srgbClr val="6666FF"/>
                  </a:solidFill>
                  <a:latin typeface="Arial Narrow" charset="0"/>
                  <a:sym typeface="Symbol" charset="0"/>
                </a:rPr>
                <a:t>22</a:t>
              </a:r>
              <a:r>
                <a:rPr lang="en-US" sz="1800" b="1" dirty="0">
                  <a:solidFill>
                    <a:srgbClr val="6666FF"/>
                  </a:solidFill>
                  <a:latin typeface="Arial Narrow" charset="0"/>
                  <a:sym typeface="Symbol" charset="0"/>
                </a:rPr>
                <a:t> </a:t>
              </a:r>
              <a:r>
                <a:rPr lang="en-US" sz="1800" b="1" dirty="0" err="1">
                  <a:solidFill>
                    <a:srgbClr val="6666FF"/>
                  </a:solidFill>
                  <a:latin typeface="Arial Narrow" charset="0"/>
                  <a:sym typeface="Symbol" charset="0"/>
                </a:rPr>
                <a:t>yrs</a:t>
              </a:r>
              <a:r>
                <a:rPr lang="en-US" sz="1800" b="1" dirty="0">
                  <a:solidFill>
                    <a:srgbClr val="6666FF"/>
                  </a:solidFill>
                  <a:latin typeface="Arial Narrow" charset="0"/>
                  <a:sym typeface="Symbol" charset="0"/>
                </a:rPr>
                <a:t>)</a:t>
              </a:r>
              <a:endParaRPr lang="en-US" sz="1800" b="1" dirty="0">
                <a:solidFill>
                  <a:srgbClr val="6666FF"/>
                </a:solidFill>
                <a:latin typeface="Arial Narrow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00200" y="2971800"/>
              <a:ext cx="812690" cy="336172"/>
            </a:xfrm>
            <a:prstGeom prst="rect">
              <a:avLst/>
            </a:prstGeom>
            <a:noFill/>
          </p:spPr>
          <p:txBody>
            <a:bodyPr wrap="none" lIns="91424" tIns="45712" rIns="91424" bIns="45712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FF0000"/>
                  </a:solidFill>
                  <a:latin typeface="+mn-lt"/>
                  <a:ea typeface="+mn-ea"/>
                </a:rPr>
                <a:t>pp Solar</a:t>
              </a:r>
            </a:p>
          </p:txBody>
        </p:sp>
        <p:sp>
          <p:nvSpPr>
            <p:cNvPr id="71688" name="TextBox 20"/>
            <p:cNvSpPr txBox="1">
              <a:spLocks noChangeArrowheads="1"/>
            </p:cNvSpPr>
            <p:nvPr/>
          </p:nvSpPr>
          <p:spPr bwMode="auto">
            <a:xfrm>
              <a:off x="6201404" y="4791189"/>
              <a:ext cx="1500344" cy="336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2" rIns="91424" bIns="45712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b="1" dirty="0">
                  <a:solidFill>
                    <a:srgbClr val="6666FF"/>
                  </a:solidFill>
                  <a:latin typeface="Arial Narrow" charset="0"/>
                </a:rPr>
                <a:t>0</a:t>
              </a:r>
              <a:r>
                <a:rPr lang="en-US" sz="1800" b="1" dirty="0">
                  <a:solidFill>
                    <a:srgbClr val="6666FF"/>
                  </a:solidFill>
                  <a:latin typeface="Arial Narrow" charset="0"/>
                  <a:sym typeface="Symbol" charset="0"/>
                </a:rPr>
                <a:t> DBD (10</a:t>
              </a:r>
              <a:r>
                <a:rPr lang="en-US" sz="1800" b="1" baseline="30000" dirty="0">
                  <a:solidFill>
                    <a:srgbClr val="6666FF"/>
                  </a:solidFill>
                  <a:latin typeface="Arial Narrow" charset="0"/>
                  <a:sym typeface="Symbol" charset="0"/>
                </a:rPr>
                <a:t>27</a:t>
              </a:r>
              <a:r>
                <a:rPr lang="en-US" sz="1800" b="1" dirty="0">
                  <a:solidFill>
                    <a:srgbClr val="6666FF"/>
                  </a:solidFill>
                  <a:latin typeface="Arial Narrow" charset="0"/>
                  <a:sym typeface="Symbol" charset="0"/>
                </a:rPr>
                <a:t> </a:t>
              </a:r>
              <a:r>
                <a:rPr lang="en-US" sz="1800" b="1" dirty="0" err="1">
                  <a:solidFill>
                    <a:srgbClr val="6666FF"/>
                  </a:solidFill>
                  <a:latin typeface="Arial Narrow" charset="0"/>
                  <a:sym typeface="Symbol" charset="0"/>
                </a:rPr>
                <a:t>yrs</a:t>
              </a:r>
              <a:r>
                <a:rPr lang="en-US" sz="1800" b="1" dirty="0">
                  <a:solidFill>
                    <a:srgbClr val="6666FF"/>
                  </a:solidFill>
                  <a:latin typeface="Arial Narrow" charset="0"/>
                  <a:sym typeface="Symbol" charset="0"/>
                </a:rPr>
                <a:t>)</a:t>
              </a:r>
              <a:endParaRPr lang="en-US" sz="1800" b="1" dirty="0">
                <a:solidFill>
                  <a:srgbClr val="6666FF"/>
                </a:solidFill>
                <a:latin typeface="Arial Narrow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71600" y="1752600"/>
              <a:ext cx="2247900" cy="338138"/>
            </a:xfrm>
            <a:prstGeom prst="rect">
              <a:avLst/>
            </a:prstGeom>
            <a:noFill/>
          </p:spPr>
          <p:txBody>
            <a:bodyPr wrap="none" lIns="91424" tIns="45712" rIns="91424" bIns="45712">
              <a:spAutoFit/>
            </a:bodyPr>
            <a:lstStyle/>
            <a:p>
              <a:pPr>
                <a:defRPr/>
              </a:pPr>
              <a:r>
                <a:rPr lang="en-US" sz="1800" b="1" dirty="0">
                  <a:latin typeface="+mn-lt"/>
                  <a:ea typeface="+mn-ea"/>
                </a:rPr>
                <a:t>100 </a:t>
              </a:r>
              <a:r>
                <a:rPr lang="en-US" sz="1800" b="1" dirty="0" err="1">
                  <a:latin typeface="+mn-lt"/>
                  <a:ea typeface="+mn-ea"/>
                </a:rPr>
                <a:t>GeV</a:t>
              </a:r>
              <a:r>
                <a:rPr lang="en-US" sz="1800" b="1" dirty="0">
                  <a:latin typeface="+mn-lt"/>
                  <a:ea typeface="+mn-ea"/>
                </a:rPr>
                <a:t>  WIMP (10</a:t>
              </a:r>
              <a:r>
                <a:rPr lang="en-US" sz="1800" b="1" baseline="30000" dirty="0">
                  <a:latin typeface="+mn-lt"/>
                  <a:ea typeface="+mn-ea"/>
                </a:rPr>
                <a:t>-44</a:t>
              </a:r>
              <a:r>
                <a:rPr lang="en-US" sz="1800" b="1" dirty="0">
                  <a:latin typeface="+mn-lt"/>
                  <a:ea typeface="+mn-ea"/>
                </a:rPr>
                <a:t> cm</a:t>
              </a:r>
              <a:r>
                <a:rPr lang="en-US" sz="1800" b="1" baseline="30000" dirty="0">
                  <a:latin typeface="+mn-lt"/>
                  <a:ea typeface="+mn-ea"/>
                </a:rPr>
                <a:t>2</a:t>
              </a:r>
              <a:r>
                <a:rPr lang="en-US" sz="1800" b="1" dirty="0">
                  <a:latin typeface="+mn-lt"/>
                  <a:ea typeface="+mn-ea"/>
                </a:rPr>
                <a:t>)</a:t>
              </a:r>
            </a:p>
          </p:txBody>
        </p:sp>
      </p:grpSp>
      <p:sp>
        <p:nvSpPr>
          <p:cNvPr id="716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7/25/2012</a:t>
            </a:r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716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606060"/>
                </a:solidFill>
              </a:rPr>
              <a:t>Katsushi Arisaka, UCLA</a:t>
            </a:r>
          </a:p>
        </p:txBody>
      </p:sp>
      <p:sp>
        <p:nvSpPr>
          <p:cNvPr id="716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636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29D3C82-7876-7349-B07A-E065B9717F90}" type="slidenum">
              <a:rPr lang="en-US" sz="1500">
                <a:solidFill>
                  <a:srgbClr val="606060"/>
                </a:solidFill>
              </a:rPr>
              <a:pPr eaLnBrk="1" hangingPunct="1"/>
              <a:t>38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34200" y="152400"/>
            <a:ext cx="2494944" cy="461665"/>
          </a:xfrm>
          <a:prstGeom prst="rect">
            <a:avLst/>
          </a:prstGeom>
          <a:ln w="19050" cmpd="sng"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arXiv:0808.3968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874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49"/>
          <p:cNvGrpSpPr>
            <a:grpSpLocks/>
          </p:cNvGrpSpPr>
          <p:nvPr/>
        </p:nvGrpSpPr>
        <p:grpSpPr bwMode="auto">
          <a:xfrm>
            <a:off x="0" y="1617663"/>
            <a:ext cx="9601200" cy="5200650"/>
            <a:chOff x="-76200" y="1371600"/>
            <a:chExt cx="9677400" cy="5200154"/>
          </a:xfrm>
        </p:grpSpPr>
        <p:pic>
          <p:nvPicPr>
            <p:cNvPr id="8398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1371600"/>
              <a:ext cx="9677400" cy="4569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88" name="Line 7"/>
            <p:cNvSpPr>
              <a:spLocks noChangeShapeType="1"/>
            </p:cNvSpPr>
            <p:nvPr/>
          </p:nvSpPr>
          <p:spPr bwMode="auto">
            <a:xfrm flipV="1">
              <a:off x="3193675" y="1778874"/>
              <a:ext cx="0" cy="353728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661" tIns="48331" rIns="96661" bIns="48331"/>
            <a:lstStyle/>
            <a:p>
              <a:endParaRPr lang="en-US"/>
            </a:p>
          </p:txBody>
        </p:sp>
        <p:sp>
          <p:nvSpPr>
            <p:cNvPr id="83989" name="Line 8"/>
            <p:cNvSpPr>
              <a:spLocks noChangeShapeType="1"/>
            </p:cNvSpPr>
            <p:nvPr/>
          </p:nvSpPr>
          <p:spPr bwMode="auto">
            <a:xfrm flipV="1">
              <a:off x="8395505" y="1763611"/>
              <a:ext cx="0" cy="353728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661" tIns="48331" rIns="96661" bIns="48331"/>
            <a:lstStyle/>
            <a:p>
              <a:endParaRPr lang="en-US"/>
            </a:p>
          </p:txBody>
        </p:sp>
        <p:sp>
          <p:nvSpPr>
            <p:cNvPr id="83990" name="Line 9"/>
            <p:cNvSpPr>
              <a:spLocks noChangeShapeType="1"/>
            </p:cNvSpPr>
            <p:nvPr/>
          </p:nvSpPr>
          <p:spPr bwMode="auto">
            <a:xfrm flipH="1">
              <a:off x="2901173" y="4917401"/>
              <a:ext cx="283474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661" tIns="48331" rIns="96661" bIns="48331"/>
            <a:lstStyle/>
            <a:p>
              <a:endParaRPr lang="en-US"/>
            </a:p>
          </p:txBody>
        </p:sp>
        <p:sp>
          <p:nvSpPr>
            <p:cNvPr id="83991" name="Text Box 10"/>
            <p:cNvSpPr txBox="1">
              <a:spLocks noChangeArrowheads="1"/>
            </p:cNvSpPr>
            <p:nvPr/>
          </p:nvSpPr>
          <p:spPr bwMode="auto">
            <a:xfrm rot="5400000">
              <a:off x="2540719" y="4210063"/>
              <a:ext cx="1659802" cy="477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661" tIns="48331" rIns="96661" bIns="4833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8000"/>
                  </a:solidFill>
                  <a:latin typeface="Times New Roman" charset="0"/>
                </a:rPr>
                <a:t>Cosmology</a:t>
              </a:r>
              <a:endParaRPr lang="fr-FR">
                <a:solidFill>
                  <a:srgbClr val="008000"/>
                </a:solidFill>
                <a:latin typeface="Times New Roman" charset="0"/>
              </a:endParaRPr>
            </a:p>
          </p:txBody>
        </p:sp>
        <p:sp>
          <p:nvSpPr>
            <p:cNvPr id="83992" name="Line 11"/>
            <p:cNvSpPr>
              <a:spLocks noChangeShapeType="1"/>
            </p:cNvSpPr>
            <p:nvPr/>
          </p:nvSpPr>
          <p:spPr bwMode="auto">
            <a:xfrm flipH="1">
              <a:off x="8088559" y="4938389"/>
              <a:ext cx="283473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661" tIns="48331" rIns="96661" bIns="48331"/>
            <a:lstStyle/>
            <a:p>
              <a:endParaRPr lang="en-US"/>
            </a:p>
          </p:txBody>
        </p:sp>
        <p:sp>
          <p:nvSpPr>
            <p:cNvPr id="83993" name="Text Box 12"/>
            <p:cNvSpPr txBox="1">
              <a:spLocks noChangeArrowheads="1"/>
            </p:cNvSpPr>
            <p:nvPr/>
          </p:nvSpPr>
          <p:spPr bwMode="auto">
            <a:xfrm rot="5400000">
              <a:off x="7728104" y="4231050"/>
              <a:ext cx="1659802" cy="477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661" tIns="48331" rIns="96661" bIns="4833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8000"/>
                  </a:solidFill>
                  <a:latin typeface="Times New Roman" charset="0"/>
                </a:rPr>
                <a:t>Cosmology</a:t>
              </a:r>
              <a:endParaRPr lang="fr-FR">
                <a:solidFill>
                  <a:srgbClr val="008000"/>
                </a:solidFill>
                <a:latin typeface="Times New Roman" charset="0"/>
              </a:endParaRPr>
            </a:p>
          </p:txBody>
        </p:sp>
        <p:sp>
          <p:nvSpPr>
            <p:cNvPr id="83994" name="Line 31"/>
            <p:cNvSpPr>
              <a:spLocks noChangeShapeType="1"/>
            </p:cNvSpPr>
            <p:nvPr/>
          </p:nvSpPr>
          <p:spPr bwMode="auto">
            <a:xfrm flipV="1">
              <a:off x="2742285" y="1780781"/>
              <a:ext cx="0" cy="35258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661" tIns="48331" rIns="96661" bIns="48331"/>
            <a:lstStyle/>
            <a:p>
              <a:endParaRPr lang="en-US"/>
            </a:p>
          </p:txBody>
        </p:sp>
        <p:sp>
          <p:nvSpPr>
            <p:cNvPr id="83995" name="Line 44"/>
            <p:cNvSpPr>
              <a:spLocks noChangeShapeType="1"/>
            </p:cNvSpPr>
            <p:nvPr/>
          </p:nvSpPr>
          <p:spPr bwMode="auto">
            <a:xfrm flipH="1">
              <a:off x="2912008" y="3974888"/>
              <a:ext cx="283474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661" tIns="48331" rIns="96661" bIns="48331"/>
            <a:lstStyle/>
            <a:p>
              <a:endParaRPr lang="en-US"/>
            </a:p>
          </p:txBody>
        </p:sp>
        <p:sp>
          <p:nvSpPr>
            <p:cNvPr id="83996" name="Line 45"/>
            <p:cNvSpPr>
              <a:spLocks noChangeShapeType="1"/>
            </p:cNvSpPr>
            <p:nvPr/>
          </p:nvSpPr>
          <p:spPr bwMode="auto">
            <a:xfrm flipH="1">
              <a:off x="8099393" y="3995877"/>
              <a:ext cx="283473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661" tIns="48331" rIns="96661" bIns="48331"/>
            <a:lstStyle/>
            <a:p>
              <a:endParaRPr lang="en-US"/>
            </a:p>
          </p:txBody>
        </p:sp>
        <p:sp>
          <p:nvSpPr>
            <p:cNvPr id="83997" name="Line 49"/>
            <p:cNvSpPr>
              <a:spLocks noChangeShapeType="1"/>
            </p:cNvSpPr>
            <p:nvPr/>
          </p:nvSpPr>
          <p:spPr bwMode="auto">
            <a:xfrm flipV="1">
              <a:off x="7944114" y="1782689"/>
              <a:ext cx="0" cy="35258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6661" tIns="48331" rIns="96661" bIns="48331"/>
            <a:lstStyle/>
            <a:p>
              <a:endParaRPr lang="en-US"/>
            </a:p>
          </p:txBody>
        </p:sp>
        <p:sp>
          <p:nvSpPr>
            <p:cNvPr id="83998" name="Text Box 50"/>
            <p:cNvSpPr txBox="1">
              <a:spLocks noChangeArrowheads="1"/>
            </p:cNvSpPr>
            <p:nvPr/>
          </p:nvSpPr>
          <p:spPr bwMode="auto">
            <a:xfrm>
              <a:off x="3657600" y="6172200"/>
              <a:ext cx="2513853" cy="399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661" tIns="48331" rIns="96661" bIns="4833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900">
                  <a:latin typeface="Times New Roman" charset="0"/>
                </a:rPr>
                <a:t>(Figure from C. Giunti)</a:t>
              </a:r>
              <a:endParaRPr lang="fr-FR" sz="1900">
                <a:latin typeface="Times New Roman" charset="0"/>
              </a:endParaRPr>
            </a:p>
          </p:txBody>
        </p:sp>
      </p:grpSp>
      <p:cxnSp>
        <p:nvCxnSpPr>
          <p:cNvPr id="83971" name="Straight Connector 51"/>
          <p:cNvCxnSpPr>
            <a:cxnSpLocks noChangeShapeType="1"/>
          </p:cNvCxnSpPr>
          <p:nvPr/>
        </p:nvCxnSpPr>
        <p:spPr bwMode="auto">
          <a:xfrm>
            <a:off x="4343400" y="3598863"/>
            <a:ext cx="914400" cy="158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TextBox 53"/>
          <p:cNvSpPr txBox="1"/>
          <p:nvPr/>
        </p:nvSpPr>
        <p:spPr>
          <a:xfrm>
            <a:off x="4419600" y="3294063"/>
            <a:ext cx="774539" cy="369316"/>
          </a:xfrm>
          <a:prstGeom prst="rect">
            <a:avLst/>
          </a:prstGeom>
          <a:noFill/>
        </p:spPr>
        <p:txBody>
          <a:bodyPr wrap="none" lIns="91424" tIns="45712" rIns="91424" bIns="45712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00FF"/>
                </a:solidFill>
                <a:latin typeface="+mn-lt"/>
                <a:ea typeface="+mn-ea"/>
              </a:rPr>
              <a:t>10</a:t>
            </a:r>
            <a:r>
              <a:rPr lang="en-US" sz="1800" b="1" baseline="30000" dirty="0">
                <a:solidFill>
                  <a:srgbClr val="FF00FF"/>
                </a:solidFill>
                <a:latin typeface="+mn-lt"/>
                <a:ea typeface="+mn-ea"/>
              </a:rPr>
              <a:t>27</a:t>
            </a:r>
            <a:r>
              <a:rPr lang="en-US" sz="1800" b="1" dirty="0">
                <a:solidFill>
                  <a:srgbClr val="FF00FF"/>
                </a:solidFill>
                <a:latin typeface="+mn-lt"/>
                <a:ea typeface="+mn-ea"/>
              </a:rPr>
              <a:t> yr</a:t>
            </a:r>
          </a:p>
        </p:txBody>
      </p:sp>
      <p:cxnSp>
        <p:nvCxnSpPr>
          <p:cNvPr id="83973" name="Straight Connector 55"/>
          <p:cNvCxnSpPr>
            <a:cxnSpLocks noChangeShapeType="1"/>
          </p:cNvCxnSpPr>
          <p:nvPr/>
        </p:nvCxnSpPr>
        <p:spPr bwMode="auto">
          <a:xfrm>
            <a:off x="4343400" y="4327525"/>
            <a:ext cx="914400" cy="158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TextBox 56"/>
          <p:cNvSpPr txBox="1"/>
          <p:nvPr/>
        </p:nvSpPr>
        <p:spPr>
          <a:xfrm>
            <a:off x="4419600" y="4022725"/>
            <a:ext cx="774539" cy="369316"/>
          </a:xfrm>
          <a:prstGeom prst="rect">
            <a:avLst/>
          </a:prstGeom>
          <a:noFill/>
        </p:spPr>
        <p:txBody>
          <a:bodyPr wrap="none" lIns="91424" tIns="45712" rIns="91424" bIns="45712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00FF"/>
                </a:solidFill>
                <a:latin typeface="+mn-lt"/>
                <a:ea typeface="+mn-ea"/>
              </a:rPr>
              <a:t>10</a:t>
            </a:r>
            <a:r>
              <a:rPr lang="en-US" sz="1800" b="1" baseline="30000" dirty="0">
                <a:solidFill>
                  <a:srgbClr val="FF00FF"/>
                </a:solidFill>
                <a:latin typeface="+mn-lt"/>
                <a:ea typeface="+mn-ea"/>
              </a:rPr>
              <a:t>28</a:t>
            </a:r>
            <a:r>
              <a:rPr lang="en-US" sz="1800" b="1" dirty="0">
                <a:solidFill>
                  <a:srgbClr val="FF00FF"/>
                </a:solidFill>
                <a:latin typeface="+mn-lt"/>
                <a:ea typeface="+mn-ea"/>
              </a:rPr>
              <a:t> yr</a:t>
            </a:r>
          </a:p>
        </p:txBody>
      </p:sp>
      <p:sp>
        <p:nvSpPr>
          <p:cNvPr id="83975" name="Rectangle 57"/>
          <p:cNvSpPr>
            <a:spLocks noChangeArrowheads="1"/>
          </p:cNvSpPr>
          <p:nvPr/>
        </p:nvSpPr>
        <p:spPr bwMode="auto">
          <a:xfrm>
            <a:off x="1187450" y="2035175"/>
            <a:ext cx="2209800" cy="2286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algn="ctr"/>
            <a:endParaRPr lang="en-US" sz="2800"/>
          </a:p>
        </p:txBody>
      </p:sp>
      <p:sp>
        <p:nvSpPr>
          <p:cNvPr id="83976" name="Rectangle 58"/>
          <p:cNvSpPr>
            <a:spLocks noChangeArrowheads="1"/>
          </p:cNvSpPr>
          <p:nvPr/>
        </p:nvSpPr>
        <p:spPr bwMode="auto">
          <a:xfrm>
            <a:off x="6248400" y="2074863"/>
            <a:ext cx="2209800" cy="2286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algn="ctr"/>
            <a:endParaRPr lang="en-US" sz="2800"/>
          </a:p>
        </p:txBody>
      </p:sp>
      <p:sp>
        <p:nvSpPr>
          <p:cNvPr id="60" name="TextBox 59"/>
          <p:cNvSpPr txBox="1"/>
          <p:nvPr/>
        </p:nvSpPr>
        <p:spPr>
          <a:xfrm>
            <a:off x="1295400" y="990600"/>
            <a:ext cx="2410078" cy="523204"/>
          </a:xfrm>
          <a:prstGeom prst="rect">
            <a:avLst/>
          </a:prstGeom>
          <a:noFill/>
        </p:spPr>
        <p:txBody>
          <a:bodyPr wrap="none" lIns="91424" tIns="45712" rIns="91424" bIns="45712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B050"/>
                </a:solidFill>
                <a:latin typeface="+mn-lt"/>
                <a:ea typeface="+mn-ea"/>
              </a:rPr>
              <a:t>Normal Scheme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210300" y="990600"/>
            <a:ext cx="2541223" cy="523204"/>
          </a:xfrm>
          <a:prstGeom prst="rect">
            <a:avLst/>
          </a:prstGeom>
          <a:noFill/>
        </p:spPr>
        <p:txBody>
          <a:bodyPr wrap="none" lIns="91424" tIns="45712" rIns="91424" bIns="45712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B050"/>
                </a:solidFill>
                <a:latin typeface="+mn-lt"/>
                <a:ea typeface="+mn-ea"/>
              </a:rPr>
              <a:t>Inverted Scheme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152400" y="0"/>
            <a:ext cx="9296400" cy="685800"/>
          </a:xfrm>
          <a:prstGeom prst="rect">
            <a:avLst/>
          </a:prstGeom>
        </p:spPr>
        <p:txBody>
          <a:bodyPr lIns="91424" tIns="45712" rIns="91424" bIns="45712"/>
          <a:lstStyle/>
          <a:p>
            <a:pPr algn="ctr" defTabSz="966615" eaLnBrk="0" hangingPunct="0">
              <a:lnSpc>
                <a:spcPct val="80000"/>
              </a:lnSpc>
              <a:defRPr/>
            </a:pPr>
            <a:r>
              <a:rPr lang="en-US" sz="2700" b="1" kern="0" dirty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Sensitivity of Neutrinoless Double Beta Decay</a:t>
            </a:r>
          </a:p>
          <a:p>
            <a:pPr algn="ctr" defTabSz="966615" eaLnBrk="0" hangingPunct="0">
              <a:lnSpc>
                <a:spcPct val="80000"/>
              </a:lnSpc>
              <a:defRPr/>
            </a:pPr>
            <a:r>
              <a:rPr lang="en-US" sz="2700" b="1" kern="0" dirty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to Neutrino Mass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75409" y="1219200"/>
            <a:ext cx="1104357" cy="707870"/>
          </a:xfrm>
          <a:prstGeom prst="rect">
            <a:avLst/>
          </a:prstGeom>
          <a:noFill/>
        </p:spPr>
        <p:txBody>
          <a:bodyPr wrap="none" lIns="91424" tIns="45712" rIns="91424" bIns="45712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00FF"/>
                </a:solidFill>
                <a:latin typeface="+mn-lt"/>
                <a:ea typeface="+mn-ea"/>
              </a:rPr>
              <a:t>DBD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00FF"/>
                </a:solidFill>
                <a:latin typeface="+mn-lt"/>
                <a:ea typeface="+mn-ea"/>
              </a:rPr>
              <a:t>Life Time</a:t>
            </a:r>
          </a:p>
        </p:txBody>
      </p:sp>
      <p:cxnSp>
        <p:nvCxnSpPr>
          <p:cNvPr id="83981" name="Straight Connector 63"/>
          <p:cNvCxnSpPr>
            <a:cxnSpLocks noChangeShapeType="1"/>
          </p:cNvCxnSpPr>
          <p:nvPr/>
        </p:nvCxnSpPr>
        <p:spPr bwMode="auto">
          <a:xfrm>
            <a:off x="4343400" y="2862263"/>
            <a:ext cx="914400" cy="158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TextBox 64"/>
          <p:cNvSpPr txBox="1"/>
          <p:nvPr/>
        </p:nvSpPr>
        <p:spPr>
          <a:xfrm>
            <a:off x="4419600" y="2557463"/>
            <a:ext cx="774539" cy="369316"/>
          </a:xfrm>
          <a:prstGeom prst="rect">
            <a:avLst/>
          </a:prstGeom>
          <a:noFill/>
        </p:spPr>
        <p:txBody>
          <a:bodyPr wrap="none" lIns="91424" tIns="45712" rIns="91424" bIns="45712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00FF"/>
                </a:solidFill>
                <a:latin typeface="+mn-lt"/>
                <a:ea typeface="+mn-ea"/>
              </a:rPr>
              <a:t>10</a:t>
            </a:r>
            <a:r>
              <a:rPr lang="en-US" sz="1800" b="1" baseline="30000" dirty="0">
                <a:solidFill>
                  <a:srgbClr val="FF00FF"/>
                </a:solidFill>
                <a:latin typeface="+mn-lt"/>
                <a:ea typeface="+mn-ea"/>
              </a:rPr>
              <a:t>26</a:t>
            </a:r>
            <a:r>
              <a:rPr lang="en-US" sz="1800" b="1" dirty="0">
                <a:solidFill>
                  <a:srgbClr val="FF00FF"/>
                </a:solidFill>
                <a:latin typeface="+mn-lt"/>
                <a:ea typeface="+mn-ea"/>
              </a:rPr>
              <a:t> yr</a:t>
            </a:r>
          </a:p>
        </p:txBody>
      </p:sp>
      <p:sp>
        <p:nvSpPr>
          <p:cNvPr id="839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dirty="0">
                <a:solidFill>
                  <a:srgbClr val="606060"/>
                </a:solidFill>
              </a:rPr>
              <a:t>Katsushi Arisaka, UCLA</a:t>
            </a:r>
          </a:p>
        </p:txBody>
      </p:sp>
      <p:sp>
        <p:nvSpPr>
          <p:cNvPr id="83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218DE1E-CBD1-F84C-BD18-4B219688034D}" type="slidenum">
              <a:rPr lang="en-US" sz="1500">
                <a:solidFill>
                  <a:srgbClr val="606060"/>
                </a:solidFill>
              </a:rPr>
              <a:pPr eaLnBrk="1" hangingPunct="1"/>
              <a:t>39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3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7/25/2012</a:t>
            </a:r>
            <a:endParaRPr lang="en-US" sz="1500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67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3014339" cy="4586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XENON 1T (G2) </a:t>
            </a:r>
            <a:r>
              <a:rPr lang="en-US" dirty="0" smtClean="0">
                <a:solidFill>
                  <a:srgbClr val="009973"/>
                </a:solidFill>
              </a:rPr>
              <a:t>at Gran </a:t>
            </a:r>
            <a:r>
              <a:rPr lang="en-US" dirty="0" err="1" smtClean="0">
                <a:solidFill>
                  <a:srgbClr val="009973"/>
                </a:solidFill>
              </a:rPr>
              <a:t>Sasso</a:t>
            </a:r>
            <a:endParaRPr lang="en-US" dirty="0">
              <a:solidFill>
                <a:srgbClr val="00997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0069-A5A5-2640-8E1D-58A3D5D02CA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1859"/>
          <a:stretch/>
        </p:blipFill>
        <p:spPr>
          <a:xfrm>
            <a:off x="4038600" y="990600"/>
            <a:ext cx="5190922" cy="59448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35404" y="685800"/>
            <a:ext cx="2791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A6A6A6"/>
                </a:solidFill>
              </a:rPr>
              <a:t>Ran </a:t>
            </a:r>
            <a:r>
              <a:rPr lang="en-US" b="1" i="1" dirty="0" err="1" smtClean="0">
                <a:solidFill>
                  <a:srgbClr val="A6A6A6"/>
                </a:solidFill>
              </a:rPr>
              <a:t>Budnik’s</a:t>
            </a:r>
            <a:r>
              <a:rPr lang="en-US" b="1" i="1" dirty="0" smtClean="0">
                <a:solidFill>
                  <a:srgbClr val="A6A6A6"/>
                </a:solidFill>
              </a:rPr>
              <a:t> talk</a:t>
            </a:r>
            <a:r>
              <a:rPr lang="en-US" b="1" dirty="0" smtClean="0">
                <a:solidFill>
                  <a:srgbClr val="A6A6A6"/>
                </a:solidFill>
              </a:rPr>
              <a:t> </a:t>
            </a:r>
            <a:endParaRPr lang="en-US" b="1" dirty="0">
              <a:solidFill>
                <a:srgbClr val="A6A6A6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124200" y="2362200"/>
            <a:ext cx="3200400" cy="1066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2971800" y="4038600"/>
            <a:ext cx="3352800" cy="1524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34"/>
          <p:cNvSpPr txBox="1">
            <a:spLocks noChangeArrowheads="1"/>
          </p:cNvSpPr>
          <p:nvPr/>
        </p:nvSpPr>
        <p:spPr bwMode="auto">
          <a:xfrm>
            <a:off x="2819400" y="838200"/>
            <a:ext cx="997859" cy="132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1" tIns="45650" rIns="91301" bIns="456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FF0000"/>
                </a:solidFill>
                <a:latin typeface="Arial Narrow" charset="0"/>
              </a:rPr>
              <a:t>Xe</a:t>
            </a:r>
            <a:endParaRPr lang="en-US" sz="3200" b="1" dirty="0">
              <a:solidFill>
                <a:srgbClr val="FF0000"/>
              </a:solidFill>
              <a:latin typeface="Arial Narrow" charset="0"/>
            </a:endParaRPr>
          </a:p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  <a:latin typeface="Arial Narrow" charset="0"/>
              </a:rPr>
              <a:t>2.5 </a:t>
            </a:r>
            <a:r>
              <a:rPr lang="en-US" b="1" dirty="0">
                <a:solidFill>
                  <a:srgbClr val="FF0000"/>
                </a:solidFill>
                <a:latin typeface="Arial Narrow" charset="0"/>
              </a:rPr>
              <a:t>ton</a:t>
            </a:r>
          </a:p>
          <a:p>
            <a:pPr algn="ctr" eaLnBrk="1" hangingPunct="1"/>
            <a:r>
              <a:rPr lang="en-US" b="1" dirty="0">
                <a:solidFill>
                  <a:srgbClr val="FF0000"/>
                </a:solidFill>
                <a:latin typeface="Arial Narrow" charset="0"/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Arial Narrow" charset="0"/>
              </a:rPr>
              <a:t>1 </a:t>
            </a:r>
            <a:r>
              <a:rPr lang="en-US" b="1" dirty="0">
                <a:solidFill>
                  <a:srgbClr val="FF0000"/>
                </a:solidFill>
                <a:latin typeface="Arial Narrow" charset="0"/>
              </a:rPr>
              <a:t>ton)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53"/>
          <p:cNvCxnSpPr>
            <a:cxnSpLocks noChangeShapeType="1"/>
          </p:cNvCxnSpPr>
          <p:nvPr/>
        </p:nvCxnSpPr>
        <p:spPr bwMode="auto">
          <a:xfrm flipH="1">
            <a:off x="3505200" y="2514600"/>
            <a:ext cx="1588" cy="274320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3276600" y="3581400"/>
            <a:ext cx="762000" cy="373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5" tIns="45662" rIns="91325" bIns="45662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C00000"/>
                </a:solidFill>
                <a:latin typeface="Arial Narrow" charset="0"/>
              </a:rPr>
              <a:t>1 </a:t>
            </a:r>
            <a:r>
              <a:rPr lang="en-US" sz="1800" b="1" dirty="0">
                <a:solidFill>
                  <a:srgbClr val="C00000"/>
                </a:solidFill>
                <a:latin typeface="Arial Narrow" charset="0"/>
              </a:rPr>
              <a:t>m</a:t>
            </a:r>
          </a:p>
        </p:txBody>
      </p:sp>
      <p:cxnSp>
        <p:nvCxnSpPr>
          <p:cNvPr id="21" name="Straight Arrow Connector 53"/>
          <p:cNvCxnSpPr>
            <a:cxnSpLocks noChangeShapeType="1"/>
          </p:cNvCxnSpPr>
          <p:nvPr/>
        </p:nvCxnSpPr>
        <p:spPr bwMode="auto">
          <a:xfrm flipH="1">
            <a:off x="9372600" y="2133600"/>
            <a:ext cx="1588" cy="441960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8991600" y="4116724"/>
            <a:ext cx="685800" cy="3692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5" tIns="45662" rIns="91325" bIns="45662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C00000"/>
                </a:solidFill>
                <a:latin typeface="Arial Narrow" charset="0"/>
              </a:rPr>
              <a:t>10 </a:t>
            </a:r>
            <a:r>
              <a:rPr lang="en-US" sz="1800" b="1" dirty="0">
                <a:solidFill>
                  <a:srgbClr val="C00000"/>
                </a:solidFill>
                <a:latin typeface="Arial Narrow" charset="0"/>
              </a:rPr>
              <a:t>m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563630" y="5181600"/>
            <a:ext cx="992513" cy="5231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CCFFCC"/>
                </a:solidFill>
                <a:latin typeface="Arial Narrow" charset="0"/>
              </a:rPr>
              <a:t>Water</a:t>
            </a:r>
            <a:endParaRPr lang="en-US" sz="2800" b="1" dirty="0">
              <a:solidFill>
                <a:srgbClr val="CCFFCC"/>
              </a:solidFill>
              <a:latin typeface="Arial Narrow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81200" y="6324600"/>
            <a:ext cx="1401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b="1" dirty="0">
                <a:solidFill>
                  <a:srgbClr val="32946A"/>
                </a:solidFill>
                <a:latin typeface="Arial Narrow" charset="0"/>
              </a:rPr>
              <a:t>3</a:t>
            </a:r>
            <a:r>
              <a:rPr lang="ja-JP" altLang="en-US" sz="1800" b="1" dirty="0">
                <a:solidFill>
                  <a:srgbClr val="32946A"/>
                </a:solidFill>
                <a:latin typeface="Arial Narrow" charset="0"/>
              </a:rPr>
              <a:t>”</a:t>
            </a:r>
            <a:r>
              <a:rPr lang="en-US" sz="1800" b="1" dirty="0">
                <a:solidFill>
                  <a:srgbClr val="32946A"/>
                </a:solidFill>
                <a:latin typeface="Arial Narrow" charset="0"/>
              </a:rPr>
              <a:t> </a:t>
            </a:r>
            <a:r>
              <a:rPr lang="en-US" sz="1800" b="1" dirty="0" smtClean="0">
                <a:solidFill>
                  <a:srgbClr val="32946A"/>
                </a:solidFill>
                <a:latin typeface="Arial Narrow" charset="0"/>
              </a:rPr>
              <a:t>PMT x 250</a:t>
            </a:r>
            <a:endParaRPr lang="en-US" sz="1800" b="1" dirty="0">
              <a:solidFill>
                <a:srgbClr val="32946A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775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284057"/>
              </p:ext>
            </p:extLst>
          </p:nvPr>
        </p:nvGraphicFramePr>
        <p:xfrm>
          <a:off x="-152400" y="990600"/>
          <a:ext cx="5334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69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Tahoma" charset="0"/>
              </a:rPr>
              <a:t>Expected No. of DBD Signals and Backgrounds</a:t>
            </a:r>
            <a:br>
              <a:rPr lang="en-US" sz="2400">
                <a:latin typeface="Tahoma" charset="0"/>
              </a:rPr>
            </a:br>
            <a:r>
              <a:rPr lang="en-US" sz="2400">
                <a:latin typeface="Tahoma" charset="0"/>
              </a:rPr>
              <a:t>(10 ton-year of Liquid Xenon,  Window = 2479 ± 25 keV)</a:t>
            </a:r>
            <a:endParaRPr lang="en-US" sz="3600">
              <a:latin typeface="Tahoma" charset="0"/>
            </a:endParaRPr>
          </a:p>
        </p:txBody>
      </p:sp>
      <p:sp>
        <p:nvSpPr>
          <p:cNvPr id="12698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7/25/2012</a:t>
            </a:r>
            <a:endParaRPr lang="en-US" sz="1500" dirty="0">
              <a:solidFill>
                <a:srgbClr val="606060"/>
              </a:solidFill>
            </a:endParaRPr>
          </a:p>
        </p:txBody>
      </p:sp>
      <p:sp>
        <p:nvSpPr>
          <p:cNvPr id="1269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606060"/>
                </a:solidFill>
              </a:rPr>
              <a:t>Katsushi Arisaka, UCLA</a:t>
            </a:r>
          </a:p>
        </p:txBody>
      </p:sp>
      <p:sp>
        <p:nvSpPr>
          <p:cNvPr id="1269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4D9B411-52C3-934A-B4BE-6BABBB5BC369}" type="slidenum">
              <a:rPr lang="en-US" sz="1500">
                <a:solidFill>
                  <a:srgbClr val="606060"/>
                </a:solidFill>
              </a:rPr>
              <a:pPr eaLnBrk="1" hangingPunct="1"/>
              <a:t>40</a:t>
            </a:fld>
            <a:endParaRPr lang="en-US" sz="1500">
              <a:solidFill>
                <a:srgbClr val="606060"/>
              </a:solidFill>
            </a:endParaRP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564815"/>
              </p:ext>
            </p:extLst>
          </p:nvPr>
        </p:nvGraphicFramePr>
        <p:xfrm>
          <a:off x="4572002" y="990599"/>
          <a:ext cx="5373981" cy="5715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00200" y="6705600"/>
            <a:ext cx="2805113" cy="338138"/>
          </a:xfrm>
          <a:prstGeom prst="rect">
            <a:avLst/>
          </a:prstGeom>
          <a:noFill/>
        </p:spPr>
        <p:txBody>
          <a:bodyPr wrap="none" lIns="91424" tIns="45712" rIns="91424" bIns="45712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</a:rPr>
              <a:t>Self Shielding Cut (cm from wall)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5200" y="6705600"/>
            <a:ext cx="1430338" cy="338138"/>
          </a:xfrm>
          <a:prstGeom prst="rect">
            <a:avLst/>
          </a:prstGeom>
          <a:noFill/>
        </p:spPr>
        <p:txBody>
          <a:bodyPr wrap="none" lIns="91424" tIns="45712" rIns="91424" bIns="45712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</a:rPr>
              <a:t>Life Time (Year)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762000"/>
            <a:ext cx="2282825" cy="338138"/>
          </a:xfrm>
          <a:prstGeom prst="rect">
            <a:avLst/>
          </a:prstGeom>
          <a:noFill/>
        </p:spPr>
        <p:txBody>
          <a:bodyPr wrap="none" lIns="91424" tIns="45712" rIns="91424" bIns="45712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9933FF"/>
                </a:solidFill>
                <a:latin typeface="+mn-lt"/>
                <a:ea typeface="+mn-ea"/>
              </a:rPr>
              <a:t>No. of Background Events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3600" y="762000"/>
            <a:ext cx="2601913" cy="338138"/>
          </a:xfrm>
          <a:prstGeom prst="rect">
            <a:avLst/>
          </a:prstGeom>
          <a:noFill/>
        </p:spPr>
        <p:txBody>
          <a:bodyPr wrap="none" lIns="91424" tIns="45712" rIns="91424" bIns="45712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FF"/>
                </a:solidFill>
                <a:latin typeface="+mn-lt"/>
                <a:ea typeface="+mn-ea"/>
              </a:rPr>
              <a:t>No. of 0-Neutrino DBD Signals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5943600"/>
            <a:ext cx="820525" cy="338538"/>
          </a:xfrm>
          <a:prstGeom prst="rect">
            <a:avLst/>
          </a:prstGeom>
          <a:solidFill>
            <a:schemeClr val="bg1"/>
          </a:solidFill>
        </p:spPr>
        <p:txBody>
          <a:bodyPr wrap="none" lIns="91424" tIns="45712" rIns="91424" bIns="45712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6600"/>
                </a:solidFill>
                <a:latin typeface="+mn-lt"/>
                <a:ea typeface="+mn-ea"/>
              </a:rPr>
              <a:t>19.2 ton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95600" y="5943600"/>
            <a:ext cx="726950" cy="338538"/>
          </a:xfrm>
          <a:prstGeom prst="rect">
            <a:avLst/>
          </a:prstGeom>
          <a:solidFill>
            <a:schemeClr val="bg1"/>
          </a:solidFill>
        </p:spPr>
        <p:txBody>
          <a:bodyPr wrap="none" lIns="91424" tIns="45712" rIns="91424" bIns="45712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6600"/>
                </a:solidFill>
                <a:latin typeface="+mn-lt"/>
                <a:ea typeface="+mn-ea"/>
              </a:rPr>
              <a:t>9.8 ton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76400" y="5943600"/>
            <a:ext cx="820525" cy="338538"/>
          </a:xfrm>
          <a:prstGeom prst="rect">
            <a:avLst/>
          </a:prstGeom>
          <a:solidFill>
            <a:schemeClr val="bg1"/>
          </a:solidFill>
        </p:spPr>
        <p:txBody>
          <a:bodyPr wrap="none" lIns="91424" tIns="45712" rIns="91424" bIns="45712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6600"/>
                </a:solidFill>
                <a:latin typeface="+mn-lt"/>
                <a:ea typeface="+mn-ea"/>
              </a:rPr>
              <a:t>14.0 ton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91000" y="5943600"/>
            <a:ext cx="726950" cy="338538"/>
          </a:xfrm>
          <a:prstGeom prst="rect">
            <a:avLst/>
          </a:prstGeom>
          <a:solidFill>
            <a:schemeClr val="bg1"/>
          </a:solidFill>
        </p:spPr>
        <p:txBody>
          <a:bodyPr wrap="none" lIns="91424" tIns="45712" rIns="91424" bIns="45712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6600"/>
                </a:solidFill>
                <a:latin typeface="+mn-lt"/>
                <a:ea typeface="+mn-ea"/>
              </a:rPr>
              <a:t>6.6 ton</a:t>
            </a:r>
          </a:p>
        </p:txBody>
      </p:sp>
      <p:sp>
        <p:nvSpPr>
          <p:cNvPr id="2" name="Down Arrow 1"/>
          <p:cNvSpPr/>
          <p:nvPr/>
        </p:nvSpPr>
        <p:spPr>
          <a:xfrm>
            <a:off x="2819400" y="3886200"/>
            <a:ext cx="228600" cy="533400"/>
          </a:xfrm>
          <a:prstGeom prst="downArrow">
            <a:avLst/>
          </a:prstGeom>
          <a:solidFill>
            <a:schemeClr val="bg1"/>
          </a:solidFill>
          <a:ln w="38100" cmpd="sng">
            <a:solidFill>
              <a:srgbClr val="FFB26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Down Arrow 18"/>
          <p:cNvSpPr/>
          <p:nvPr/>
        </p:nvSpPr>
        <p:spPr>
          <a:xfrm flipV="1">
            <a:off x="7391400" y="3810000"/>
            <a:ext cx="228600" cy="533400"/>
          </a:xfrm>
          <a:prstGeom prst="downArrow">
            <a:avLst/>
          </a:prstGeom>
          <a:solidFill>
            <a:schemeClr val="bg1"/>
          </a:solidFill>
          <a:ln w="38100" cmpd="sng">
            <a:solidFill>
              <a:srgbClr val="FFB26C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270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Double Beta Decay </a:t>
            </a:r>
            <a:r>
              <a:rPr lang="en-US" sz="2800" dirty="0" smtClean="0">
                <a:latin typeface="Tahoma" charset="0"/>
                <a:ea typeface="ＭＳ Ｐゴシック" charset="0"/>
                <a:cs typeface="ＭＳ Ｐゴシック" charset="0"/>
              </a:rPr>
              <a:t>Experiments</a:t>
            </a:r>
            <a:br>
              <a:rPr lang="en-US" sz="2800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Tahoma" charset="0"/>
                <a:ea typeface="ＭＳ Ｐゴシック" charset="0"/>
                <a:cs typeface="ＭＳ Ｐゴシック" charset="0"/>
              </a:rPr>
              <a:t>(with </a:t>
            </a:r>
            <a:r>
              <a:rPr lang="en-US" sz="2800" dirty="0" smtClean="0">
                <a:solidFill>
                  <a:srgbClr val="FF6600"/>
                </a:solidFill>
                <a:latin typeface="Tahoma" charset="0"/>
                <a:ea typeface="ＭＳ Ｐゴシック" charset="0"/>
                <a:cs typeface="ＭＳ Ｐゴシック" charset="0"/>
              </a:rPr>
              <a:t>&lt;0.03 </a:t>
            </a:r>
            <a:r>
              <a:rPr lang="en-US" sz="2800" dirty="0" err="1" smtClean="0">
                <a:solidFill>
                  <a:srgbClr val="FF6600"/>
                </a:solidFill>
                <a:latin typeface="Tahoma" charset="0"/>
                <a:ea typeface="ＭＳ Ｐゴシック" charset="0"/>
                <a:cs typeface="ＭＳ Ｐゴシック" charset="0"/>
              </a:rPr>
              <a:t>mBq</a:t>
            </a:r>
            <a:r>
              <a:rPr lang="en-US" sz="2800" dirty="0" smtClean="0">
                <a:solidFill>
                  <a:srgbClr val="FF6600"/>
                </a:solidFill>
                <a:latin typeface="Tahoma" charset="0"/>
                <a:ea typeface="ＭＳ Ｐゴシック" charset="0"/>
                <a:cs typeface="ＭＳ Ｐゴシック" charset="0"/>
              </a:rPr>
              <a:t> QUPID</a:t>
            </a:r>
            <a:r>
              <a:rPr lang="en-US" sz="2800" dirty="0" smtClean="0">
                <a:latin typeface="Tahoma" charset="0"/>
                <a:ea typeface="ＭＳ Ｐゴシック" charset="0"/>
                <a:cs typeface="ＭＳ Ｐゴシック" charset="0"/>
              </a:rPr>
              <a:t>)</a:t>
            </a:r>
            <a:endParaRPr lang="en-US" sz="28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606060"/>
                </a:solidFill>
              </a:rPr>
              <a:t>Katsushi Arisaka, UCLA</a:t>
            </a:r>
          </a:p>
        </p:txBody>
      </p:sp>
      <p:sp>
        <p:nvSpPr>
          <p:cNvPr id="921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EA558C8-90CD-2848-9B06-A13E8F821668}" type="slidenum">
              <a:rPr lang="en-US" sz="1500">
                <a:solidFill>
                  <a:srgbClr val="606060"/>
                </a:solidFill>
              </a:rPr>
              <a:pPr eaLnBrk="1" hangingPunct="1"/>
              <a:t>41</a:t>
            </a:fld>
            <a:endParaRPr lang="en-US" sz="1500">
              <a:solidFill>
                <a:srgbClr val="606060"/>
              </a:solidFill>
            </a:endParaRPr>
          </a:p>
        </p:txBody>
      </p:sp>
      <p:graphicFrame>
        <p:nvGraphicFramePr>
          <p:cNvPr id="92162" name="Content Placeholder 8"/>
          <p:cNvGraphicFramePr>
            <a:graphicFrameLocks noGrp="1"/>
          </p:cNvGraphicFramePr>
          <p:nvPr>
            <p:ph idx="1"/>
          </p:nvPr>
        </p:nvGraphicFramePr>
        <p:xfrm>
          <a:off x="228600" y="819150"/>
          <a:ext cx="934085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" name="Worksheet" r:id="rId4" imgW="9339881" imgH="6096528" progId="Excel.Sheet.8">
                  <p:embed/>
                </p:oleObj>
              </mc:Choice>
              <mc:Fallback>
                <p:oleObj name="Worksheet" r:id="rId4" imgW="9339881" imgH="6096528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819150"/>
                        <a:ext cx="9340850" cy="60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 bwMode="auto">
          <a:xfrm>
            <a:off x="6497638" y="2687638"/>
            <a:ext cx="1676400" cy="338137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FF"/>
                </a:solidFill>
                <a:latin typeface="+mn-lt"/>
                <a:ea typeface="+mn-ea"/>
              </a:rPr>
              <a:t>EXO  1Ton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5257800" y="1676400"/>
            <a:ext cx="1143000" cy="338138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FF"/>
                </a:solidFill>
                <a:latin typeface="+mn-lt"/>
                <a:ea typeface="+mn-ea"/>
              </a:rPr>
              <a:t>EXO200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2279650" y="3713163"/>
            <a:ext cx="1143000" cy="584200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D76F6F"/>
                </a:solidFill>
                <a:latin typeface="+mn-lt"/>
                <a:ea typeface="+mn-ea"/>
              </a:rPr>
              <a:t>NEMO3  (Mo)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1295400" y="5486400"/>
            <a:ext cx="1143000" cy="584200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D76F6F"/>
                </a:solidFill>
                <a:latin typeface="+mn-lt"/>
                <a:ea typeface="+mn-ea"/>
              </a:rPr>
              <a:t>NEMO3 </a:t>
            </a:r>
          </a:p>
          <a:p>
            <a:pPr>
              <a:defRPr/>
            </a:pPr>
            <a:r>
              <a:rPr lang="en-US" sz="1600" b="1" dirty="0">
                <a:solidFill>
                  <a:srgbClr val="D76F6F"/>
                </a:solidFill>
                <a:latin typeface="+mn-lt"/>
                <a:ea typeface="+mn-ea"/>
              </a:rPr>
              <a:t>(Se)</a:t>
            </a:r>
          </a:p>
        </p:txBody>
      </p:sp>
      <p:sp>
        <p:nvSpPr>
          <p:cNvPr id="92171" name="TextBox 12"/>
          <p:cNvSpPr txBox="1">
            <a:spLocks noChangeArrowheads="1"/>
          </p:cNvSpPr>
          <p:nvPr/>
        </p:nvSpPr>
        <p:spPr bwMode="auto">
          <a:xfrm>
            <a:off x="6769100" y="6553200"/>
            <a:ext cx="1536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Mass (kg)</a:t>
            </a:r>
          </a:p>
        </p:txBody>
      </p:sp>
      <p:sp>
        <p:nvSpPr>
          <p:cNvPr id="92172" name="TextBox 16"/>
          <p:cNvSpPr txBox="1">
            <a:spLocks noChangeArrowheads="1"/>
          </p:cNvSpPr>
          <p:nvPr/>
        </p:nvSpPr>
        <p:spPr bwMode="auto">
          <a:xfrm rot="-5400000">
            <a:off x="-1624012" y="2971800"/>
            <a:ext cx="3862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No. of Backgrounds (/year)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000" y="4005263"/>
            <a:ext cx="968375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rgbClr val="00CCFF"/>
                </a:solidFill>
                <a:latin typeface="+mn-lt"/>
                <a:ea typeface="+mn-ea"/>
              </a:rPr>
              <a:t>Cuoricino</a:t>
            </a:r>
            <a:endParaRPr lang="en-US" sz="1600" b="1" dirty="0">
              <a:solidFill>
                <a:srgbClr val="00CCFF"/>
              </a:solidFill>
              <a:latin typeface="+mn-lt"/>
              <a:ea typeface="+mn-e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76600" y="4697413"/>
            <a:ext cx="881063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B050"/>
                </a:solidFill>
                <a:latin typeface="+mn-lt"/>
                <a:ea typeface="+mn-ea"/>
              </a:rPr>
              <a:t>GERDA 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33800" y="5480050"/>
            <a:ext cx="92710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B050"/>
                </a:solidFill>
                <a:latin typeface="+mn-lt"/>
                <a:ea typeface="+mn-ea"/>
              </a:rPr>
              <a:t>GERDA II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97525" y="4640263"/>
            <a:ext cx="973138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B050"/>
                </a:solidFill>
                <a:latin typeface="+mn-lt"/>
                <a:ea typeface="+mn-ea"/>
              </a:rPr>
              <a:t>GERDA III</a:t>
            </a:r>
          </a:p>
        </p:txBody>
      </p:sp>
      <p:sp>
        <p:nvSpPr>
          <p:cNvPr id="92177" name="TextBox 22"/>
          <p:cNvSpPr txBox="1">
            <a:spLocks noChangeArrowheads="1"/>
          </p:cNvSpPr>
          <p:nvPr/>
        </p:nvSpPr>
        <p:spPr bwMode="auto">
          <a:xfrm>
            <a:off x="3878263" y="4445000"/>
            <a:ext cx="1905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D76F6F"/>
                </a:solidFill>
                <a:latin typeface="Arial Narrow" charset="0"/>
              </a:rPr>
              <a:t>Super-NEMO (Se)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32388" y="3560763"/>
            <a:ext cx="887412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CCFF"/>
                </a:solidFill>
                <a:latin typeface="+mn-lt"/>
                <a:ea typeface="+mn-ea"/>
              </a:rPr>
              <a:t>CUORE 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800600"/>
            <a:ext cx="93345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CCFF"/>
                </a:solidFill>
                <a:latin typeface="+mn-lt"/>
                <a:ea typeface="+mn-ea"/>
              </a:rPr>
              <a:t>CUORE II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19800" y="3762375"/>
            <a:ext cx="9810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CCFF"/>
                </a:solidFill>
                <a:latin typeface="+mn-lt"/>
                <a:ea typeface="+mn-ea"/>
              </a:rPr>
              <a:t>CUORE III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86400" y="5224463"/>
            <a:ext cx="803275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COBRA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953000" y="2786063"/>
            <a:ext cx="1184275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70C0"/>
                </a:solidFill>
                <a:latin typeface="+mn-lt"/>
                <a:ea typeface="+mn-ea"/>
              </a:rPr>
              <a:t>CANDLES III</a:t>
            </a:r>
          </a:p>
        </p:txBody>
      </p:sp>
      <p:cxnSp>
        <p:nvCxnSpPr>
          <p:cNvPr id="92183" name="Straight Connector 32"/>
          <p:cNvCxnSpPr>
            <a:cxnSpLocks noChangeShapeType="1"/>
          </p:cNvCxnSpPr>
          <p:nvPr/>
        </p:nvCxnSpPr>
        <p:spPr bwMode="auto">
          <a:xfrm rot="5400000">
            <a:off x="4114800" y="1676400"/>
            <a:ext cx="5029200" cy="3657600"/>
          </a:xfrm>
          <a:prstGeom prst="line">
            <a:avLst/>
          </a:prstGeom>
          <a:noFill/>
          <a:ln w="12700">
            <a:solidFill>
              <a:srgbClr val="FF99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4" name="Straight Connector 35"/>
          <p:cNvCxnSpPr>
            <a:cxnSpLocks noChangeShapeType="1"/>
          </p:cNvCxnSpPr>
          <p:nvPr/>
        </p:nvCxnSpPr>
        <p:spPr bwMode="auto">
          <a:xfrm rot="5400000">
            <a:off x="2209800" y="1676400"/>
            <a:ext cx="5029200" cy="3657600"/>
          </a:xfrm>
          <a:prstGeom prst="line">
            <a:avLst/>
          </a:prstGeom>
          <a:noFill/>
          <a:ln w="12700">
            <a:solidFill>
              <a:srgbClr val="FF99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5" name="Straight Connector 36"/>
          <p:cNvCxnSpPr>
            <a:cxnSpLocks noChangeAspect="1" noChangeShapeType="1"/>
          </p:cNvCxnSpPr>
          <p:nvPr/>
        </p:nvCxnSpPr>
        <p:spPr bwMode="auto">
          <a:xfrm rot="5400000">
            <a:off x="681038" y="1628775"/>
            <a:ext cx="4681538" cy="3405187"/>
          </a:xfrm>
          <a:prstGeom prst="line">
            <a:avLst/>
          </a:prstGeom>
          <a:noFill/>
          <a:ln w="12700">
            <a:solidFill>
              <a:srgbClr val="FF99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6" name="Straight Connector 37"/>
          <p:cNvCxnSpPr>
            <a:cxnSpLocks noChangeAspect="1"/>
          </p:cNvCxnSpPr>
          <p:nvPr/>
        </p:nvCxnSpPr>
        <p:spPr bwMode="auto">
          <a:xfrm rot="5400000">
            <a:off x="6300787" y="3622676"/>
            <a:ext cx="2714625" cy="1974850"/>
          </a:xfrm>
          <a:prstGeom prst="line">
            <a:avLst/>
          </a:prstGeom>
          <a:noFill/>
          <a:ln w="12700">
            <a:solidFill>
              <a:srgbClr val="FF99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TextBox 38"/>
          <p:cNvSpPr txBox="1"/>
          <p:nvPr/>
        </p:nvSpPr>
        <p:spPr bwMode="auto">
          <a:xfrm>
            <a:off x="6324600" y="5205413"/>
            <a:ext cx="1676400" cy="585787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FF"/>
                </a:solidFill>
                <a:latin typeface="+mn-lt"/>
                <a:ea typeface="+mn-ea"/>
              </a:rPr>
              <a:t>EXO 1Ton</a:t>
            </a:r>
          </a:p>
          <a:p>
            <a:pPr>
              <a:defRPr/>
            </a:pPr>
            <a:r>
              <a:rPr lang="en-US" sz="1600" b="1" dirty="0">
                <a:solidFill>
                  <a:srgbClr val="FF00FF"/>
                </a:solidFill>
                <a:latin typeface="+mn-lt"/>
                <a:ea typeface="+mn-ea"/>
              </a:rPr>
              <a:t>(</a:t>
            </a:r>
            <a:r>
              <a:rPr lang="en-US" sz="1600" b="1" dirty="0" err="1">
                <a:solidFill>
                  <a:srgbClr val="FF00FF"/>
                </a:solidFill>
                <a:latin typeface="+mn-lt"/>
                <a:ea typeface="+mn-ea"/>
              </a:rPr>
              <a:t>Ba</a:t>
            </a:r>
            <a:r>
              <a:rPr lang="en-US" sz="1600" b="1" dirty="0">
                <a:solidFill>
                  <a:srgbClr val="FF00FF"/>
                </a:solidFill>
                <a:latin typeface="+mn-lt"/>
                <a:ea typeface="+mn-ea"/>
              </a:rPr>
              <a:t> tag)</a:t>
            </a:r>
          </a:p>
        </p:txBody>
      </p:sp>
      <p:sp>
        <p:nvSpPr>
          <p:cNvPr id="92188" name="Diamond 39"/>
          <p:cNvSpPr>
            <a:spLocks noChangeAspect="1"/>
          </p:cNvSpPr>
          <p:nvPr/>
        </p:nvSpPr>
        <p:spPr bwMode="auto">
          <a:xfrm>
            <a:off x="6797675" y="5715000"/>
            <a:ext cx="136525" cy="136525"/>
          </a:xfrm>
          <a:prstGeom prst="diamond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 bwMode="auto">
          <a:xfrm>
            <a:off x="2133600" y="3135313"/>
            <a:ext cx="1143000" cy="369887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9900"/>
                </a:solidFill>
                <a:latin typeface="+mn-lt"/>
                <a:ea typeface="+mn-ea"/>
              </a:rPr>
              <a:t>10</a:t>
            </a:r>
            <a:r>
              <a:rPr lang="en-US" sz="1800" b="1" baseline="30000" dirty="0">
                <a:solidFill>
                  <a:srgbClr val="FF9900"/>
                </a:solidFill>
                <a:latin typeface="+mn-lt"/>
                <a:ea typeface="+mn-ea"/>
              </a:rPr>
              <a:t>25</a:t>
            </a:r>
            <a:r>
              <a:rPr lang="en-US" sz="1800" b="1" dirty="0">
                <a:solidFill>
                  <a:srgbClr val="FF9900"/>
                </a:solidFill>
                <a:latin typeface="+mn-lt"/>
                <a:ea typeface="+mn-ea"/>
              </a:rPr>
              <a:t> yrs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4038600" y="3124200"/>
            <a:ext cx="1143000" cy="369888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9900"/>
                </a:solidFill>
                <a:latin typeface="+mn-lt"/>
                <a:ea typeface="+mn-ea"/>
              </a:rPr>
              <a:t>10</a:t>
            </a:r>
            <a:r>
              <a:rPr lang="en-US" sz="1800" b="1" baseline="30000" dirty="0">
                <a:solidFill>
                  <a:srgbClr val="FF9900"/>
                </a:solidFill>
                <a:latin typeface="+mn-lt"/>
                <a:ea typeface="+mn-ea"/>
              </a:rPr>
              <a:t>26</a:t>
            </a:r>
            <a:r>
              <a:rPr lang="en-US" sz="1800" b="1" dirty="0">
                <a:solidFill>
                  <a:srgbClr val="FF9900"/>
                </a:solidFill>
                <a:latin typeface="+mn-lt"/>
                <a:ea typeface="+mn-ea"/>
              </a:rPr>
              <a:t> yrs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5867400" y="3135313"/>
            <a:ext cx="1143000" cy="369887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9900"/>
                </a:solidFill>
                <a:latin typeface="+mn-lt"/>
                <a:ea typeface="+mn-ea"/>
              </a:rPr>
              <a:t>10</a:t>
            </a:r>
            <a:r>
              <a:rPr lang="en-US" sz="1800" b="1" baseline="30000" dirty="0">
                <a:solidFill>
                  <a:srgbClr val="FF9900"/>
                </a:solidFill>
                <a:latin typeface="+mn-lt"/>
                <a:ea typeface="+mn-ea"/>
              </a:rPr>
              <a:t>27</a:t>
            </a:r>
            <a:r>
              <a:rPr lang="en-US" sz="1800" b="1" dirty="0">
                <a:solidFill>
                  <a:srgbClr val="FF9900"/>
                </a:solidFill>
                <a:latin typeface="+mn-lt"/>
                <a:ea typeface="+mn-ea"/>
              </a:rPr>
              <a:t> yrs</a:t>
            </a:r>
          </a:p>
        </p:txBody>
      </p:sp>
      <p:sp>
        <p:nvSpPr>
          <p:cNvPr id="44" name="TextBox 43"/>
          <p:cNvSpPr txBox="1"/>
          <p:nvPr/>
        </p:nvSpPr>
        <p:spPr bwMode="auto">
          <a:xfrm>
            <a:off x="7620000" y="3135313"/>
            <a:ext cx="1143000" cy="369887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9900"/>
                </a:solidFill>
                <a:latin typeface="+mn-lt"/>
                <a:ea typeface="+mn-ea"/>
              </a:rPr>
              <a:t>10</a:t>
            </a:r>
            <a:r>
              <a:rPr lang="en-US" sz="1800" b="1" baseline="30000" dirty="0">
                <a:solidFill>
                  <a:srgbClr val="FF9900"/>
                </a:solidFill>
                <a:latin typeface="+mn-lt"/>
                <a:ea typeface="+mn-ea"/>
              </a:rPr>
              <a:t>28</a:t>
            </a:r>
            <a:r>
              <a:rPr lang="en-US" sz="1800" b="1" dirty="0">
                <a:solidFill>
                  <a:srgbClr val="FF9900"/>
                </a:solidFill>
                <a:latin typeface="+mn-lt"/>
                <a:ea typeface="+mn-ea"/>
              </a:rPr>
              <a:t> yrs</a:t>
            </a:r>
          </a:p>
        </p:txBody>
      </p:sp>
      <p:sp>
        <p:nvSpPr>
          <p:cNvPr id="92193" name="Diamond 44"/>
          <p:cNvSpPr>
            <a:spLocks noChangeAspect="1"/>
          </p:cNvSpPr>
          <p:nvPr/>
        </p:nvSpPr>
        <p:spPr bwMode="auto">
          <a:xfrm>
            <a:off x="7864475" y="3962400"/>
            <a:ext cx="136525" cy="136525"/>
          </a:xfrm>
          <a:prstGeom prst="diamond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4" name="Diamond 45"/>
          <p:cNvSpPr>
            <a:spLocks noChangeAspect="1"/>
          </p:cNvSpPr>
          <p:nvPr/>
        </p:nvSpPr>
        <p:spPr bwMode="auto">
          <a:xfrm>
            <a:off x="7897813" y="4324350"/>
            <a:ext cx="136525" cy="136525"/>
          </a:xfrm>
          <a:prstGeom prst="diamond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5" name="Rectangle 36"/>
          <p:cNvSpPr>
            <a:spLocks noChangeArrowheads="1"/>
          </p:cNvSpPr>
          <p:nvPr/>
        </p:nvSpPr>
        <p:spPr bwMode="auto">
          <a:xfrm>
            <a:off x="7848600" y="3937000"/>
            <a:ext cx="152400" cy="1524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6" name="Rectangle 37"/>
          <p:cNvSpPr>
            <a:spLocks noChangeArrowheads="1"/>
          </p:cNvSpPr>
          <p:nvPr/>
        </p:nvSpPr>
        <p:spPr bwMode="auto">
          <a:xfrm>
            <a:off x="7848600" y="5562600"/>
            <a:ext cx="152400" cy="15240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4572000" y="3810000"/>
            <a:ext cx="4152900" cy="1412875"/>
            <a:chOff x="4572000" y="3810000"/>
            <a:chExt cx="4152428" cy="1412875"/>
          </a:xfrm>
        </p:grpSpPr>
        <p:sp>
          <p:nvSpPr>
            <p:cNvPr id="92198" name="TextBox 9"/>
            <p:cNvSpPr txBox="1">
              <a:spLocks noChangeArrowheads="1"/>
            </p:cNvSpPr>
            <p:nvPr/>
          </p:nvSpPr>
          <p:spPr bwMode="auto">
            <a:xfrm>
              <a:off x="7314888" y="4648200"/>
              <a:ext cx="140954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2" rIns="91424" bIns="45712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FF0000"/>
                  </a:solidFill>
                  <a:latin typeface="Arial Narrow" charset="0"/>
                </a:rPr>
                <a:t>XAX (Enriched)</a:t>
              </a:r>
            </a:p>
          </p:txBody>
        </p:sp>
        <p:sp>
          <p:nvSpPr>
            <p:cNvPr id="92199" name="Diamond 39"/>
            <p:cNvSpPr>
              <a:spLocks noChangeArrowheads="1"/>
            </p:cNvSpPr>
            <p:nvPr/>
          </p:nvSpPr>
          <p:spPr bwMode="auto">
            <a:xfrm>
              <a:off x="7924800" y="5070475"/>
              <a:ext cx="152400" cy="152400"/>
            </a:xfrm>
            <a:prstGeom prst="diamond">
              <a:avLst/>
            </a:prstGeom>
            <a:solidFill>
              <a:srgbClr val="FF66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0" name="Diamond 44"/>
            <p:cNvSpPr>
              <a:spLocks noChangeArrowheads="1"/>
            </p:cNvSpPr>
            <p:nvPr/>
          </p:nvSpPr>
          <p:spPr bwMode="auto">
            <a:xfrm>
              <a:off x="6400800" y="4572000"/>
              <a:ext cx="152400" cy="152400"/>
            </a:xfrm>
            <a:prstGeom prst="diamond">
              <a:avLst/>
            </a:prstGeom>
            <a:solidFill>
              <a:srgbClr val="FF66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1" name="Diamond 45"/>
            <p:cNvSpPr>
              <a:spLocks noChangeArrowheads="1"/>
            </p:cNvSpPr>
            <p:nvPr/>
          </p:nvSpPr>
          <p:spPr bwMode="auto">
            <a:xfrm>
              <a:off x="4800600" y="4114800"/>
              <a:ext cx="152400" cy="152400"/>
            </a:xfrm>
            <a:prstGeom prst="diamond">
              <a:avLst/>
            </a:prstGeom>
            <a:solidFill>
              <a:srgbClr val="FF6600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2202" name="Straight Arrow Connector 49"/>
            <p:cNvCxnSpPr>
              <a:cxnSpLocks noChangeShapeType="1"/>
            </p:cNvCxnSpPr>
            <p:nvPr/>
          </p:nvCxnSpPr>
          <p:spPr bwMode="auto">
            <a:xfrm>
              <a:off x="5029200" y="4225925"/>
              <a:ext cx="1295400" cy="38100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03" name="Straight Arrow Connector 51"/>
            <p:cNvCxnSpPr>
              <a:cxnSpLocks noChangeShapeType="1"/>
            </p:cNvCxnSpPr>
            <p:nvPr/>
          </p:nvCxnSpPr>
          <p:spPr bwMode="auto">
            <a:xfrm>
              <a:off x="6611938" y="4716463"/>
              <a:ext cx="1295400" cy="38100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204" name="TextBox 52"/>
            <p:cNvSpPr txBox="1">
              <a:spLocks noChangeArrowheads="1"/>
            </p:cNvSpPr>
            <p:nvPr/>
          </p:nvSpPr>
          <p:spPr bwMode="auto">
            <a:xfrm>
              <a:off x="6324401" y="4267200"/>
              <a:ext cx="1269856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2" rIns="91424" bIns="45712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FF0000"/>
                  </a:solidFill>
                  <a:latin typeface="Arial Narrow" charset="0"/>
                </a:rPr>
                <a:t>XAX (Natural)</a:t>
              </a:r>
            </a:p>
          </p:txBody>
        </p:sp>
        <p:sp>
          <p:nvSpPr>
            <p:cNvPr id="54" name="TextBox 53"/>
            <p:cNvSpPr txBox="1"/>
            <p:nvPr/>
          </p:nvSpPr>
          <p:spPr bwMode="auto">
            <a:xfrm>
              <a:off x="4572000" y="3810000"/>
              <a:ext cx="979377" cy="338138"/>
            </a:xfrm>
            <a:prstGeom prst="rect">
              <a:avLst/>
            </a:prstGeom>
            <a:noFill/>
          </p:spPr>
          <p:txBody>
            <a:bodyPr wrap="none" lIns="91424" tIns="45712" rIns="91424" bIns="45712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+mn-lt"/>
                  <a:ea typeface="+mn-ea"/>
                </a:rPr>
                <a:t>XENON1T</a:t>
              </a:r>
            </a:p>
          </p:txBody>
        </p:sp>
      </p:grpSp>
      <p:sp>
        <p:nvSpPr>
          <p:cNvPr id="4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7/25/2012</a:t>
            </a:r>
            <a:endParaRPr lang="en-US" sz="1500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625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 txBox="1">
            <a:spLocks/>
          </p:cNvSpPr>
          <p:nvPr/>
        </p:nvSpPr>
        <p:spPr bwMode="auto">
          <a:xfrm>
            <a:off x="152400" y="0"/>
            <a:ext cx="929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5" tIns="48307" rIns="96615" bIns="48307"/>
          <a:lstStyle>
            <a:lvl1pPr defTabSz="9620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620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620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620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620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US" sz="2700" b="1">
              <a:solidFill>
                <a:srgbClr val="C00000"/>
              </a:solidFill>
              <a:latin typeface="Tahoma" charset="0"/>
            </a:endParaRPr>
          </a:p>
        </p:txBody>
      </p:sp>
      <p:pic>
        <p:nvPicPr>
          <p:cNvPr id="133123" name="Picture 18" descr="C:\Documents and Settings\Katsushi Arisaka\Desktop\Artin XAX  Final\XAX_Depleted_MultiHit_0_3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4"/>
          <a:stretch>
            <a:fillRect/>
          </a:stretch>
        </p:blipFill>
        <p:spPr bwMode="auto">
          <a:xfrm>
            <a:off x="555625" y="914400"/>
            <a:ext cx="85883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 bwMode="auto">
          <a:xfrm>
            <a:off x="6640513" y="3486150"/>
            <a:ext cx="1511300" cy="307975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  <a:ea typeface="+mn-ea"/>
              </a:rPr>
              <a:t>Be7 Solar Neutrino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5802313" y="5326063"/>
            <a:ext cx="1430337" cy="307975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  <a:ea typeface="+mn-ea"/>
              </a:rPr>
              <a:t>B8 Solar Neutrino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1687513" y="1744663"/>
            <a:ext cx="1860550" cy="307975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>
              <a:defRPr/>
            </a:pPr>
            <a:r>
              <a:rPr lang="en-US" sz="1400" b="1" dirty="0">
                <a:latin typeface="+mn-lt"/>
                <a:ea typeface="+mn-ea"/>
              </a:rPr>
              <a:t>100 GeV  WIMP (10</a:t>
            </a:r>
            <a:r>
              <a:rPr lang="en-US" sz="1400" b="1" baseline="30000" dirty="0">
                <a:latin typeface="+mn-lt"/>
                <a:ea typeface="+mn-ea"/>
              </a:rPr>
              <a:t>-8</a:t>
            </a:r>
            <a:r>
              <a:rPr lang="en-US" sz="1400" b="1" dirty="0">
                <a:latin typeface="+mn-lt"/>
                <a:ea typeface="+mn-ea"/>
              </a:rPr>
              <a:t> pb)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3592513" y="4572000"/>
            <a:ext cx="566737" cy="307975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>
              <a:defRPr/>
            </a:pPr>
            <a:r>
              <a:rPr lang="en-US" sz="1400" b="1" dirty="0">
                <a:latin typeface="+mn-lt"/>
                <a:ea typeface="+mn-ea"/>
              </a:rPr>
              <a:t>1 </a:t>
            </a:r>
            <a:r>
              <a:rPr lang="en-US" sz="1400" b="1" dirty="0" err="1">
                <a:latin typeface="+mn-lt"/>
                <a:ea typeface="+mn-ea"/>
              </a:rPr>
              <a:t>TeV</a:t>
            </a:r>
            <a:endParaRPr lang="en-US" sz="1400" b="1" dirty="0">
              <a:latin typeface="+mn-lt"/>
              <a:ea typeface="+mn-ea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2487613" y="4695825"/>
            <a:ext cx="647700" cy="307975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>
              <a:defRPr/>
            </a:pPr>
            <a:r>
              <a:rPr lang="en-US" sz="1400" b="1" dirty="0">
                <a:latin typeface="+mn-lt"/>
                <a:ea typeface="+mn-ea"/>
              </a:rPr>
              <a:t>10 </a:t>
            </a:r>
            <a:r>
              <a:rPr lang="en-US" sz="1400" b="1" dirty="0" err="1">
                <a:latin typeface="+mn-lt"/>
                <a:ea typeface="+mn-ea"/>
              </a:rPr>
              <a:t>TeV</a:t>
            </a:r>
            <a:endParaRPr lang="en-US" sz="1400" b="1" dirty="0">
              <a:latin typeface="+mn-lt"/>
              <a:ea typeface="+mn-ea"/>
            </a:endParaRPr>
          </a:p>
        </p:txBody>
      </p:sp>
      <p:sp>
        <p:nvSpPr>
          <p:cNvPr id="133129" name="TextBox 21"/>
          <p:cNvSpPr txBox="1">
            <a:spLocks noChangeArrowheads="1"/>
          </p:cNvSpPr>
          <p:nvPr/>
        </p:nvSpPr>
        <p:spPr bwMode="auto">
          <a:xfrm>
            <a:off x="3744913" y="4114800"/>
            <a:ext cx="1464427" cy="30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6666FF"/>
                </a:solidFill>
                <a:latin typeface="Arial Narrow" charset="0"/>
              </a:rPr>
              <a:t>2</a:t>
            </a:r>
            <a:r>
              <a:rPr lang="en-US" sz="1400" b="1" dirty="0">
                <a:solidFill>
                  <a:srgbClr val="6666FF"/>
                </a:solidFill>
                <a:latin typeface="Arial Narrow" charset="0"/>
                <a:sym typeface="Symbol" charset="0"/>
              </a:rPr>
              <a:t> DBD </a:t>
            </a:r>
            <a:r>
              <a:rPr lang="en-US" sz="1400" b="1" dirty="0" smtClean="0">
                <a:solidFill>
                  <a:srgbClr val="6666FF"/>
                </a:solidFill>
                <a:latin typeface="Arial Narrow" charset="0"/>
                <a:sym typeface="Symbol" charset="0"/>
              </a:rPr>
              <a:t>(5E21 </a:t>
            </a:r>
            <a:r>
              <a:rPr lang="en-US" sz="1400" b="1" dirty="0" err="1">
                <a:solidFill>
                  <a:srgbClr val="6666FF"/>
                </a:solidFill>
                <a:latin typeface="Arial Narrow" charset="0"/>
                <a:sym typeface="Symbol" charset="0"/>
              </a:rPr>
              <a:t>yrs</a:t>
            </a:r>
            <a:r>
              <a:rPr lang="en-US" sz="1400" b="1" dirty="0" smtClean="0">
                <a:solidFill>
                  <a:srgbClr val="6666FF"/>
                </a:solidFill>
                <a:latin typeface="Arial Narrow" charset="0"/>
                <a:sym typeface="Symbol" charset="0"/>
              </a:rPr>
              <a:t>)</a:t>
            </a:r>
            <a:endParaRPr lang="en-US" sz="1400" b="1" dirty="0">
              <a:solidFill>
                <a:srgbClr val="6666FF"/>
              </a:solidFill>
              <a:latin typeface="Arial Narrow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2678113" y="2503488"/>
            <a:ext cx="1422400" cy="307975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latin typeface="+mn-lt"/>
                <a:ea typeface="+mn-ea"/>
              </a:rPr>
              <a:t>pp Solar Neutrino</a:t>
            </a:r>
          </a:p>
        </p:txBody>
      </p:sp>
      <p:sp>
        <p:nvSpPr>
          <p:cNvPr id="133131" name="TextBox 23"/>
          <p:cNvSpPr txBox="1">
            <a:spLocks noChangeArrowheads="1"/>
          </p:cNvSpPr>
          <p:nvPr/>
        </p:nvSpPr>
        <p:spPr bwMode="auto">
          <a:xfrm>
            <a:off x="6488113" y="2995613"/>
            <a:ext cx="1341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FF00"/>
                </a:solidFill>
                <a:latin typeface="Arial Narrow" charset="0"/>
                <a:sym typeface="Symbol" charset="0"/>
              </a:rPr>
              <a:t> BG (10 cm cut)</a:t>
            </a:r>
            <a:endParaRPr lang="en-US" sz="1400" b="1">
              <a:solidFill>
                <a:srgbClr val="00FF00"/>
              </a:solidFill>
              <a:latin typeface="Arial Narrow" charset="0"/>
            </a:endParaRPr>
          </a:p>
        </p:txBody>
      </p:sp>
      <p:sp>
        <p:nvSpPr>
          <p:cNvPr id="133132" name="TextBox 27"/>
          <p:cNvSpPr txBox="1">
            <a:spLocks noChangeArrowheads="1"/>
          </p:cNvSpPr>
          <p:nvPr/>
        </p:nvSpPr>
        <p:spPr bwMode="auto">
          <a:xfrm>
            <a:off x="4846638" y="2759075"/>
            <a:ext cx="1260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FF"/>
                </a:solidFill>
                <a:latin typeface="Arial Narrow" charset="0"/>
                <a:sym typeface="Symbol" charset="0"/>
              </a:rPr>
              <a:t> BG (5 cm cut)</a:t>
            </a:r>
            <a:endParaRPr lang="en-US" sz="1400" b="1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1331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B8B8B50-6B72-A64B-BFF8-4AF1F6478F63}" type="slidenum">
              <a:rPr lang="en-US" sz="1500">
                <a:solidFill>
                  <a:srgbClr val="606060"/>
                </a:solidFill>
              </a:rPr>
              <a:pPr eaLnBrk="1" hangingPunct="1"/>
              <a:t>42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04800" y="0"/>
            <a:ext cx="929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23" tIns="48312" rIns="96623" bIns="48312" anchor="ctr"/>
          <a:lstStyle/>
          <a:p>
            <a:pPr algn="ctr" defTabSz="966615" eaLnBrk="0" hangingPunct="0">
              <a:lnSpc>
                <a:spcPct val="80000"/>
              </a:lnSpc>
              <a:defRPr/>
            </a:pPr>
            <a:r>
              <a:rPr lang="en-US" sz="2700" b="1" kern="0" dirty="0">
                <a:solidFill>
                  <a:srgbClr val="A50021"/>
                </a:solidFill>
                <a:latin typeface="+mj-lt"/>
                <a:ea typeface="+mn-ea"/>
              </a:rPr>
              <a:t>Solar Neutrino Energy Spectrum (</a:t>
            </a:r>
            <a:r>
              <a:rPr lang="en-US" sz="2700" b="1" kern="0" baseline="30000" dirty="0">
                <a:solidFill>
                  <a:srgbClr val="A50021"/>
                </a:solidFill>
                <a:latin typeface="+mj-lt"/>
                <a:ea typeface="+mn-ea"/>
              </a:rPr>
              <a:t>136 </a:t>
            </a:r>
            <a:r>
              <a:rPr lang="en-US" sz="2700" b="1" kern="0" dirty="0">
                <a:solidFill>
                  <a:srgbClr val="A50021"/>
                </a:solidFill>
                <a:latin typeface="+mj-lt"/>
                <a:ea typeface="+mn-ea"/>
              </a:rPr>
              <a:t>Xe depleted)</a:t>
            </a:r>
          </a:p>
        </p:txBody>
      </p:sp>
      <p:sp>
        <p:nvSpPr>
          <p:cNvPr id="133135" name="Date Placeholder 3"/>
          <p:cNvSpPr txBox="1">
            <a:spLocks/>
          </p:cNvSpPr>
          <p:nvPr/>
        </p:nvSpPr>
        <p:spPr bwMode="auto">
          <a:xfrm>
            <a:off x="236538" y="7010400"/>
            <a:ext cx="19050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3" tIns="48312" rIns="96623" bIns="48312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89F45D0-9A2D-5A46-AF0D-E947BCAFE997}" type="datetime1">
              <a:rPr lang="en-US" sz="1500" i="1">
                <a:solidFill>
                  <a:srgbClr val="606060"/>
                </a:solidFill>
              </a:rPr>
              <a:pPr eaLnBrk="1" hangingPunct="1"/>
              <a:t>11/16/12</a:t>
            </a:fld>
            <a:endParaRPr lang="en-US" sz="1500" i="1">
              <a:solidFill>
                <a:srgbClr val="606060"/>
              </a:solidFill>
            </a:endParaRPr>
          </a:p>
        </p:txBody>
      </p:sp>
      <p:sp>
        <p:nvSpPr>
          <p:cNvPr id="133136" name="Footer Placeholder 4"/>
          <p:cNvSpPr txBox="1">
            <a:spLocks/>
          </p:cNvSpPr>
          <p:nvPr/>
        </p:nvSpPr>
        <p:spPr bwMode="auto">
          <a:xfrm>
            <a:off x="2217738" y="7010400"/>
            <a:ext cx="55626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23" tIns="48312" rIns="96623" bIns="48312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500" i="1">
                <a:solidFill>
                  <a:srgbClr val="606060"/>
                </a:solidFill>
              </a:rPr>
              <a:t>Katsushi Arisaka, UCLA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1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Solar Neutrino with </a:t>
            </a:r>
            <a:r>
              <a:rPr lang="en-US" sz="2800" dirty="0"/>
              <a:t>a </a:t>
            </a:r>
            <a:r>
              <a:rPr lang="en-US" sz="2800" dirty="0" smtClean="0"/>
              <a:t>Magnetic Dipole </a:t>
            </a:r>
            <a:r>
              <a:rPr lang="en-US" sz="2800" dirty="0"/>
              <a:t>M</a:t>
            </a:r>
            <a:r>
              <a:rPr lang="en-US" sz="2800" dirty="0" smtClean="0"/>
              <a:t>oment</a:t>
            </a:r>
            <a:br>
              <a:rPr lang="en-US" sz="2800" dirty="0" smtClean="0"/>
            </a:br>
            <a:r>
              <a:rPr lang="en-US" sz="2800" i="1" dirty="0" smtClean="0"/>
              <a:t>or</a:t>
            </a:r>
            <a:r>
              <a:rPr lang="en-US" sz="2800" dirty="0" smtClean="0"/>
              <a:t> a New Light Gauge Boson A’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0069-A5A5-2640-8E1D-58A3D5D02CA8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6934200" cy="610699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486400" y="6534090"/>
            <a:ext cx="3848404" cy="400110"/>
          </a:xfrm>
          <a:prstGeom prst="rect">
            <a:avLst/>
          </a:prstGeom>
          <a:ln w="19050" cmpd="sng"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008000"/>
                </a:solidFill>
              </a:rPr>
              <a:t>Harnik</a:t>
            </a:r>
            <a:r>
              <a:rPr lang="en-US" sz="2000" b="1" dirty="0" smtClean="0">
                <a:solidFill>
                  <a:srgbClr val="008000"/>
                </a:solidFill>
              </a:rPr>
              <a:t>, Kopp, arXiv:1202.6703</a:t>
            </a:r>
            <a:endParaRPr lang="en-US" sz="2000" dirty="0">
              <a:solidFill>
                <a:srgbClr val="008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405931" y="685800"/>
            <a:ext cx="6119070" cy="5334000"/>
            <a:chOff x="3558330" y="685800"/>
            <a:chExt cx="6119070" cy="5334000"/>
          </a:xfrm>
        </p:grpSpPr>
        <p:sp>
          <p:nvSpPr>
            <p:cNvPr id="22" name="TextBox 21"/>
            <p:cNvSpPr txBox="1"/>
            <p:nvPr/>
          </p:nvSpPr>
          <p:spPr>
            <a:xfrm>
              <a:off x="7848600" y="4724400"/>
              <a:ext cx="921539" cy="523204"/>
            </a:xfrm>
            <a:prstGeom prst="rect">
              <a:avLst/>
            </a:prstGeom>
            <a:noFill/>
          </p:spPr>
          <p:txBody>
            <a:bodyPr wrap="none" lIns="91424" tIns="45712" rIns="91424" bIns="45712">
              <a:spAutoFit/>
            </a:bodyPr>
            <a:lstStyle/>
            <a:p>
              <a:pPr>
                <a:defRPr/>
              </a:pPr>
              <a:r>
                <a:rPr lang="en-US" sz="2800" b="1" dirty="0" smtClean="0">
                  <a:solidFill>
                    <a:srgbClr val="FF00FF"/>
                  </a:solidFill>
                  <a:latin typeface="+mn-lt"/>
                  <a:ea typeface="+mn-ea"/>
                </a:rPr>
                <a:t>1,000</a:t>
              </a:r>
              <a:endParaRPr lang="en-US" sz="2800" b="1" dirty="0">
                <a:solidFill>
                  <a:srgbClr val="FF00FF"/>
                </a:solidFill>
                <a:latin typeface="+mn-lt"/>
                <a:ea typeface="+mn-ea"/>
              </a:endParaRPr>
            </a:p>
          </p:txBody>
        </p:sp>
        <p:cxnSp>
          <p:nvCxnSpPr>
            <p:cNvPr id="27" name="Straight Connector 51"/>
            <p:cNvCxnSpPr>
              <a:cxnSpLocks noChangeShapeType="1"/>
            </p:cNvCxnSpPr>
            <p:nvPr/>
          </p:nvCxnSpPr>
          <p:spPr bwMode="auto">
            <a:xfrm>
              <a:off x="7239000" y="5029200"/>
              <a:ext cx="457200" cy="1587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51"/>
            <p:cNvCxnSpPr>
              <a:cxnSpLocks noChangeShapeType="1"/>
            </p:cNvCxnSpPr>
            <p:nvPr/>
          </p:nvCxnSpPr>
          <p:spPr bwMode="auto">
            <a:xfrm>
              <a:off x="7239000" y="4572000"/>
              <a:ext cx="457200" cy="1587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TextBox 28"/>
            <p:cNvSpPr txBox="1"/>
            <p:nvPr/>
          </p:nvSpPr>
          <p:spPr>
            <a:xfrm>
              <a:off x="7772400" y="4271649"/>
              <a:ext cx="1085296" cy="523204"/>
            </a:xfrm>
            <a:prstGeom prst="rect">
              <a:avLst/>
            </a:prstGeom>
            <a:noFill/>
          </p:spPr>
          <p:txBody>
            <a:bodyPr wrap="none" lIns="91424" tIns="45712" rIns="91424" bIns="45712">
              <a:spAutoFit/>
            </a:bodyPr>
            <a:lstStyle/>
            <a:p>
              <a:pPr>
                <a:defRPr/>
              </a:pPr>
              <a:r>
                <a:rPr lang="en-US" sz="2800" b="1" dirty="0" smtClean="0">
                  <a:solidFill>
                    <a:srgbClr val="FF00FF"/>
                  </a:solidFill>
                  <a:latin typeface="+mn-lt"/>
                  <a:ea typeface="+mn-ea"/>
                </a:rPr>
                <a:t>10,000</a:t>
              </a:r>
              <a:endParaRPr lang="en-US" sz="2800" b="1" dirty="0">
                <a:solidFill>
                  <a:srgbClr val="FF00FF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79509" y="685800"/>
              <a:ext cx="3097891" cy="954091"/>
            </a:xfrm>
            <a:prstGeom prst="rect">
              <a:avLst/>
            </a:prstGeom>
            <a:noFill/>
          </p:spPr>
          <p:txBody>
            <a:bodyPr wrap="none" lIns="91424" tIns="45712" rIns="91424" bIns="45712">
              <a:spAutoFit/>
            </a:bodyPr>
            <a:lstStyle/>
            <a:p>
              <a:pPr algn="r">
                <a:defRPr/>
              </a:pPr>
              <a:r>
                <a:rPr lang="en-US" sz="2800" b="1" dirty="0" smtClean="0">
                  <a:solidFill>
                    <a:srgbClr val="FF00FF"/>
                  </a:solidFill>
                  <a:latin typeface="+mn-lt"/>
                  <a:ea typeface="+mn-ea"/>
                </a:rPr>
                <a:t>#events / 10 ton-year</a:t>
              </a:r>
            </a:p>
            <a:p>
              <a:pPr algn="r">
                <a:defRPr/>
              </a:pPr>
              <a:r>
                <a:rPr lang="en-US" sz="2800" b="1" dirty="0" smtClean="0">
                  <a:solidFill>
                    <a:srgbClr val="FF00FF"/>
                  </a:solidFill>
                  <a:latin typeface="+mn-lt"/>
                  <a:ea typeface="+mn-ea"/>
                </a:rPr>
                <a:t>(10 – 200 </a:t>
              </a:r>
              <a:r>
                <a:rPr lang="en-US" sz="2800" b="1" dirty="0" err="1" smtClean="0">
                  <a:solidFill>
                    <a:srgbClr val="FF00FF"/>
                  </a:solidFill>
                  <a:latin typeface="+mn-lt"/>
                  <a:ea typeface="+mn-ea"/>
                </a:rPr>
                <a:t>keVee</a:t>
              </a:r>
              <a:r>
                <a:rPr lang="en-US" sz="2800" b="1" dirty="0" smtClean="0">
                  <a:solidFill>
                    <a:srgbClr val="FF00FF"/>
                  </a:solidFill>
                  <a:latin typeface="+mn-lt"/>
                  <a:ea typeface="+mn-ea"/>
                </a:rPr>
                <a:t>)</a:t>
              </a:r>
              <a:endParaRPr lang="en-US" sz="2800" b="1" dirty="0">
                <a:solidFill>
                  <a:srgbClr val="FF00FF"/>
                </a:solidFill>
                <a:latin typeface="+mn-lt"/>
                <a:ea typeface="+mn-ea"/>
              </a:endParaRPr>
            </a:p>
          </p:txBody>
        </p:sp>
        <p:cxnSp>
          <p:nvCxnSpPr>
            <p:cNvPr id="31" name="Straight Connector 51"/>
            <p:cNvCxnSpPr>
              <a:cxnSpLocks noChangeShapeType="1"/>
            </p:cNvCxnSpPr>
            <p:nvPr/>
          </p:nvCxnSpPr>
          <p:spPr bwMode="auto">
            <a:xfrm>
              <a:off x="7239000" y="4110351"/>
              <a:ext cx="457200" cy="1587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TextBox 31"/>
            <p:cNvSpPr txBox="1"/>
            <p:nvPr/>
          </p:nvSpPr>
          <p:spPr>
            <a:xfrm>
              <a:off x="7666007" y="3810000"/>
              <a:ext cx="1249053" cy="523204"/>
            </a:xfrm>
            <a:prstGeom prst="rect">
              <a:avLst/>
            </a:prstGeom>
            <a:noFill/>
          </p:spPr>
          <p:txBody>
            <a:bodyPr wrap="none" lIns="91424" tIns="45712" rIns="91424" bIns="45712">
              <a:spAutoFit/>
            </a:bodyPr>
            <a:lstStyle/>
            <a:p>
              <a:pPr>
                <a:defRPr/>
              </a:pPr>
              <a:r>
                <a:rPr lang="en-US" sz="2800" b="1" dirty="0" smtClean="0">
                  <a:solidFill>
                    <a:srgbClr val="FF00FF"/>
                  </a:solidFill>
                  <a:latin typeface="+mn-lt"/>
                  <a:ea typeface="+mn-ea"/>
                </a:rPr>
                <a:t>100,000</a:t>
              </a:r>
              <a:endParaRPr lang="en-US" sz="2800" b="1" dirty="0">
                <a:solidFill>
                  <a:srgbClr val="FF00FF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181600" y="5257800"/>
              <a:ext cx="789867" cy="5232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24" tIns="45712" rIns="91424" bIns="45712">
              <a:spAutoFit/>
            </a:bodyPr>
            <a:lstStyle/>
            <a:p>
              <a:pPr>
                <a:defRPr/>
              </a:pPr>
              <a:r>
                <a:rPr lang="en-US" sz="2800" b="1" dirty="0" smtClean="0">
                  <a:solidFill>
                    <a:srgbClr val="FF00FF"/>
                  </a:solidFill>
                  <a:latin typeface="+mn-lt"/>
                  <a:ea typeface="+mn-ea"/>
                </a:rPr>
                <a:t>XAX</a:t>
              </a:r>
              <a:endParaRPr lang="en-US" sz="2800" b="1" dirty="0">
                <a:solidFill>
                  <a:srgbClr val="FF00FF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3558330" y="5036483"/>
              <a:ext cx="3570310" cy="983317"/>
            </a:xfrm>
            <a:custGeom>
              <a:avLst/>
              <a:gdLst>
                <a:gd name="connsiteX0" fmla="*/ 0 w 3570310"/>
                <a:gd name="connsiteY0" fmla="*/ 312308 h 983317"/>
                <a:gd name="connsiteX1" fmla="*/ 1078281 w 3570310"/>
                <a:gd name="connsiteY1" fmla="*/ 312308 h 983317"/>
                <a:gd name="connsiteX2" fmla="*/ 2144582 w 3570310"/>
                <a:gd name="connsiteY2" fmla="*/ 300325 h 983317"/>
                <a:gd name="connsiteX3" fmla="*/ 2276372 w 3570310"/>
                <a:gd name="connsiteY3" fmla="*/ 216449 h 983317"/>
                <a:gd name="connsiteX4" fmla="*/ 2432124 w 3570310"/>
                <a:gd name="connsiteY4" fmla="*/ 96626 h 983317"/>
                <a:gd name="connsiteX5" fmla="*/ 2551933 w 3570310"/>
                <a:gd name="connsiteY5" fmla="*/ 767 h 983317"/>
                <a:gd name="connsiteX6" fmla="*/ 2899379 w 3570310"/>
                <a:gd name="connsiteY6" fmla="*/ 60679 h 983317"/>
                <a:gd name="connsiteX7" fmla="*/ 3150978 w 3570310"/>
                <a:gd name="connsiteY7" fmla="*/ 216449 h 983317"/>
                <a:gd name="connsiteX8" fmla="*/ 3354654 w 3570310"/>
                <a:gd name="connsiteY8" fmla="*/ 551954 h 983317"/>
                <a:gd name="connsiteX9" fmla="*/ 3570310 w 3570310"/>
                <a:gd name="connsiteY9" fmla="*/ 983317 h 98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70310" h="983317">
                  <a:moveTo>
                    <a:pt x="0" y="312308"/>
                  </a:moveTo>
                  <a:lnTo>
                    <a:pt x="1078281" y="312308"/>
                  </a:lnTo>
                  <a:lnTo>
                    <a:pt x="2144582" y="300325"/>
                  </a:lnTo>
                  <a:cubicBezTo>
                    <a:pt x="2344264" y="284349"/>
                    <a:pt x="2228448" y="250399"/>
                    <a:pt x="2276372" y="216449"/>
                  </a:cubicBezTo>
                  <a:cubicBezTo>
                    <a:pt x="2324296" y="182499"/>
                    <a:pt x="2386197" y="132573"/>
                    <a:pt x="2432124" y="96626"/>
                  </a:cubicBezTo>
                  <a:cubicBezTo>
                    <a:pt x="2478051" y="60679"/>
                    <a:pt x="2474057" y="6758"/>
                    <a:pt x="2551933" y="767"/>
                  </a:cubicBezTo>
                  <a:cubicBezTo>
                    <a:pt x="2629809" y="-5224"/>
                    <a:pt x="2799538" y="24732"/>
                    <a:pt x="2899379" y="60679"/>
                  </a:cubicBezTo>
                  <a:cubicBezTo>
                    <a:pt x="2999220" y="96626"/>
                    <a:pt x="3075099" y="134570"/>
                    <a:pt x="3150978" y="216449"/>
                  </a:cubicBezTo>
                  <a:cubicBezTo>
                    <a:pt x="3226857" y="298328"/>
                    <a:pt x="3284765" y="424143"/>
                    <a:pt x="3354654" y="551954"/>
                  </a:cubicBezTo>
                  <a:cubicBezTo>
                    <a:pt x="3424543" y="679765"/>
                    <a:pt x="3497426" y="831541"/>
                    <a:pt x="3570310" y="983317"/>
                  </a:cubicBezTo>
                </a:path>
              </a:pathLst>
            </a:custGeom>
            <a:ln w="101600" cmpd="sng">
              <a:solidFill>
                <a:srgbClr val="FF00FF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492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Katsushi Arisaka, UCLA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0069-A5A5-2640-8E1D-58A3D5D02CA8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55807"/>
            <a:ext cx="6747943" cy="606292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296400" cy="685800"/>
          </a:xfrm>
        </p:spPr>
        <p:txBody>
          <a:bodyPr/>
          <a:lstStyle/>
          <a:p>
            <a:r>
              <a:rPr lang="en-US" sz="2800" dirty="0" smtClean="0"/>
              <a:t>Solar Neutrino with a Heavy Sterile Neutrino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05931" y="685800"/>
            <a:ext cx="6119070" cy="5334000"/>
            <a:chOff x="3558330" y="685800"/>
            <a:chExt cx="6119070" cy="5334000"/>
          </a:xfrm>
        </p:grpSpPr>
        <p:sp>
          <p:nvSpPr>
            <p:cNvPr id="12" name="TextBox 11"/>
            <p:cNvSpPr txBox="1"/>
            <p:nvPr/>
          </p:nvSpPr>
          <p:spPr>
            <a:xfrm>
              <a:off x="7848600" y="4724400"/>
              <a:ext cx="921539" cy="523204"/>
            </a:xfrm>
            <a:prstGeom prst="rect">
              <a:avLst/>
            </a:prstGeom>
            <a:noFill/>
          </p:spPr>
          <p:txBody>
            <a:bodyPr wrap="none" lIns="91424" tIns="45712" rIns="91424" bIns="45712">
              <a:spAutoFit/>
            </a:bodyPr>
            <a:lstStyle/>
            <a:p>
              <a:pPr>
                <a:defRPr/>
              </a:pPr>
              <a:r>
                <a:rPr lang="en-US" sz="2800" b="1" dirty="0" smtClean="0">
                  <a:solidFill>
                    <a:srgbClr val="FF00FF"/>
                  </a:solidFill>
                  <a:latin typeface="+mn-lt"/>
                  <a:ea typeface="+mn-ea"/>
                </a:rPr>
                <a:t>1,000</a:t>
              </a:r>
              <a:endParaRPr lang="en-US" sz="2800" b="1" dirty="0">
                <a:solidFill>
                  <a:srgbClr val="FF00FF"/>
                </a:solidFill>
                <a:latin typeface="+mn-lt"/>
                <a:ea typeface="+mn-ea"/>
              </a:endParaRPr>
            </a:p>
          </p:txBody>
        </p:sp>
        <p:cxnSp>
          <p:nvCxnSpPr>
            <p:cNvPr id="13" name="Straight Connector 51"/>
            <p:cNvCxnSpPr>
              <a:cxnSpLocks noChangeShapeType="1"/>
            </p:cNvCxnSpPr>
            <p:nvPr/>
          </p:nvCxnSpPr>
          <p:spPr bwMode="auto">
            <a:xfrm>
              <a:off x="7239000" y="5029200"/>
              <a:ext cx="457200" cy="1587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51"/>
            <p:cNvCxnSpPr>
              <a:cxnSpLocks noChangeShapeType="1"/>
            </p:cNvCxnSpPr>
            <p:nvPr/>
          </p:nvCxnSpPr>
          <p:spPr bwMode="auto">
            <a:xfrm>
              <a:off x="7239000" y="4572000"/>
              <a:ext cx="457200" cy="1587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Box 14"/>
            <p:cNvSpPr txBox="1"/>
            <p:nvPr/>
          </p:nvSpPr>
          <p:spPr>
            <a:xfrm>
              <a:off x="7772400" y="4271649"/>
              <a:ext cx="1085296" cy="523204"/>
            </a:xfrm>
            <a:prstGeom prst="rect">
              <a:avLst/>
            </a:prstGeom>
            <a:noFill/>
          </p:spPr>
          <p:txBody>
            <a:bodyPr wrap="none" lIns="91424" tIns="45712" rIns="91424" bIns="45712">
              <a:spAutoFit/>
            </a:bodyPr>
            <a:lstStyle/>
            <a:p>
              <a:pPr>
                <a:defRPr/>
              </a:pPr>
              <a:r>
                <a:rPr lang="en-US" sz="2800" b="1" dirty="0" smtClean="0">
                  <a:solidFill>
                    <a:srgbClr val="FF00FF"/>
                  </a:solidFill>
                  <a:latin typeface="+mn-lt"/>
                  <a:ea typeface="+mn-ea"/>
                </a:rPr>
                <a:t>10,000</a:t>
              </a:r>
              <a:endParaRPr lang="en-US" sz="2800" b="1" dirty="0">
                <a:solidFill>
                  <a:srgbClr val="FF00FF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79509" y="685800"/>
              <a:ext cx="3097891" cy="954091"/>
            </a:xfrm>
            <a:prstGeom prst="rect">
              <a:avLst/>
            </a:prstGeom>
            <a:noFill/>
          </p:spPr>
          <p:txBody>
            <a:bodyPr wrap="none" lIns="91424" tIns="45712" rIns="91424" bIns="45712">
              <a:spAutoFit/>
            </a:bodyPr>
            <a:lstStyle/>
            <a:p>
              <a:pPr algn="r">
                <a:defRPr/>
              </a:pPr>
              <a:r>
                <a:rPr lang="en-US" sz="2800" b="1" dirty="0" smtClean="0">
                  <a:solidFill>
                    <a:srgbClr val="FF00FF"/>
                  </a:solidFill>
                  <a:latin typeface="+mn-lt"/>
                  <a:ea typeface="+mn-ea"/>
                </a:rPr>
                <a:t>#events / 10 ton-year</a:t>
              </a:r>
            </a:p>
            <a:p>
              <a:pPr algn="r">
                <a:defRPr/>
              </a:pPr>
              <a:r>
                <a:rPr lang="en-US" sz="2800" b="1" dirty="0" smtClean="0">
                  <a:solidFill>
                    <a:srgbClr val="FF00FF"/>
                  </a:solidFill>
                  <a:latin typeface="+mn-lt"/>
                  <a:ea typeface="+mn-ea"/>
                </a:rPr>
                <a:t>(10 – 200 </a:t>
              </a:r>
              <a:r>
                <a:rPr lang="en-US" sz="2800" b="1" dirty="0" err="1" smtClean="0">
                  <a:solidFill>
                    <a:srgbClr val="FF00FF"/>
                  </a:solidFill>
                  <a:latin typeface="+mn-lt"/>
                  <a:ea typeface="+mn-ea"/>
                </a:rPr>
                <a:t>keVee</a:t>
              </a:r>
              <a:r>
                <a:rPr lang="en-US" sz="2800" b="1" dirty="0" smtClean="0">
                  <a:solidFill>
                    <a:srgbClr val="FF00FF"/>
                  </a:solidFill>
                  <a:latin typeface="+mn-lt"/>
                  <a:ea typeface="+mn-ea"/>
                </a:rPr>
                <a:t>)</a:t>
              </a:r>
              <a:endParaRPr lang="en-US" sz="2800" b="1" dirty="0">
                <a:solidFill>
                  <a:srgbClr val="FF00FF"/>
                </a:solidFill>
                <a:latin typeface="+mn-lt"/>
                <a:ea typeface="+mn-ea"/>
              </a:endParaRPr>
            </a:p>
          </p:txBody>
        </p:sp>
        <p:cxnSp>
          <p:nvCxnSpPr>
            <p:cNvPr id="17" name="Straight Connector 51"/>
            <p:cNvCxnSpPr>
              <a:cxnSpLocks noChangeShapeType="1"/>
            </p:cNvCxnSpPr>
            <p:nvPr/>
          </p:nvCxnSpPr>
          <p:spPr bwMode="auto">
            <a:xfrm>
              <a:off x="7239000" y="4110351"/>
              <a:ext cx="457200" cy="1587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Box 17"/>
            <p:cNvSpPr txBox="1"/>
            <p:nvPr/>
          </p:nvSpPr>
          <p:spPr>
            <a:xfrm>
              <a:off x="7666007" y="3810000"/>
              <a:ext cx="1249053" cy="523204"/>
            </a:xfrm>
            <a:prstGeom prst="rect">
              <a:avLst/>
            </a:prstGeom>
            <a:noFill/>
          </p:spPr>
          <p:txBody>
            <a:bodyPr wrap="none" lIns="91424" tIns="45712" rIns="91424" bIns="45712">
              <a:spAutoFit/>
            </a:bodyPr>
            <a:lstStyle/>
            <a:p>
              <a:pPr>
                <a:defRPr/>
              </a:pPr>
              <a:r>
                <a:rPr lang="en-US" sz="2800" b="1" dirty="0" smtClean="0">
                  <a:solidFill>
                    <a:srgbClr val="FF00FF"/>
                  </a:solidFill>
                  <a:latin typeface="+mn-lt"/>
                  <a:ea typeface="+mn-ea"/>
                </a:rPr>
                <a:t>100,000</a:t>
              </a:r>
              <a:endParaRPr lang="en-US" sz="2800" b="1" dirty="0">
                <a:solidFill>
                  <a:srgbClr val="FF00FF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81600" y="5257800"/>
              <a:ext cx="789867" cy="5232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24" tIns="45712" rIns="91424" bIns="45712">
              <a:spAutoFit/>
            </a:bodyPr>
            <a:lstStyle/>
            <a:p>
              <a:pPr>
                <a:defRPr/>
              </a:pPr>
              <a:r>
                <a:rPr lang="en-US" sz="2800" b="1" dirty="0" smtClean="0">
                  <a:solidFill>
                    <a:srgbClr val="FF00FF"/>
                  </a:solidFill>
                  <a:latin typeface="+mn-lt"/>
                  <a:ea typeface="+mn-ea"/>
                </a:rPr>
                <a:t>XAX</a:t>
              </a:r>
              <a:endParaRPr lang="en-US" sz="2800" b="1" dirty="0">
                <a:solidFill>
                  <a:srgbClr val="FF00FF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3558330" y="5036483"/>
              <a:ext cx="3570310" cy="983317"/>
            </a:xfrm>
            <a:custGeom>
              <a:avLst/>
              <a:gdLst>
                <a:gd name="connsiteX0" fmla="*/ 0 w 3570310"/>
                <a:gd name="connsiteY0" fmla="*/ 312308 h 983317"/>
                <a:gd name="connsiteX1" fmla="*/ 1078281 w 3570310"/>
                <a:gd name="connsiteY1" fmla="*/ 312308 h 983317"/>
                <a:gd name="connsiteX2" fmla="*/ 2144582 w 3570310"/>
                <a:gd name="connsiteY2" fmla="*/ 300325 h 983317"/>
                <a:gd name="connsiteX3" fmla="*/ 2276372 w 3570310"/>
                <a:gd name="connsiteY3" fmla="*/ 216449 h 983317"/>
                <a:gd name="connsiteX4" fmla="*/ 2432124 w 3570310"/>
                <a:gd name="connsiteY4" fmla="*/ 96626 h 983317"/>
                <a:gd name="connsiteX5" fmla="*/ 2551933 w 3570310"/>
                <a:gd name="connsiteY5" fmla="*/ 767 h 983317"/>
                <a:gd name="connsiteX6" fmla="*/ 2899379 w 3570310"/>
                <a:gd name="connsiteY6" fmla="*/ 60679 h 983317"/>
                <a:gd name="connsiteX7" fmla="*/ 3150978 w 3570310"/>
                <a:gd name="connsiteY7" fmla="*/ 216449 h 983317"/>
                <a:gd name="connsiteX8" fmla="*/ 3354654 w 3570310"/>
                <a:gd name="connsiteY8" fmla="*/ 551954 h 983317"/>
                <a:gd name="connsiteX9" fmla="*/ 3570310 w 3570310"/>
                <a:gd name="connsiteY9" fmla="*/ 983317 h 98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70310" h="983317">
                  <a:moveTo>
                    <a:pt x="0" y="312308"/>
                  </a:moveTo>
                  <a:lnTo>
                    <a:pt x="1078281" y="312308"/>
                  </a:lnTo>
                  <a:lnTo>
                    <a:pt x="2144582" y="300325"/>
                  </a:lnTo>
                  <a:cubicBezTo>
                    <a:pt x="2344264" y="284349"/>
                    <a:pt x="2228448" y="250399"/>
                    <a:pt x="2276372" y="216449"/>
                  </a:cubicBezTo>
                  <a:cubicBezTo>
                    <a:pt x="2324296" y="182499"/>
                    <a:pt x="2386197" y="132573"/>
                    <a:pt x="2432124" y="96626"/>
                  </a:cubicBezTo>
                  <a:cubicBezTo>
                    <a:pt x="2478051" y="60679"/>
                    <a:pt x="2474057" y="6758"/>
                    <a:pt x="2551933" y="767"/>
                  </a:cubicBezTo>
                  <a:cubicBezTo>
                    <a:pt x="2629809" y="-5224"/>
                    <a:pt x="2799538" y="24732"/>
                    <a:pt x="2899379" y="60679"/>
                  </a:cubicBezTo>
                  <a:cubicBezTo>
                    <a:pt x="2999220" y="96626"/>
                    <a:pt x="3075099" y="134570"/>
                    <a:pt x="3150978" y="216449"/>
                  </a:cubicBezTo>
                  <a:cubicBezTo>
                    <a:pt x="3226857" y="298328"/>
                    <a:pt x="3284765" y="424143"/>
                    <a:pt x="3354654" y="551954"/>
                  </a:cubicBezTo>
                  <a:cubicBezTo>
                    <a:pt x="3424543" y="679765"/>
                    <a:pt x="3497426" y="831541"/>
                    <a:pt x="3570310" y="983317"/>
                  </a:cubicBezTo>
                </a:path>
              </a:pathLst>
            </a:custGeom>
            <a:ln w="101600" cmpd="sng">
              <a:solidFill>
                <a:srgbClr val="FF00FF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486401" y="6534090"/>
            <a:ext cx="3848404" cy="400110"/>
          </a:xfrm>
          <a:prstGeom prst="rect">
            <a:avLst/>
          </a:prstGeom>
          <a:ln w="19050" cmpd="sng"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008000"/>
                </a:solidFill>
              </a:rPr>
              <a:t>Harnik</a:t>
            </a:r>
            <a:r>
              <a:rPr lang="en-US" sz="2000" b="1" dirty="0" smtClean="0">
                <a:solidFill>
                  <a:srgbClr val="008000"/>
                </a:solidFill>
              </a:rPr>
              <a:t>, Kopp, arXiv:1202.6703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706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Tahoma" charset="0"/>
                <a:ea typeface="ＭＳ Ｐゴシック" charset="0"/>
                <a:cs typeface="ＭＳ Ｐゴシック" charset="0"/>
              </a:rPr>
              <a:t>Summary of MAX </a:t>
            </a:r>
            <a:r>
              <a:rPr lang="en-US" sz="3200" dirty="0" smtClean="0">
                <a:latin typeface="Tahoma" charset="0"/>
                <a:ea typeface="ＭＳ Ｐゴシック" charset="0"/>
                <a:cs typeface="ＭＳ Ｐゴシック" charset="0"/>
              </a:rPr>
              <a:t>&amp; </a:t>
            </a:r>
            <a:r>
              <a:rPr lang="en-US" sz="3200" dirty="0">
                <a:latin typeface="Tahoma" charset="0"/>
                <a:ea typeface="ＭＳ Ｐゴシック" charset="0"/>
                <a:cs typeface="ＭＳ Ｐゴシック" charset="0"/>
              </a:rPr>
              <a:t>XAX</a:t>
            </a:r>
          </a:p>
        </p:txBody>
      </p:sp>
      <p:sp>
        <p:nvSpPr>
          <p:cNvPr id="15769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7/25/2012</a:t>
            </a:r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606060"/>
                </a:solidFill>
              </a:rPr>
              <a:t>Katsushi Arisaka, UCLA</a:t>
            </a:r>
          </a:p>
        </p:txBody>
      </p:sp>
      <p:sp>
        <p:nvSpPr>
          <p:cNvPr id="1577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4AB9466-3ABC-864D-9BDB-E152E410BADD}" type="slidenum">
              <a:rPr lang="en-US" sz="1500">
                <a:solidFill>
                  <a:srgbClr val="606060"/>
                </a:solidFill>
              </a:rPr>
              <a:pPr eaLnBrk="1" hangingPunct="1"/>
              <a:t>45</a:t>
            </a:fld>
            <a:endParaRPr lang="en-US" sz="1500">
              <a:solidFill>
                <a:srgbClr val="60606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534635"/>
              </p:ext>
            </p:extLst>
          </p:nvPr>
        </p:nvGraphicFramePr>
        <p:xfrm>
          <a:off x="381000" y="762000"/>
          <a:ext cx="8839200" cy="6168242"/>
        </p:xfrm>
        <a:graphic>
          <a:graphicData uri="http://schemas.openxmlformats.org/drawingml/2006/table">
            <a:tbl>
              <a:tblPr/>
              <a:tblGrid>
                <a:gridCol w="606425"/>
                <a:gridCol w="1749425"/>
                <a:gridCol w="1108075"/>
                <a:gridCol w="1108075"/>
                <a:gridCol w="1108075"/>
                <a:gridCol w="1108075"/>
                <a:gridCol w="1025525"/>
                <a:gridCol w="1025525"/>
              </a:tblGrid>
              <a:tr h="3063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 XENON1T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 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20884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DarkSide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0884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 G2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20884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MAX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XAX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Xenon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20884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Argon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Xenon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20884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Argon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129/131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Xe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136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Xe (80%)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 gridSpan="2"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Dimension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Detector Size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 1m x 1m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1..6m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x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1.6m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2m x 2m 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4m x 4m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2m x 2m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Total Mass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2.2 ton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5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ton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20 ton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70 ton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12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ton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8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ton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Fiducial</a:t>
                      </a: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 Mass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1.1 ton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3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ton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10 ton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50 ton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5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ton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5 ton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 gridSpan="2"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QUPID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Top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130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(3")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300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(3")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595 (3")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661 (6")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595 (3")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Side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672 (6")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2423 (6")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672 (6")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Bottom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121 (3")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300 (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"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163 (6")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661 (6")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163 (6")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888">
                <a:tc gridSpan="2"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No.WIMP / year (10</a:t>
                      </a: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-45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 cm</a:t>
                      </a: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 Mass = 20 GeV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23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230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115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115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50 GeV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71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710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250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355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355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100 GeV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56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560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420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280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280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200 GeV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33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330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360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165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165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500 GeV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14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140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190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70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70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 gridSpan="2"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Backgrounds / year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Gammas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0.07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0.00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0.01 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0.00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0.07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0.01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Neutrons (w/o LS)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0.10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0.10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2.1 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0.10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0.00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Neutrons (w/ LS)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0.06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0.03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0.39 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0.03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0.00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 gridSpan="2"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Neutrinos / year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993366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Lucida Grande" charset="0"/>
                          <a:ea typeface="ＭＳ Ｐゴシック" charset="0"/>
                          <a:cs typeface="Lucida Grande" charset="0"/>
                        </a:rPr>
                        <a:t>ν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  DBD (10</a:t>
                      </a:r>
                      <a:r>
                        <a:rPr kumimoji="0" lang="en-US" sz="1600" b="1" i="1" u="none" strike="noStrike" cap="none" normalizeH="0" baseline="3000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27</a:t>
                      </a: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 yr)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0.4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3.3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38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pp-solar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2500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 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Supernova (10 kpc)</a:t>
                      </a:r>
                    </a:p>
                  </a:txBody>
                  <a:tcPr marL="9698" marR="9698" marT="9698" marB="0" anchor="ctr" horzOverflow="overflow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marL="9698" marR="9698" marT="9698" marB="0" anchor="ctr" horzOverflow="overflow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95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141</a:t>
                      </a: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48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Arial" charset="0"/>
                        </a:rPr>
                        <a:t>48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9698" marR="9698" marT="969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4268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Conclusions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753600" cy="592455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j-lt"/>
              </a:rPr>
              <a:t>MAX</a:t>
            </a:r>
            <a:endParaRPr lang="en-US" sz="3600" dirty="0" smtClean="0">
              <a:latin typeface="+mj-lt"/>
            </a:endParaRP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10 </a:t>
            </a:r>
            <a:r>
              <a:rPr lang="en-US" sz="3200" dirty="0" smtClean="0">
                <a:solidFill>
                  <a:srgbClr val="FF0000"/>
                </a:solidFill>
              </a:rPr>
              <a:t>Ton </a:t>
            </a:r>
            <a:r>
              <a:rPr lang="en-US" sz="3200" dirty="0" err="1">
                <a:solidFill>
                  <a:srgbClr val="FF0000"/>
                </a:solidFill>
              </a:rPr>
              <a:t>Xe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+ </a:t>
            </a:r>
            <a:r>
              <a:rPr lang="en-US" sz="3200" dirty="0">
                <a:solidFill>
                  <a:srgbClr val="0000FF"/>
                </a:solidFill>
              </a:rPr>
              <a:t>50 Ton </a:t>
            </a:r>
            <a:r>
              <a:rPr lang="en-US" sz="3200" dirty="0" err="1" smtClean="0">
                <a:solidFill>
                  <a:srgbClr val="0000FF"/>
                </a:solidFill>
              </a:rPr>
              <a:t>Ar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endParaRPr lang="en-US" sz="3200" dirty="0" smtClean="0">
              <a:solidFill>
                <a:schemeClr val="tx2"/>
              </a:solidFill>
            </a:endParaRPr>
          </a:p>
          <a:p>
            <a:pPr lvl="1"/>
            <a:r>
              <a:rPr lang="en-US" sz="3200" dirty="0" smtClean="0"/>
              <a:t>Consortium between </a:t>
            </a:r>
            <a:r>
              <a:rPr lang="en-US" sz="3200" dirty="0" smtClean="0">
                <a:solidFill>
                  <a:srgbClr val="FF0000"/>
                </a:solidFill>
              </a:rPr>
              <a:t>XENON</a:t>
            </a:r>
            <a:r>
              <a:rPr lang="en-US" sz="3200" dirty="0" smtClean="0"/>
              <a:t> and </a:t>
            </a:r>
            <a:r>
              <a:rPr lang="en-US" sz="3200" dirty="0" err="1" smtClean="0">
                <a:solidFill>
                  <a:srgbClr val="0000FF"/>
                </a:solidFill>
              </a:rPr>
              <a:t>DarkSide</a:t>
            </a:r>
            <a:endParaRPr lang="en-US" sz="3200" dirty="0" smtClean="0"/>
          </a:p>
          <a:p>
            <a:pPr lvl="1"/>
            <a:r>
              <a:rPr lang="en-US" sz="3200" dirty="0" smtClean="0"/>
              <a:t>Sensitivity down to </a:t>
            </a:r>
            <a:r>
              <a:rPr lang="en-US" sz="3200" dirty="0" smtClean="0">
                <a:solidFill>
                  <a:srgbClr val="008000"/>
                </a:solidFill>
              </a:rPr>
              <a:t>10</a:t>
            </a:r>
            <a:r>
              <a:rPr lang="en-US" sz="3200" baseline="30000" dirty="0" smtClean="0">
                <a:solidFill>
                  <a:srgbClr val="008000"/>
                </a:solidFill>
              </a:rPr>
              <a:t>-48 </a:t>
            </a:r>
            <a:r>
              <a:rPr lang="en-US" sz="3200" dirty="0" smtClean="0">
                <a:solidFill>
                  <a:srgbClr val="008000"/>
                </a:solidFill>
              </a:rPr>
              <a:t>cm</a:t>
            </a:r>
            <a:r>
              <a:rPr lang="en-US" sz="3200" baseline="30000" dirty="0" smtClean="0">
                <a:solidFill>
                  <a:srgbClr val="008000"/>
                </a:solidFill>
              </a:rPr>
              <a:t>2</a:t>
            </a:r>
          </a:p>
          <a:p>
            <a:pPr lvl="1"/>
            <a:r>
              <a:rPr lang="en-US" sz="3200" dirty="0" smtClean="0"/>
              <a:t>Precision </a:t>
            </a:r>
            <a:r>
              <a:rPr lang="en-US" sz="3200" dirty="0"/>
              <a:t>measurements if &gt; 10</a:t>
            </a:r>
            <a:r>
              <a:rPr lang="en-US" sz="3200" baseline="30000" dirty="0"/>
              <a:t>-46 </a:t>
            </a:r>
            <a:r>
              <a:rPr lang="en-US" sz="3200" dirty="0" smtClean="0"/>
              <a:t>cm</a:t>
            </a:r>
            <a:r>
              <a:rPr lang="en-US" sz="3200" baseline="30000" dirty="0" smtClean="0"/>
              <a:t>2</a:t>
            </a:r>
            <a:endParaRPr lang="en-US" sz="3200" dirty="0" smtClean="0"/>
          </a:p>
          <a:p>
            <a:r>
              <a:rPr lang="en-US" sz="4000" dirty="0" smtClean="0">
                <a:solidFill>
                  <a:srgbClr val="FF00FF"/>
                </a:solidFill>
                <a:latin typeface="+mj-lt"/>
              </a:rPr>
              <a:t>XAX</a:t>
            </a:r>
            <a:endParaRPr lang="en-US" sz="3600" dirty="0" smtClean="0">
              <a:solidFill>
                <a:srgbClr val="FF00FF"/>
              </a:solidFill>
              <a:latin typeface="+mj-lt"/>
            </a:endParaRPr>
          </a:p>
          <a:p>
            <a:pPr lvl="1" eaLnBrk="1" hangingPunct="1"/>
            <a:r>
              <a:rPr lang="en-US" sz="3200" dirty="0" smtClean="0">
                <a:solidFill>
                  <a:srgbClr val="FF0000"/>
                </a:solidFill>
              </a:rPr>
              <a:t>5 </a:t>
            </a:r>
            <a:r>
              <a:rPr lang="en-US" sz="3200" dirty="0">
                <a:solidFill>
                  <a:srgbClr val="FF0000"/>
                </a:solidFill>
              </a:rPr>
              <a:t>Ton </a:t>
            </a:r>
            <a:r>
              <a:rPr lang="en-US" sz="3200" baseline="30000" dirty="0" smtClean="0">
                <a:solidFill>
                  <a:srgbClr val="FF0000"/>
                </a:solidFill>
              </a:rPr>
              <a:t>136</a:t>
            </a:r>
            <a:r>
              <a:rPr lang="en-US" sz="3200" dirty="0" smtClean="0">
                <a:solidFill>
                  <a:srgbClr val="FF0000"/>
                </a:solidFill>
              </a:rPr>
              <a:t>Xe </a:t>
            </a:r>
            <a:r>
              <a:rPr lang="en-US" sz="3200" dirty="0"/>
              <a:t>+ </a:t>
            </a:r>
            <a:r>
              <a:rPr lang="en-US" sz="3200" dirty="0" smtClean="0">
                <a:solidFill>
                  <a:srgbClr val="0000FF"/>
                </a:solidFill>
              </a:rPr>
              <a:t>50 </a:t>
            </a:r>
            <a:r>
              <a:rPr lang="en-US" sz="3200" dirty="0">
                <a:solidFill>
                  <a:srgbClr val="0000FF"/>
                </a:solidFill>
              </a:rPr>
              <a:t>Ton </a:t>
            </a:r>
            <a:r>
              <a:rPr lang="en-US" sz="3200" dirty="0" err="1">
                <a:solidFill>
                  <a:srgbClr val="0000FF"/>
                </a:solidFill>
              </a:rPr>
              <a:t>Ar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smtClean="0"/>
              <a:t>+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FF00FF"/>
                </a:solidFill>
              </a:rPr>
              <a:t>5 </a:t>
            </a:r>
            <a:r>
              <a:rPr lang="en-US" sz="3200" dirty="0">
                <a:solidFill>
                  <a:srgbClr val="FF00FF"/>
                </a:solidFill>
              </a:rPr>
              <a:t>Ton </a:t>
            </a:r>
            <a:r>
              <a:rPr lang="en-US" sz="3200" baseline="30000" dirty="0" smtClean="0">
                <a:solidFill>
                  <a:srgbClr val="FF00FF"/>
                </a:solidFill>
              </a:rPr>
              <a:t>129/131</a:t>
            </a:r>
            <a:r>
              <a:rPr lang="en-US" sz="3200" dirty="0" smtClean="0">
                <a:solidFill>
                  <a:srgbClr val="FF00FF"/>
                </a:solidFill>
              </a:rPr>
              <a:t>Xe </a:t>
            </a:r>
          </a:p>
          <a:p>
            <a:pPr lvl="1" eaLnBrk="1" hangingPunct="1"/>
            <a:r>
              <a:rPr lang="en-US" sz="3200" dirty="0" smtClean="0">
                <a:latin typeface="Arial Narrow" charset="0"/>
              </a:rPr>
              <a:t>Neutrino</a:t>
            </a:r>
            <a:r>
              <a:rPr lang="en-US" sz="3200" dirty="0">
                <a:latin typeface="Arial Narrow" charset="0"/>
              </a:rPr>
              <a:t>-less Double </a:t>
            </a:r>
            <a:r>
              <a:rPr lang="en-US" sz="3200" dirty="0" smtClean="0">
                <a:latin typeface="Arial Narrow" charset="0"/>
              </a:rPr>
              <a:t>Beta </a:t>
            </a:r>
            <a:r>
              <a:rPr lang="en-US" sz="3200" dirty="0">
                <a:latin typeface="Arial Narrow" charset="0"/>
              </a:rPr>
              <a:t>Decay – </a:t>
            </a:r>
            <a:r>
              <a:rPr lang="en-US" sz="3200" dirty="0">
                <a:latin typeface="Arial Narrow" charset="0"/>
                <a:sym typeface="Symbol" charset="0"/>
              </a:rPr>
              <a:t> &gt; </a:t>
            </a:r>
            <a:r>
              <a:rPr lang="en-US" sz="3200" dirty="0">
                <a:latin typeface="Arial Narrow" charset="0"/>
              </a:rPr>
              <a:t>10</a:t>
            </a:r>
            <a:r>
              <a:rPr lang="en-US" sz="3200" baseline="30000" dirty="0">
                <a:latin typeface="Arial Narrow" charset="0"/>
              </a:rPr>
              <a:t>28</a:t>
            </a:r>
            <a:r>
              <a:rPr lang="en-US" sz="3200" dirty="0">
                <a:latin typeface="Arial Narrow" charset="0"/>
              </a:rPr>
              <a:t> by </a:t>
            </a:r>
            <a:r>
              <a:rPr lang="en-US" sz="3200" baseline="30000" dirty="0">
                <a:solidFill>
                  <a:srgbClr val="FF0000"/>
                </a:solidFill>
                <a:latin typeface="Arial Narrow" charset="0"/>
              </a:rPr>
              <a:t>136</a:t>
            </a:r>
            <a:r>
              <a:rPr lang="en-US" sz="3200" dirty="0">
                <a:solidFill>
                  <a:srgbClr val="FF0000"/>
                </a:solidFill>
                <a:latin typeface="Arial Narrow" charset="0"/>
              </a:rPr>
              <a:t>Xe</a:t>
            </a:r>
          </a:p>
          <a:p>
            <a:pPr lvl="1" eaLnBrk="1" hangingPunct="1"/>
            <a:r>
              <a:rPr lang="en-US" sz="3200" dirty="0">
                <a:latin typeface="Arial Narrow" charset="0"/>
              </a:rPr>
              <a:t>Solar Neutrino – 1% of </a:t>
            </a:r>
            <a:r>
              <a:rPr lang="en-US" sz="3200" dirty="0" err="1">
                <a:latin typeface="Arial Narrow" charset="0"/>
              </a:rPr>
              <a:t>pp</a:t>
            </a:r>
            <a:r>
              <a:rPr lang="en-US" sz="3200" dirty="0">
                <a:latin typeface="Arial Narrow" charset="0"/>
              </a:rPr>
              <a:t> chain flux by </a:t>
            </a:r>
            <a:r>
              <a:rPr lang="en-US" sz="3200" baseline="30000" dirty="0">
                <a:solidFill>
                  <a:srgbClr val="FF00FF"/>
                </a:solidFill>
                <a:latin typeface="Arial Narrow" charset="0"/>
              </a:rPr>
              <a:t>129/131</a:t>
            </a:r>
            <a:r>
              <a:rPr lang="en-US" sz="3200" dirty="0">
                <a:solidFill>
                  <a:srgbClr val="FF00FF"/>
                </a:solidFill>
                <a:latin typeface="Arial Narrow" charset="0"/>
              </a:rPr>
              <a:t>Xe</a:t>
            </a:r>
            <a:r>
              <a:rPr lang="en-US" sz="3200" dirty="0">
                <a:latin typeface="Arial Narrow" charset="0"/>
              </a:rPr>
              <a:t>.</a:t>
            </a:r>
          </a:p>
          <a:p>
            <a:pPr lvl="1" eaLnBrk="1" hangingPunct="1"/>
            <a:r>
              <a:rPr lang="en-US" sz="3200" dirty="0">
                <a:latin typeface="Arial Narrow" charset="0"/>
              </a:rPr>
              <a:t>Supernova Neutrino – 10% of total </a:t>
            </a:r>
            <a:r>
              <a:rPr lang="en-US" sz="3200" dirty="0" err="1" smtClean="0">
                <a:latin typeface="Arial Narrow" charset="0"/>
              </a:rPr>
              <a:t>E</a:t>
            </a:r>
            <a:r>
              <a:rPr lang="en-US" sz="3200" baseline="-25000" dirty="0" err="1" smtClean="0">
                <a:latin typeface="Lucida Grande"/>
                <a:ea typeface="Lucida Grande"/>
                <a:cs typeface="Lucida Grande"/>
              </a:rPr>
              <a:t>ν</a:t>
            </a:r>
            <a:r>
              <a:rPr lang="en-US" sz="3200" dirty="0" smtClean="0">
                <a:latin typeface="Arial Narrow" charset="0"/>
              </a:rPr>
              <a:t> </a:t>
            </a:r>
            <a:r>
              <a:rPr lang="en-US" sz="3200" dirty="0">
                <a:latin typeface="Arial Narrow" charset="0"/>
              </a:rPr>
              <a:t>and </a:t>
            </a:r>
            <a:r>
              <a:rPr lang="en-US" sz="3200" dirty="0" err="1" smtClean="0">
                <a:latin typeface="Arial Narrow" charset="0"/>
              </a:rPr>
              <a:t>T</a:t>
            </a:r>
            <a:r>
              <a:rPr lang="en-US" sz="3200" baseline="-25000" dirty="0" err="1">
                <a:latin typeface="Lucida Grande"/>
                <a:ea typeface="Lucida Grande"/>
                <a:cs typeface="Lucida Grande"/>
              </a:rPr>
              <a:t>ν</a:t>
            </a:r>
            <a:endParaRPr lang="en-US" sz="3200" dirty="0">
              <a:latin typeface="Arial Narrow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606060"/>
                </a:solidFill>
              </a:rPr>
              <a:t>Katsushi Arisaka, UCLA</a:t>
            </a:r>
            <a:endParaRPr lang="en-US">
              <a:solidFill>
                <a:srgbClr val="606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0069-A5A5-2640-8E1D-58A3D5D02CA8}" type="slidenum">
              <a:rPr lang="en-US" smtClean="0">
                <a:solidFill>
                  <a:srgbClr val="606060"/>
                </a:solidFill>
              </a:rPr>
              <a:pPr/>
              <a:t>46</a:t>
            </a:fld>
            <a:endParaRPr lang="en-US">
              <a:solidFill>
                <a:srgbClr val="606060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7/25/2012</a:t>
            </a:r>
            <a:endParaRPr lang="en-US" sz="1500" dirty="0">
              <a:solidFill>
                <a:srgbClr val="606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1524000"/>
            <a:ext cx="3733800" cy="533400"/>
          </a:xfrm>
          <a:prstGeom prst="roundRect">
            <a:avLst/>
          </a:prstGeom>
          <a:ln w="38100" cmpd="sng">
            <a:solidFill>
              <a:srgbClr val="FFB0FB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0" y="4298836"/>
            <a:ext cx="6477000" cy="533400"/>
          </a:xfrm>
          <a:prstGeom prst="roundRect">
            <a:avLst/>
          </a:prstGeom>
          <a:ln w="38100" cmpd="sng">
            <a:solidFill>
              <a:srgbClr val="FFB0FB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017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DarkSide</a:t>
            </a:r>
            <a:r>
              <a:rPr lang="en-US" dirty="0" smtClean="0"/>
              <a:t> 5T (G2) </a:t>
            </a:r>
            <a:r>
              <a:rPr lang="en-US" dirty="0" smtClean="0">
                <a:solidFill>
                  <a:srgbClr val="009973"/>
                </a:solidFill>
              </a:rPr>
              <a:t>at Gran </a:t>
            </a:r>
            <a:r>
              <a:rPr lang="en-US" dirty="0" err="1" smtClean="0">
                <a:solidFill>
                  <a:srgbClr val="009973"/>
                </a:solidFill>
              </a:rPr>
              <a:t>Sasso</a:t>
            </a:r>
            <a:endParaRPr lang="en-US" dirty="0">
              <a:solidFill>
                <a:srgbClr val="00997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Katsushi Arisaka, UCLA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D0069-A5A5-2640-8E1D-58A3D5D02CA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9789" r="30707"/>
          <a:stretch/>
        </p:blipFill>
        <p:spPr>
          <a:xfrm>
            <a:off x="-1845" y="1905000"/>
            <a:ext cx="2909232" cy="411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295400"/>
            <a:ext cx="5943600" cy="56916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24903" y="685800"/>
            <a:ext cx="3676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A6A6A6"/>
                </a:solidFill>
              </a:rPr>
              <a:t>Richard </a:t>
            </a:r>
            <a:r>
              <a:rPr lang="en-US" b="1" i="1" dirty="0" err="1" smtClean="0">
                <a:solidFill>
                  <a:srgbClr val="A6A6A6"/>
                </a:solidFill>
              </a:rPr>
              <a:t>Saldanha’s</a:t>
            </a:r>
            <a:r>
              <a:rPr lang="en-US" b="1" i="1" dirty="0" smtClean="0">
                <a:solidFill>
                  <a:srgbClr val="A6A6A6"/>
                </a:solidFill>
              </a:rPr>
              <a:t> talk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667000" y="2590800"/>
            <a:ext cx="3352800" cy="1371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2895600" y="4876800"/>
            <a:ext cx="312420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33"/>
          <p:cNvSpPr txBox="1">
            <a:spLocks noChangeArrowheads="1"/>
          </p:cNvSpPr>
          <p:nvPr/>
        </p:nvSpPr>
        <p:spPr bwMode="auto">
          <a:xfrm>
            <a:off x="2356023" y="838200"/>
            <a:ext cx="955329" cy="132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1" tIns="45650" rIns="91301" bIns="456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baseline="30000" dirty="0">
                <a:solidFill>
                  <a:srgbClr val="FF00FF"/>
                </a:solidFill>
                <a:latin typeface="Arial Narrow" charset="0"/>
              </a:rPr>
              <a:t>40</a:t>
            </a:r>
            <a:r>
              <a:rPr lang="en-US" sz="3200" b="1" dirty="0">
                <a:solidFill>
                  <a:srgbClr val="FF00FF"/>
                </a:solidFill>
                <a:latin typeface="Arial Narrow" charset="0"/>
              </a:rPr>
              <a:t>Ar</a:t>
            </a:r>
          </a:p>
          <a:p>
            <a:pPr algn="ctr" eaLnBrk="1" hangingPunct="1"/>
            <a:r>
              <a:rPr lang="en-US" b="1" dirty="0" smtClean="0">
                <a:solidFill>
                  <a:srgbClr val="FF00FF"/>
                </a:solidFill>
                <a:latin typeface="Arial Narrow" charset="0"/>
              </a:rPr>
              <a:t>5 </a:t>
            </a:r>
            <a:r>
              <a:rPr lang="en-US" b="1" dirty="0">
                <a:solidFill>
                  <a:srgbClr val="FF00FF"/>
                </a:solidFill>
                <a:latin typeface="Arial Narrow" charset="0"/>
              </a:rPr>
              <a:t>ton</a:t>
            </a:r>
          </a:p>
          <a:p>
            <a:pPr algn="ctr" eaLnBrk="1" hangingPunct="1"/>
            <a:r>
              <a:rPr lang="en-US" b="1" dirty="0" smtClean="0">
                <a:solidFill>
                  <a:srgbClr val="FF00FF"/>
                </a:solidFill>
                <a:latin typeface="Arial Narrow" charset="0"/>
              </a:rPr>
              <a:t>(3 </a:t>
            </a:r>
            <a:r>
              <a:rPr lang="en-US" b="1" dirty="0">
                <a:solidFill>
                  <a:srgbClr val="FF00FF"/>
                </a:solidFill>
                <a:latin typeface="Arial Narrow" charset="0"/>
              </a:rPr>
              <a:t>ton)</a:t>
            </a:r>
            <a:endParaRPr lang="en-US" sz="3200" b="1" dirty="0">
              <a:solidFill>
                <a:srgbClr val="FF00FF"/>
              </a:solidFill>
              <a:latin typeface="Arial Narrow" charset="0"/>
            </a:endParaRPr>
          </a:p>
        </p:txBody>
      </p:sp>
      <p:cxnSp>
        <p:nvCxnSpPr>
          <p:cNvPr id="15" name="Straight Arrow Connector 53"/>
          <p:cNvCxnSpPr>
            <a:cxnSpLocks noChangeShapeType="1"/>
          </p:cNvCxnSpPr>
          <p:nvPr/>
        </p:nvCxnSpPr>
        <p:spPr bwMode="auto">
          <a:xfrm flipH="1">
            <a:off x="3048000" y="2743200"/>
            <a:ext cx="1588" cy="259080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2895600" y="3810000"/>
            <a:ext cx="609600" cy="373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25" tIns="45662" rIns="91325" bIns="45662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C00000"/>
                </a:solidFill>
                <a:latin typeface="Arial Narrow" charset="0"/>
              </a:rPr>
              <a:t>2 </a:t>
            </a:r>
            <a:r>
              <a:rPr lang="en-US" sz="1800" b="1" dirty="0">
                <a:solidFill>
                  <a:srgbClr val="C00000"/>
                </a:solidFill>
                <a:latin typeface="Arial Narrow" charset="0"/>
              </a:rPr>
              <a:t>m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315200" y="2819400"/>
            <a:ext cx="992513" cy="5231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CCFFCC"/>
                </a:solidFill>
                <a:latin typeface="Arial Narrow" charset="0"/>
              </a:rPr>
              <a:t>Water</a:t>
            </a:r>
            <a:endParaRPr lang="en-US" sz="2800" b="1" dirty="0">
              <a:solidFill>
                <a:srgbClr val="CCFFCC"/>
              </a:solidFill>
              <a:latin typeface="Arial Narrow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467600" y="5105400"/>
            <a:ext cx="1673664" cy="5231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07" tIns="45704" rIns="91407" bIns="4570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charset="0"/>
              </a:rPr>
              <a:t>Liq. 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charset="0"/>
              </a:rPr>
              <a:t>Scinti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charset="0"/>
              </a:rPr>
              <a:t>.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  <a:latin typeface="Arial Narrow" charset="0"/>
            </a:endParaRPr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 bwMode="auto">
          <a:xfrm flipH="1" flipV="1">
            <a:off x="7162800" y="4724400"/>
            <a:ext cx="304800" cy="6425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ectangle 25"/>
          <p:cNvSpPr/>
          <p:nvPr/>
        </p:nvSpPr>
        <p:spPr>
          <a:xfrm>
            <a:off x="1066800" y="6248400"/>
            <a:ext cx="1401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b="1" dirty="0">
                <a:solidFill>
                  <a:srgbClr val="32946A"/>
                </a:solidFill>
                <a:latin typeface="Arial Narrow" charset="0"/>
              </a:rPr>
              <a:t>3</a:t>
            </a:r>
            <a:r>
              <a:rPr lang="ja-JP" altLang="en-US" sz="1800" b="1" dirty="0">
                <a:solidFill>
                  <a:srgbClr val="32946A"/>
                </a:solidFill>
                <a:latin typeface="Arial Narrow" charset="0"/>
              </a:rPr>
              <a:t>”</a:t>
            </a:r>
            <a:r>
              <a:rPr lang="en-US" sz="1800" b="1" dirty="0">
                <a:solidFill>
                  <a:srgbClr val="32946A"/>
                </a:solidFill>
                <a:latin typeface="Arial Narrow" charset="0"/>
              </a:rPr>
              <a:t> </a:t>
            </a:r>
            <a:r>
              <a:rPr lang="en-US" sz="1800" b="1" dirty="0" smtClean="0">
                <a:solidFill>
                  <a:srgbClr val="32946A"/>
                </a:solidFill>
                <a:latin typeface="Arial Narrow" charset="0"/>
              </a:rPr>
              <a:t>PMT x 600</a:t>
            </a:r>
            <a:endParaRPr lang="en-US" sz="1800" b="1" dirty="0">
              <a:solidFill>
                <a:srgbClr val="32946A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9257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7/25/2012</a:t>
            </a:r>
            <a:endParaRPr lang="en-US" sz="1500" dirty="0">
              <a:solidFill>
                <a:srgbClr val="606060"/>
              </a:solidFill>
            </a:endParaRPr>
          </a:p>
        </p:txBody>
      </p:sp>
      <p:sp>
        <p:nvSpPr>
          <p:cNvPr id="1740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606060"/>
                </a:solidFill>
                <a:cs typeface="Arial" charset="0"/>
              </a:rPr>
              <a:t>Katsushi Arisaka, UCLA</a:t>
            </a:r>
          </a:p>
        </p:txBody>
      </p:sp>
      <p:sp>
        <p:nvSpPr>
          <p:cNvPr id="174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7F488B-B4AF-664A-8292-F677495A77FF}" type="slidenum">
              <a:rPr lang="en-US" sz="1500">
                <a:solidFill>
                  <a:srgbClr val="606060"/>
                </a:solidFill>
              </a:rPr>
              <a:pPr eaLnBrk="1" hangingPunct="1"/>
              <a:t>6</a:t>
            </a:fld>
            <a:endParaRPr lang="en-US" sz="1500">
              <a:solidFill>
                <a:srgbClr val="606060"/>
              </a:solidFill>
            </a:endParaRPr>
          </a:p>
        </p:txBody>
      </p:sp>
      <p:pic>
        <p:nvPicPr>
          <p:cNvPr id="174085" name="Picture 6" descr="xenon10ton 2-8-10_1.jpg"/>
          <p:cNvPicPr>
            <a:picLocks noChangeAspect="1"/>
          </p:cNvPicPr>
          <p:nvPr/>
        </p:nvPicPr>
        <p:blipFill>
          <a:blip r:embed="rId2" cstate="screen">
            <a:lum brigh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89025"/>
            <a:ext cx="4648200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6" name="Picture 4" descr="4meter_2-19-10_6.jpg"/>
          <p:cNvPicPr>
            <a:picLocks noChangeAspect="1"/>
          </p:cNvPicPr>
          <p:nvPr/>
        </p:nvPicPr>
        <p:blipFill>
          <a:blip r:embed="rId3" cstate="screen">
            <a:lum brigh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182688"/>
            <a:ext cx="4724400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7" name="Rectangle 13"/>
          <p:cNvSpPr>
            <a:spLocks noChangeArrowheads="1"/>
          </p:cNvSpPr>
          <p:nvPr/>
        </p:nvSpPr>
        <p:spPr bwMode="auto">
          <a:xfrm>
            <a:off x="190500" y="5132388"/>
            <a:ext cx="1082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6" tIns="45668" rIns="91336" bIns="45668">
            <a:spAutoFit/>
          </a:bodyPr>
          <a:lstStyle/>
          <a:p>
            <a:r>
              <a:rPr lang="en-US" sz="1600" b="1">
                <a:solidFill>
                  <a:srgbClr val="85FFE0"/>
                </a:solidFill>
                <a:latin typeface="Arial Narrow" charset="0"/>
              </a:rPr>
              <a:t>Water Tank</a:t>
            </a:r>
            <a:endParaRPr lang="en-US" sz="1700">
              <a:solidFill>
                <a:srgbClr val="85FFE0"/>
              </a:solidFill>
            </a:endParaRPr>
          </a:p>
        </p:txBody>
      </p:sp>
      <p:sp>
        <p:nvSpPr>
          <p:cNvPr id="174088" name="Rectangle 16"/>
          <p:cNvSpPr>
            <a:spLocks noChangeArrowheads="1"/>
          </p:cNvSpPr>
          <p:nvPr/>
        </p:nvSpPr>
        <p:spPr bwMode="auto">
          <a:xfrm>
            <a:off x="1295400" y="4306888"/>
            <a:ext cx="688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6" tIns="45668" rIns="91336" bIns="45668">
            <a:spAutoFit/>
          </a:bodyPr>
          <a:lstStyle/>
          <a:p>
            <a:r>
              <a:rPr lang="en-US" sz="1600" b="1">
                <a:solidFill>
                  <a:srgbClr val="FFFF00"/>
                </a:solidFill>
                <a:latin typeface="Arial Narrow" charset="0"/>
              </a:rPr>
              <a:t>Liquid</a:t>
            </a:r>
          </a:p>
          <a:p>
            <a:r>
              <a:rPr lang="en-US" sz="1600" b="1">
                <a:solidFill>
                  <a:srgbClr val="FFFF00"/>
                </a:solidFill>
                <a:latin typeface="Arial Narrow" charset="0"/>
              </a:rPr>
              <a:t>Scinti</a:t>
            </a:r>
            <a:endParaRPr lang="en-US" sz="1700">
              <a:solidFill>
                <a:srgbClr val="FFFF00"/>
              </a:solidFill>
            </a:endParaRPr>
          </a:p>
        </p:txBody>
      </p:sp>
      <p:sp>
        <p:nvSpPr>
          <p:cNvPr id="174089" name="Rectangle 15"/>
          <p:cNvSpPr>
            <a:spLocks noChangeArrowheads="1"/>
          </p:cNvSpPr>
          <p:nvPr/>
        </p:nvSpPr>
        <p:spPr bwMode="auto">
          <a:xfrm>
            <a:off x="4987925" y="5221288"/>
            <a:ext cx="1082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6" tIns="45668" rIns="91336" bIns="45668">
            <a:spAutoFit/>
          </a:bodyPr>
          <a:lstStyle/>
          <a:p>
            <a:r>
              <a:rPr lang="en-US" sz="1600" b="1">
                <a:solidFill>
                  <a:srgbClr val="85FFE0"/>
                </a:solidFill>
                <a:latin typeface="Arial Narrow" charset="0"/>
              </a:rPr>
              <a:t>Water Tank</a:t>
            </a:r>
            <a:endParaRPr lang="en-US" sz="1700">
              <a:solidFill>
                <a:srgbClr val="85FFE0"/>
              </a:solidFill>
            </a:endParaRPr>
          </a:p>
        </p:txBody>
      </p:sp>
      <p:sp>
        <p:nvSpPr>
          <p:cNvPr id="174090" name="TextBox 34"/>
          <p:cNvSpPr txBox="1">
            <a:spLocks noChangeArrowheads="1"/>
          </p:cNvSpPr>
          <p:nvPr/>
        </p:nvSpPr>
        <p:spPr bwMode="auto">
          <a:xfrm>
            <a:off x="914400" y="679450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8" tIns="45620" rIns="91238" bIns="456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700" b="1">
                <a:solidFill>
                  <a:srgbClr val="FF0000"/>
                </a:solidFill>
                <a:latin typeface="Arial Narrow" charset="0"/>
              </a:rPr>
              <a:t>Xe  20 ton (10 ton)</a:t>
            </a:r>
            <a:endParaRPr lang="en-US" sz="2700" b="1">
              <a:solidFill>
                <a:srgbClr val="FF0000"/>
              </a:solidFill>
            </a:endParaRPr>
          </a:p>
        </p:txBody>
      </p:sp>
      <p:sp>
        <p:nvSpPr>
          <p:cNvPr id="174091" name="TextBox 33"/>
          <p:cNvSpPr txBox="1">
            <a:spLocks noChangeArrowheads="1"/>
          </p:cNvSpPr>
          <p:nvPr/>
        </p:nvSpPr>
        <p:spPr bwMode="auto">
          <a:xfrm>
            <a:off x="5981700" y="679450"/>
            <a:ext cx="275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38" tIns="45620" rIns="91238" bIns="456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700" b="1" baseline="30000">
                <a:solidFill>
                  <a:srgbClr val="FF00FF"/>
                </a:solidFill>
                <a:latin typeface="Arial Narrow" charset="0"/>
              </a:rPr>
              <a:t>40</a:t>
            </a:r>
            <a:r>
              <a:rPr lang="en-US" sz="2700" b="1">
                <a:solidFill>
                  <a:srgbClr val="FF00FF"/>
                </a:solidFill>
                <a:latin typeface="Arial Narrow" charset="0"/>
              </a:rPr>
              <a:t>Ar 70 ton (50 ton)</a:t>
            </a:r>
          </a:p>
        </p:txBody>
      </p:sp>
      <p:cxnSp>
        <p:nvCxnSpPr>
          <p:cNvPr id="174092" name="Straight Arrow Connector 53"/>
          <p:cNvCxnSpPr>
            <a:cxnSpLocks noChangeShapeType="1"/>
          </p:cNvCxnSpPr>
          <p:nvPr/>
        </p:nvCxnSpPr>
        <p:spPr bwMode="auto">
          <a:xfrm>
            <a:off x="4876800" y="6400800"/>
            <a:ext cx="4419600" cy="53340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093" name="TextBox 24"/>
          <p:cNvSpPr txBox="1">
            <a:spLocks noChangeArrowheads="1"/>
          </p:cNvSpPr>
          <p:nvPr/>
        </p:nvSpPr>
        <p:spPr bwMode="auto">
          <a:xfrm>
            <a:off x="6705600" y="6484938"/>
            <a:ext cx="762000" cy="357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0" tIns="45635" rIns="91270" bIns="45635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700" b="1" dirty="0" smtClean="0">
                <a:solidFill>
                  <a:srgbClr val="C00000"/>
                </a:solidFill>
                <a:latin typeface="Arial Narrow" charset="0"/>
              </a:rPr>
              <a:t>15 </a:t>
            </a:r>
            <a:r>
              <a:rPr lang="en-US" sz="1700" b="1" dirty="0">
                <a:solidFill>
                  <a:srgbClr val="C00000"/>
                </a:solidFill>
                <a:latin typeface="Arial Narrow" charset="0"/>
              </a:rPr>
              <a:t>m</a:t>
            </a:r>
          </a:p>
        </p:txBody>
      </p:sp>
      <p:cxnSp>
        <p:nvCxnSpPr>
          <p:cNvPr id="174094" name="Straight Arrow Connector 53"/>
          <p:cNvCxnSpPr>
            <a:cxnSpLocks noChangeShapeType="1"/>
          </p:cNvCxnSpPr>
          <p:nvPr/>
        </p:nvCxnSpPr>
        <p:spPr bwMode="auto">
          <a:xfrm>
            <a:off x="1219200" y="6477000"/>
            <a:ext cx="2057400" cy="22860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095" name="TextBox 24"/>
          <p:cNvSpPr txBox="1">
            <a:spLocks noChangeArrowheads="1"/>
          </p:cNvSpPr>
          <p:nvPr/>
        </p:nvSpPr>
        <p:spPr bwMode="auto">
          <a:xfrm>
            <a:off x="1905000" y="6357938"/>
            <a:ext cx="533400" cy="357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0" tIns="45635" rIns="91270" bIns="45635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700" b="1" dirty="0">
                <a:solidFill>
                  <a:srgbClr val="C00000"/>
                </a:solidFill>
                <a:latin typeface="Arial Narrow" charset="0"/>
              </a:rPr>
              <a:t>6</a:t>
            </a:r>
            <a:r>
              <a:rPr lang="en-US" sz="1700" b="1" dirty="0" smtClean="0">
                <a:solidFill>
                  <a:srgbClr val="C00000"/>
                </a:solidFill>
                <a:latin typeface="Arial Narrow" charset="0"/>
              </a:rPr>
              <a:t> </a:t>
            </a:r>
            <a:r>
              <a:rPr lang="en-US" sz="1700" b="1" dirty="0">
                <a:solidFill>
                  <a:srgbClr val="C00000"/>
                </a:solidFill>
                <a:latin typeface="Arial Narrow" charset="0"/>
              </a:rPr>
              <a:t>m</a:t>
            </a:r>
          </a:p>
        </p:txBody>
      </p:sp>
      <p:sp>
        <p:nvSpPr>
          <p:cNvPr id="174096" name="Rectangle 16"/>
          <p:cNvSpPr>
            <a:spLocks noChangeArrowheads="1"/>
          </p:cNvSpPr>
          <p:nvPr/>
        </p:nvSpPr>
        <p:spPr bwMode="auto">
          <a:xfrm>
            <a:off x="6016625" y="4572000"/>
            <a:ext cx="688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36" tIns="45668" rIns="91336" bIns="45668">
            <a:spAutoFit/>
          </a:bodyPr>
          <a:lstStyle/>
          <a:p>
            <a:r>
              <a:rPr lang="en-US" sz="1600" b="1">
                <a:solidFill>
                  <a:srgbClr val="FFFF00"/>
                </a:solidFill>
                <a:latin typeface="Arial Narrow" charset="0"/>
              </a:rPr>
              <a:t>Liquid</a:t>
            </a:r>
          </a:p>
          <a:p>
            <a:r>
              <a:rPr lang="en-US" sz="1600" b="1">
                <a:solidFill>
                  <a:srgbClr val="FFFF00"/>
                </a:solidFill>
                <a:latin typeface="Arial Narrow" charset="0"/>
              </a:rPr>
              <a:t>Scinti</a:t>
            </a:r>
            <a:endParaRPr lang="en-US" sz="1700">
              <a:solidFill>
                <a:srgbClr val="FFFF00"/>
              </a:solidFill>
            </a:endParaRPr>
          </a:p>
        </p:txBody>
      </p:sp>
      <p:sp>
        <p:nvSpPr>
          <p:cNvPr id="174097" name="Rectangle 20"/>
          <p:cNvSpPr>
            <a:spLocks noChangeArrowheads="1"/>
          </p:cNvSpPr>
          <p:nvPr/>
        </p:nvSpPr>
        <p:spPr bwMode="auto">
          <a:xfrm>
            <a:off x="2049463" y="3894138"/>
            <a:ext cx="493712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2" tIns="45675" rIns="91352" bIns="45675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 Narrow" charset="0"/>
              </a:rPr>
              <a:t>Xe</a:t>
            </a:r>
            <a:endParaRPr lang="en-US"/>
          </a:p>
        </p:txBody>
      </p:sp>
      <p:sp>
        <p:nvSpPr>
          <p:cNvPr id="174098" name="Rectangle 21"/>
          <p:cNvSpPr>
            <a:spLocks noChangeArrowheads="1"/>
          </p:cNvSpPr>
          <p:nvPr/>
        </p:nvSpPr>
        <p:spPr bwMode="auto">
          <a:xfrm>
            <a:off x="6807200" y="3962400"/>
            <a:ext cx="519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2" tIns="45675" rIns="91352" bIns="45675">
            <a:spAutoFit/>
          </a:bodyPr>
          <a:lstStyle/>
          <a:p>
            <a:r>
              <a:rPr lang="en-US" sz="2700" b="1">
                <a:solidFill>
                  <a:srgbClr val="FF00FF"/>
                </a:solidFill>
                <a:latin typeface="Arial Narrow" charset="0"/>
              </a:rPr>
              <a:t>Ar</a:t>
            </a:r>
            <a:endParaRPr lang="en-US" sz="2700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-152400" y="0"/>
            <a:ext cx="990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19" tIns="48261" rIns="96519" bIns="48261" anchor="ctr"/>
          <a:lstStyle>
            <a:lvl1pPr defTabSz="960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60438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0" algn="ctr" defTabSz="914400" eaLnBrk="1" hangingPunct="1">
              <a:lnSpc>
                <a:spcPct val="80000"/>
              </a:lnSpc>
            </a:pPr>
            <a:r>
              <a:rPr lang="en-US" sz="4000" b="1" dirty="0">
                <a:solidFill>
                  <a:srgbClr val="A50021"/>
                </a:solidFill>
                <a:latin typeface="Tahoma" charset="0"/>
                <a:cs typeface="ＭＳ Ｐゴシック" charset="0"/>
              </a:rPr>
              <a:t>MAX G3 </a:t>
            </a:r>
            <a:r>
              <a:rPr lang="en-US" sz="4000" b="1" dirty="0" smtClean="0">
                <a:solidFill>
                  <a:srgbClr val="A50021"/>
                </a:solidFill>
                <a:latin typeface="Tahoma" charset="0"/>
                <a:cs typeface="ＭＳ Ｐゴシック" charset="0"/>
              </a:rPr>
              <a:t>Detector</a:t>
            </a:r>
            <a:endParaRPr lang="en-US" sz="2800" b="1" dirty="0">
              <a:solidFill>
                <a:srgbClr val="009973"/>
              </a:solidFill>
              <a:latin typeface="Tahoma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91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06" name="Straight Arrow Connector 53"/>
          <p:cNvCxnSpPr>
            <a:cxnSpLocks noChangeShapeType="1"/>
          </p:cNvCxnSpPr>
          <p:nvPr/>
        </p:nvCxnSpPr>
        <p:spPr bwMode="auto">
          <a:xfrm rot="5400000">
            <a:off x="2266950" y="3771900"/>
            <a:ext cx="3733800" cy="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/>
          <p:nvPr/>
        </p:nvSpPr>
        <p:spPr bwMode="auto">
          <a:xfrm>
            <a:off x="3905250" y="3560763"/>
            <a:ext cx="762000" cy="373062"/>
          </a:xfrm>
          <a:prstGeom prst="rect">
            <a:avLst/>
          </a:prstGeom>
          <a:solidFill>
            <a:schemeClr val="bg1"/>
          </a:solidFill>
        </p:spPr>
        <p:txBody>
          <a:bodyPr lIns="91325" tIns="45662" rIns="91325" bIns="45662" anchor="ctr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4m</a:t>
            </a:r>
          </a:p>
        </p:txBody>
      </p:sp>
      <p:pic>
        <p:nvPicPr>
          <p:cNvPr id="21508" name="Picture 5" descr="4meter_3-5-10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0" r="17694"/>
          <a:stretch>
            <a:fillRect/>
          </a:stretch>
        </p:blipFill>
        <p:spPr bwMode="auto">
          <a:xfrm>
            <a:off x="4343400" y="882496"/>
            <a:ext cx="5105400" cy="603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606060"/>
                </a:solidFill>
              </a:rPr>
              <a:t>Katsushi Arisaka, UCLA</a:t>
            </a:r>
          </a:p>
        </p:txBody>
      </p:sp>
      <p:sp>
        <p:nvSpPr>
          <p:cNvPr id="215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57BC2B6-2DB5-F94A-8E99-7FEDA349E311}" type="slidenum">
              <a:rPr lang="en-US" sz="1500">
                <a:solidFill>
                  <a:srgbClr val="606060"/>
                </a:solidFill>
              </a:rPr>
              <a:pPr eaLnBrk="1" hangingPunct="1"/>
              <a:t>7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18440" name="Title 1"/>
          <p:cNvSpPr txBox="1">
            <a:spLocks/>
          </p:cNvSpPr>
          <p:nvPr/>
        </p:nvSpPr>
        <p:spPr bwMode="auto">
          <a:xfrm>
            <a:off x="152400" y="0"/>
            <a:ext cx="929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19" tIns="48261" rIns="96519" bIns="48261" anchor="ctr"/>
          <a:lstStyle>
            <a:lvl1pPr defTabSz="960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60438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000" b="1" dirty="0" smtClean="0">
                <a:solidFill>
                  <a:srgbClr val="A50021"/>
                </a:solidFill>
                <a:latin typeface="Tahoma" charset="0"/>
                <a:cs typeface="ＭＳ Ｐゴシック" charset="0"/>
              </a:rPr>
              <a:t>MAX G3 Detector</a:t>
            </a:r>
            <a:endParaRPr lang="en-US" sz="2800" b="1" dirty="0">
              <a:solidFill>
                <a:srgbClr val="009973"/>
              </a:solidFill>
              <a:latin typeface="Tahoma" charset="0"/>
              <a:cs typeface="ＭＳ Ｐゴシック" charset="0"/>
            </a:endParaRPr>
          </a:p>
        </p:txBody>
      </p:sp>
      <p:cxnSp>
        <p:nvCxnSpPr>
          <p:cNvPr id="21514" name="Straight Arrow Connector 53"/>
          <p:cNvCxnSpPr>
            <a:cxnSpLocks noChangeShapeType="1"/>
          </p:cNvCxnSpPr>
          <p:nvPr/>
        </p:nvCxnSpPr>
        <p:spPr bwMode="auto">
          <a:xfrm rot="5400000">
            <a:off x="-551656" y="4152106"/>
            <a:ext cx="1905000" cy="1588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5" name="TextBox 10"/>
          <p:cNvSpPr txBox="1">
            <a:spLocks noChangeArrowheads="1"/>
          </p:cNvSpPr>
          <p:nvPr/>
        </p:nvSpPr>
        <p:spPr bwMode="auto">
          <a:xfrm>
            <a:off x="112713" y="3924300"/>
            <a:ext cx="762000" cy="373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5" tIns="45662" rIns="91325" bIns="45662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C00000"/>
                </a:solidFill>
                <a:latin typeface="Arial Narrow" charset="0"/>
              </a:rPr>
              <a:t>2 m</a:t>
            </a:r>
          </a:p>
        </p:txBody>
      </p:sp>
      <p:pic>
        <p:nvPicPr>
          <p:cNvPr id="21518" name="Content Placeholder 6" descr="argon1ton_2-21-10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2" t="1563" r="23576" b="2188"/>
          <a:stretch>
            <a:fillRect/>
          </a:stretch>
        </p:blipFill>
        <p:spPr bwMode="auto">
          <a:xfrm>
            <a:off x="566738" y="2498725"/>
            <a:ext cx="2895600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4"/>
          <p:cNvSpPr txBox="1">
            <a:spLocks/>
          </p:cNvSpPr>
          <p:nvPr/>
        </p:nvSpPr>
        <p:spPr bwMode="auto">
          <a:xfrm>
            <a:off x="2133600" y="7018338"/>
            <a:ext cx="55626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Katsushi Arisaka, UCLA</a:t>
            </a:r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 bwMode="auto">
          <a:xfrm>
            <a:off x="7772400" y="7010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554" tIns="48278" rIns="96554" bIns="4827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algn="l" defTabSz="962025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96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68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4038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DE3382A-F2D9-1D47-B98D-B2DEE724CCA7}" type="slidenum">
              <a:rPr lang="en-US" sz="1500" smtClean="0">
                <a:solidFill>
                  <a:srgbClr val="606060"/>
                </a:solidFill>
              </a:rPr>
              <a:pPr eaLnBrk="1" hangingPunct="1"/>
              <a:t>7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7/25/2012</a:t>
            </a:r>
            <a:endParaRPr lang="en-US" sz="1500" dirty="0">
              <a:solidFill>
                <a:srgbClr val="606060"/>
              </a:solidFill>
            </a:endParaRPr>
          </a:p>
        </p:txBody>
      </p:sp>
      <p:sp>
        <p:nvSpPr>
          <p:cNvPr id="17" name="TextBox 34"/>
          <p:cNvSpPr txBox="1">
            <a:spLocks noChangeArrowheads="1"/>
          </p:cNvSpPr>
          <p:nvPr/>
        </p:nvSpPr>
        <p:spPr bwMode="auto">
          <a:xfrm>
            <a:off x="806450" y="990600"/>
            <a:ext cx="11017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1" tIns="45650" rIns="91301" bIns="456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FF0000"/>
                </a:solidFill>
                <a:latin typeface="Arial Narrow" charset="0"/>
              </a:rPr>
              <a:t>Xe</a:t>
            </a:r>
            <a:endParaRPr lang="en-US" sz="3200" b="1" dirty="0">
              <a:solidFill>
                <a:srgbClr val="FF0000"/>
              </a:solidFill>
              <a:latin typeface="Arial Narrow" charset="0"/>
            </a:endParaRPr>
          </a:p>
          <a:p>
            <a:pPr algn="ctr" eaLnBrk="1" hangingPunct="1"/>
            <a:r>
              <a:rPr lang="en-US" b="1" dirty="0">
                <a:solidFill>
                  <a:srgbClr val="FF0000"/>
                </a:solidFill>
                <a:latin typeface="Arial Narrow" charset="0"/>
              </a:rPr>
              <a:t>20 ton</a:t>
            </a:r>
          </a:p>
          <a:p>
            <a:pPr algn="ctr" eaLnBrk="1" hangingPunct="1"/>
            <a:r>
              <a:rPr lang="en-US" b="1" dirty="0">
                <a:solidFill>
                  <a:srgbClr val="FF0000"/>
                </a:solidFill>
                <a:latin typeface="Arial Narrow" charset="0"/>
              </a:rPr>
              <a:t>(10 ton)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33"/>
          <p:cNvSpPr txBox="1">
            <a:spLocks noChangeArrowheads="1"/>
          </p:cNvSpPr>
          <p:nvPr/>
        </p:nvSpPr>
        <p:spPr bwMode="auto">
          <a:xfrm>
            <a:off x="3019425" y="838200"/>
            <a:ext cx="1095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1" tIns="45650" rIns="91301" bIns="456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baseline="30000">
                <a:solidFill>
                  <a:srgbClr val="FF00FF"/>
                </a:solidFill>
                <a:latin typeface="Arial Narrow" charset="0"/>
              </a:rPr>
              <a:t>40</a:t>
            </a:r>
            <a:r>
              <a:rPr lang="en-US" sz="3200" b="1">
                <a:solidFill>
                  <a:srgbClr val="FF00FF"/>
                </a:solidFill>
                <a:latin typeface="Arial Narrow" charset="0"/>
              </a:rPr>
              <a:t>Ar</a:t>
            </a:r>
          </a:p>
          <a:p>
            <a:pPr algn="ctr" eaLnBrk="1" hangingPunct="1"/>
            <a:r>
              <a:rPr lang="en-US" b="1">
                <a:solidFill>
                  <a:srgbClr val="FF00FF"/>
                </a:solidFill>
                <a:latin typeface="Arial Narrow" charset="0"/>
              </a:rPr>
              <a:t>70 ton</a:t>
            </a:r>
          </a:p>
          <a:p>
            <a:pPr algn="ctr" eaLnBrk="1" hangingPunct="1"/>
            <a:r>
              <a:rPr lang="en-US" b="1">
                <a:solidFill>
                  <a:srgbClr val="FF00FF"/>
                </a:solidFill>
                <a:latin typeface="Arial Narrow" charset="0"/>
              </a:rPr>
              <a:t>(50 ton)</a:t>
            </a:r>
            <a:endParaRPr lang="en-US" sz="3200" b="1">
              <a:solidFill>
                <a:srgbClr val="FF00FF"/>
              </a:solidFill>
              <a:latin typeface="Arial Narrow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04800" y="5867400"/>
            <a:ext cx="3124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>
            <a:spAutoFit/>
          </a:bodyPr>
          <a:lstStyle/>
          <a:p>
            <a:r>
              <a:rPr lang="en-US" sz="1600" b="1" dirty="0">
                <a:solidFill>
                  <a:srgbClr val="32946A"/>
                </a:solidFill>
                <a:latin typeface="Arial Narrow" charset="0"/>
              </a:rPr>
              <a:t>3</a:t>
            </a:r>
            <a:r>
              <a:rPr lang="ja-JP" altLang="en-US" sz="1600" b="1" dirty="0">
                <a:solidFill>
                  <a:srgbClr val="32946A"/>
                </a:solidFill>
                <a:latin typeface="Arial Narrow" charset="0"/>
              </a:rPr>
              <a:t>”</a:t>
            </a:r>
            <a:r>
              <a:rPr lang="en-US" sz="1600" b="1" dirty="0">
                <a:solidFill>
                  <a:srgbClr val="32946A"/>
                </a:solidFill>
                <a:latin typeface="Arial Narrow" charset="0"/>
              </a:rPr>
              <a:t> QUPID x 595 (Top)</a:t>
            </a:r>
          </a:p>
          <a:p>
            <a:r>
              <a:rPr lang="en-US" sz="1600" b="1" dirty="0">
                <a:solidFill>
                  <a:srgbClr val="32946A"/>
                </a:solidFill>
                <a:latin typeface="Arial Narrow" charset="0"/>
              </a:rPr>
              <a:t>3</a:t>
            </a:r>
            <a:r>
              <a:rPr lang="ja-JP" altLang="en-US" sz="1600" b="1" dirty="0">
                <a:solidFill>
                  <a:srgbClr val="32946A"/>
                </a:solidFill>
                <a:latin typeface="Arial Narrow" charset="0"/>
              </a:rPr>
              <a:t>”</a:t>
            </a:r>
            <a:r>
              <a:rPr lang="en-US" sz="1600" b="1" dirty="0">
                <a:solidFill>
                  <a:srgbClr val="32946A"/>
                </a:solidFill>
                <a:latin typeface="Arial Narrow" charset="0"/>
              </a:rPr>
              <a:t> QUPID x 595 </a:t>
            </a:r>
            <a:r>
              <a:rPr lang="en-US" sz="1600" b="1" dirty="0" smtClean="0">
                <a:solidFill>
                  <a:srgbClr val="32946A"/>
                </a:solidFill>
                <a:latin typeface="Arial Narrow" charset="0"/>
              </a:rPr>
              <a:t>(Bottom)</a:t>
            </a:r>
            <a:endParaRPr lang="en-US" sz="1600" b="1" dirty="0">
              <a:solidFill>
                <a:srgbClr val="32946A"/>
              </a:solidFill>
              <a:latin typeface="Arial Narrow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200400" y="6324600"/>
            <a:ext cx="3124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>
            <a:spAutoFit/>
          </a:bodyPr>
          <a:lstStyle/>
          <a:p>
            <a:r>
              <a:rPr lang="en-US" sz="1600" b="1" dirty="0">
                <a:solidFill>
                  <a:srgbClr val="32946A"/>
                </a:solidFill>
                <a:latin typeface="Arial Narrow" charset="0"/>
              </a:rPr>
              <a:t>3</a:t>
            </a:r>
            <a:r>
              <a:rPr lang="ja-JP" altLang="en-US" sz="1600" b="1" dirty="0">
                <a:solidFill>
                  <a:srgbClr val="32946A"/>
                </a:solidFill>
                <a:latin typeface="Arial Narrow" charset="0"/>
              </a:rPr>
              <a:t>”</a:t>
            </a:r>
            <a:r>
              <a:rPr lang="en-US" sz="1600" b="1" dirty="0">
                <a:solidFill>
                  <a:srgbClr val="32946A"/>
                </a:solidFill>
                <a:latin typeface="Arial Narrow" charset="0"/>
              </a:rPr>
              <a:t> QUPID x </a:t>
            </a:r>
            <a:r>
              <a:rPr lang="en-US" sz="1600" b="1" dirty="0" smtClean="0">
                <a:solidFill>
                  <a:srgbClr val="32946A"/>
                </a:solidFill>
                <a:latin typeface="Arial Narrow" charset="0"/>
              </a:rPr>
              <a:t>2380 </a:t>
            </a:r>
            <a:r>
              <a:rPr lang="en-US" sz="1600" b="1" dirty="0">
                <a:solidFill>
                  <a:srgbClr val="32946A"/>
                </a:solidFill>
                <a:latin typeface="Arial Narrow" charset="0"/>
              </a:rPr>
              <a:t>(Top)</a:t>
            </a:r>
          </a:p>
          <a:p>
            <a:r>
              <a:rPr lang="en-US" sz="1600" b="1" dirty="0">
                <a:solidFill>
                  <a:srgbClr val="32946A"/>
                </a:solidFill>
                <a:latin typeface="Arial Narrow" charset="0"/>
              </a:rPr>
              <a:t>3</a:t>
            </a:r>
            <a:r>
              <a:rPr lang="ja-JP" altLang="en-US" sz="1600" b="1" dirty="0">
                <a:solidFill>
                  <a:srgbClr val="32946A"/>
                </a:solidFill>
                <a:latin typeface="Arial Narrow" charset="0"/>
              </a:rPr>
              <a:t>”</a:t>
            </a:r>
            <a:r>
              <a:rPr lang="en-US" sz="1600" b="1" dirty="0">
                <a:solidFill>
                  <a:srgbClr val="32946A"/>
                </a:solidFill>
                <a:latin typeface="Arial Narrow" charset="0"/>
              </a:rPr>
              <a:t> QUPID x </a:t>
            </a:r>
            <a:r>
              <a:rPr lang="en-US" sz="1600" b="1" dirty="0" smtClean="0">
                <a:solidFill>
                  <a:srgbClr val="32946A"/>
                </a:solidFill>
                <a:latin typeface="Arial Narrow" charset="0"/>
              </a:rPr>
              <a:t>2380 (Bottom)</a:t>
            </a:r>
            <a:endParaRPr lang="en-US" sz="1600" b="1" dirty="0">
              <a:solidFill>
                <a:srgbClr val="32946A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8381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7/25/2012</a:t>
            </a:r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2048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606060"/>
                </a:solidFill>
              </a:rPr>
              <a:t>Katsushi Arisaka, UCLA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6C6C92D-0F99-F04C-93D9-8FB3F908859C}" type="slidenum">
              <a:rPr lang="en-US" sz="1500">
                <a:solidFill>
                  <a:srgbClr val="606060"/>
                </a:solidFill>
              </a:rPr>
              <a:pPr eaLnBrk="1" hangingPunct="1"/>
              <a:t>8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20486" name="TextBox 34"/>
          <p:cNvSpPr txBox="1">
            <a:spLocks noChangeArrowheads="1"/>
          </p:cNvSpPr>
          <p:nvPr/>
        </p:nvSpPr>
        <p:spPr bwMode="auto">
          <a:xfrm>
            <a:off x="806450" y="990600"/>
            <a:ext cx="11017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1" tIns="45650" rIns="91301" bIns="456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Arial Narrow" charset="0"/>
              </a:rPr>
              <a:t>Xe</a:t>
            </a:r>
          </a:p>
          <a:p>
            <a:pPr algn="ctr" eaLnBrk="1" hangingPunct="1"/>
            <a:r>
              <a:rPr lang="en-US" b="1">
                <a:solidFill>
                  <a:srgbClr val="FF0000"/>
                </a:solidFill>
                <a:latin typeface="Arial Narrow" charset="0"/>
              </a:rPr>
              <a:t>20 ton</a:t>
            </a:r>
          </a:p>
          <a:p>
            <a:pPr algn="ctr" eaLnBrk="1" hangingPunct="1"/>
            <a:r>
              <a:rPr lang="en-US" b="1">
                <a:solidFill>
                  <a:srgbClr val="FF0000"/>
                </a:solidFill>
                <a:latin typeface="Arial Narrow" charset="0"/>
              </a:rPr>
              <a:t>(10 ton)</a:t>
            </a:r>
            <a:endParaRPr lang="en-US" sz="3200" b="1">
              <a:solidFill>
                <a:srgbClr val="FF0000"/>
              </a:solidFill>
            </a:endParaRPr>
          </a:p>
        </p:txBody>
      </p:sp>
      <p:cxnSp>
        <p:nvCxnSpPr>
          <p:cNvPr id="20487" name="Straight Arrow Connector 53"/>
          <p:cNvCxnSpPr>
            <a:cxnSpLocks noChangeShapeType="1"/>
          </p:cNvCxnSpPr>
          <p:nvPr/>
        </p:nvCxnSpPr>
        <p:spPr bwMode="auto">
          <a:xfrm rot="5400000">
            <a:off x="-551656" y="4152106"/>
            <a:ext cx="1905000" cy="1588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8" name="TextBox 10"/>
          <p:cNvSpPr txBox="1">
            <a:spLocks noChangeArrowheads="1"/>
          </p:cNvSpPr>
          <p:nvPr/>
        </p:nvSpPr>
        <p:spPr bwMode="auto">
          <a:xfrm>
            <a:off x="112713" y="3924300"/>
            <a:ext cx="762000" cy="373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3" tIns="45667" rIns="91333" bIns="45667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C00000"/>
                </a:solidFill>
                <a:latin typeface="Arial Narrow" charset="0"/>
              </a:rPr>
              <a:t>2 m</a:t>
            </a:r>
          </a:p>
        </p:txBody>
      </p:sp>
      <p:pic>
        <p:nvPicPr>
          <p:cNvPr id="20489" name="Picture 5" descr="xenon10ton 2-8-10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9" t="7874" r="25676" b="4210"/>
          <a:stretch>
            <a:fillRect/>
          </a:stretch>
        </p:blipFill>
        <p:spPr bwMode="auto">
          <a:xfrm>
            <a:off x="609600" y="2438400"/>
            <a:ext cx="29829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90" name="Straight Arrow Connector 53"/>
          <p:cNvCxnSpPr>
            <a:cxnSpLocks noChangeShapeType="1"/>
          </p:cNvCxnSpPr>
          <p:nvPr/>
        </p:nvCxnSpPr>
        <p:spPr bwMode="auto">
          <a:xfrm rot="5400000">
            <a:off x="2324100" y="3771900"/>
            <a:ext cx="3733800" cy="0"/>
          </a:xfrm>
          <a:prstGeom prst="straightConnector1">
            <a:avLst/>
          </a:prstGeom>
          <a:noFill/>
          <a:ln w="28575">
            <a:solidFill>
              <a:srgbClr val="C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/>
          <p:nvPr/>
        </p:nvSpPr>
        <p:spPr bwMode="auto">
          <a:xfrm>
            <a:off x="3962400" y="3560763"/>
            <a:ext cx="762000" cy="373062"/>
          </a:xfrm>
          <a:prstGeom prst="rect">
            <a:avLst/>
          </a:prstGeom>
          <a:solidFill>
            <a:schemeClr val="bg1"/>
          </a:solidFill>
        </p:spPr>
        <p:txBody>
          <a:bodyPr lIns="91333" tIns="45667" rIns="91333" bIns="45667" anchor="ctr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4m</a:t>
            </a:r>
          </a:p>
        </p:txBody>
      </p:sp>
      <p:pic>
        <p:nvPicPr>
          <p:cNvPr id="20492" name="Picture 4" descr="4meter_2-15-10_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8" t="1253" r="19804" b="-156"/>
          <a:stretch>
            <a:fillRect/>
          </a:stretch>
        </p:blipFill>
        <p:spPr bwMode="auto">
          <a:xfrm>
            <a:off x="4343400" y="914400"/>
            <a:ext cx="4953000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TextBox 33"/>
          <p:cNvSpPr txBox="1">
            <a:spLocks noChangeArrowheads="1"/>
          </p:cNvSpPr>
          <p:nvPr/>
        </p:nvSpPr>
        <p:spPr bwMode="auto">
          <a:xfrm>
            <a:off x="3019425" y="838200"/>
            <a:ext cx="1095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1" tIns="45650" rIns="91301" bIns="456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baseline="30000" dirty="0">
                <a:solidFill>
                  <a:srgbClr val="FF00FF"/>
                </a:solidFill>
                <a:latin typeface="Arial Narrow" charset="0"/>
              </a:rPr>
              <a:t>40</a:t>
            </a:r>
            <a:r>
              <a:rPr lang="en-US" sz="3200" b="1" dirty="0">
                <a:solidFill>
                  <a:srgbClr val="FF00FF"/>
                </a:solidFill>
                <a:latin typeface="Arial Narrow" charset="0"/>
              </a:rPr>
              <a:t>Ar</a:t>
            </a:r>
          </a:p>
          <a:p>
            <a:pPr algn="ctr" eaLnBrk="1" hangingPunct="1"/>
            <a:r>
              <a:rPr lang="en-US" b="1" dirty="0">
                <a:solidFill>
                  <a:srgbClr val="FF00FF"/>
                </a:solidFill>
                <a:latin typeface="Arial Narrow" charset="0"/>
              </a:rPr>
              <a:t>70 ton</a:t>
            </a:r>
          </a:p>
          <a:p>
            <a:pPr algn="ctr" eaLnBrk="1" hangingPunct="1"/>
            <a:r>
              <a:rPr lang="en-US" b="1" dirty="0">
                <a:solidFill>
                  <a:srgbClr val="FF00FF"/>
                </a:solidFill>
                <a:latin typeface="Arial Narrow" charset="0"/>
              </a:rPr>
              <a:t>(50 ton)</a:t>
            </a:r>
            <a:endParaRPr lang="en-US" sz="3200" b="1" dirty="0">
              <a:solidFill>
                <a:srgbClr val="FF00FF"/>
              </a:solidFill>
              <a:latin typeface="Arial Narrow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59238" y="6477000"/>
            <a:ext cx="1503362" cy="338138"/>
          </a:xfrm>
          <a:prstGeom prst="rect">
            <a:avLst/>
          </a:prstGeom>
        </p:spPr>
        <p:txBody>
          <a:bodyPr wrap="none" lIns="91399" tIns="45699" rIns="91399" bIns="45699">
            <a:spAutoFit/>
          </a:bodyPr>
          <a:lstStyle/>
          <a:p>
            <a:r>
              <a:rPr lang="en-US" sz="1600" b="1" dirty="0">
                <a:solidFill>
                  <a:srgbClr val="32946A"/>
                </a:solidFill>
                <a:latin typeface="Arial Narrow" charset="0"/>
              </a:rPr>
              <a:t>6</a:t>
            </a:r>
            <a:r>
              <a:rPr lang="ja-JP" altLang="en-US" sz="1600" b="1" dirty="0">
                <a:solidFill>
                  <a:srgbClr val="32946A"/>
                </a:solidFill>
                <a:latin typeface="Arial Narrow" charset="0"/>
              </a:rPr>
              <a:t>”</a:t>
            </a:r>
            <a:r>
              <a:rPr lang="en-US" sz="1600" b="1" dirty="0">
                <a:solidFill>
                  <a:srgbClr val="32946A"/>
                </a:solidFill>
                <a:latin typeface="Arial Narrow" charset="0"/>
              </a:rPr>
              <a:t> QUPID x 3746</a:t>
            </a:r>
            <a:endParaRPr lang="en-US" sz="1800" dirty="0">
              <a:solidFill>
                <a:srgbClr val="32946A"/>
              </a:solidFill>
            </a:endParaRPr>
          </a:p>
        </p:txBody>
      </p:sp>
      <p:sp>
        <p:nvSpPr>
          <p:cNvPr id="20495" name="Rectangle 16"/>
          <p:cNvSpPr>
            <a:spLocks noChangeArrowheads="1"/>
          </p:cNvSpPr>
          <p:nvPr/>
        </p:nvSpPr>
        <p:spPr bwMode="auto">
          <a:xfrm>
            <a:off x="304800" y="5867400"/>
            <a:ext cx="3124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>
            <a:spAutoFit/>
          </a:bodyPr>
          <a:lstStyle/>
          <a:p>
            <a:r>
              <a:rPr lang="en-US" sz="1600" b="1" dirty="0">
                <a:solidFill>
                  <a:srgbClr val="32946A"/>
                </a:solidFill>
                <a:latin typeface="Arial Narrow" charset="0"/>
              </a:rPr>
              <a:t>3</a:t>
            </a:r>
            <a:r>
              <a:rPr lang="ja-JP" altLang="en-US" sz="1600" b="1" dirty="0">
                <a:solidFill>
                  <a:srgbClr val="32946A"/>
                </a:solidFill>
                <a:latin typeface="Arial Narrow" charset="0"/>
              </a:rPr>
              <a:t>”</a:t>
            </a:r>
            <a:r>
              <a:rPr lang="en-US" sz="1600" b="1" dirty="0">
                <a:solidFill>
                  <a:srgbClr val="32946A"/>
                </a:solidFill>
                <a:latin typeface="Arial Narrow" charset="0"/>
              </a:rPr>
              <a:t> QUPID x 595 (Top)</a:t>
            </a:r>
          </a:p>
          <a:p>
            <a:r>
              <a:rPr lang="en-US" sz="1600" b="1" dirty="0">
                <a:solidFill>
                  <a:srgbClr val="32946A"/>
                </a:solidFill>
                <a:latin typeface="Arial Narrow" charset="0"/>
              </a:rPr>
              <a:t>6</a:t>
            </a:r>
            <a:r>
              <a:rPr lang="ja-JP" altLang="en-US" sz="1600" b="1" dirty="0">
                <a:solidFill>
                  <a:srgbClr val="32946A"/>
                </a:solidFill>
                <a:latin typeface="Arial Narrow" charset="0"/>
              </a:rPr>
              <a:t>”</a:t>
            </a:r>
            <a:r>
              <a:rPr lang="en-US" sz="1600" b="1" dirty="0">
                <a:solidFill>
                  <a:srgbClr val="32946A"/>
                </a:solidFill>
                <a:latin typeface="Arial Narrow" charset="0"/>
              </a:rPr>
              <a:t> QUPID x 825 (Side/Bottom)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52400" y="0"/>
            <a:ext cx="929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19" tIns="48261" rIns="96519" bIns="48261" anchor="ctr"/>
          <a:lstStyle>
            <a:lvl1pPr defTabSz="960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defTabSz="960438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000" b="1" dirty="0" smtClean="0">
                <a:solidFill>
                  <a:srgbClr val="A50021"/>
                </a:solidFill>
                <a:latin typeface="Tahoma" charset="0"/>
                <a:cs typeface="ＭＳ Ｐゴシック" charset="0"/>
              </a:rPr>
              <a:t>MAX G3 Detector </a:t>
            </a:r>
            <a:r>
              <a:rPr lang="en-US" sz="4000" b="1" dirty="0" smtClean="0">
                <a:solidFill>
                  <a:srgbClr val="3FB36F"/>
                </a:solidFill>
                <a:latin typeface="Tahoma" charset="0"/>
                <a:cs typeface="ＭＳ Ｐゴシック" charset="0"/>
              </a:rPr>
              <a:t>(4π coverage)</a:t>
            </a:r>
            <a:endParaRPr lang="en-US" sz="2800" b="1" dirty="0">
              <a:solidFill>
                <a:srgbClr val="3FB36F"/>
              </a:solidFill>
              <a:latin typeface="Tahoma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811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 eaLnBrk="1" hangingPunct="1"/>
            <a:r>
              <a:rPr lang="en-US" kern="1200" dirty="0">
                <a:latin typeface="Tahoma" charset="0"/>
                <a:ea typeface="ＭＳ Ｐゴシック" charset="0"/>
                <a:cs typeface="ＭＳ Ｐゴシック" charset="0"/>
              </a:rPr>
              <a:t>MAX G3 Detector </a:t>
            </a:r>
            <a:r>
              <a:rPr lang="en-US" kern="1200" dirty="0">
                <a:solidFill>
                  <a:srgbClr val="009973"/>
                </a:solidFill>
                <a:latin typeface="Tahoma" charset="0"/>
                <a:ea typeface="ＭＳ Ｐゴシック" charset="0"/>
                <a:cs typeface="ＭＳ Ｐゴシック" charset="0"/>
              </a:rPr>
              <a:t>(at DUSEL)</a:t>
            </a:r>
            <a:endParaRPr lang="en-US" sz="2800" kern="1200" dirty="0">
              <a:solidFill>
                <a:srgbClr val="009973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2072" b="8336"/>
          <a:stretch/>
        </p:blipFill>
        <p:spPr>
          <a:xfrm>
            <a:off x="0" y="929348"/>
            <a:ext cx="9601200" cy="5014252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00" y="7018338"/>
            <a:ext cx="55626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>
                <a:solidFill>
                  <a:srgbClr val="606060"/>
                </a:solidFill>
              </a:rPr>
              <a:t>Katsushi Arisaka, UCLA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2400" y="7010400"/>
            <a:ext cx="16764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F0A6BE1-7E6C-A94F-A23C-106475598EA3}" type="slidenum">
              <a:rPr lang="en-US" sz="1500">
                <a:solidFill>
                  <a:srgbClr val="606060"/>
                </a:solidFill>
              </a:rPr>
              <a:pPr eaLnBrk="1" hangingPunct="1"/>
              <a:t>9</a:t>
            </a:fld>
            <a:endParaRPr lang="en-US" sz="1500">
              <a:solidFill>
                <a:srgbClr val="606060"/>
              </a:solidFill>
            </a:endParaRPr>
          </a:p>
        </p:txBody>
      </p:sp>
      <p:sp>
        <p:nvSpPr>
          <p:cNvPr id="10" name="TextBox 34"/>
          <p:cNvSpPr txBox="1">
            <a:spLocks noChangeArrowheads="1"/>
          </p:cNvSpPr>
          <p:nvPr/>
        </p:nvSpPr>
        <p:spPr bwMode="auto">
          <a:xfrm>
            <a:off x="2022475" y="5638800"/>
            <a:ext cx="11017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5" tIns="45662" rIns="91325" bIns="4566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FF0000"/>
                </a:solidFill>
                <a:latin typeface="Arial Narrow" charset="0"/>
              </a:rPr>
              <a:t>Xe</a:t>
            </a:r>
            <a:endParaRPr lang="en-US" sz="3200" b="1" dirty="0">
              <a:solidFill>
                <a:srgbClr val="FF0000"/>
              </a:solidFill>
              <a:latin typeface="Arial Narrow" charset="0"/>
            </a:endParaRPr>
          </a:p>
          <a:p>
            <a:pPr algn="ctr" eaLnBrk="1" hangingPunct="1"/>
            <a:r>
              <a:rPr lang="en-US" b="1" dirty="0">
                <a:solidFill>
                  <a:srgbClr val="FF0000"/>
                </a:solidFill>
                <a:latin typeface="Arial Narrow" charset="0"/>
              </a:rPr>
              <a:t>20 ton</a:t>
            </a:r>
          </a:p>
          <a:p>
            <a:pPr algn="ctr" eaLnBrk="1" hangingPunct="1"/>
            <a:r>
              <a:rPr lang="en-US" b="1" dirty="0">
                <a:solidFill>
                  <a:srgbClr val="FF0000"/>
                </a:solidFill>
                <a:latin typeface="Arial Narrow" charset="0"/>
              </a:rPr>
              <a:t>(10 ton)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33"/>
          <p:cNvSpPr txBox="1">
            <a:spLocks noChangeArrowheads="1"/>
          </p:cNvSpPr>
          <p:nvPr/>
        </p:nvSpPr>
        <p:spPr bwMode="auto">
          <a:xfrm>
            <a:off x="3324225" y="5410200"/>
            <a:ext cx="1095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3" tIns="45646" rIns="91293" bIns="4564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baseline="30000" dirty="0">
                <a:solidFill>
                  <a:srgbClr val="0000FF"/>
                </a:solidFill>
                <a:latin typeface="Arial Narrow" charset="0"/>
              </a:rPr>
              <a:t>40</a:t>
            </a:r>
            <a:r>
              <a:rPr lang="en-US" sz="3200" b="1" dirty="0">
                <a:solidFill>
                  <a:srgbClr val="0000FF"/>
                </a:solidFill>
                <a:latin typeface="Arial Narrow" charset="0"/>
              </a:rPr>
              <a:t>Ar</a:t>
            </a:r>
          </a:p>
          <a:p>
            <a:pPr algn="ctr" eaLnBrk="1" hangingPunct="1"/>
            <a:r>
              <a:rPr lang="en-US" b="1" dirty="0">
                <a:solidFill>
                  <a:srgbClr val="0000FF"/>
                </a:solidFill>
                <a:latin typeface="Arial Narrow" charset="0"/>
              </a:rPr>
              <a:t>70 ton</a:t>
            </a:r>
          </a:p>
          <a:p>
            <a:pPr algn="ctr" eaLnBrk="1" hangingPunct="1"/>
            <a:r>
              <a:rPr lang="en-US" b="1" dirty="0">
                <a:solidFill>
                  <a:srgbClr val="0000FF"/>
                </a:solidFill>
                <a:latin typeface="Arial Narrow" charset="0"/>
              </a:rPr>
              <a:t>(50 ton)</a:t>
            </a:r>
            <a:endParaRPr lang="en-US" sz="3200" b="1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7018338"/>
            <a:ext cx="1905000" cy="296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500" smtClean="0">
                <a:solidFill>
                  <a:srgbClr val="606060"/>
                </a:solidFill>
              </a:rPr>
              <a:t>7/25/2012</a:t>
            </a:r>
            <a:endParaRPr lang="en-US" sz="1500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010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rgbClr val="3333CC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1" dirty="0" smtClean="0"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55748</TotalTime>
  <Words>2442</Words>
  <Application>Microsoft Macintosh PowerPoint</Application>
  <PresentationFormat>Custom</PresentationFormat>
  <Paragraphs>869</Paragraphs>
  <Slides>46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blank</vt:lpstr>
      <vt:lpstr>Worksheet</vt:lpstr>
      <vt:lpstr>MAX &amp; XAX Dark Matter and Neutrino Observatory based on multi-ton  Liquid Xenon and Liquid Argon</vt:lpstr>
      <vt:lpstr>MAX - Multi-ton Argon &amp; Xenon</vt:lpstr>
      <vt:lpstr>Roadmap to MAX</vt:lpstr>
      <vt:lpstr>XENON 1T (G2) at Gran Sasso</vt:lpstr>
      <vt:lpstr>DarkSide 5T (G2) at Gran Sasso</vt:lpstr>
      <vt:lpstr>PowerPoint Presentation</vt:lpstr>
      <vt:lpstr>PowerPoint Presentation</vt:lpstr>
      <vt:lpstr>PowerPoint Presentation</vt:lpstr>
      <vt:lpstr>MAX G3 Detector (at DUSEL)</vt:lpstr>
      <vt:lpstr>PowerPoint Presentation</vt:lpstr>
      <vt:lpstr>PowerPoint Presentation</vt:lpstr>
      <vt:lpstr>PowerPoint Presentation</vt:lpstr>
      <vt:lpstr>PowerPoint Presentation</vt:lpstr>
      <vt:lpstr>(SI) WIMP Energy Spectrum for LXe (Cross Section = 10-45cm2)</vt:lpstr>
      <vt:lpstr>(SI) WIMP Energy Spectrum for LAr (Cross Section = 10-45cm2)</vt:lpstr>
      <vt:lpstr>1-σ Error of WIMP Mass vs SI Cross Section (10 ton*year Xe and 50 ton*year Ar)</vt:lpstr>
      <vt:lpstr>1-σ Error of WIMP Mass vs SI Cross Section (10 ton*year Xe and 50 ton*year Ar)</vt:lpstr>
      <vt:lpstr>1-σ Error of WIMP Mass vs SI Cross Section (10 ton*year Xe and 50 ton*year Ar)</vt:lpstr>
      <vt:lpstr>1-σ Error of WIMP Mass vs SI Cross Section (10 ton*year Xe and 50 ton*year Ar)</vt:lpstr>
      <vt:lpstr>(SI) WIMP Energy Spectrum for LXe (Cross Section = 10-45cm2)</vt:lpstr>
      <vt:lpstr>(SI) WIMP Energy Spectrum for LAr (Cross Section = 10-45cm2)</vt:lpstr>
      <vt:lpstr>±1σ Error of Annual Modulation Amplitude vs WIMP Mass (10 ton*year Xe and 50 ton*year Ar, Cross Section = 10-45cm2)</vt:lpstr>
      <vt:lpstr>Technological Challenges</vt:lpstr>
      <vt:lpstr>PowerPoint Presentation</vt:lpstr>
      <vt:lpstr>QUPID (QUartz Photon Intensifying Detector)</vt:lpstr>
      <vt:lpstr>Comparison of Photon Detectors from Hamamatsu</vt:lpstr>
      <vt:lpstr>QE of two types of QUPID</vt:lpstr>
      <vt:lpstr>PowerPoint Presentation</vt:lpstr>
      <vt:lpstr>1, 2 and 3 PE Distribution with 2 m cable</vt:lpstr>
      <vt:lpstr>PE Distribution up to 10 kV</vt:lpstr>
      <vt:lpstr>PowerPoint Presentation</vt:lpstr>
      <vt:lpstr>Xe 10 ton Neutron Background (100 Years)</vt:lpstr>
      <vt:lpstr>Ar 50 ton Neutron Background (100 Years)</vt:lpstr>
      <vt:lpstr>XAX (Xenon-Argon-Xenon)</vt:lpstr>
      <vt:lpstr>Concept of Double Layer XAX</vt:lpstr>
      <vt:lpstr>Equipotential lines and Electron Trajectories</vt:lpstr>
      <vt:lpstr>Why Multiple Targets?</vt:lpstr>
      <vt:lpstr>PowerPoint Presentation</vt:lpstr>
      <vt:lpstr>PowerPoint Presentation</vt:lpstr>
      <vt:lpstr>Expected No. of DBD Signals and Backgrounds (10 ton-year of Liquid Xenon,  Window = 2479 ± 25 keV)</vt:lpstr>
      <vt:lpstr>Double Beta Decay Experiments (with &lt;0.03 mBq QUPID)</vt:lpstr>
      <vt:lpstr>PowerPoint Presentation</vt:lpstr>
      <vt:lpstr>Solar Neutrino with a Magnetic Dipole Moment or a New Light Gauge Boson A’</vt:lpstr>
      <vt:lpstr>Solar Neutrino with a Heavy Sterile Neutrino</vt:lpstr>
      <vt:lpstr>Summary of MAX &amp; XAX</vt:lpstr>
      <vt:lpstr>Conclusions</vt:lpstr>
    </vt:vector>
  </TitlesOfParts>
  <Manager/>
  <Company>Bar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General-Purpose Liquid-Noble-Gas Multi-Detectors for WIMP, DPD and Solar neutrino</dc:title>
  <dc:subject/>
  <dc:creator>Katsushi Arisaka</dc:creator>
  <cp:keywords/>
  <dc:description/>
  <cp:lastModifiedBy>Katsushi Arisaka</cp:lastModifiedBy>
  <cp:revision>1169</cp:revision>
  <cp:lastPrinted>2010-08-08T19:18:17Z</cp:lastPrinted>
  <dcterms:created xsi:type="dcterms:W3CDTF">2010-08-08T19:05:31Z</dcterms:created>
  <dcterms:modified xsi:type="dcterms:W3CDTF">2012-11-16T20:14:46Z</dcterms:modified>
  <cp:category/>
</cp:coreProperties>
</file>