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29.xml" ContentType="application/vnd.openxmlformats-officedocument.presentationml.notesSlide+xml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notesSlides/notesSlide30.xml" ContentType="application/vnd.openxmlformats-officedocument.presentationml.notesSlide+xml"/>
  <Override PartName="/ppt/embeddings/oleObject22.bin" ContentType="application/vnd.openxmlformats-officedocument.oleObject"/>
  <Override PartName="/ppt/notesSlides/notesSlide31.xml" ContentType="application/vnd.openxmlformats-officedocument.presentationml.notesSlide+xml"/>
  <Override PartName="/ppt/embeddings/oleObject23.bin" ContentType="application/vnd.openxmlformats-officedocument.oleObject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8"/>
  </p:notesMasterIdLst>
  <p:handoutMasterIdLst>
    <p:handoutMasterId r:id="rId129"/>
  </p:handoutMasterIdLst>
  <p:sldIdLst>
    <p:sldId id="1822" r:id="rId2"/>
    <p:sldId id="2100" r:id="rId3"/>
    <p:sldId id="2064" r:id="rId4"/>
    <p:sldId id="1985" r:id="rId5"/>
    <p:sldId id="2007" r:id="rId6"/>
    <p:sldId id="2070" r:id="rId7"/>
    <p:sldId id="1987" r:id="rId8"/>
    <p:sldId id="2009" r:id="rId9"/>
    <p:sldId id="2092" r:id="rId10"/>
    <p:sldId id="2010" r:id="rId11"/>
    <p:sldId id="2145" r:id="rId12"/>
    <p:sldId id="2065" r:id="rId13"/>
    <p:sldId id="2101" r:id="rId14"/>
    <p:sldId id="2015" r:id="rId15"/>
    <p:sldId id="2017" r:id="rId16"/>
    <p:sldId id="1991" r:id="rId17"/>
    <p:sldId id="2011" r:id="rId18"/>
    <p:sldId id="1989" r:id="rId19"/>
    <p:sldId id="2014" r:id="rId20"/>
    <p:sldId id="2020" r:id="rId21"/>
    <p:sldId id="2021" r:id="rId22"/>
    <p:sldId id="2071" r:id="rId23"/>
    <p:sldId id="2140" r:id="rId24"/>
    <p:sldId id="2141" r:id="rId25"/>
    <p:sldId id="2142" r:id="rId26"/>
    <p:sldId id="2093" r:id="rId27"/>
    <p:sldId id="2024" r:id="rId28"/>
    <p:sldId id="2025" r:id="rId29"/>
    <p:sldId id="2026" r:id="rId30"/>
    <p:sldId id="2027" r:id="rId31"/>
    <p:sldId id="2028" r:id="rId32"/>
    <p:sldId id="2016" r:id="rId33"/>
    <p:sldId id="2072" r:id="rId34"/>
    <p:sldId id="1992" r:id="rId35"/>
    <p:sldId id="1993" r:id="rId36"/>
    <p:sldId id="1994" r:id="rId37"/>
    <p:sldId id="2095" r:id="rId38"/>
    <p:sldId id="2132" r:id="rId39"/>
    <p:sldId id="2131" r:id="rId40"/>
    <p:sldId id="2133" r:id="rId41"/>
    <p:sldId id="2097" r:id="rId42"/>
    <p:sldId id="2098" r:id="rId43"/>
    <p:sldId id="2139" r:id="rId44"/>
    <p:sldId id="2029" r:id="rId45"/>
    <p:sldId id="2030" r:id="rId46"/>
    <p:sldId id="2031" r:id="rId47"/>
    <p:sldId id="2079" r:id="rId48"/>
    <p:sldId id="2032" r:id="rId49"/>
    <p:sldId id="2033" r:id="rId50"/>
    <p:sldId id="2034" r:id="rId51"/>
    <p:sldId id="2035" r:id="rId52"/>
    <p:sldId id="2036" r:id="rId53"/>
    <p:sldId id="2037" r:id="rId54"/>
    <p:sldId id="2038" r:id="rId55"/>
    <p:sldId id="2059" r:id="rId56"/>
    <p:sldId id="1999" r:id="rId57"/>
    <p:sldId id="2039" r:id="rId58"/>
    <p:sldId id="2001" r:id="rId59"/>
    <p:sldId id="2044" r:id="rId60"/>
    <p:sldId id="2043" r:id="rId61"/>
    <p:sldId id="2073" r:id="rId62"/>
    <p:sldId id="2082" r:id="rId63"/>
    <p:sldId id="2066" r:id="rId64"/>
    <p:sldId id="2061" r:id="rId65"/>
    <p:sldId id="2040" r:id="rId66"/>
    <p:sldId id="2060" r:id="rId67"/>
    <p:sldId id="2002" r:id="rId68"/>
    <p:sldId id="2003" r:id="rId69"/>
    <p:sldId id="2074" r:id="rId70"/>
    <p:sldId id="2075" r:id="rId71"/>
    <p:sldId id="2041" r:id="rId72"/>
    <p:sldId id="2004" r:id="rId73"/>
    <p:sldId id="2076" r:id="rId74"/>
    <p:sldId id="2077" r:id="rId75"/>
    <p:sldId id="2078" r:id="rId76"/>
    <p:sldId id="2067" r:id="rId77"/>
    <p:sldId id="2099" r:id="rId78"/>
    <p:sldId id="2050" r:id="rId79"/>
    <p:sldId id="2051" r:id="rId80"/>
    <p:sldId id="2049" r:id="rId81"/>
    <p:sldId id="2055" r:id="rId82"/>
    <p:sldId id="1933" r:id="rId83"/>
    <p:sldId id="2080" r:id="rId84"/>
    <p:sldId id="2056" r:id="rId85"/>
    <p:sldId id="2081" r:id="rId86"/>
    <p:sldId id="2057" r:id="rId87"/>
    <p:sldId id="2068" r:id="rId88"/>
    <p:sldId id="2069" r:id="rId89"/>
    <p:sldId id="2102" r:id="rId90"/>
    <p:sldId id="2103" r:id="rId91"/>
    <p:sldId id="2104" r:id="rId92"/>
    <p:sldId id="2105" r:id="rId93"/>
    <p:sldId id="2127" r:id="rId94"/>
    <p:sldId id="2124" r:id="rId95"/>
    <p:sldId id="2128" r:id="rId96"/>
    <p:sldId id="2125" r:id="rId97"/>
    <p:sldId id="2119" r:id="rId98"/>
    <p:sldId id="2120" r:id="rId99"/>
    <p:sldId id="2121" r:id="rId100"/>
    <p:sldId id="2118" r:id="rId101"/>
    <p:sldId id="2126" r:id="rId102"/>
    <p:sldId id="2129" r:id="rId103"/>
    <p:sldId id="2107" r:id="rId104"/>
    <p:sldId id="2109" r:id="rId105"/>
    <p:sldId id="2108" r:id="rId106"/>
    <p:sldId id="2110" r:id="rId107"/>
    <p:sldId id="2111" r:id="rId108"/>
    <p:sldId id="2045" r:id="rId109"/>
    <p:sldId id="2054" r:id="rId110"/>
    <p:sldId id="2134" r:id="rId111"/>
    <p:sldId id="1936" r:id="rId112"/>
    <p:sldId id="1945" r:id="rId113"/>
    <p:sldId id="1946" r:id="rId114"/>
    <p:sldId id="1947" r:id="rId115"/>
    <p:sldId id="1948" r:id="rId116"/>
    <p:sldId id="2106" r:id="rId117"/>
    <p:sldId id="2087" r:id="rId118"/>
    <p:sldId id="1955" r:id="rId119"/>
    <p:sldId id="2090" r:id="rId120"/>
    <p:sldId id="2063" r:id="rId121"/>
    <p:sldId id="2144" r:id="rId122"/>
    <p:sldId id="2091" r:id="rId123"/>
    <p:sldId id="1982" r:id="rId124"/>
    <p:sldId id="1959" r:id="rId125"/>
    <p:sldId id="2135" r:id="rId126"/>
    <p:sldId id="2130" r:id="rId127"/>
  </p:sldIdLst>
  <p:sldSz cx="9601200" cy="7315200"/>
  <p:notesSz cx="7007225" cy="92884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2438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09638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66838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4038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04C1F35B-39B5-A142-B0BC-34BF8B3497E9}">
          <p14:sldIdLst>
            <p14:sldId id="1822"/>
            <p14:sldId id="2100"/>
          </p14:sldIdLst>
        </p14:section>
        <p14:section name="Concept of PMT" id="{E7B908E4-FADC-C247-849C-33D2EA7742DF}">
          <p14:sldIdLst>
            <p14:sldId id="2064"/>
            <p14:sldId id="1985"/>
            <p14:sldId id="2007"/>
            <p14:sldId id="2070"/>
            <p14:sldId id="1987"/>
            <p14:sldId id="2009"/>
            <p14:sldId id="2092"/>
            <p14:sldId id="2010"/>
            <p14:sldId id="2145"/>
          </p14:sldIdLst>
        </p14:section>
        <p14:section name="Basic Properties" id="{BBC6EB05-5231-4344-8183-DBF63941253D}">
          <p14:sldIdLst>
            <p14:sldId id="2065"/>
            <p14:sldId id="2101"/>
            <p14:sldId id="2015"/>
            <p14:sldId id="2017"/>
            <p14:sldId id="1991"/>
            <p14:sldId id="2011"/>
            <p14:sldId id="1989"/>
            <p14:sldId id="2014"/>
            <p14:sldId id="2020"/>
            <p14:sldId id="2021"/>
            <p14:sldId id="2071"/>
            <p14:sldId id="2140"/>
            <p14:sldId id="2141"/>
            <p14:sldId id="2142"/>
            <p14:sldId id="2093"/>
            <p14:sldId id="2024"/>
            <p14:sldId id="2025"/>
            <p14:sldId id="2026"/>
            <p14:sldId id="2027"/>
            <p14:sldId id="2028"/>
            <p14:sldId id="2016"/>
            <p14:sldId id="2072"/>
            <p14:sldId id="1992"/>
            <p14:sldId id="1993"/>
            <p14:sldId id="1994"/>
            <p14:sldId id="2095"/>
            <p14:sldId id="2132"/>
            <p14:sldId id="2131"/>
            <p14:sldId id="2133"/>
            <p14:sldId id="2097"/>
            <p14:sldId id="2098"/>
            <p14:sldId id="2139"/>
            <p14:sldId id="2029"/>
            <p14:sldId id="2030"/>
            <p14:sldId id="2031"/>
            <p14:sldId id="2079"/>
            <p14:sldId id="2032"/>
            <p14:sldId id="2033"/>
            <p14:sldId id="2034"/>
            <p14:sldId id="2035"/>
            <p14:sldId id="2036"/>
            <p14:sldId id="2037"/>
            <p14:sldId id="2038"/>
            <p14:sldId id="2059"/>
            <p14:sldId id="1999"/>
            <p14:sldId id="2039"/>
            <p14:sldId id="2001"/>
            <p14:sldId id="2044"/>
            <p14:sldId id="2043"/>
            <p14:sldId id="2073"/>
            <p14:sldId id="2082"/>
          </p14:sldIdLst>
        </p14:section>
        <p14:section name="Imperfect behavior of PMT" id="{5AC875E0-C434-0840-A36C-B5591E0F2DEF}">
          <p14:sldIdLst>
            <p14:sldId id="2066"/>
            <p14:sldId id="2061"/>
            <p14:sldId id="2040"/>
            <p14:sldId id="2060"/>
            <p14:sldId id="2002"/>
            <p14:sldId id="2003"/>
            <p14:sldId id="2074"/>
            <p14:sldId id="2075"/>
            <p14:sldId id="2041"/>
            <p14:sldId id="2004"/>
            <p14:sldId id="2076"/>
            <p14:sldId id="2077"/>
            <p14:sldId id="2078"/>
            <p14:sldId id="2067"/>
            <p14:sldId id="2099"/>
            <p14:sldId id="2050"/>
            <p14:sldId id="2051"/>
            <p14:sldId id="2049"/>
            <p14:sldId id="2055"/>
            <p14:sldId id="1933"/>
            <p14:sldId id="2080"/>
            <p14:sldId id="2056"/>
            <p14:sldId id="2081"/>
            <p14:sldId id="2057"/>
            <p14:sldId id="2068"/>
            <p14:sldId id="2069"/>
          </p14:sldIdLst>
        </p14:section>
        <p14:section name="Other Vacuum Devices" id="{03120BED-1780-EC42-9A8D-76481F4DACFC}">
          <p14:sldIdLst>
            <p14:sldId id="2102"/>
            <p14:sldId id="2103"/>
            <p14:sldId id="2104"/>
            <p14:sldId id="2105"/>
            <p14:sldId id="2127"/>
            <p14:sldId id="2124"/>
            <p14:sldId id="2128"/>
            <p14:sldId id="2125"/>
            <p14:sldId id="2119"/>
            <p14:sldId id="2120"/>
            <p14:sldId id="2121"/>
            <p14:sldId id="2118"/>
            <p14:sldId id="2126"/>
            <p14:sldId id="2129"/>
            <p14:sldId id="2107"/>
            <p14:sldId id="2109"/>
            <p14:sldId id="2108"/>
            <p14:sldId id="2110"/>
            <p14:sldId id="2111"/>
          </p14:sldIdLst>
        </p14:section>
        <p14:section name="Energy Resolution" id="{2D09DA6B-55F5-B44F-AEC1-5EB055B8B21D}">
          <p14:sldIdLst>
            <p14:sldId id="2045"/>
            <p14:sldId id="2054"/>
            <p14:sldId id="2134"/>
            <p14:sldId id="1936"/>
            <p14:sldId id="1945"/>
            <p14:sldId id="1946"/>
            <p14:sldId id="1947"/>
            <p14:sldId id="1948"/>
            <p14:sldId id="2106"/>
            <p14:sldId id="2087"/>
            <p14:sldId id="1955"/>
            <p14:sldId id="2090"/>
          </p14:sldIdLst>
        </p14:section>
        <p14:section name="Summary" id="{50FAAF81-BC04-D94B-9241-8F3A5CE3F05A}">
          <p14:sldIdLst>
            <p14:sldId id="2063"/>
            <p14:sldId id="2144"/>
            <p14:sldId id="2091"/>
            <p14:sldId id="1982"/>
            <p14:sldId id="1959"/>
            <p14:sldId id="2135"/>
            <p14:sldId id="213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FFE2F2"/>
    <a:srgbClr val="FF00FF"/>
    <a:srgbClr val="FFB26C"/>
    <a:srgbClr val="005BFF"/>
    <a:srgbClr val="00FFFF"/>
    <a:srgbClr val="0000FF"/>
    <a:srgbClr val="009973"/>
    <a:srgbClr val="F20884"/>
    <a:srgbClr val="FFB0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70" autoAdjust="0"/>
    <p:restoredTop sz="99358" autoAdjust="0"/>
  </p:normalViewPr>
  <p:slideViewPr>
    <p:cSldViewPr>
      <p:cViewPr varScale="1">
        <p:scale>
          <a:sx n="117" d="100"/>
          <a:sy n="117" d="100"/>
        </p:scale>
        <p:origin x="-112" y="-856"/>
      </p:cViewPr>
      <p:guideLst>
        <p:guide orient="horz" pos="2304"/>
        <p:guide pos="3024"/>
      </p:guideLst>
    </p:cSldViewPr>
  </p:slideViewPr>
  <p:outlineViewPr>
    <p:cViewPr>
      <p:scale>
        <a:sx n="33" d="100"/>
        <a:sy n="33" d="100"/>
      </p:scale>
      <p:origin x="0" y="18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5" d="100"/>
        <a:sy n="145" d="100"/>
      </p:scale>
      <p:origin x="0" y="80"/>
    </p:cViewPr>
  </p:sorterViewPr>
  <p:notesViewPr>
    <p:cSldViewPr>
      <p:cViewPr varScale="1">
        <p:scale>
          <a:sx n="61" d="100"/>
          <a:sy n="61" d="100"/>
        </p:scale>
        <p:origin x="-2480" y="-64"/>
      </p:cViewPr>
      <p:guideLst>
        <p:guide orient="horz" pos="2926"/>
        <p:guide pos="220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notesMaster" Target="notesMasters/notesMaster1.xml"/><Relationship Id="rId12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printerSettings" Target="printerSettings/printerSettings1.bin"/><Relationship Id="rId131" Type="http://schemas.openxmlformats.org/officeDocument/2006/relationships/presProps" Target="presProps.xml"/><Relationship Id="rId132" Type="http://schemas.openxmlformats.org/officeDocument/2006/relationships/viewProps" Target="viewProps.xml"/><Relationship Id="rId133" Type="http://schemas.openxmlformats.org/officeDocument/2006/relationships/theme" Target="theme/theme1.xml"/><Relationship Id="rId13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image" Target="../media/image4.png"/><Relationship Id="rId2" Type="http://schemas.openxmlformats.org/officeDocument/2006/relationships/image" Target="../media/image5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wmf"/><Relationship Id="rId2" Type="http://schemas.openxmlformats.org/officeDocument/2006/relationships/image" Target="../media/image11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wmf"/><Relationship Id="rId2" Type="http://schemas.openxmlformats.org/officeDocument/2006/relationships/image" Target="../media/image116.wmf"/><Relationship Id="rId3" Type="http://schemas.openxmlformats.org/officeDocument/2006/relationships/image" Target="../media/image11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Relationship Id="rId2" Type="http://schemas.openxmlformats.org/officeDocument/2006/relationships/image" Target="../media/image4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wmf"/><Relationship Id="rId2" Type="http://schemas.openxmlformats.org/officeDocument/2006/relationships/image" Target="../media/image1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t" anchorCtr="0" compatLnSpc="1">
            <a:prstTxWarp prst="textNoShape">
              <a:avLst/>
            </a:prstTxWarp>
          </a:bodyPr>
          <a:lstStyle>
            <a:lvl1pPr defTabSz="936625">
              <a:defRPr sz="1300">
                <a:latin typeface="Times New Roman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t" anchorCtr="0" compatLnSpc="1">
            <a:prstTxWarp prst="textNoShape">
              <a:avLst/>
            </a:prstTxWarp>
          </a:bodyPr>
          <a:lstStyle>
            <a:lvl1pPr algn="r" defTabSz="936625">
              <a:defRPr sz="1300">
                <a:latin typeface="Times New Roman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4913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b" anchorCtr="0" compatLnSpc="1">
            <a:prstTxWarp prst="textNoShape">
              <a:avLst/>
            </a:prstTxWarp>
          </a:bodyPr>
          <a:lstStyle>
            <a:lvl1pPr defTabSz="936625">
              <a:defRPr sz="1300">
                <a:latin typeface="Times New Roman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24913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b" anchorCtr="0" compatLnSpc="1">
            <a:prstTxWarp prst="textNoShape">
              <a:avLst/>
            </a:prstTxWarp>
          </a:bodyPr>
          <a:lstStyle>
            <a:lvl1pPr algn="r" defTabSz="936625">
              <a:defRPr sz="1300">
                <a:latin typeface="Times New Roman" charset="0"/>
              </a:defRPr>
            </a:lvl1pPr>
          </a:lstStyle>
          <a:p>
            <a:fld id="{3561C6F7-BCF0-FA4C-A263-438FFF0B4A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281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t" anchorCtr="0" compatLnSpc="1">
            <a:prstTxWarp prst="textNoShape">
              <a:avLst/>
            </a:prstTxWarp>
          </a:bodyPr>
          <a:lstStyle>
            <a:lvl1pPr defTabSz="936625">
              <a:defRPr sz="1300">
                <a:latin typeface="Times New Roman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t" anchorCtr="0" compatLnSpc="1">
            <a:prstTxWarp prst="textNoShape">
              <a:avLst/>
            </a:prstTxWarp>
          </a:bodyPr>
          <a:lstStyle>
            <a:lvl1pPr algn="r" defTabSz="936625">
              <a:defRPr sz="1300">
                <a:latin typeface="Times New Roman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96913"/>
            <a:ext cx="4572000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450" y="4408488"/>
            <a:ext cx="5140325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4913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b" anchorCtr="0" compatLnSpc="1">
            <a:prstTxWarp prst="textNoShape">
              <a:avLst/>
            </a:prstTxWarp>
          </a:bodyPr>
          <a:lstStyle>
            <a:lvl1pPr defTabSz="936625">
              <a:defRPr sz="1300">
                <a:latin typeface="Times New Roman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24913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b" anchorCtr="0" compatLnSpc="1">
            <a:prstTxWarp prst="textNoShape">
              <a:avLst/>
            </a:prstTxWarp>
          </a:bodyPr>
          <a:lstStyle>
            <a:lvl1pPr algn="r" defTabSz="936625">
              <a:defRPr sz="1300">
                <a:latin typeface="Times New Roman" charset="0"/>
              </a:defRPr>
            </a:lvl1pPr>
          </a:lstStyle>
          <a:p>
            <a:fld id="{4B393642-0B86-6946-BE1E-74BF4075D6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4558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243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2pPr>
    <a:lvl3pPr marL="90963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3pPr>
    <a:lvl4pPr marL="136683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4pPr>
    <a:lvl5pPr marL="182403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5pPr>
    <a:lvl6pPr marL="2283965" algn="l" defTabSz="9135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756" algn="l" defTabSz="9135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549" algn="l" defTabSz="9135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342" algn="l" defTabSz="9135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C8C9F79-EDC8-0748-B42A-D836E2831275}" type="slidenum">
              <a:rPr lang="en-US" sz="1300">
                <a:latin typeface="Times New Roman" charset="0"/>
              </a:rPr>
              <a:pPr eaLnBrk="1" hangingPunct="1"/>
              <a:t>1</a:t>
            </a:fld>
            <a:endParaRPr lang="en-US" sz="1300">
              <a:latin typeface="Times New Roman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C34CFD-8521-7F41-87D7-1949DB90E2B5}" type="slidenum">
              <a:rPr lang="en-US"/>
              <a:pPr/>
              <a:t>40</a:t>
            </a:fld>
            <a:endParaRPr lang="en-US"/>
          </a:p>
        </p:txBody>
      </p:sp>
      <p:sp>
        <p:nvSpPr>
          <p:cNvPr id="1905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05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157849-BF47-9B42-B890-2B5B762629CA}" type="slidenum">
              <a:rPr lang="en-US"/>
              <a:pPr/>
              <a:t>41</a:t>
            </a:fld>
            <a:endParaRPr lang="en-US"/>
          </a:p>
        </p:txBody>
      </p:sp>
      <p:sp>
        <p:nvSpPr>
          <p:cNvPr id="105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5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48A8B1-49F7-B64A-9A77-1827246C94C1}" type="slidenum">
              <a:rPr lang="en-US" altLang="ja-JP"/>
              <a:pPr/>
              <a:t>56</a:t>
            </a:fld>
            <a:endParaRPr lang="en-US" altLang="ja-JP"/>
          </a:p>
        </p:txBody>
      </p:sp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6025" y="695325"/>
            <a:ext cx="4576763" cy="34861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>
                <a:ea typeface="ＭＳ Ｐゴシック" charset="0"/>
                <a:cs typeface="ＭＳ Ｐゴシック" charset="0"/>
              </a:rPr>
              <a:t>There are 2 types of voltage dividers. The one is for –HV (negative HV) operation, the other is for +HV (positive HV) operation.</a:t>
            </a:r>
          </a:p>
          <a:p>
            <a:r>
              <a:rPr lang="en-US" altLang="ja-JP">
                <a:ea typeface="ＭＳ Ｐゴシック" charset="0"/>
                <a:cs typeface="ＭＳ Ｐゴシック" charset="0"/>
              </a:rPr>
              <a:t>As electron can be accelerated by plus voltage, positive voltage is always applied to anode.</a:t>
            </a:r>
          </a:p>
          <a:p>
            <a:r>
              <a:rPr lang="en-US" altLang="ja-JP">
                <a:ea typeface="ＭＳ Ｐゴシック" charset="0"/>
                <a:cs typeface="ＭＳ Ｐゴシック" charset="0"/>
              </a:rPr>
              <a:t>The matter is which side is connected to ground. If anode side is connected to ground, cathode side has to be negative voltage.</a:t>
            </a:r>
          </a:p>
          <a:p>
            <a:r>
              <a:rPr lang="en-US" altLang="ja-JP">
                <a:ea typeface="ＭＳ Ｐゴシック" charset="0"/>
                <a:cs typeface="ＭＳ Ｐゴシック" charset="0"/>
              </a:rPr>
              <a:t>If cathode side is connected to ground, anode side has to be positive voltage.</a:t>
            </a:r>
          </a:p>
          <a:p>
            <a:r>
              <a:rPr lang="en-US" altLang="ja-JP">
                <a:ea typeface="ＭＳ Ｐゴシック" charset="0"/>
                <a:cs typeface="ＭＳ Ｐゴシック" charset="0"/>
              </a:rPr>
              <a:t>In case of –HV, as anode side is connected to ground, it</a:t>
            </a:r>
            <a:r>
              <a:rPr lang="ja-JP" altLang="en-US"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ea typeface="ＭＳ Ｐゴシック" charset="0"/>
                <a:cs typeface="ＭＳ Ｐゴシック" charset="0"/>
              </a:rPr>
              <a:t>s easy to read out signal because there is no potential difference between anode and read out circuit.</a:t>
            </a:r>
          </a:p>
          <a:p>
            <a:r>
              <a:rPr lang="en-US" altLang="ja-JP">
                <a:ea typeface="ＭＳ Ｐゴシック" charset="0"/>
                <a:cs typeface="ＭＳ Ｐゴシック" charset="0"/>
              </a:rPr>
              <a:t>In case of +HV, as cathode side is connected to ground, it</a:t>
            </a:r>
            <a:r>
              <a:rPr lang="ja-JP" altLang="en-US"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ea typeface="ＭＳ Ｐゴシック" charset="0"/>
                <a:cs typeface="ＭＳ Ｐゴシック" charset="0"/>
              </a:rPr>
              <a:t>s easy to hold a PMT because there is no potential difference between cathode and holder. It results in low noise.</a:t>
            </a:r>
          </a:p>
          <a:p>
            <a:r>
              <a:rPr lang="en-US" altLang="ja-JP">
                <a:ea typeface="ＭＳ Ｐゴシック" charset="0"/>
                <a:cs typeface="ＭＳ Ｐゴシック" charset="0"/>
              </a:rPr>
              <a:t>On the contrary, there is potential difference between anode and read out circuit. A coupling capacitor has to be placed between them.</a:t>
            </a:r>
          </a:p>
          <a:p>
            <a:r>
              <a:rPr lang="en-US" altLang="ja-JP">
                <a:ea typeface="ＭＳ Ｐゴシック" charset="0"/>
                <a:cs typeface="ＭＳ Ｐゴシック" charset="0"/>
              </a:rPr>
              <a:t>As a results, only pulse output can be obtained. (no DC output) When count rate is high, baseline shift might be occurred.</a:t>
            </a:r>
            <a:endParaRPr lang="en-US" altLang="ja-JP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0F8D01-9AD1-2247-8545-D3CBE3B9C31F}" type="slidenum">
              <a:rPr lang="en-US" altLang="ja-JP"/>
              <a:pPr/>
              <a:t>58</a:t>
            </a:fld>
            <a:endParaRPr lang="en-US" altLang="ja-JP"/>
          </a:p>
        </p:txBody>
      </p:sp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One of PMT prime features is fast time response. This slide shows DELTA FUNCTION LIGHT and its PMT OUTPUT.</a:t>
            </a:r>
          </a:p>
          <a:p>
            <a:r>
              <a:rPr lang="en-US" altLang="ja-JP"/>
              <a:t>There are some definitions for PMT time response. </a:t>
            </a:r>
          </a:p>
          <a:p>
            <a:r>
              <a:rPr lang="en-US" altLang="ja-JP"/>
              <a:t>When pulsed signal light with very narrow width is enters to PMT, it generates output like this.</a:t>
            </a:r>
          </a:p>
          <a:p>
            <a:r>
              <a:rPr lang="en-US" altLang="ja-JP"/>
              <a:t>Rise time is defined as the time interval between 10% to 90% of PMT output.</a:t>
            </a:r>
          </a:p>
          <a:p>
            <a:r>
              <a:rPr lang="en-US" altLang="ja-JP"/>
              <a:t>Fall time is defined as the time interval between 90% to 10%.</a:t>
            </a:r>
          </a:p>
          <a:p>
            <a:r>
              <a:rPr lang="en-US" altLang="ja-JP"/>
              <a:t>Transit time is defined as the time interval between DELTA FUNCTION LIGHT and peak of PMT output.</a:t>
            </a:r>
          </a:p>
          <a:p>
            <a:r>
              <a:rPr lang="en-US" altLang="ja-JP"/>
              <a:t>TTS, it stands for Transit Time Spread, it</a:t>
            </a:r>
            <a:r>
              <a:rPr lang="ja-JP" altLang="en-US"/>
              <a:t>’</a:t>
            </a:r>
            <a:r>
              <a:rPr lang="en-US" altLang="ja-JP"/>
              <a:t>s variation of transit time. TTS is defined as the FWHM of TT variation.</a:t>
            </a:r>
          </a:p>
          <a:p>
            <a:r>
              <a:rPr lang="en-US" altLang="ja-JP"/>
              <a:t>In case that a scintillator with fast time response is used or count rate is high, fast time response is required.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00642F-B5BB-DB47-91CC-16B0860F82AE}" type="slidenum">
              <a:rPr lang="en-US"/>
              <a:pPr/>
              <a:t>62</a:t>
            </a:fld>
            <a:endParaRPr lang="en-US"/>
          </a:p>
        </p:txBody>
      </p:sp>
      <p:sp>
        <p:nvSpPr>
          <p:cNvPr id="105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5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DF7835-B0FE-FE4C-ACFD-1EB2C6378745}" type="slidenum">
              <a:rPr lang="en-US" altLang="ja-JP"/>
              <a:pPr/>
              <a:t>67</a:t>
            </a:fld>
            <a:endParaRPr lang="en-US" altLang="ja-JP"/>
          </a:p>
        </p:txBody>
      </p:sp>
      <p:sp>
        <p:nvSpPr>
          <p:cNvPr id="26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What is Pulse Linearity ?? It</a:t>
            </a:r>
            <a:r>
              <a:rPr lang="ja-JP" altLang="en-US"/>
              <a:t>’</a:t>
            </a:r>
            <a:r>
              <a:rPr lang="en-US" altLang="ja-JP"/>
              <a:t>s relation between radiation energy and PMT output.</a:t>
            </a:r>
          </a:p>
          <a:p>
            <a:r>
              <a:rPr lang="en-US" altLang="ja-JP"/>
              <a:t>In case that PMT is used for scintillation counting and spectrum of radiation energy is measured, pulse linearity is important characteristic.</a:t>
            </a:r>
          </a:p>
          <a:p>
            <a:r>
              <a:rPr lang="en-US" altLang="ja-JP"/>
              <a:t>PMT output becomes large when radiation energy becomes large. If pulse linearity is not so good, PMT output doesn</a:t>
            </a:r>
            <a:r>
              <a:rPr lang="ja-JP" altLang="en-US"/>
              <a:t>’</a:t>
            </a:r>
            <a:r>
              <a:rPr lang="en-US" altLang="ja-JP"/>
              <a:t>t show correct radiation energy.</a:t>
            </a:r>
          </a:p>
          <a:p>
            <a:r>
              <a:rPr lang="en-US" altLang="ja-JP"/>
              <a:t>This graph shows deviation of actual PMT output compared with expected (or ideal) PMT output.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A7159A-6DED-9F40-8E46-12D4ECA65366}" type="slidenum">
              <a:rPr lang="en-US" altLang="ja-JP"/>
              <a:pPr/>
              <a:t>68</a:t>
            </a:fld>
            <a:endParaRPr lang="en-US" altLang="ja-JP"/>
          </a:p>
        </p:txBody>
      </p:sp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This is block diagram for Double-Pulsed Mode to measure pulse linearity. Bright and dim pulsed light sources are used.</a:t>
            </a:r>
          </a:p>
          <a:p>
            <a:r>
              <a:rPr lang="en-US" altLang="ja-JP"/>
              <a:t>When PMT output is small, the ratio between bright and dim is ideal. It</a:t>
            </a:r>
            <a:r>
              <a:rPr lang="ja-JP" altLang="en-US"/>
              <a:t>’</a:t>
            </a:r>
            <a:r>
              <a:rPr lang="en-US" altLang="ja-JP"/>
              <a:t>s usually the ratio of 4 to 1.</a:t>
            </a:r>
          </a:p>
          <a:p>
            <a:r>
              <a:rPr lang="en-US" altLang="ja-JP"/>
              <a:t>When PMT output is getting larger while changing the distance between light sources and a PMT, the bright-dim ratio becomes larger like 4.2 or smaller like 3.8.</a:t>
            </a:r>
          </a:p>
          <a:p>
            <a:r>
              <a:rPr lang="en-US" altLang="ja-JP"/>
              <a:t>This means that pulse linearity becomes worse. Pulse linearity depends on type of dynode structure. Linear focus type is good in this view point.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0E363C-0183-2445-A6DB-1E80391DD614}" type="slidenum">
              <a:rPr lang="en-US" altLang="ja-JP"/>
              <a:pPr/>
              <a:t>72</a:t>
            </a:fld>
            <a:endParaRPr lang="en-US" altLang="ja-JP"/>
          </a:p>
        </p:txBody>
      </p:sp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This is anode uniformity. Output current from anode is measured while spot light is scanned on photocathode.</a:t>
            </a:r>
          </a:p>
          <a:p>
            <a:r>
              <a:rPr lang="en-US" altLang="ja-JP"/>
              <a:t>HEAD-ON PMT has relatively good uniformity, but SIDE-ON PMT doesn</a:t>
            </a:r>
            <a:r>
              <a:rPr lang="ja-JP" altLang="en-US"/>
              <a:t>’</a:t>
            </a:r>
            <a:r>
              <a:rPr lang="en-US" altLang="ja-JP"/>
              <a:t>t have it. This is due to the difference of PMT construction.</a:t>
            </a:r>
          </a:p>
          <a:p>
            <a:r>
              <a:rPr lang="en-US" altLang="ja-JP"/>
              <a:t>SIDE-ON PMT is usually used for spectrometer, and the size of signal light is small in that application.</a:t>
            </a:r>
          </a:p>
          <a:p>
            <a:r>
              <a:rPr lang="en-US" altLang="ja-JP"/>
              <a:t>On the contrary, HEAD-ON PMT is usually used for scintillation counting, the size of signal light (that is size of scintillator) is relatively large.</a:t>
            </a:r>
          </a:p>
          <a:p>
            <a:r>
              <a:rPr lang="en-US" altLang="ja-JP"/>
              <a:t>Therefore, anode uniformity is important characteristics for HEAD-ON PMT.</a:t>
            </a:r>
          </a:p>
          <a:p>
            <a:r>
              <a:rPr lang="en-US" altLang="ja-JP"/>
              <a:t>Fortunately, there is space for focusing in HEAD-ON PMT, we can apply suitable design to improve the uniformity.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157849-BF47-9B42-B890-2B5B762629CA}" type="slidenum">
              <a:rPr lang="en-US"/>
              <a:pPr/>
              <a:t>77</a:t>
            </a:fld>
            <a:endParaRPr lang="en-US"/>
          </a:p>
        </p:txBody>
      </p:sp>
      <p:sp>
        <p:nvSpPr>
          <p:cNvPr id="105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5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3C2302-D87E-5845-B1E5-33F7BEF782B7}" type="slidenum">
              <a:rPr lang="en-US"/>
              <a:pPr/>
              <a:t>93</a:t>
            </a:fld>
            <a:endParaRPr lang="en-US"/>
          </a:p>
        </p:txBody>
      </p:sp>
      <p:sp>
        <p:nvSpPr>
          <p:cNvPr id="1074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9200" y="696913"/>
            <a:ext cx="4568825" cy="34829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4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CF4991-34F7-9E47-A2EA-66EC079F4511}" type="slidenum">
              <a:rPr lang="en-US" altLang="ja-JP"/>
              <a:pPr/>
              <a:t>4</a:t>
            </a:fld>
            <a:endParaRPr lang="en-US" altLang="ja-JP"/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6025" y="696913"/>
            <a:ext cx="4572000" cy="3484562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446" y="4411552"/>
            <a:ext cx="5136334" cy="4179592"/>
          </a:xfrm>
        </p:spPr>
        <p:txBody>
          <a:bodyPr/>
          <a:lstStyle/>
          <a:p>
            <a:r>
              <a:rPr lang="en-US" altLang="ja-JP">
                <a:ea typeface="ＭＳ Ｐゴシック" charset="0"/>
                <a:cs typeface="ＭＳ Ｐゴシック" charset="0"/>
              </a:rPr>
              <a:t>PMT is a vacuum photo-sensor, which converts light into electric signal.</a:t>
            </a:r>
          </a:p>
          <a:p>
            <a:r>
              <a:rPr lang="en-US" altLang="ja-JP">
                <a:ea typeface="ＭＳ Ｐゴシック" charset="0"/>
                <a:cs typeface="ＭＳ Ｐゴシック" charset="0"/>
              </a:rPr>
              <a:t>The prime features are high sensitivity and fast time response with large area.</a:t>
            </a:r>
          </a:p>
          <a:p>
            <a:r>
              <a:rPr lang="en-US" altLang="ja-JP">
                <a:ea typeface="ＭＳ Ｐゴシック" charset="0"/>
                <a:cs typeface="ＭＳ Ｐゴシック" charset="0"/>
              </a:rPr>
              <a:t>Some of Silicon PD have faster time response, but its effective area is very small like 1mm or less.</a:t>
            </a:r>
          </a:p>
          <a:p>
            <a:r>
              <a:rPr lang="en-US" altLang="ja-JP">
                <a:ea typeface="ＭＳ Ｐゴシック" charset="0"/>
                <a:cs typeface="ＭＳ Ｐゴシック" charset="0"/>
              </a:rPr>
              <a:t>PMT has variety of sizes, its range is from 10 mm to 500 mm. There are several shapes such as round, square, hexagonal and cylindrical like this.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57535C-EA1F-E34F-86D3-C6443446756E}" type="slidenum">
              <a:rPr lang="en-US"/>
              <a:pPr/>
              <a:t>94</a:t>
            </a:fld>
            <a:endParaRPr lang="en-US"/>
          </a:p>
        </p:txBody>
      </p:sp>
      <p:sp>
        <p:nvSpPr>
          <p:cNvPr id="88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9200" y="695325"/>
            <a:ext cx="4572000" cy="34845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790" y="4412020"/>
            <a:ext cx="5139647" cy="4181346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94DF20-57F5-B34C-8D66-A2C3BF60D69B}" type="slidenum">
              <a:rPr lang="en-US"/>
              <a:pPr/>
              <a:t>95</a:t>
            </a:fld>
            <a:endParaRPr lang="en-US"/>
          </a:p>
        </p:txBody>
      </p:sp>
      <p:sp>
        <p:nvSpPr>
          <p:cNvPr id="113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9200" y="696913"/>
            <a:ext cx="4568825" cy="34829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33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723" y="4412021"/>
            <a:ext cx="5605780" cy="4179808"/>
          </a:xfrm>
          <a:ln/>
        </p:spPr>
        <p:txBody>
          <a:bodyPr/>
          <a:lstStyle/>
          <a:p>
            <a:pPr defTabSz="73510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3066EC-E4A1-9540-84BE-A87C1B59A92B}" type="slidenum">
              <a:rPr lang="en-US"/>
              <a:pPr/>
              <a:t>96</a:t>
            </a:fld>
            <a:endParaRPr lang="en-US"/>
          </a:p>
        </p:txBody>
      </p:sp>
      <p:sp>
        <p:nvSpPr>
          <p:cNvPr id="114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9200" y="696913"/>
            <a:ext cx="4568825" cy="34829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4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723" y="4412021"/>
            <a:ext cx="5605780" cy="4179808"/>
          </a:xfrm>
          <a:ln/>
        </p:spPr>
        <p:txBody>
          <a:bodyPr/>
          <a:lstStyle/>
          <a:p>
            <a:pPr defTabSz="73510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2836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6539631" indent="-36099210" defTabSz="932836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0F55AEC-8F53-C849-99F1-3EDD00EB0E2B}" type="slidenum">
              <a:rPr lang="en-US" sz="1300">
                <a:latin typeface="Times New Roman" charset="0"/>
              </a:rPr>
              <a:pPr eaLnBrk="1" hangingPunct="1"/>
              <a:t>97</a:t>
            </a:fld>
            <a:endParaRPr lang="en-US" sz="1300">
              <a:latin typeface="Times New Roman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486C07-9AF2-5E45-9E28-78CF9FDDDDCF}" type="slidenum">
              <a:rPr lang="en-US"/>
              <a:pPr/>
              <a:t>101</a:t>
            </a:fld>
            <a:endParaRPr lang="en-US"/>
          </a:p>
        </p:txBody>
      </p:sp>
      <p:sp>
        <p:nvSpPr>
          <p:cNvPr id="1118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9200" y="698500"/>
            <a:ext cx="4568825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8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723" y="4412021"/>
            <a:ext cx="5605780" cy="417827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409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6592735" indent="-36151674" defTabSz="920409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41061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82122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23183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64243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8241A63-103C-2448-9554-3F65135D5778}" type="slidenum">
              <a:rPr lang="en-US" sz="1300" b="0">
                <a:solidFill>
                  <a:srgbClr val="000000"/>
                </a:solidFill>
              </a:rPr>
              <a:pPr eaLnBrk="1" hangingPunct="1"/>
              <a:t>103</a:t>
            </a:fld>
            <a:endParaRPr lang="en-US" sz="1300" b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128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6592735" indent="-36151674" defTabSz="931128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41061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82122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23183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64243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3C8350D-B849-A14D-B45B-7B4F17F28DD6}" type="slidenum">
              <a:rPr lang="en-US" sz="1300" b="0">
                <a:latin typeface="Times New Roman" charset="0"/>
              </a:rPr>
              <a:pPr eaLnBrk="1" hangingPunct="1"/>
              <a:t>105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172BD5-88B4-D545-80D5-C081301DEFD5}" type="slidenum">
              <a:rPr lang="en-US"/>
              <a:pPr/>
              <a:t>106</a:t>
            </a:fld>
            <a:endParaRPr lang="en-US"/>
          </a:p>
        </p:txBody>
      </p:sp>
      <p:sp>
        <p:nvSpPr>
          <p:cNvPr id="280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0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9F984E-52FA-8243-8208-624EA0DCCDBD}" type="slidenum">
              <a:rPr lang="en-US"/>
              <a:pPr/>
              <a:t>107</a:t>
            </a:fld>
            <a:endParaRPr lang="en-US"/>
          </a:p>
        </p:txBody>
      </p:sp>
      <p:sp>
        <p:nvSpPr>
          <p:cNvPr id="281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1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4D4FE2-1EA5-3249-9084-2A0030E8E51B}" type="slidenum">
              <a:rPr lang="en-US"/>
              <a:pPr/>
              <a:t>110</a:t>
            </a:fld>
            <a:endParaRPr lang="en-US"/>
          </a:p>
        </p:txBody>
      </p:sp>
      <p:sp>
        <p:nvSpPr>
          <p:cNvPr id="105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2375" y="698500"/>
            <a:ext cx="4568825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55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790" y="4412021"/>
            <a:ext cx="5139647" cy="417827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72DB1A-867E-4C45-B93C-754A71EA168E}" type="slidenum">
              <a:rPr lang="en-US" altLang="ja-JP"/>
              <a:pPr/>
              <a:t>7</a:t>
            </a:fld>
            <a:endParaRPr lang="en-US" altLang="ja-JP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7613" y="696913"/>
            <a:ext cx="4572000" cy="3484562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976" y="4411552"/>
            <a:ext cx="5603273" cy="4179592"/>
          </a:xfrm>
        </p:spPr>
        <p:txBody>
          <a:bodyPr/>
          <a:lstStyle/>
          <a:p>
            <a:r>
              <a:rPr lang="en-US" altLang="ja-JP">
                <a:ea typeface="ＭＳ Ｐゴシック" charset="0"/>
                <a:cs typeface="ＭＳ Ｐゴシック" charset="0"/>
              </a:rPr>
              <a:t>This slide shows basic operation of a HEAD-ON PMT. When signal light enters to a photocathode, it emits photoelectron into vacuum.</a:t>
            </a:r>
          </a:p>
          <a:p>
            <a:r>
              <a:rPr lang="en-US" altLang="ja-JP">
                <a:ea typeface="ＭＳ Ｐゴシック" charset="0"/>
                <a:cs typeface="ＭＳ Ｐゴシック" charset="0"/>
              </a:rPr>
              <a:t>The photoelectron is accelerated by electric field inside, and then reaches to first Dynode.</a:t>
            </a:r>
          </a:p>
          <a:p>
            <a:r>
              <a:rPr lang="en-US" altLang="ja-JP">
                <a:ea typeface="ＭＳ Ｐゴシック" charset="0"/>
                <a:cs typeface="ＭＳ Ｐゴシック" charset="0"/>
              </a:rPr>
              <a:t>The dynode emits secondary electrons, and they are accelerated to next dynode. This process is repeated like this.</a:t>
            </a:r>
          </a:p>
          <a:p>
            <a:r>
              <a:rPr lang="en-US" altLang="ja-JP">
                <a:ea typeface="ＭＳ Ｐゴシック" charset="0"/>
                <a:cs typeface="ＭＳ Ｐゴシック" charset="0"/>
              </a:rPr>
              <a:t>Finally electric signal is taken from anode.</a:t>
            </a:r>
          </a:p>
          <a:p>
            <a:r>
              <a:rPr lang="en-US" altLang="ja-JP">
                <a:ea typeface="ＭＳ Ｐゴシック" charset="0"/>
                <a:cs typeface="ＭＳ Ｐゴシック" charset="0"/>
              </a:rPr>
              <a:t>Nobody has seen it yet, but you can see how electrons are moving inside of PMT with this movie.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26B2EE-C33C-4E4A-AF05-20CC41F7E721}" type="slidenum">
              <a:rPr lang="en-US"/>
              <a:pPr/>
              <a:t>117</a:t>
            </a:fld>
            <a:endParaRPr lang="en-US"/>
          </a:p>
        </p:txBody>
      </p:sp>
      <p:sp>
        <p:nvSpPr>
          <p:cNvPr id="106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2375" y="698500"/>
            <a:ext cx="4568825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61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790" y="4412021"/>
            <a:ext cx="5139647" cy="417827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4A2788-EC69-2C47-A189-3043367C1265}" type="slidenum">
              <a:rPr lang="en-US"/>
              <a:pPr/>
              <a:t>119</a:t>
            </a:fld>
            <a:endParaRPr lang="en-US"/>
          </a:p>
        </p:txBody>
      </p:sp>
      <p:sp>
        <p:nvSpPr>
          <p:cNvPr id="1112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C31410-D732-764B-B3AA-032BF5DFB7A7}" type="slidenum">
              <a:rPr lang="en-US"/>
              <a:pPr/>
              <a:t>122</a:t>
            </a:fld>
            <a:endParaRPr lang="en-US"/>
          </a:p>
        </p:txBody>
      </p:sp>
      <p:sp>
        <p:nvSpPr>
          <p:cNvPr id="106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6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113F92-F7D3-494A-9F24-8BB58A240187}" type="slidenum">
              <a:rPr lang="en-US" altLang="ja-JP"/>
              <a:pPr/>
              <a:t>16</a:t>
            </a:fld>
            <a:endParaRPr lang="en-US" altLang="ja-JP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9200" y="698500"/>
            <a:ext cx="4570413" cy="34829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446" y="4411552"/>
            <a:ext cx="5136334" cy="4178151"/>
          </a:xfrm>
        </p:spPr>
        <p:txBody>
          <a:bodyPr/>
          <a:lstStyle/>
          <a:p>
            <a:r>
              <a:rPr lang="en-US" altLang="ja-JP">
                <a:ea typeface="ＭＳ Ｐゴシック" charset="0"/>
                <a:cs typeface="ＭＳ Ｐゴシック" charset="0"/>
              </a:rPr>
              <a:t>This slide shows QE curves of 6 types of photocathode. Transverse axis is wavelength and vertical axis is QE.</a:t>
            </a:r>
          </a:p>
          <a:p>
            <a:r>
              <a:rPr lang="en-US" altLang="ja-JP">
                <a:ea typeface="ＭＳ Ｐゴシック" charset="0"/>
                <a:cs typeface="ＭＳ Ｐゴシック" charset="0"/>
              </a:rPr>
              <a:t>Bialkali is popular, it</a:t>
            </a:r>
            <a:r>
              <a:rPr lang="ja-JP" altLang="en-US"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ea typeface="ＭＳ Ｐゴシック" charset="0"/>
                <a:cs typeface="ＭＳ Ｐゴシック" charset="0"/>
              </a:rPr>
              <a:t>s suitable for scintillation counting.  Multialkali (S-20) is also popular, it</a:t>
            </a:r>
            <a:r>
              <a:rPr lang="ja-JP" altLang="en-US"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ea typeface="ＭＳ Ｐゴシック" charset="0"/>
                <a:cs typeface="ＭＳ Ｐゴシック" charset="0"/>
              </a:rPr>
              <a:t>s suitable for fluorescence detection.</a:t>
            </a:r>
          </a:p>
          <a:p>
            <a:r>
              <a:rPr lang="en-US" altLang="ja-JP">
                <a:ea typeface="ＭＳ Ｐゴシック" charset="0"/>
                <a:cs typeface="ＭＳ Ｐゴシック" charset="0"/>
              </a:rPr>
              <a:t>This is called S-25, that is RED enhanced Multialkali, which is used for NOX detector (air pollution monitor).</a:t>
            </a:r>
          </a:p>
          <a:p>
            <a:r>
              <a:rPr lang="en-US" altLang="ja-JP">
                <a:ea typeface="ＭＳ Ｐゴシック" charset="0"/>
                <a:cs typeface="ＭＳ Ｐゴシック" charset="0"/>
              </a:rPr>
              <a:t>Blue one is CsTe, which has solar blind characteristic. These 4 types are called alkali photocathode.</a:t>
            </a:r>
          </a:p>
          <a:p>
            <a:r>
              <a:rPr lang="en-US" altLang="ja-JP">
                <a:ea typeface="ＭＳ Ｐゴシック" charset="0"/>
                <a:cs typeface="ＭＳ Ｐゴシック" charset="0"/>
              </a:rPr>
              <a:t>On the contrary, this is GaAsP and this is GaAs. These are called semiconductor photocathode. </a:t>
            </a:r>
          </a:p>
          <a:p>
            <a:r>
              <a:rPr lang="en-US" altLang="ja-JP">
                <a:ea typeface="ＭＳ Ｐゴシック" charset="0"/>
                <a:cs typeface="ＭＳ Ｐゴシック" charset="0"/>
              </a:rPr>
              <a:t>GaAsP has highest sensitivity from 400nm to 700nm, but there are some demerits such that large size can</a:t>
            </a:r>
            <a:r>
              <a:rPr lang="ja-JP" altLang="en-US"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ea typeface="ＭＳ Ｐゴシック" charset="0"/>
                <a:cs typeface="ＭＳ Ｐゴシック" charset="0"/>
              </a:rPr>
              <a:t>t be made and cost is expensive.</a:t>
            </a:r>
          </a:p>
          <a:p>
            <a:r>
              <a:rPr lang="en-US" altLang="ja-JP">
                <a:ea typeface="ＭＳ Ｐゴシック" charset="0"/>
                <a:cs typeface="ＭＳ Ｐゴシック" charset="0"/>
              </a:rPr>
              <a:t>In any case, popular photocathode is bialkali and next is Multialkali photocathode.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86B8A2-4AD3-7946-9508-0AFA983347C6}" type="slidenum">
              <a:rPr lang="en-US" altLang="ja-JP"/>
              <a:pPr/>
              <a:t>18</a:t>
            </a:fld>
            <a:endParaRPr lang="en-US" altLang="ja-JP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9200" y="698500"/>
            <a:ext cx="4570413" cy="34829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446" y="4411552"/>
            <a:ext cx="5136334" cy="4178151"/>
          </a:xfrm>
        </p:spPr>
        <p:txBody>
          <a:bodyPr/>
          <a:lstStyle/>
          <a:p>
            <a:r>
              <a:rPr lang="en-US" altLang="ja-JP">
                <a:ea typeface="ＭＳ Ｐゴシック" charset="0"/>
                <a:cs typeface="ＭＳ Ｐゴシック" charset="0"/>
              </a:rPr>
              <a:t>This graph shows transmittance of windows, that is faceplates. Transverse axis is wavelength, vertical axis is transmittance.</a:t>
            </a:r>
          </a:p>
          <a:p>
            <a:r>
              <a:rPr lang="en-US" altLang="ja-JP">
                <a:ea typeface="ＭＳ Ｐゴシック" charset="0"/>
                <a:cs typeface="ＭＳ Ｐゴシック" charset="0"/>
              </a:rPr>
              <a:t>These are names of wavelength region. VUV (10-200nm) stands for vacuum ultra violet, UV (200-380nm) is ultra violet, and visible (380-780nm) is visible.</a:t>
            </a:r>
          </a:p>
          <a:p>
            <a:r>
              <a:rPr lang="en-US" altLang="ja-JP">
                <a:ea typeface="ＭＳ Ｐゴシック" charset="0"/>
                <a:cs typeface="ＭＳ Ｐゴシック" charset="0"/>
              </a:rPr>
              <a:t>The difference of transmittance appears in VUV and UV region.</a:t>
            </a:r>
          </a:p>
          <a:p>
            <a:r>
              <a:rPr lang="en-US" altLang="ja-JP">
                <a:ea typeface="ＭＳ Ｐゴシック" charset="0"/>
                <a:cs typeface="ＭＳ Ｐゴシック" charset="0"/>
              </a:rPr>
              <a:t>This Borosilicate glass is popular one. UV and synthetic quartz window are sometimes used.</a:t>
            </a:r>
          </a:p>
          <a:p>
            <a:r>
              <a:rPr lang="en-US" altLang="ja-JP">
                <a:ea typeface="ＭＳ Ｐゴシック" charset="0"/>
                <a:cs typeface="ＭＳ Ｐゴシック" charset="0"/>
              </a:rPr>
              <a:t>Depending on the wavelength of signal light, window is selected, but the cost is more expensive when wavelength is shorter.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E071D5-8912-224F-B34F-96F159740B7E}" type="slidenum">
              <a:rPr lang="en-US" altLang="ja-JP"/>
              <a:pPr/>
              <a:t>33</a:t>
            </a:fld>
            <a:endParaRPr lang="en-US" altLang="ja-JP"/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7613" y="696913"/>
            <a:ext cx="4572000" cy="3484562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976" y="4411552"/>
            <a:ext cx="5603273" cy="4179592"/>
          </a:xfrm>
        </p:spPr>
        <p:txBody>
          <a:bodyPr/>
          <a:lstStyle/>
          <a:p>
            <a:r>
              <a:rPr lang="en-US" altLang="ja-JP">
                <a:ea typeface="ＭＳ Ｐゴシック" charset="0"/>
                <a:cs typeface="ＭＳ Ｐゴシック" charset="0"/>
              </a:rPr>
              <a:t>There are 2 types of PMTs. The one is SIDE-ON type, and the other is HEAD-ON type.</a:t>
            </a:r>
          </a:p>
          <a:p>
            <a:r>
              <a:rPr lang="en-US" altLang="ja-JP">
                <a:ea typeface="ＭＳ Ｐゴシック" charset="0"/>
                <a:cs typeface="ＭＳ Ｐゴシック" charset="0"/>
              </a:rPr>
              <a:t>The name of SIDE-ON comes from that PMT turns ON when light enters from side direction. There are only 2 sizes, ½ inch and 1-1/8 inch.</a:t>
            </a:r>
          </a:p>
          <a:p>
            <a:r>
              <a:rPr lang="en-US" altLang="ja-JP">
                <a:ea typeface="ＭＳ Ｐゴシック" charset="0"/>
                <a:cs typeface="ＭＳ Ｐゴシック" charset="0"/>
              </a:rPr>
              <a:t>The features are compactness, relatively cheap price.</a:t>
            </a:r>
          </a:p>
          <a:p>
            <a:r>
              <a:rPr lang="en-US" altLang="ja-JP">
                <a:ea typeface="ＭＳ Ｐゴシック" charset="0"/>
                <a:cs typeface="ＭＳ Ｐゴシック" charset="0"/>
              </a:rPr>
              <a:t>The name of HEAD-ON comes from that PMT turns ON when light enters from the head.</a:t>
            </a:r>
          </a:p>
          <a:p>
            <a:r>
              <a:rPr lang="en-US" altLang="ja-JP">
                <a:ea typeface="ＭＳ Ｐゴシック" charset="0"/>
                <a:cs typeface="ＭＳ Ｐゴシック" charset="0"/>
              </a:rPr>
              <a:t>One of the features is variety of sizes, its range is from 3/8 inch to 20 inch.</a:t>
            </a:r>
          </a:p>
          <a:p>
            <a:r>
              <a:rPr lang="en-US" altLang="ja-JP">
                <a:ea typeface="ＭＳ Ｐゴシック" charset="0"/>
                <a:cs typeface="ＭＳ Ｐゴシック" charset="0"/>
              </a:rPr>
              <a:t>There is photocathode inside of input window, it</a:t>
            </a:r>
            <a:r>
              <a:rPr lang="ja-JP" altLang="en-US"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ea typeface="ＭＳ Ｐゴシック" charset="0"/>
                <a:cs typeface="ＭＳ Ｐゴシック" charset="0"/>
              </a:rPr>
              <a:t>s easy to couple a PMT with signal light.</a:t>
            </a:r>
          </a:p>
          <a:p>
            <a:endParaRPr lang="en-US" altLang="ja-JP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51ABD3-E9B7-7940-B086-EF48659728B7}" type="slidenum">
              <a:rPr lang="en-US" altLang="ja-JP"/>
              <a:pPr/>
              <a:t>34</a:t>
            </a:fld>
            <a:endParaRPr lang="en-US" altLang="ja-JP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9200" y="698500"/>
            <a:ext cx="4570413" cy="34829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446" y="4411552"/>
            <a:ext cx="5136334" cy="4178151"/>
          </a:xfrm>
        </p:spPr>
        <p:txBody>
          <a:bodyPr/>
          <a:lstStyle/>
          <a:p>
            <a:r>
              <a:rPr lang="en-US" altLang="ja-JP">
                <a:ea typeface="ＭＳ Ｐゴシック" charset="0"/>
                <a:cs typeface="ＭＳ Ｐゴシック" charset="0"/>
              </a:rPr>
              <a:t>There are various dynode structures. Each type has merit and demerit. The dynode structure is selected according to application.</a:t>
            </a:r>
          </a:p>
          <a:p>
            <a:endParaRPr lang="en-US" altLang="ja-JP">
              <a:ea typeface="ＭＳ Ｐゴシック" charset="0"/>
              <a:cs typeface="ＭＳ Ｐゴシック" charset="0"/>
            </a:endParaRPr>
          </a:p>
          <a:p>
            <a:r>
              <a:rPr lang="en-US" altLang="ja-JP">
                <a:ea typeface="ＭＳ Ｐゴシック" charset="0"/>
                <a:cs typeface="ＭＳ Ｐゴシック" charset="0"/>
              </a:rPr>
              <a:t>CIRCULAR CAGE : This is most popular dynode for SIDE-ON PMT. Its shape looks like circular cage. Features are compact, fast time response.</a:t>
            </a:r>
          </a:p>
          <a:p>
            <a:r>
              <a:rPr lang="en-US" altLang="ja-JP">
                <a:ea typeface="ＭＳ Ｐゴシック" charset="0"/>
                <a:cs typeface="ＭＳ Ｐゴシック" charset="0"/>
              </a:rPr>
              <a:t>BOX &amp; GRID : Its shape looks like a box. As the size is large, it</a:t>
            </a:r>
            <a:r>
              <a:rPr lang="ja-JP" altLang="en-US"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ea typeface="ＭＳ Ｐゴシック" charset="0"/>
                <a:cs typeface="ＭＳ Ｐゴシック" charset="0"/>
              </a:rPr>
              <a:t>s easy to collect photoelectron from photocathode.</a:t>
            </a:r>
          </a:p>
          <a:p>
            <a:r>
              <a:rPr lang="en-US" altLang="ja-JP">
                <a:ea typeface="ＭＳ Ｐゴシック" charset="0"/>
                <a:cs typeface="ＭＳ Ｐゴシック" charset="0"/>
              </a:rPr>
              <a:t>Therefore, collection efficiency is good. And uniformity is also good. On the contrary, as the size is large, time response is slow.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B09337-45AC-AD43-A7C7-2D650AB874A4}" type="slidenum">
              <a:rPr lang="en-US" altLang="ja-JP"/>
              <a:pPr/>
              <a:t>35</a:t>
            </a:fld>
            <a:endParaRPr lang="en-US" altLang="ja-JP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9200" y="698500"/>
            <a:ext cx="4570413" cy="34829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446" y="4411552"/>
            <a:ext cx="5136334" cy="4178151"/>
          </a:xfrm>
        </p:spPr>
        <p:txBody>
          <a:bodyPr/>
          <a:lstStyle/>
          <a:p>
            <a:r>
              <a:rPr lang="en-US" altLang="ja-JP">
                <a:ea typeface="ＭＳ Ｐゴシック" charset="0"/>
                <a:cs typeface="ＭＳ Ｐゴシック" charset="0"/>
              </a:rPr>
              <a:t>LINEAR FOCUSED : This is mixture of CIRCULAR CAGE and BOX &amp; GRID. Its features are fast time response and good pulse linearity.</a:t>
            </a:r>
          </a:p>
          <a:p>
            <a:r>
              <a:rPr lang="en-US" altLang="ja-JP">
                <a:ea typeface="ＭＳ Ｐゴシック" charset="0"/>
                <a:cs typeface="ＭＳ Ｐゴシック" charset="0"/>
              </a:rPr>
              <a:t>Larger DY1 is used in recent new PMTs, that is called BOX and LINE dynode.</a:t>
            </a:r>
          </a:p>
          <a:p>
            <a:r>
              <a:rPr lang="en-US" altLang="ja-JP">
                <a:ea typeface="ＭＳ Ｐゴシック" charset="0"/>
                <a:cs typeface="ＭＳ Ｐゴシック" charset="0"/>
              </a:rPr>
              <a:t>VENETIAN BLIND : This shape looks like blind at the window in the office. Its features are large dynode area and better uniformity.</a:t>
            </a:r>
          </a:p>
          <a:p>
            <a:r>
              <a:rPr lang="en-US" altLang="ja-JP">
                <a:ea typeface="ＭＳ Ｐゴシック" charset="0"/>
                <a:cs typeface="ＭＳ Ｐゴシック" charset="0"/>
              </a:rPr>
              <a:t>This dynode is used for 20 inch PMT because of its large dynode area, but this is not popular.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445245-C914-E14A-879F-20C2EDB4E5B8}" type="slidenum">
              <a:rPr lang="en-US" altLang="ja-JP"/>
              <a:pPr/>
              <a:t>36</a:t>
            </a:fld>
            <a:endParaRPr lang="en-US" altLang="ja-JP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9200" y="698500"/>
            <a:ext cx="4570413" cy="34829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446" y="4411552"/>
            <a:ext cx="5136334" cy="4178151"/>
          </a:xfrm>
        </p:spPr>
        <p:txBody>
          <a:bodyPr/>
          <a:lstStyle/>
          <a:p>
            <a:r>
              <a:rPr lang="en-US" altLang="ja-JP">
                <a:ea typeface="ＭＳ Ｐゴシック" charset="0"/>
                <a:cs typeface="ＭＳ Ｐゴシック" charset="0"/>
              </a:rPr>
              <a:t>This is relatively new dynode structure, it</a:t>
            </a:r>
            <a:r>
              <a:rPr lang="ja-JP" altLang="en-US"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ea typeface="ＭＳ Ｐゴシック" charset="0"/>
                <a:cs typeface="ＭＳ Ｐゴシック" charset="0"/>
              </a:rPr>
              <a:t>s called metal channel dynode. This dynode was developed 15 years ago as a challenge of Hamamatsu.</a:t>
            </a:r>
          </a:p>
          <a:p>
            <a:r>
              <a:rPr lang="en-US" altLang="ja-JP">
                <a:ea typeface="ＭＳ Ｐゴシック" charset="0"/>
                <a:cs typeface="ＭＳ Ｐゴシック" charset="0"/>
              </a:rPr>
              <a:t>As the dynode pitch is 1mm, it can be used for a small size PMT. This is cross-section of TO-8 type PMT.</a:t>
            </a:r>
          </a:p>
          <a:p>
            <a:r>
              <a:rPr lang="en-US" altLang="ja-JP">
                <a:ea typeface="ＭＳ Ｐゴシック" charset="0"/>
                <a:cs typeface="ＭＳ Ｐゴシック" charset="0"/>
              </a:rPr>
              <a:t>You can see that there are several layers of dynodes stacked together. Its features are compact, fast time response. As the electron trajectory kept inside of 1 line, position sensitive PMT can be made with this dynode. We have variety of multi-anode series with 1 inch square metal package. Our Flat panel PMT is using second generation of metal channel dynode.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2271713"/>
            <a:ext cx="8159750" cy="1568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873" y="4144973"/>
            <a:ext cx="6721475" cy="1870075"/>
          </a:xfrm>
        </p:spPr>
        <p:txBody>
          <a:bodyPr/>
          <a:lstStyle>
            <a:lvl1pPr marL="0" indent="0" algn="ctr">
              <a:buNone/>
              <a:defRPr/>
            </a:lvl1pPr>
            <a:lvl2pPr marL="456793" indent="0" algn="ctr">
              <a:buNone/>
              <a:defRPr/>
            </a:lvl2pPr>
            <a:lvl3pPr marL="913586" indent="0" algn="ctr">
              <a:buNone/>
              <a:defRPr/>
            </a:lvl3pPr>
            <a:lvl4pPr marL="1370377" indent="0" algn="ctr">
              <a:buNone/>
              <a:defRPr/>
            </a:lvl4pPr>
            <a:lvl5pPr marL="1827172" indent="0" algn="ctr">
              <a:buNone/>
              <a:defRPr/>
            </a:lvl5pPr>
            <a:lvl6pPr marL="2283965" indent="0" algn="ctr">
              <a:buNone/>
              <a:defRPr/>
            </a:lvl6pPr>
            <a:lvl7pPr marL="2740756" indent="0" algn="ctr">
              <a:buNone/>
              <a:defRPr/>
            </a:lvl7pPr>
            <a:lvl8pPr marL="3197549" indent="0" algn="ctr">
              <a:buNone/>
              <a:defRPr/>
            </a:lvl8pPr>
            <a:lvl9pPr marL="365434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B9475E-02CF-3947-9CA0-33CE86D6A4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175191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E5EBC8-505C-EB4A-91F2-652BF5EB30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2835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8038" y="0"/>
            <a:ext cx="2335212" cy="691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10" y="0"/>
            <a:ext cx="6853238" cy="6915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DC5CE5-7B37-5542-8639-27A8AD6AAE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312585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82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050925"/>
            <a:ext cx="4594225" cy="5883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1050925"/>
            <a:ext cx="4594225" cy="5883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>
            <a:lvl1pPr>
              <a:defRPr/>
            </a:lvl1pPr>
          </a:lstStyle>
          <a:p>
            <a:fld id="{E66F6CD0-3C5D-ED48-B197-6B391858A9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85906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82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050925"/>
            <a:ext cx="4594225" cy="28654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52400" y="4068763"/>
            <a:ext cx="4594225" cy="2865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899025" y="1050925"/>
            <a:ext cx="4594225" cy="5883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>
            <a:lvl1pPr>
              <a:defRPr/>
            </a:lvl1pPr>
          </a:lstStyle>
          <a:p>
            <a:fld id="{A47D5E56-6D7C-D74C-8139-684FF3869C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110225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baseline="0">
                <a:solidFill>
                  <a:srgbClr val="0070C0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6D0069-A5A5-2640-8E1D-58A3D5D02C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854328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7"/>
            <a:ext cx="8161338" cy="16002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93" indent="0">
              <a:buNone/>
              <a:defRPr sz="1800"/>
            </a:lvl2pPr>
            <a:lvl3pPr marL="913586" indent="0">
              <a:buNone/>
              <a:defRPr sz="1600"/>
            </a:lvl3pPr>
            <a:lvl4pPr marL="1370377" indent="0">
              <a:buNone/>
              <a:defRPr sz="1400"/>
            </a:lvl4pPr>
            <a:lvl5pPr marL="1827172" indent="0">
              <a:buNone/>
              <a:defRPr sz="1400"/>
            </a:lvl5pPr>
            <a:lvl6pPr marL="2283965" indent="0">
              <a:buNone/>
              <a:defRPr sz="1400"/>
            </a:lvl6pPr>
            <a:lvl7pPr marL="2740756" indent="0">
              <a:buNone/>
              <a:defRPr sz="1400"/>
            </a:lvl7pPr>
            <a:lvl8pPr marL="3197549" indent="0">
              <a:buNone/>
              <a:defRPr sz="1400"/>
            </a:lvl8pPr>
            <a:lvl9pPr marL="365434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BB9FDB-CEC9-3346-B4D7-73E4A7BAD2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52976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1" y="819150"/>
            <a:ext cx="4594225" cy="6096000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31" y="819150"/>
            <a:ext cx="4594225" cy="6096000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6719E9-5F67-0F4D-B327-96674A244B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35794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34" y="293689"/>
            <a:ext cx="8642351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24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3" indent="0">
              <a:buNone/>
              <a:defRPr sz="2000" b="1"/>
            </a:lvl2pPr>
            <a:lvl3pPr marL="913586" indent="0">
              <a:buNone/>
              <a:defRPr sz="1800" b="1"/>
            </a:lvl3pPr>
            <a:lvl4pPr marL="1370377" indent="0">
              <a:buNone/>
              <a:defRPr sz="1600" b="1"/>
            </a:lvl4pPr>
            <a:lvl5pPr marL="1827172" indent="0">
              <a:buNone/>
              <a:defRPr sz="1600" b="1"/>
            </a:lvl5pPr>
            <a:lvl6pPr marL="2283965" indent="0">
              <a:buNone/>
              <a:defRPr sz="1600" b="1"/>
            </a:lvl6pPr>
            <a:lvl7pPr marL="2740756" indent="0">
              <a:buNone/>
              <a:defRPr sz="1600" b="1"/>
            </a:lvl7pPr>
            <a:lvl8pPr marL="3197549" indent="0">
              <a:buNone/>
              <a:defRPr sz="1600" b="1"/>
            </a:lvl8pPr>
            <a:lvl9pPr marL="365434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9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10" y="1636724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3" indent="0">
              <a:buNone/>
              <a:defRPr sz="2000" b="1"/>
            </a:lvl2pPr>
            <a:lvl3pPr marL="913586" indent="0">
              <a:buNone/>
              <a:defRPr sz="1800" b="1"/>
            </a:lvl3pPr>
            <a:lvl4pPr marL="1370377" indent="0">
              <a:buNone/>
              <a:defRPr sz="1600" b="1"/>
            </a:lvl4pPr>
            <a:lvl5pPr marL="1827172" indent="0">
              <a:buNone/>
              <a:defRPr sz="1600" b="1"/>
            </a:lvl5pPr>
            <a:lvl6pPr marL="2283965" indent="0">
              <a:buNone/>
              <a:defRPr sz="1600" b="1"/>
            </a:lvl6pPr>
            <a:lvl7pPr marL="2740756" indent="0">
              <a:buNone/>
              <a:defRPr sz="1600" b="1"/>
            </a:lvl7pPr>
            <a:lvl8pPr marL="3197549" indent="0">
              <a:buNone/>
              <a:defRPr sz="1600" b="1"/>
            </a:lvl8pPr>
            <a:lvl9pPr marL="365434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10" y="2319339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417306-6D7E-E74F-B2EA-0E5F5FE71C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04393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3FA25E-2238-5746-A155-8955988441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078833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0B5A99-B39A-5749-BF06-542C29DC8A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6972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35" y="290524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8" cy="6243637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35" y="1530360"/>
            <a:ext cx="3159125" cy="5003801"/>
          </a:xfrm>
        </p:spPr>
        <p:txBody>
          <a:bodyPr/>
          <a:lstStyle>
            <a:lvl1pPr marL="0" indent="0">
              <a:buNone/>
              <a:defRPr sz="1400"/>
            </a:lvl1pPr>
            <a:lvl2pPr marL="456793" indent="0">
              <a:buNone/>
              <a:defRPr sz="1200"/>
            </a:lvl2pPr>
            <a:lvl3pPr marL="913586" indent="0">
              <a:buNone/>
              <a:defRPr sz="1000"/>
            </a:lvl3pPr>
            <a:lvl4pPr marL="1370377" indent="0">
              <a:buNone/>
              <a:defRPr sz="1000"/>
            </a:lvl4pPr>
            <a:lvl5pPr marL="1827172" indent="0">
              <a:buNone/>
              <a:defRPr sz="1000"/>
            </a:lvl5pPr>
            <a:lvl6pPr marL="2283965" indent="0">
              <a:buNone/>
              <a:defRPr sz="1000"/>
            </a:lvl6pPr>
            <a:lvl7pPr marL="2740756" indent="0">
              <a:buNone/>
              <a:defRPr sz="1000"/>
            </a:lvl7pPr>
            <a:lvl8pPr marL="3197549" indent="0">
              <a:buNone/>
              <a:defRPr sz="1000"/>
            </a:lvl8pPr>
            <a:lvl9pPr marL="365434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70B621-0D10-1D43-9DB1-2CC8D6C600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77208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6793" indent="0">
              <a:buNone/>
              <a:defRPr sz="2700"/>
            </a:lvl2pPr>
            <a:lvl3pPr marL="913586" indent="0">
              <a:buNone/>
              <a:defRPr sz="2400"/>
            </a:lvl3pPr>
            <a:lvl4pPr marL="1370377" indent="0">
              <a:buNone/>
              <a:defRPr sz="2000"/>
            </a:lvl4pPr>
            <a:lvl5pPr marL="1827172" indent="0">
              <a:buNone/>
              <a:defRPr sz="2000"/>
            </a:lvl5pPr>
            <a:lvl6pPr marL="2283965" indent="0">
              <a:buNone/>
              <a:defRPr sz="2000"/>
            </a:lvl6pPr>
            <a:lvl7pPr marL="2740756" indent="0">
              <a:buNone/>
              <a:defRPr sz="2000"/>
            </a:lvl7pPr>
            <a:lvl8pPr marL="3197549" indent="0">
              <a:buNone/>
              <a:defRPr sz="2000"/>
            </a:lvl8pPr>
            <a:lvl9pPr marL="3654342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34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6793" indent="0">
              <a:buNone/>
              <a:defRPr sz="1200"/>
            </a:lvl2pPr>
            <a:lvl3pPr marL="913586" indent="0">
              <a:buNone/>
              <a:defRPr sz="1000"/>
            </a:lvl3pPr>
            <a:lvl4pPr marL="1370377" indent="0">
              <a:buNone/>
              <a:defRPr sz="1000"/>
            </a:lvl4pPr>
            <a:lvl5pPr marL="1827172" indent="0">
              <a:buNone/>
              <a:defRPr sz="1000"/>
            </a:lvl5pPr>
            <a:lvl6pPr marL="2283965" indent="0">
              <a:buNone/>
              <a:defRPr sz="1000"/>
            </a:lvl6pPr>
            <a:lvl7pPr marL="2740756" indent="0">
              <a:buNone/>
              <a:defRPr sz="1000"/>
            </a:lvl7pPr>
            <a:lvl8pPr marL="3197549" indent="0">
              <a:buNone/>
              <a:defRPr sz="1000"/>
            </a:lvl8pPr>
            <a:lvl9pPr marL="365434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88F61-4642-4142-BD8A-C241A4BA68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90345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54" tIns="48278" rIns="96554" bIns="482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819150"/>
            <a:ext cx="93408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7018338"/>
            <a:ext cx="19050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>
              <a:defRPr sz="15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 algn="ctr">
              <a:defRPr sz="1500" i="1">
                <a:solidFill>
                  <a:schemeClr val="bg2">
                    <a:lumMod val="75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 algn="r">
              <a:defRPr sz="1500" i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59C28787-5417-6B47-A137-A239B8FE37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858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lIns="91359" tIns="45679" rIns="91359" bIns="45679" anchor="ctr"/>
          <a:lstStyle/>
          <a:p>
            <a:pPr algn="ctr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7010400"/>
            <a:ext cx="9601200" cy="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lIns="91359" tIns="45679" rIns="91359" bIns="45679" anchor="ctr"/>
          <a:lstStyle/>
          <a:p>
            <a:pPr algn="ctr"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  <p:sldLayoutId id="2147483921" r:id="rId13"/>
  </p:sldLayoutIdLst>
  <p:transition xmlns:p14="http://schemas.microsoft.com/office/powerpoint/2010/main"/>
  <p:hf hdr="0"/>
  <p:txStyles>
    <p:titleStyle>
      <a:lvl1pPr algn="ctr" defTabSz="96202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6202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2pPr>
      <a:lvl3pPr algn="ctr" defTabSz="96202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3pPr>
      <a:lvl4pPr algn="ctr" defTabSz="96202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4pPr>
      <a:lvl5pPr algn="ctr" defTabSz="96202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5pPr>
      <a:lvl6pPr marL="456793" algn="ctr" defTabSz="965925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6pPr>
      <a:lvl7pPr marL="913586" algn="ctr" defTabSz="965925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7pPr>
      <a:lvl8pPr marL="1370377" algn="ctr" defTabSz="965925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8pPr>
      <a:lvl9pPr marL="1827172" algn="ctr" defTabSz="965925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9pPr>
    </p:titleStyle>
    <p:bodyStyle>
      <a:lvl1pPr marL="355600" indent="-355600" algn="l" defTabSz="962025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80000"/>
        <a:buFont typeface="Wingdings" charset="0"/>
        <a:buChar char="Ø"/>
        <a:defRPr sz="4200" b="1">
          <a:solidFill>
            <a:schemeClr val="accent2">
              <a:lumMod val="75000"/>
            </a:schemeClr>
          </a:solidFill>
          <a:latin typeface="+mn-lt"/>
          <a:ea typeface="ＭＳ Ｐゴシック" charset="-128"/>
          <a:cs typeface="ＭＳ Ｐゴシック" charset="-128"/>
        </a:defRPr>
      </a:lvl1pPr>
      <a:lvl2pPr marL="781050" indent="-300038" algn="l" defTabSz="962025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Wingdings" charset="0"/>
        <a:buChar char="§"/>
        <a:defRPr sz="3800" b="1">
          <a:solidFill>
            <a:schemeClr val="tx1"/>
          </a:solidFill>
          <a:latin typeface="+mn-lt"/>
          <a:ea typeface="ＭＳ Ｐゴシック" pitchFamily="-112" charset="-128"/>
        </a:defRPr>
      </a:lvl2pPr>
      <a:lvl3pPr marL="1203325" indent="-236538" algn="l" defTabSz="962025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•"/>
        <a:defRPr sz="3200" b="1">
          <a:solidFill>
            <a:srgbClr val="008000"/>
          </a:solidFill>
          <a:latin typeface="+mn-lt"/>
          <a:ea typeface="ＭＳ Ｐゴシック" pitchFamily="-112" charset="-128"/>
        </a:defRPr>
      </a:lvl3pPr>
      <a:lvl4pPr marL="1689100" indent="-241300" algn="l" defTabSz="962025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Times New Roman" charset="0"/>
        <a:buChar char="–"/>
        <a:defRPr sz="2900" b="1">
          <a:solidFill>
            <a:srgbClr val="6600FF"/>
          </a:solidFill>
          <a:latin typeface="+mn-lt"/>
          <a:ea typeface="ＭＳ Ｐゴシック" pitchFamily="-112" charset="-128"/>
        </a:defRPr>
      </a:lvl4pPr>
      <a:lvl5pPr marL="2170113" indent="-236538" algn="l" defTabSz="962025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ＭＳ Ｐゴシック" pitchFamily="-112" charset="-128"/>
        </a:defRPr>
      </a:lvl5pPr>
      <a:lvl6pPr marL="2629730" indent="-241086" algn="l" defTabSz="965925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6pPr>
      <a:lvl7pPr marL="3086523" indent="-241086" algn="l" defTabSz="965925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7pPr>
      <a:lvl8pPr marL="3543316" indent="-241086" algn="l" defTabSz="965925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8pPr>
      <a:lvl9pPr marL="4000108" indent="-241086" algn="l" defTabSz="965925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3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86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77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72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65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56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549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342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2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jpeg"/><Relationship Id="rId3" Type="http://schemas.openxmlformats.org/officeDocument/2006/relationships/image" Target="../media/image104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8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9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10.wmf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111.wm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112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oleObject" Target="../embeddings/oleObject16.bin"/><Relationship Id="rId5" Type="http://schemas.openxmlformats.org/officeDocument/2006/relationships/image" Target="../media/image113.wmf"/><Relationship Id="rId6" Type="http://schemas.openxmlformats.org/officeDocument/2006/relationships/oleObject" Target="../embeddings/oleObject17.bin"/><Relationship Id="rId7" Type="http://schemas.openxmlformats.org/officeDocument/2006/relationships/image" Target="../media/image114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4" Type="http://schemas.openxmlformats.org/officeDocument/2006/relationships/image" Target="../media/image115.wmf"/><Relationship Id="rId5" Type="http://schemas.openxmlformats.org/officeDocument/2006/relationships/oleObject" Target="../embeddings/oleObject19.bin"/><Relationship Id="rId6" Type="http://schemas.openxmlformats.org/officeDocument/2006/relationships/image" Target="../media/image116.wmf"/><Relationship Id="rId7" Type="http://schemas.openxmlformats.org/officeDocument/2006/relationships/oleObject" Target="../embeddings/oleObject20.bin"/><Relationship Id="rId8" Type="http://schemas.openxmlformats.org/officeDocument/2006/relationships/image" Target="../media/image117.w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4" Type="http://schemas.openxmlformats.org/officeDocument/2006/relationships/image" Target="../media/image118.w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wmf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4" Type="http://schemas.openxmlformats.org/officeDocument/2006/relationships/image" Target="../media/image122.w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oleObject" Target="../embeddings/oleObject23.bin"/><Relationship Id="rId5" Type="http://schemas.openxmlformats.org/officeDocument/2006/relationships/oleObject" Target="../embeddings/Microsoft_Excel_97_-_2004_Worksheet1.xls"/><Relationship Id="rId6" Type="http://schemas.openxmlformats.org/officeDocument/2006/relationships/image" Target="../media/image123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24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11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16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26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27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45.wmf"/><Relationship Id="rId5" Type="http://schemas.openxmlformats.org/officeDocument/2006/relationships/oleObject" Target="../embeddings/oleObject11.bin"/><Relationship Id="rId6" Type="http://schemas.openxmlformats.org/officeDocument/2006/relationships/image" Target="../media/image46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48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49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5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png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5.png"/><Relationship Id="rId8" Type="http://schemas.openxmlformats.org/officeDocument/2006/relationships/oleObject" Target="../embeddings/oleObject3.bin"/><Relationship Id="rId9" Type="http://schemas.openxmlformats.org/officeDocument/2006/relationships/image" Target="../media/image6.png"/><Relationship Id="rId10" Type="http://schemas.openxmlformats.org/officeDocument/2006/relationships/oleObject" Target="../embeddings/oleObject4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0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1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2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96.jpeg"/><Relationship Id="rId5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20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DE3382A-F2D9-1D47-B98D-B2DEE724CCA7}" type="slidenum">
              <a:rPr lang="en-US" sz="1500">
                <a:solidFill>
                  <a:srgbClr val="606060"/>
                </a:solidFill>
              </a:rPr>
              <a:pPr eaLnBrk="1" hangingPunct="1"/>
              <a:t>1</a:t>
            </a:fld>
            <a:endParaRPr lang="en-US" sz="1500">
              <a:solidFill>
                <a:srgbClr val="606060"/>
              </a:solidFill>
            </a:endParaRPr>
          </a:p>
        </p:txBody>
      </p:sp>
      <p:sp>
        <p:nvSpPr>
          <p:cNvPr id="16389" name="Rectangle 2"/>
          <p:cNvSpPr>
            <a:spLocks noChangeArrowheads="1"/>
          </p:cNvSpPr>
          <p:nvPr/>
        </p:nvSpPr>
        <p:spPr bwMode="auto">
          <a:xfrm>
            <a:off x="1600200" y="5181600"/>
            <a:ext cx="633412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lg"/>
                <a:tailEnd type="none" w="med" len="lg"/>
              </a14:hiddenLine>
            </a:ext>
          </a:extLst>
        </p:spPr>
        <p:txBody>
          <a:bodyPr lIns="91359" tIns="45679" rIns="91359" bIns="45679">
            <a:spAutoFit/>
          </a:bodyPr>
          <a:lstStyle/>
          <a:p>
            <a:pPr algn="ctr" eaLnBrk="0" hangingPunct="0"/>
            <a:r>
              <a:rPr lang="en-US" altLang="ja-JP" b="1" i="1" dirty="0">
                <a:solidFill>
                  <a:schemeClr val="accent1">
                    <a:lumMod val="75000"/>
                  </a:schemeClr>
                </a:solidFill>
                <a:latin typeface="Tahoma" charset="0"/>
                <a:ea typeface="MS Mincho" charset="0"/>
                <a:cs typeface="MS Mincho" charset="0"/>
              </a:rPr>
              <a:t>University of California, Los Angeles</a:t>
            </a:r>
            <a:endParaRPr lang="en-US" altLang="ja-JP" dirty="0">
              <a:solidFill>
                <a:schemeClr val="accent1">
                  <a:lumMod val="75000"/>
                </a:schemeClr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eaLnBrk="0" hangingPunct="0"/>
            <a:r>
              <a:rPr lang="en-US" altLang="ja-JP" b="1" i="1" dirty="0">
                <a:solidFill>
                  <a:schemeClr val="accent1">
                    <a:lumMod val="75000"/>
                  </a:schemeClr>
                </a:solidFill>
                <a:latin typeface="Tahoma" charset="0"/>
                <a:ea typeface="MS Mincho" charset="0"/>
                <a:cs typeface="MS Mincho" charset="0"/>
              </a:rPr>
              <a:t>Department of Physics and Astronomy</a:t>
            </a:r>
            <a:endParaRPr lang="en-US" altLang="ja-JP" dirty="0">
              <a:solidFill>
                <a:schemeClr val="accent1">
                  <a:lumMod val="75000"/>
                </a:schemeClr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eaLnBrk="0" hangingPunct="0"/>
            <a:endParaRPr lang="en-US" altLang="ja-JP" sz="1000" dirty="0">
              <a:solidFill>
                <a:schemeClr val="accent1">
                  <a:lumMod val="75000"/>
                </a:schemeClr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altLang="ja-JP" dirty="0" err="1">
                <a:solidFill>
                  <a:schemeClr val="accent1">
                    <a:lumMod val="75000"/>
                  </a:schemeClr>
                </a:solidFill>
                <a:latin typeface="Tahoma" charset="0"/>
                <a:ea typeface="MS Mincho" charset="0"/>
                <a:cs typeface="MS Mincho" charset="0"/>
              </a:rPr>
              <a:t>arisaka@physics.ucla.edu</a:t>
            </a:r>
            <a:endParaRPr lang="en-US" altLang="ja-JP" dirty="0">
              <a:solidFill>
                <a:schemeClr val="accent1">
                  <a:lumMod val="75000"/>
                </a:schemeClr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79155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52400" y="762000"/>
            <a:ext cx="9296400" cy="1981202"/>
          </a:xfrm>
          <a:ln>
            <a:miter lim="800000"/>
            <a:headEnd/>
            <a:tailEnd/>
          </a:ln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65925" eaLnBrk="1" hangingPunct="1">
              <a:defRPr/>
            </a:pPr>
            <a:r>
              <a:rPr lang="en-US" sz="6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Vacuum based</a:t>
            </a:r>
            <a:br>
              <a:rPr lang="en-US" sz="6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6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Photon Detectors</a:t>
            </a:r>
            <a:endParaRPr lang="en-US" sz="2400" dirty="0">
              <a:solidFill>
                <a:srgbClr val="996633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6391" name="Line 5"/>
          <p:cNvSpPr>
            <a:spLocks noChangeShapeType="1"/>
          </p:cNvSpPr>
          <p:nvPr/>
        </p:nvSpPr>
        <p:spPr bwMode="auto">
          <a:xfrm>
            <a:off x="0" y="27686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59" tIns="45679" rIns="91359" bIns="45679" anchor="ctr"/>
          <a:lstStyle/>
          <a:p>
            <a:endParaRPr lang="en-US"/>
          </a:p>
        </p:txBody>
      </p:sp>
      <p:sp>
        <p:nvSpPr>
          <p:cNvPr id="16392" name="Line 6"/>
          <p:cNvSpPr>
            <a:spLocks noChangeAspect="1" noChangeShapeType="1"/>
          </p:cNvSpPr>
          <p:nvPr/>
        </p:nvSpPr>
        <p:spPr bwMode="auto">
          <a:xfrm>
            <a:off x="26988" y="685800"/>
            <a:ext cx="0" cy="2103438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59" tIns="45679" rIns="91359" bIns="45679" anchor="ctr"/>
          <a:lstStyle/>
          <a:p>
            <a:endParaRPr lang="en-US"/>
          </a:p>
        </p:txBody>
      </p:sp>
      <p:sp>
        <p:nvSpPr>
          <p:cNvPr id="16393" name="Line 7"/>
          <p:cNvSpPr>
            <a:spLocks noChangeAspect="1" noChangeShapeType="1"/>
          </p:cNvSpPr>
          <p:nvPr/>
        </p:nvSpPr>
        <p:spPr bwMode="auto">
          <a:xfrm>
            <a:off x="9574213" y="685800"/>
            <a:ext cx="0" cy="2103438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59" tIns="45679" rIns="91359" bIns="45679" anchor="ctr"/>
          <a:lstStyle/>
          <a:p>
            <a:endParaRPr lang="en-US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362200" y="3733800"/>
            <a:ext cx="4876800" cy="2124075"/>
          </a:xfrm>
          <a:prstGeom prst="rect">
            <a:avLst/>
          </a:prstGeom>
          <a:noFill/>
          <a:ln w="6350">
            <a:noFill/>
            <a:miter lim="800000"/>
            <a:headEnd type="none" w="lg" len="lg"/>
            <a:tailEnd type="none" w="med" len="lg"/>
          </a:ln>
          <a:effectLst/>
        </p:spPr>
        <p:txBody>
          <a:bodyPr lIns="91359" tIns="45679" rIns="91359" bIns="45679">
            <a:spAutoFit/>
          </a:bodyPr>
          <a:lstStyle/>
          <a:p>
            <a:pPr algn="ctr" eaLnBrk="0" hangingPunct="0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Katsushi Arisaka</a:t>
            </a:r>
          </a:p>
          <a:p>
            <a:pPr algn="ctr" eaLnBrk="0" hangingPunct="0"/>
            <a:endParaRPr lang="en-US" sz="4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  <a:p>
            <a:pPr algn="ctr" eaLnBrk="0" hangingPunct="0"/>
            <a:endParaRPr lang="en-US" sz="4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331314" y="40862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 smtClean="0">
              <a:latin typeface="+mn-lt"/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quarter" idx="10"/>
          </p:nvPr>
        </p:nvSpPr>
        <p:spPr>
          <a:xfrm>
            <a:off x="152400" y="7018338"/>
            <a:ext cx="1905000" cy="296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606060"/>
                </a:solidFill>
              </a:rPr>
              <a:t>10/28/2012</a:t>
            </a:r>
            <a:endParaRPr lang="en-US" sz="1500" dirty="0">
              <a:solidFill>
                <a:srgbClr val="60606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C5BD-EFDF-FD4C-91B2-9F21E04F5D53}" type="slidenum">
              <a:rPr lang="en-US"/>
              <a:pPr/>
              <a:t>10</a:t>
            </a:fld>
            <a:endParaRPr lang="en-US"/>
          </a:p>
        </p:txBody>
      </p:sp>
      <p:sp>
        <p:nvSpPr>
          <p:cNvPr id="67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rgbClr val="FF0000"/>
                </a:solidFill>
              </a:rPr>
              <a:t>FAQ</a:t>
            </a:r>
          </a:p>
        </p:txBody>
      </p:sp>
      <p:sp>
        <p:nvSpPr>
          <p:cNvPr id="67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915400" cy="56388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4400" dirty="0" smtClean="0"/>
              <a:t>Why still </a:t>
            </a:r>
            <a:r>
              <a:rPr lang="en-US" sz="4400" dirty="0"/>
              <a:t>PMT?  Why not Silicon Photodiode?</a:t>
            </a:r>
          </a:p>
          <a:p>
            <a:pPr lvl="1">
              <a:lnSpc>
                <a:spcPct val="80000"/>
              </a:lnSpc>
            </a:pPr>
            <a:endParaRPr lang="en-US" sz="4000" dirty="0"/>
          </a:p>
          <a:p>
            <a:pPr lvl="1">
              <a:lnSpc>
                <a:spcPct val="80000"/>
              </a:lnSpc>
            </a:pPr>
            <a:r>
              <a:rPr lang="en-US" sz="4000" dirty="0"/>
              <a:t>Intrinsically high gain</a:t>
            </a:r>
          </a:p>
          <a:p>
            <a:pPr lvl="1">
              <a:lnSpc>
                <a:spcPct val="80000"/>
              </a:lnSpc>
            </a:pPr>
            <a:r>
              <a:rPr lang="en-US" sz="4000" dirty="0"/>
              <a:t>Low noise – photon counting</a:t>
            </a:r>
          </a:p>
          <a:p>
            <a:pPr lvl="1">
              <a:lnSpc>
                <a:spcPct val="80000"/>
              </a:lnSpc>
            </a:pPr>
            <a:r>
              <a:rPr lang="en-US" sz="4000" dirty="0"/>
              <a:t>Fast speed</a:t>
            </a:r>
          </a:p>
          <a:p>
            <a:pPr lvl="1">
              <a:lnSpc>
                <a:spcPct val="80000"/>
              </a:lnSpc>
            </a:pPr>
            <a:r>
              <a:rPr lang="en-US" sz="4000" dirty="0"/>
              <a:t>Large area</a:t>
            </a:r>
          </a:p>
          <a:p>
            <a:pPr lvl="1">
              <a:lnSpc>
                <a:spcPct val="80000"/>
              </a:lnSpc>
              <a:buFont typeface="Wingdings" charset="0"/>
              <a:buNone/>
            </a:pPr>
            <a:r>
              <a:rPr lang="en-US" sz="4000" dirty="0"/>
              <a:t>			</a:t>
            </a:r>
            <a:r>
              <a:rPr lang="en-US" sz="4000" i="1" dirty="0">
                <a:solidFill>
                  <a:srgbClr val="FF00FF"/>
                </a:solidFill>
              </a:rPr>
              <a:t>but</a:t>
            </a:r>
          </a:p>
          <a:p>
            <a:pPr lvl="1">
              <a:lnSpc>
                <a:spcPct val="80000"/>
              </a:lnSpc>
            </a:pPr>
            <a:r>
              <a:rPr lang="en-US" sz="4000" dirty="0"/>
              <a:t>Poor </a:t>
            </a:r>
            <a:r>
              <a:rPr lang="en-US" sz="4000" dirty="0" smtClean="0"/>
              <a:t>Quantum Efficiency</a:t>
            </a:r>
          </a:p>
          <a:p>
            <a:pPr lvl="1">
              <a:lnSpc>
                <a:spcPct val="80000"/>
              </a:lnSpc>
            </a:pPr>
            <a:r>
              <a:rPr lang="en-US" sz="4000" dirty="0" smtClean="0"/>
              <a:t>Bulky</a:t>
            </a:r>
          </a:p>
          <a:p>
            <a:pPr lvl="1">
              <a:lnSpc>
                <a:spcPct val="80000"/>
              </a:lnSpc>
            </a:pPr>
            <a:r>
              <a:rPr lang="en-US" sz="4000" dirty="0" smtClean="0"/>
              <a:t>Expensive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392348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7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7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7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7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7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7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7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789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Leica </a:t>
            </a:r>
            <a:r>
              <a:rPr lang="en-US" sz="3200" dirty="0" err="1" smtClean="0"/>
              <a:t>HyD</a:t>
            </a:r>
            <a:r>
              <a:rPr lang="en-US" sz="3200" dirty="0" smtClean="0"/>
              <a:t> Detector for Confocal Microscope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100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762000"/>
            <a:ext cx="6814785" cy="6172200"/>
          </a:xfrm>
          <a:prstGeom prst="rect">
            <a:avLst/>
          </a:prstGeom>
        </p:spPr>
      </p:pic>
      <p:sp>
        <p:nvSpPr>
          <p:cNvPr id="8" name="Rectangle 277"/>
          <p:cNvSpPr>
            <a:spLocks noChangeArrowheads="1"/>
          </p:cNvSpPr>
          <p:nvPr/>
        </p:nvSpPr>
        <p:spPr bwMode="auto">
          <a:xfrm>
            <a:off x="7162800" y="4191000"/>
            <a:ext cx="21336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Arial Narrow" charset="0"/>
              </a:rPr>
              <a:t>Hamamatsu</a:t>
            </a:r>
          </a:p>
          <a:p>
            <a:r>
              <a:rPr lang="en-US" b="1" dirty="0" smtClean="0">
                <a:solidFill>
                  <a:srgbClr val="FF00FF"/>
                </a:solidFill>
                <a:latin typeface="Arial Narrow" charset="0"/>
              </a:rPr>
              <a:t>Compact HAPD</a:t>
            </a:r>
          </a:p>
          <a:p>
            <a:r>
              <a:rPr lang="en-US" b="1" dirty="0" smtClean="0">
                <a:solidFill>
                  <a:srgbClr val="FF00FF"/>
                </a:solidFill>
                <a:latin typeface="Arial Narrow" charset="0"/>
              </a:rPr>
              <a:t>with </a:t>
            </a:r>
            <a:r>
              <a:rPr lang="en-US" b="1" dirty="0" err="1" smtClean="0">
                <a:solidFill>
                  <a:srgbClr val="FF00FF"/>
                </a:solidFill>
                <a:latin typeface="Arial Narrow" charset="0"/>
              </a:rPr>
              <a:t>GaAsP</a:t>
            </a:r>
            <a:endParaRPr lang="en-US" b="1" dirty="0">
              <a:solidFill>
                <a:srgbClr val="FF00FF"/>
              </a:solidFill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1580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49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4B84E-4A42-A44E-A2C2-898E6EC402ED}" type="slidenum">
              <a:rPr lang="en-US"/>
              <a:pPr/>
              <a:t>101</a:t>
            </a:fld>
            <a:endParaRPr lang="en-US"/>
          </a:p>
        </p:txBody>
      </p:sp>
      <p:sp>
        <p:nvSpPr>
          <p:cNvPr id="11171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en-US" altLang="ja-JP" dirty="0" smtClean="0">
                <a:ea typeface="MS PGothic" charset="0"/>
                <a:cs typeface="MS PGothic" charset="0"/>
              </a:rPr>
              <a:t>8 inch </a:t>
            </a:r>
            <a:r>
              <a:rPr lang="en-US" altLang="ja-JP" dirty="0">
                <a:ea typeface="MS PGothic" charset="0"/>
                <a:cs typeface="MS PGothic" charset="0"/>
              </a:rPr>
              <a:t>HAPD by Hamamatsu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5" y="838200"/>
            <a:ext cx="9601200" cy="601332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2" name="Rectangle 277"/>
          <p:cNvSpPr>
            <a:spLocks noChangeArrowheads="1"/>
          </p:cNvSpPr>
          <p:nvPr/>
        </p:nvSpPr>
        <p:spPr bwMode="auto">
          <a:xfrm>
            <a:off x="533400" y="4876800"/>
            <a:ext cx="2286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Arial Narrow" charset="0"/>
              </a:rPr>
              <a:t>New release</a:t>
            </a:r>
          </a:p>
          <a:p>
            <a:r>
              <a:rPr lang="en-US" sz="2800" b="1" dirty="0" smtClean="0">
                <a:solidFill>
                  <a:srgbClr val="FF00FF"/>
                </a:solidFill>
                <a:latin typeface="Arial Narrow" charset="0"/>
              </a:rPr>
              <a:t>at NSS 2012</a:t>
            </a:r>
            <a:endParaRPr lang="en-US" sz="2800" b="1" dirty="0">
              <a:solidFill>
                <a:srgbClr val="FF00FF"/>
              </a:solidFill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91398"/>
      </p:ext>
    </p:extLst>
  </p:cSld>
  <p:clrMapOvr>
    <a:masterClrMapping/>
  </p:clrMapOvr>
  <p:transition xmlns:p14="http://schemas.microsoft.com/office/powerpoint/2010/main" advTm="2192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606060"/>
                </a:solidFill>
              </a:rPr>
              <a:t>10/28/2012</a:t>
            </a:r>
            <a:endParaRPr lang="en-US" sz="1500" dirty="0">
              <a:solidFill>
                <a:srgbClr val="606060"/>
              </a:solidFill>
            </a:endParaRPr>
          </a:p>
        </p:txBody>
      </p:sp>
      <p:sp>
        <p:nvSpPr>
          <p:cNvPr id="17408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606060"/>
                </a:solidFill>
                <a:cs typeface="Arial" charset="0"/>
              </a:rPr>
              <a:t>Katsushi Arisaka, UCLA</a:t>
            </a:r>
          </a:p>
        </p:txBody>
      </p:sp>
      <p:sp>
        <p:nvSpPr>
          <p:cNvPr id="1740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97F488B-B4AF-664A-8292-F677495A77FF}" type="slidenum">
              <a:rPr lang="en-US" sz="1500">
                <a:solidFill>
                  <a:srgbClr val="606060"/>
                </a:solidFill>
              </a:rPr>
              <a:pPr eaLnBrk="1" hangingPunct="1"/>
              <a:t>102</a:t>
            </a:fld>
            <a:endParaRPr lang="en-US" sz="1500">
              <a:solidFill>
                <a:srgbClr val="606060"/>
              </a:solidFill>
            </a:endParaRPr>
          </a:p>
        </p:txBody>
      </p:sp>
      <p:pic>
        <p:nvPicPr>
          <p:cNvPr id="174085" name="Picture 6" descr="xenon10ton 2-8-10_1.jpg"/>
          <p:cNvPicPr>
            <a:picLocks noChangeAspect="1"/>
          </p:cNvPicPr>
          <p:nvPr/>
        </p:nvPicPr>
        <p:blipFill>
          <a:blip r:embed="rId2" cstate="screen">
            <a:lum bright="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89025"/>
            <a:ext cx="4648200" cy="558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6" name="Picture 4" descr="4meter_2-19-10_6.jpg"/>
          <p:cNvPicPr>
            <a:picLocks noChangeAspect="1"/>
          </p:cNvPicPr>
          <p:nvPr/>
        </p:nvPicPr>
        <p:blipFill>
          <a:blip r:embed="rId3" cstate="screen">
            <a:lum brigh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1182688"/>
            <a:ext cx="4724400" cy="553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7" name="Rectangle 13"/>
          <p:cNvSpPr>
            <a:spLocks noChangeArrowheads="1"/>
          </p:cNvSpPr>
          <p:nvPr/>
        </p:nvSpPr>
        <p:spPr bwMode="auto">
          <a:xfrm>
            <a:off x="190500" y="5132388"/>
            <a:ext cx="10826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6" tIns="45668" rIns="91336" bIns="45668">
            <a:spAutoFit/>
          </a:bodyPr>
          <a:lstStyle/>
          <a:p>
            <a:r>
              <a:rPr lang="en-US" sz="1600" b="1">
                <a:solidFill>
                  <a:srgbClr val="85FFE0"/>
                </a:solidFill>
                <a:latin typeface="Arial Narrow" charset="0"/>
              </a:rPr>
              <a:t>Water Tank</a:t>
            </a:r>
            <a:endParaRPr lang="en-US" sz="1700">
              <a:solidFill>
                <a:srgbClr val="85FFE0"/>
              </a:solidFill>
            </a:endParaRPr>
          </a:p>
        </p:txBody>
      </p:sp>
      <p:sp>
        <p:nvSpPr>
          <p:cNvPr id="174088" name="Rectangle 16"/>
          <p:cNvSpPr>
            <a:spLocks noChangeArrowheads="1"/>
          </p:cNvSpPr>
          <p:nvPr/>
        </p:nvSpPr>
        <p:spPr bwMode="auto">
          <a:xfrm>
            <a:off x="1295400" y="4306888"/>
            <a:ext cx="688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6" tIns="45668" rIns="91336" bIns="45668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Arial Narrow" charset="0"/>
              </a:rPr>
              <a:t>Liquid</a:t>
            </a:r>
          </a:p>
          <a:p>
            <a:r>
              <a:rPr lang="en-US" sz="1600" b="1">
                <a:solidFill>
                  <a:srgbClr val="FFFF00"/>
                </a:solidFill>
                <a:latin typeface="Arial Narrow" charset="0"/>
              </a:rPr>
              <a:t>Scinti</a:t>
            </a:r>
            <a:endParaRPr lang="en-US" sz="1700">
              <a:solidFill>
                <a:srgbClr val="FFFF00"/>
              </a:solidFill>
            </a:endParaRPr>
          </a:p>
        </p:txBody>
      </p:sp>
      <p:sp>
        <p:nvSpPr>
          <p:cNvPr id="174089" name="Rectangle 15"/>
          <p:cNvSpPr>
            <a:spLocks noChangeArrowheads="1"/>
          </p:cNvSpPr>
          <p:nvPr/>
        </p:nvSpPr>
        <p:spPr bwMode="auto">
          <a:xfrm>
            <a:off x="4987925" y="5221288"/>
            <a:ext cx="10826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6" tIns="45668" rIns="91336" bIns="45668">
            <a:spAutoFit/>
          </a:bodyPr>
          <a:lstStyle/>
          <a:p>
            <a:r>
              <a:rPr lang="en-US" sz="1600" b="1">
                <a:solidFill>
                  <a:srgbClr val="85FFE0"/>
                </a:solidFill>
                <a:latin typeface="Arial Narrow" charset="0"/>
              </a:rPr>
              <a:t>Water Tank</a:t>
            </a:r>
            <a:endParaRPr lang="en-US" sz="1700">
              <a:solidFill>
                <a:srgbClr val="85FFE0"/>
              </a:solidFill>
            </a:endParaRPr>
          </a:p>
        </p:txBody>
      </p:sp>
      <p:sp>
        <p:nvSpPr>
          <p:cNvPr id="174090" name="TextBox 34"/>
          <p:cNvSpPr txBox="1">
            <a:spLocks noChangeArrowheads="1"/>
          </p:cNvSpPr>
          <p:nvPr/>
        </p:nvSpPr>
        <p:spPr bwMode="auto">
          <a:xfrm>
            <a:off x="914400" y="679450"/>
            <a:ext cx="3200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38" tIns="45620" rIns="91238" bIns="456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700" b="1">
                <a:solidFill>
                  <a:srgbClr val="FF0000"/>
                </a:solidFill>
                <a:latin typeface="Arial Narrow" charset="0"/>
              </a:rPr>
              <a:t>Xe  20 ton (10 ton)</a:t>
            </a:r>
            <a:endParaRPr lang="en-US" sz="2700" b="1">
              <a:solidFill>
                <a:srgbClr val="FF0000"/>
              </a:solidFill>
            </a:endParaRPr>
          </a:p>
        </p:txBody>
      </p:sp>
      <p:sp>
        <p:nvSpPr>
          <p:cNvPr id="174091" name="TextBox 33"/>
          <p:cNvSpPr txBox="1">
            <a:spLocks noChangeArrowheads="1"/>
          </p:cNvSpPr>
          <p:nvPr/>
        </p:nvSpPr>
        <p:spPr bwMode="auto">
          <a:xfrm>
            <a:off x="5981700" y="679450"/>
            <a:ext cx="27574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38" tIns="45620" rIns="91238" bIns="456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700" b="1" baseline="30000">
                <a:solidFill>
                  <a:srgbClr val="FF00FF"/>
                </a:solidFill>
                <a:latin typeface="Arial Narrow" charset="0"/>
              </a:rPr>
              <a:t>40</a:t>
            </a:r>
            <a:r>
              <a:rPr lang="en-US" sz="2700" b="1">
                <a:solidFill>
                  <a:srgbClr val="FF00FF"/>
                </a:solidFill>
                <a:latin typeface="Arial Narrow" charset="0"/>
              </a:rPr>
              <a:t>Ar 70 ton (50 ton)</a:t>
            </a:r>
          </a:p>
        </p:txBody>
      </p:sp>
      <p:cxnSp>
        <p:nvCxnSpPr>
          <p:cNvPr id="174092" name="Straight Arrow Connector 53"/>
          <p:cNvCxnSpPr>
            <a:cxnSpLocks noChangeShapeType="1"/>
          </p:cNvCxnSpPr>
          <p:nvPr/>
        </p:nvCxnSpPr>
        <p:spPr bwMode="auto">
          <a:xfrm>
            <a:off x="4876800" y="6400800"/>
            <a:ext cx="4419600" cy="533400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093" name="TextBox 24"/>
          <p:cNvSpPr txBox="1">
            <a:spLocks noChangeArrowheads="1"/>
          </p:cNvSpPr>
          <p:nvPr/>
        </p:nvSpPr>
        <p:spPr bwMode="auto">
          <a:xfrm>
            <a:off x="6705600" y="6484938"/>
            <a:ext cx="762000" cy="357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0" tIns="45635" rIns="91270" bIns="45635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700" b="1" dirty="0" smtClean="0">
                <a:solidFill>
                  <a:srgbClr val="C00000"/>
                </a:solidFill>
                <a:latin typeface="Arial Narrow" charset="0"/>
              </a:rPr>
              <a:t>15 </a:t>
            </a:r>
            <a:r>
              <a:rPr lang="en-US" sz="1700" b="1" dirty="0">
                <a:solidFill>
                  <a:srgbClr val="C00000"/>
                </a:solidFill>
                <a:latin typeface="Arial Narrow" charset="0"/>
              </a:rPr>
              <a:t>m</a:t>
            </a:r>
          </a:p>
        </p:txBody>
      </p:sp>
      <p:cxnSp>
        <p:nvCxnSpPr>
          <p:cNvPr id="174094" name="Straight Arrow Connector 53"/>
          <p:cNvCxnSpPr>
            <a:cxnSpLocks noChangeShapeType="1"/>
          </p:cNvCxnSpPr>
          <p:nvPr/>
        </p:nvCxnSpPr>
        <p:spPr bwMode="auto">
          <a:xfrm>
            <a:off x="1219200" y="6477000"/>
            <a:ext cx="2057400" cy="228600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095" name="TextBox 24"/>
          <p:cNvSpPr txBox="1">
            <a:spLocks noChangeArrowheads="1"/>
          </p:cNvSpPr>
          <p:nvPr/>
        </p:nvSpPr>
        <p:spPr bwMode="auto">
          <a:xfrm>
            <a:off x="1905000" y="6357938"/>
            <a:ext cx="533400" cy="357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0" tIns="45635" rIns="91270" bIns="45635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700" b="1" dirty="0">
                <a:solidFill>
                  <a:srgbClr val="C00000"/>
                </a:solidFill>
                <a:latin typeface="Arial Narrow" charset="0"/>
              </a:rPr>
              <a:t>6</a:t>
            </a:r>
            <a:r>
              <a:rPr lang="en-US" sz="1700" b="1" dirty="0" smtClean="0">
                <a:solidFill>
                  <a:srgbClr val="C00000"/>
                </a:solidFill>
                <a:latin typeface="Arial Narrow" charset="0"/>
              </a:rPr>
              <a:t> </a:t>
            </a:r>
            <a:r>
              <a:rPr lang="en-US" sz="1700" b="1" dirty="0">
                <a:solidFill>
                  <a:srgbClr val="C00000"/>
                </a:solidFill>
                <a:latin typeface="Arial Narrow" charset="0"/>
              </a:rPr>
              <a:t>m</a:t>
            </a:r>
          </a:p>
        </p:txBody>
      </p:sp>
      <p:sp>
        <p:nvSpPr>
          <p:cNvPr id="174096" name="Rectangle 16"/>
          <p:cNvSpPr>
            <a:spLocks noChangeArrowheads="1"/>
          </p:cNvSpPr>
          <p:nvPr/>
        </p:nvSpPr>
        <p:spPr bwMode="auto">
          <a:xfrm>
            <a:off x="6016625" y="4572000"/>
            <a:ext cx="688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6" tIns="45668" rIns="91336" bIns="45668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Arial Narrow" charset="0"/>
              </a:rPr>
              <a:t>Liquid</a:t>
            </a:r>
          </a:p>
          <a:p>
            <a:r>
              <a:rPr lang="en-US" sz="1600" b="1">
                <a:solidFill>
                  <a:srgbClr val="FFFF00"/>
                </a:solidFill>
                <a:latin typeface="Arial Narrow" charset="0"/>
              </a:rPr>
              <a:t>Scinti</a:t>
            </a:r>
            <a:endParaRPr lang="en-US" sz="1700">
              <a:solidFill>
                <a:srgbClr val="FFFF00"/>
              </a:solidFill>
            </a:endParaRPr>
          </a:p>
        </p:txBody>
      </p:sp>
      <p:sp>
        <p:nvSpPr>
          <p:cNvPr id="174097" name="Rectangle 20"/>
          <p:cNvSpPr>
            <a:spLocks noChangeArrowheads="1"/>
          </p:cNvSpPr>
          <p:nvPr/>
        </p:nvSpPr>
        <p:spPr bwMode="auto">
          <a:xfrm>
            <a:off x="2049463" y="3894138"/>
            <a:ext cx="493712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2" tIns="45675" rIns="91352" bIns="45675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 Narrow" charset="0"/>
              </a:rPr>
              <a:t>Xe</a:t>
            </a:r>
            <a:endParaRPr lang="en-US"/>
          </a:p>
        </p:txBody>
      </p:sp>
      <p:sp>
        <p:nvSpPr>
          <p:cNvPr id="174098" name="Rectangle 21"/>
          <p:cNvSpPr>
            <a:spLocks noChangeArrowheads="1"/>
          </p:cNvSpPr>
          <p:nvPr/>
        </p:nvSpPr>
        <p:spPr bwMode="auto">
          <a:xfrm>
            <a:off x="6807200" y="3962400"/>
            <a:ext cx="5191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2" tIns="45675" rIns="91352" bIns="45675">
            <a:spAutoFit/>
          </a:bodyPr>
          <a:lstStyle/>
          <a:p>
            <a:r>
              <a:rPr lang="en-US" sz="2700" b="1">
                <a:solidFill>
                  <a:srgbClr val="FF00FF"/>
                </a:solidFill>
                <a:latin typeface="Arial Narrow" charset="0"/>
              </a:rPr>
              <a:t>Ar</a:t>
            </a:r>
            <a:endParaRPr lang="en-US" sz="270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-152400" y="0"/>
            <a:ext cx="9906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19" tIns="48261" rIns="96519" bIns="48261" anchor="ctr"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0" algn="ctr" defTabSz="914400" eaLnBrk="1" hangingPunct="1">
              <a:lnSpc>
                <a:spcPct val="80000"/>
              </a:lnSpc>
            </a:pPr>
            <a:r>
              <a:rPr lang="en-US" sz="4000" b="1" dirty="0">
                <a:solidFill>
                  <a:srgbClr val="A50021"/>
                </a:solidFill>
                <a:latin typeface="Tahoma" charset="0"/>
                <a:cs typeface="ＭＳ Ｐゴシック" charset="0"/>
              </a:rPr>
              <a:t>MAX G3 </a:t>
            </a:r>
            <a:r>
              <a:rPr lang="en-US" sz="4000" b="1" dirty="0" smtClean="0">
                <a:solidFill>
                  <a:srgbClr val="A50021"/>
                </a:solidFill>
                <a:latin typeface="Tahoma" charset="0"/>
                <a:cs typeface="ＭＳ Ｐゴシック" charset="0"/>
              </a:rPr>
              <a:t>Dark Matter Detector</a:t>
            </a:r>
            <a:endParaRPr lang="en-US" sz="2800" b="1" dirty="0">
              <a:solidFill>
                <a:srgbClr val="009973"/>
              </a:solidFill>
              <a:latin typeface="Tahoma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544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1"/>
          <p:cNvGrpSpPr>
            <a:grpSpLocks/>
          </p:cNvGrpSpPr>
          <p:nvPr/>
        </p:nvGrpSpPr>
        <p:grpSpPr bwMode="auto">
          <a:xfrm>
            <a:off x="0" y="990600"/>
            <a:ext cx="9448800" cy="5829300"/>
            <a:chOff x="0" y="990600"/>
            <a:chExt cx="9448800" cy="5829300"/>
          </a:xfrm>
        </p:grpSpPr>
        <p:pic>
          <p:nvPicPr>
            <p:cNvPr id="26632" name="Picture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83416"/>
              <a:ext cx="4191000" cy="5536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6633" name="Group 20"/>
            <p:cNvGrpSpPr>
              <a:grpSpLocks/>
            </p:cNvGrpSpPr>
            <p:nvPr/>
          </p:nvGrpSpPr>
          <p:grpSpPr bwMode="auto">
            <a:xfrm>
              <a:off x="4419600" y="1433512"/>
              <a:ext cx="5029200" cy="4738688"/>
              <a:chOff x="2209800" y="1828800"/>
              <a:chExt cx="4672368" cy="4510087"/>
            </a:xfrm>
          </p:grpSpPr>
          <p:pic>
            <p:nvPicPr>
              <p:cNvPr id="26642" name="Picture 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534" r="35796" b="18178"/>
              <a:stretch>
                <a:fillRect/>
              </a:stretch>
            </p:blipFill>
            <p:spPr bwMode="auto">
              <a:xfrm>
                <a:off x="3481388" y="1828800"/>
                <a:ext cx="2690812" cy="4343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26643" name="Picture 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419" t="22554" r="35114" b="17136"/>
              <a:stretch>
                <a:fillRect/>
              </a:stretch>
            </p:blipFill>
            <p:spPr bwMode="auto">
              <a:xfrm flipH="1">
                <a:off x="2209800" y="1828800"/>
                <a:ext cx="1989138" cy="4419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26644" name="Picture 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364" t="7777" b="7777"/>
              <a:stretch>
                <a:fillRect/>
              </a:stretch>
            </p:blipFill>
            <p:spPr bwMode="auto">
              <a:xfrm>
                <a:off x="6172200" y="1905000"/>
                <a:ext cx="709968" cy="4433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  <p:sp>
          <p:nvSpPr>
            <p:cNvPr id="26634" name="TextBox 10"/>
            <p:cNvSpPr txBox="1">
              <a:spLocks noChangeArrowheads="1"/>
            </p:cNvSpPr>
            <p:nvPr/>
          </p:nvSpPr>
          <p:spPr bwMode="auto">
            <a:xfrm>
              <a:off x="727075" y="1524000"/>
              <a:ext cx="239712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9" tIns="45699" rIns="91399" bIns="45699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6600FF"/>
                  </a:solidFill>
                  <a:latin typeface="Arial Narrow" charset="0"/>
                </a:rPr>
                <a:t>Photo Cathode</a:t>
              </a:r>
            </a:p>
            <a:p>
              <a:pPr eaLnBrk="1" hangingPunct="1"/>
              <a:r>
                <a:rPr lang="en-US" sz="1600">
                  <a:solidFill>
                    <a:srgbClr val="6600FF"/>
                  </a:solidFill>
                  <a:latin typeface="Arial Narrow" charset="0"/>
                </a:rPr>
                <a:t>(-6 kV)</a:t>
              </a:r>
            </a:p>
          </p:txBody>
        </p:sp>
        <p:grpSp>
          <p:nvGrpSpPr>
            <p:cNvPr id="26635" name="Group 19"/>
            <p:cNvGrpSpPr>
              <a:grpSpLocks/>
            </p:cNvGrpSpPr>
            <p:nvPr/>
          </p:nvGrpSpPr>
          <p:grpSpPr bwMode="auto">
            <a:xfrm>
              <a:off x="1752600" y="1600200"/>
              <a:ext cx="2598738" cy="3697217"/>
              <a:chOff x="1747837" y="1573997"/>
              <a:chExt cx="2598739" cy="3697972"/>
            </a:xfrm>
          </p:grpSpPr>
          <p:sp>
            <p:nvSpPr>
              <p:cNvPr id="26638" name="TextBox 6"/>
              <p:cNvSpPr txBox="1">
                <a:spLocks noChangeArrowheads="1"/>
              </p:cNvSpPr>
              <p:nvPr/>
            </p:nvSpPr>
            <p:spPr bwMode="auto">
              <a:xfrm>
                <a:off x="1747837" y="3708033"/>
                <a:ext cx="981075" cy="3447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rgbClr val="FF0000"/>
                    </a:solidFill>
                    <a:latin typeface="Arial Narrow" charset="0"/>
                  </a:rPr>
                  <a:t>APD</a:t>
                </a:r>
                <a:r>
                  <a:rPr lang="en-US" sz="1600">
                    <a:solidFill>
                      <a:srgbClr val="FF0000"/>
                    </a:solidFill>
                    <a:latin typeface="Arial Narrow" charset="0"/>
                    <a:sym typeface="Symbol" charset="0"/>
                  </a:rPr>
                  <a:t> (0 V)</a:t>
                </a:r>
                <a:endParaRPr lang="en-US" sz="1600">
                  <a:solidFill>
                    <a:srgbClr val="FF0000"/>
                  </a:solidFill>
                  <a:latin typeface="Arial Narrow" charset="0"/>
                </a:endParaRPr>
              </a:p>
            </p:txBody>
          </p:sp>
          <p:sp>
            <p:nvSpPr>
              <p:cNvPr id="26639" name="TextBox 7"/>
              <p:cNvSpPr txBox="1">
                <a:spLocks noChangeArrowheads="1"/>
              </p:cNvSpPr>
              <p:nvPr/>
            </p:nvSpPr>
            <p:spPr bwMode="auto">
              <a:xfrm>
                <a:off x="3195638" y="1573997"/>
                <a:ext cx="1150938" cy="342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00">
                    <a:latin typeface="Arial Narrow" charset="0"/>
                  </a:rPr>
                  <a:t>Quartz</a:t>
                </a:r>
              </a:p>
            </p:txBody>
          </p:sp>
          <p:sp>
            <p:nvSpPr>
              <p:cNvPr id="26640" name="TextBox 9"/>
              <p:cNvSpPr txBox="1">
                <a:spLocks noChangeArrowheads="1"/>
              </p:cNvSpPr>
              <p:nvPr/>
            </p:nvSpPr>
            <p:spPr bwMode="auto">
              <a:xfrm>
                <a:off x="2509837" y="4927482"/>
                <a:ext cx="884238" cy="3444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00">
                    <a:latin typeface="Arial Narrow" charset="0"/>
                  </a:rPr>
                  <a:t>Quartz</a:t>
                </a:r>
              </a:p>
            </p:txBody>
          </p:sp>
          <p:sp>
            <p:nvSpPr>
              <p:cNvPr id="26641" name="TextBox 15"/>
              <p:cNvSpPr txBox="1">
                <a:spLocks noChangeArrowheads="1"/>
              </p:cNvSpPr>
              <p:nvPr/>
            </p:nvSpPr>
            <p:spPr bwMode="auto">
              <a:xfrm>
                <a:off x="1752600" y="2667000"/>
                <a:ext cx="1366838" cy="3447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rgbClr val="E6E6E6"/>
                    </a:solidFill>
                    <a:latin typeface="Arial Narrow" charset="0"/>
                  </a:rPr>
                  <a:t>Al coating</a:t>
                </a:r>
              </a:p>
            </p:txBody>
          </p:sp>
        </p:grpSp>
        <p:sp>
          <p:nvSpPr>
            <p:cNvPr id="26636" name="TextBox 6"/>
            <p:cNvSpPr txBox="1">
              <a:spLocks noChangeArrowheads="1"/>
            </p:cNvSpPr>
            <p:nvPr/>
          </p:nvSpPr>
          <p:spPr bwMode="auto">
            <a:xfrm>
              <a:off x="6705600" y="3886200"/>
              <a:ext cx="1122363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9" tIns="45699" rIns="91399" bIns="45699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6600FF"/>
                  </a:solidFill>
                  <a:latin typeface="Arial Narrow" charset="0"/>
                </a:rPr>
                <a:t>APD</a:t>
              </a:r>
              <a:r>
                <a:rPr lang="en-US" sz="1600">
                  <a:solidFill>
                    <a:srgbClr val="6600FF"/>
                  </a:solidFill>
                  <a:latin typeface="Arial Narrow" charset="0"/>
                  <a:sym typeface="Symbol" charset="0"/>
                </a:rPr>
                <a:t> (0 V)</a:t>
              </a:r>
              <a:endParaRPr lang="en-US" sz="1600">
                <a:solidFill>
                  <a:srgbClr val="6600FF"/>
                </a:solidFill>
                <a:latin typeface="Arial Narrow" charset="0"/>
              </a:endParaRPr>
            </a:p>
          </p:txBody>
        </p:sp>
        <p:sp>
          <p:nvSpPr>
            <p:cNvPr id="26637" name="TextBox 18"/>
            <p:cNvSpPr txBox="1">
              <a:spLocks noChangeArrowheads="1"/>
            </p:cNvSpPr>
            <p:nvPr/>
          </p:nvSpPr>
          <p:spPr bwMode="auto">
            <a:xfrm>
              <a:off x="6705600" y="990600"/>
              <a:ext cx="19177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9" tIns="45699" rIns="91399" bIns="45699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6600FF"/>
                  </a:solidFill>
                  <a:latin typeface="Arial Narrow" charset="0"/>
                </a:rPr>
                <a:t>Photo Cathode</a:t>
              </a:r>
            </a:p>
            <a:p>
              <a:pPr eaLnBrk="1" hangingPunct="1"/>
              <a:r>
                <a:rPr lang="en-US" sz="1600">
                  <a:solidFill>
                    <a:srgbClr val="6600FF"/>
                  </a:solidFill>
                  <a:latin typeface="Arial Narrow" charset="0"/>
                </a:rPr>
                <a:t>(-6 kV)</a:t>
              </a:r>
            </a:p>
          </p:txBody>
        </p:sp>
      </p:grpSp>
      <p:sp>
        <p:nvSpPr>
          <p:cNvPr id="266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QUPID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 (</a:t>
            </a:r>
            <a:r>
              <a:rPr lang="en-US" sz="2800" dirty="0" err="1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QU</a:t>
            </a:r>
            <a:r>
              <a:rPr lang="en-US" sz="2800" dirty="0" err="1">
                <a:latin typeface="Tahoma" charset="0"/>
                <a:ea typeface="ＭＳ Ｐゴシック" charset="0"/>
                <a:cs typeface="ＭＳ Ｐゴシック" charset="0"/>
              </a:rPr>
              <a:t>artz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hoton </a:t>
            </a:r>
            <a:r>
              <a:rPr lang="en-US" sz="2800" dirty="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ntensifying </a:t>
            </a:r>
            <a:r>
              <a:rPr lang="en-US" sz="2800" dirty="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D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etector)</a:t>
            </a:r>
          </a:p>
        </p:txBody>
      </p:sp>
      <p:sp>
        <p:nvSpPr>
          <p:cNvPr id="2662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chemeClr val="bg1">
                    <a:lumMod val="50000"/>
                  </a:schemeClr>
                </a:solidFill>
                <a:cs typeface="MS PGothic" charset="0"/>
              </a:rPr>
              <a:t>10/28/2012</a:t>
            </a:r>
            <a:endParaRPr lang="en-US" sz="1500" b="0">
              <a:solidFill>
                <a:schemeClr val="bg1">
                  <a:lumMod val="50000"/>
                </a:schemeClr>
              </a:solidFill>
              <a:cs typeface="MS PGothic" charset="0"/>
            </a:endParaRPr>
          </a:p>
        </p:txBody>
      </p:sp>
      <p:sp>
        <p:nvSpPr>
          <p:cNvPr id="2662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0A29B95-70D9-0641-A70D-A35000CEAD74}" type="slidenum">
              <a:rPr lang="en-US" sz="1500" b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103</a:t>
            </a:fld>
            <a:endParaRPr lang="en-US" sz="1500" b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63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dirty="0">
                <a:solidFill>
                  <a:schemeClr val="bg1">
                    <a:lumMod val="50000"/>
                  </a:schemeClr>
                </a:solidFill>
                <a:ea typeface="Arial" charset="0"/>
              </a:rPr>
              <a:t>Katsushi Arisaka, UCLA</a:t>
            </a:r>
          </a:p>
        </p:txBody>
      </p:sp>
      <p:sp>
        <p:nvSpPr>
          <p:cNvPr id="26631" name="Rectangle 19"/>
          <p:cNvSpPr>
            <a:spLocks noChangeArrowheads="1"/>
          </p:cNvSpPr>
          <p:nvPr/>
        </p:nvSpPr>
        <p:spPr bwMode="auto">
          <a:xfrm>
            <a:off x="4648199" y="6335926"/>
            <a:ext cx="4664949" cy="40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8" rIns="91416" bIns="45708">
            <a:spAutoFit/>
          </a:bodyPr>
          <a:lstStyle/>
          <a:p>
            <a:pPr algn="ctr"/>
            <a:r>
              <a:rPr lang="en-US" sz="2000" b="1" i="1" dirty="0">
                <a:solidFill>
                  <a:srgbClr val="32946A"/>
                </a:solidFill>
                <a:latin typeface="Arial Narrow" charset="0"/>
              </a:rPr>
              <a:t>Made by Synthetic Silica only</a:t>
            </a:r>
            <a:r>
              <a:rPr lang="en-US" sz="2000" b="1" i="1" dirty="0" smtClean="0">
                <a:solidFill>
                  <a:srgbClr val="32946A"/>
                </a:solidFill>
                <a:latin typeface="Arial Narrow" charset="0"/>
              </a:rPr>
              <a:t>.</a:t>
            </a:r>
            <a:endParaRPr lang="en-US" sz="2000" b="1" i="1" dirty="0">
              <a:solidFill>
                <a:srgbClr val="32946A"/>
              </a:solidFill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1540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Content Placeholder 12" descr="TwoQupid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91623"/>
            <a:ext cx="9601200" cy="596880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-162560"/>
            <a:ext cx="8641080" cy="1219200"/>
          </a:xfrm>
        </p:spPr>
        <p:txBody>
          <a:bodyPr/>
          <a:lstStyle/>
          <a:p>
            <a:r>
              <a:rPr lang="en-US" sz="3600" dirty="0" smtClean="0">
                <a:solidFill>
                  <a:srgbClr val="FF6600"/>
                </a:solidFill>
              </a:rPr>
              <a:t>Production Version QUPID</a:t>
            </a:r>
            <a:endParaRPr lang="en-US" sz="3600" dirty="0">
              <a:solidFill>
                <a:srgbClr val="FF66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 flipH="1">
            <a:off x="4642514" y="800350"/>
            <a:ext cx="21345" cy="6514850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153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9" r="995" b="2187"/>
          <a:stretch>
            <a:fillRect/>
          </a:stretch>
        </p:blipFill>
        <p:spPr>
          <a:xfrm>
            <a:off x="88900" y="914400"/>
            <a:ext cx="9426575" cy="5976938"/>
          </a:xfrm>
        </p:spPr>
      </p:pic>
      <p:sp>
        <p:nvSpPr>
          <p:cNvPr id="409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  <a:t>1, 2 and 3 PE Distribution with 2m cable</a:t>
            </a:r>
          </a:p>
        </p:txBody>
      </p:sp>
      <p:sp>
        <p:nvSpPr>
          <p:cNvPr id="4096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chemeClr val="bg1">
                    <a:lumMod val="50000"/>
                  </a:schemeClr>
                </a:solidFill>
                <a:cs typeface="MS PGothic" charset="0"/>
              </a:rPr>
              <a:t>10/28/2012</a:t>
            </a:r>
            <a:endParaRPr lang="en-US" sz="1500" b="0">
              <a:solidFill>
                <a:schemeClr val="bg1">
                  <a:lumMod val="50000"/>
                </a:schemeClr>
              </a:solidFill>
              <a:cs typeface="MS PGothic" charset="0"/>
            </a:endParaRPr>
          </a:p>
        </p:txBody>
      </p:sp>
      <p:sp>
        <p:nvSpPr>
          <p:cNvPr id="4096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>
                <a:solidFill>
                  <a:schemeClr val="bg1">
                    <a:lumMod val="50000"/>
                  </a:schemeClr>
                </a:solidFill>
                <a:ea typeface="Arial" charset="0"/>
              </a:rPr>
              <a:t>Katsushi Arisaka, UCLA</a:t>
            </a:r>
          </a:p>
        </p:txBody>
      </p:sp>
      <p:sp>
        <p:nvSpPr>
          <p:cNvPr id="409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671F54E-917A-E04C-A40F-AF690540AE8C}" type="slidenum">
              <a:rPr lang="en-US" sz="1500" b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105</a:t>
            </a:fld>
            <a:endParaRPr lang="en-US" sz="1500" b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3000" y="3124200"/>
            <a:ext cx="838200" cy="400050"/>
          </a:xfrm>
          <a:prstGeom prst="rect">
            <a:avLst/>
          </a:prstGeom>
          <a:noFill/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66FF"/>
                </a:solidFill>
                <a:latin typeface="+mn-lt"/>
                <a:ea typeface="+mn-ea"/>
                <a:cs typeface="+mn-cs"/>
              </a:rPr>
              <a:t>2 PE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00600" y="1752600"/>
            <a:ext cx="838200" cy="400050"/>
          </a:xfrm>
          <a:prstGeom prst="rect">
            <a:avLst/>
          </a:prstGeom>
          <a:noFill/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66FF"/>
                </a:solidFill>
                <a:latin typeface="+mn-lt"/>
                <a:ea typeface="+mn-ea"/>
                <a:cs typeface="+mn-cs"/>
              </a:rPr>
              <a:t>3 PE</a:t>
            </a:r>
          </a:p>
        </p:txBody>
      </p:sp>
      <p:sp>
        <p:nvSpPr>
          <p:cNvPr id="21" name="TextBox 20"/>
          <p:cNvSpPr txBox="1"/>
          <p:nvPr/>
        </p:nvSpPr>
        <p:spPr bwMode="auto">
          <a:xfrm>
            <a:off x="5149850" y="4343400"/>
            <a:ext cx="838200" cy="400050"/>
          </a:xfrm>
          <a:prstGeom prst="rect">
            <a:avLst/>
          </a:prstGeom>
          <a:noFill/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66FF"/>
                </a:solidFill>
                <a:latin typeface="+mn-lt"/>
                <a:ea typeface="+mn-ea"/>
                <a:cs typeface="+mn-cs"/>
              </a:rPr>
              <a:t>1 PE</a:t>
            </a:r>
          </a:p>
        </p:txBody>
      </p:sp>
      <p:sp>
        <p:nvSpPr>
          <p:cNvPr id="40970" name="Rectangle 22"/>
          <p:cNvSpPr>
            <a:spLocks noChangeArrowheads="1"/>
          </p:cNvSpPr>
          <p:nvPr/>
        </p:nvSpPr>
        <p:spPr bwMode="auto">
          <a:xfrm>
            <a:off x="6477000" y="1371600"/>
            <a:ext cx="19050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/>
          <a:p>
            <a:r>
              <a:rPr lang="en-US" b="1">
                <a:solidFill>
                  <a:srgbClr val="FF00FF"/>
                </a:solidFill>
                <a:latin typeface="+mn-lt"/>
              </a:rPr>
              <a:t>G = 800 × 200</a:t>
            </a:r>
          </a:p>
          <a:p>
            <a:r>
              <a:rPr lang="en-US" b="1">
                <a:solidFill>
                  <a:srgbClr val="FF00FF"/>
                </a:solidFill>
                <a:latin typeface="+mn-lt"/>
              </a:rPr>
              <a:t>    = 160,000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2590800"/>
            <a:ext cx="275793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TTS = 160 </a:t>
            </a:r>
            <a:r>
              <a:rPr lang="en-US" b="1" dirty="0" err="1">
                <a:solidFill>
                  <a:srgbClr val="FF0000"/>
                </a:solidFill>
                <a:latin typeface="+mn-lt"/>
              </a:rPr>
              <a:t>p</a:t>
            </a:r>
            <a:r>
              <a:rPr lang="en-US" b="1" dirty="0" err="1" smtClean="0">
                <a:solidFill>
                  <a:srgbClr val="FF0000"/>
                </a:solidFill>
                <a:latin typeface="+mn-lt"/>
              </a:rPr>
              <a:t>s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 (FWHM)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971102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Katsushi Arisaka, UCLA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C0E8-450E-284A-8569-DBCA93026A57}" type="slidenum">
              <a:rPr lang="en-US"/>
              <a:pPr/>
              <a:t>106</a:t>
            </a:fld>
            <a:endParaRPr lang="en-US"/>
          </a:p>
        </p:txBody>
      </p:sp>
      <p:sp>
        <p:nvSpPr>
          <p:cNvPr id="280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Intevac Electron Bombarded CMOS</a:t>
            </a:r>
          </a:p>
        </p:txBody>
      </p:sp>
      <p:pic>
        <p:nvPicPr>
          <p:cNvPr id="280883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5613" y="819150"/>
            <a:ext cx="8734425" cy="6096000"/>
          </a:xfrm>
          <a:noFill/>
          <a:ln/>
          <a:extLst>
            <a:ext uri="{91240B29-F687-4f45-9708-019B960494DF}">
              <a14:hiddenLine xmlns:a14="http://schemas.microsoft.com/office/drawing/2010/main" w="50800" cap="flat" cmpd="sng">
                <a:solidFill>
                  <a:srgbClr val="FFCC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4783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Katsushi Arisaka, UCLA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0EF6-95DA-3C4D-9054-4F5F4D3CCA39}" type="slidenum">
              <a:rPr lang="en-US"/>
              <a:pPr/>
              <a:t>107</a:t>
            </a:fld>
            <a:endParaRPr lang="en-US"/>
          </a:p>
        </p:txBody>
      </p:sp>
      <p:sp>
        <p:nvSpPr>
          <p:cNvPr id="281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EBAPS by Intevac</a:t>
            </a:r>
          </a:p>
        </p:txBody>
      </p:sp>
      <p:pic>
        <p:nvPicPr>
          <p:cNvPr id="28149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601200" cy="614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313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514600"/>
            <a:ext cx="7391400" cy="1905000"/>
          </a:xfrm>
          <a:solidFill>
            <a:srgbClr val="FFE2F2"/>
          </a:solidFill>
        </p:spPr>
        <p:txBody>
          <a:bodyPr/>
          <a:lstStyle/>
          <a:p>
            <a:r>
              <a:rPr lang="en-US" sz="4800" dirty="0" smtClean="0"/>
              <a:t>Energy Resolution</a:t>
            </a:r>
            <a:endParaRPr lang="en-US" sz="4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8360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D529A-8A85-4143-BF8A-50E9EAE97567}" type="slidenum">
              <a:rPr lang="en-US"/>
              <a:pPr/>
              <a:t>109</a:t>
            </a:fld>
            <a:endParaRPr lang="en-US"/>
          </a:p>
        </p:txBody>
      </p:sp>
      <p:sp>
        <p:nvSpPr>
          <p:cNvPr id="553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Anode Signal (E)</a:t>
            </a:r>
          </a:p>
        </p:txBody>
      </p:sp>
      <p:graphicFrame>
        <p:nvGraphicFramePr>
          <p:cNvPr id="55398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5143198"/>
              </p:ext>
            </p:extLst>
          </p:nvPr>
        </p:nvGraphicFramePr>
        <p:xfrm>
          <a:off x="4743450" y="35496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32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3450" y="35496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992" name="Rectangle 8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800100" indent="-800100"/>
            <a:r>
              <a:rPr lang="en-US" sz="3800"/>
              <a:t>Definition:</a:t>
            </a:r>
          </a:p>
          <a:p>
            <a:pPr marL="1204913" lvl="1" indent="-723900"/>
            <a:endParaRPr lang="en-US" sz="3400"/>
          </a:p>
          <a:p>
            <a:pPr marL="1204913" lvl="1" indent="-723900"/>
            <a:endParaRPr lang="en-US" sz="3400"/>
          </a:p>
          <a:p>
            <a:pPr marL="800100" indent="-800100"/>
            <a:endParaRPr lang="en-US" sz="3800"/>
          </a:p>
          <a:p>
            <a:pPr marL="800100" indent="-800100"/>
            <a:endParaRPr lang="en-US" sz="3800"/>
          </a:p>
          <a:p>
            <a:pPr marL="800100" indent="-800100"/>
            <a:endParaRPr lang="en-US" sz="3800"/>
          </a:p>
          <a:p>
            <a:pPr marL="1204913" lvl="1" indent="-723900"/>
            <a:endParaRPr lang="en-US" sz="3400"/>
          </a:p>
        </p:txBody>
      </p:sp>
      <p:grpSp>
        <p:nvGrpSpPr>
          <p:cNvPr id="553996" name="Group 12"/>
          <p:cNvGrpSpPr>
            <a:grpSpLocks/>
          </p:cNvGrpSpPr>
          <p:nvPr/>
        </p:nvGrpSpPr>
        <p:grpSpPr bwMode="auto">
          <a:xfrm>
            <a:off x="1349375" y="1849438"/>
            <a:ext cx="7302500" cy="3683000"/>
            <a:chOff x="851" y="1165"/>
            <a:chExt cx="4314" cy="2089"/>
          </a:xfrm>
        </p:grpSpPr>
        <p:graphicFrame>
          <p:nvGraphicFramePr>
            <p:cNvPr id="553991" name="Object 7"/>
            <p:cNvGraphicFramePr>
              <a:graphicFrameLocks noChangeAspect="1"/>
            </p:cNvGraphicFramePr>
            <p:nvPr/>
          </p:nvGraphicFramePr>
          <p:xfrm>
            <a:off x="851" y="1165"/>
            <a:ext cx="4309" cy="20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733" name="Equation" r:id="rId5" imgW="2044440" imgH="990360" progId="Equation.3">
                    <p:embed/>
                  </p:oleObj>
                </mc:Choice>
                <mc:Fallback>
                  <p:oleObj name="Equation" r:id="rId5" imgW="2044440" imgH="9903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1" y="1165"/>
                          <a:ext cx="4309" cy="2089"/>
                        </a:xfrm>
                        <a:prstGeom prst="rect">
                          <a:avLst/>
                        </a:prstGeom>
                        <a:noFill/>
                        <a:ln w="28575">
                          <a:solidFill>
                            <a:srgbClr val="FFCC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53993" name="Text Box 9"/>
            <p:cNvSpPr txBox="1">
              <a:spLocks noChangeArrowheads="1"/>
            </p:cNvSpPr>
            <p:nvPr/>
          </p:nvSpPr>
          <p:spPr bwMode="auto">
            <a:xfrm>
              <a:off x="3733" y="2036"/>
              <a:ext cx="1402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CC00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500" i="1">
                  <a:solidFill>
                    <a:srgbClr val="FF00FF"/>
                  </a:solidFill>
                </a:rPr>
                <a:t>(by Industries)</a:t>
              </a:r>
            </a:p>
          </p:txBody>
        </p:sp>
        <p:sp>
          <p:nvSpPr>
            <p:cNvPr id="553994" name="Text Box 10"/>
            <p:cNvSpPr txBox="1">
              <a:spLocks noChangeArrowheads="1"/>
            </p:cNvSpPr>
            <p:nvPr/>
          </p:nvSpPr>
          <p:spPr bwMode="auto">
            <a:xfrm>
              <a:off x="3732" y="2929"/>
              <a:ext cx="1433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CC00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500" i="1">
                  <a:solidFill>
                    <a:srgbClr val="FF00FF"/>
                  </a:solidFill>
                </a:rPr>
                <a:t>(by Physicists)</a:t>
              </a:r>
            </a:p>
          </p:txBody>
        </p:sp>
      </p:grpSp>
      <p:sp>
        <p:nvSpPr>
          <p:cNvPr id="553995" name="Text Box 11"/>
          <p:cNvSpPr txBox="1">
            <a:spLocks noChangeArrowheads="1"/>
          </p:cNvSpPr>
          <p:nvPr/>
        </p:nvSpPr>
        <p:spPr bwMode="auto">
          <a:xfrm>
            <a:off x="4206875" y="5715000"/>
            <a:ext cx="3739325" cy="86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Aft>
                <a:spcPct val="10000"/>
              </a:spcAft>
            </a:pPr>
            <a:r>
              <a:rPr lang="en-US" b="1">
                <a:solidFill>
                  <a:srgbClr val="CC3300"/>
                </a:solidFill>
                <a:latin typeface="+mn-lt"/>
                <a:sym typeface="Symbol" charset="0"/>
              </a:rPr>
              <a:t>(N</a:t>
            </a:r>
            <a:r>
              <a:rPr lang="en-US" b="1" baseline="-25000">
                <a:solidFill>
                  <a:srgbClr val="CC3300"/>
                </a:solidFill>
                <a:latin typeface="+mn-lt"/>
                <a:sym typeface="Symbol" charset="0"/>
              </a:rPr>
              <a:t></a:t>
            </a:r>
            <a:r>
              <a:rPr lang="en-US" b="1">
                <a:solidFill>
                  <a:srgbClr val="CC3300"/>
                </a:solidFill>
                <a:latin typeface="+mn-lt"/>
                <a:sym typeface="Symbol" charset="0"/>
              </a:rPr>
              <a:t> = No. of Incident Photons)</a:t>
            </a:r>
          </a:p>
          <a:p>
            <a:pPr algn="l">
              <a:spcAft>
                <a:spcPct val="10000"/>
              </a:spcAft>
            </a:pPr>
            <a:r>
              <a:rPr lang="en-US" b="1">
                <a:solidFill>
                  <a:srgbClr val="CC3300"/>
                </a:solidFill>
                <a:latin typeface="+mn-lt"/>
                <a:sym typeface="Symbol" charset="0"/>
              </a:rPr>
              <a:t>(N</a:t>
            </a:r>
            <a:r>
              <a:rPr lang="en-US" b="1" baseline="-25000">
                <a:solidFill>
                  <a:srgbClr val="CC3300"/>
                </a:solidFill>
                <a:latin typeface="+mn-lt"/>
                <a:sym typeface="Symbol" charset="0"/>
              </a:rPr>
              <a:t>pe</a:t>
            </a:r>
            <a:r>
              <a:rPr lang="en-US" b="1">
                <a:solidFill>
                  <a:srgbClr val="CC3300"/>
                </a:solidFill>
                <a:latin typeface="+mn-lt"/>
                <a:sym typeface="Symbol" charset="0"/>
              </a:rPr>
              <a:t> = No. of Photo-electrons)</a:t>
            </a:r>
          </a:p>
        </p:txBody>
      </p:sp>
    </p:spTree>
    <p:extLst>
      <p:ext uri="{BB962C8B-B14F-4D97-AF65-F5344CB8AC3E}">
        <p14:creationId xmlns:p14="http://schemas.microsoft.com/office/powerpoint/2010/main" val="35803028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 of Photon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9340850" cy="577215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Observe all the quantities of photons as accurate as possible.</a:t>
            </a:r>
          </a:p>
          <a:p>
            <a:pPr lvl="1"/>
            <a:r>
              <a:rPr lang="en-US" sz="3600" dirty="0" smtClean="0"/>
              <a:t>The number of photons:	</a:t>
            </a:r>
            <a:r>
              <a:rPr lang="en-US" sz="3600" dirty="0"/>
              <a:t>	</a:t>
            </a:r>
            <a:r>
              <a:rPr lang="en-US" sz="3600" dirty="0" smtClean="0"/>
              <a:t> 	</a:t>
            </a:r>
            <a:r>
              <a:rPr lang="en-US" sz="3600" dirty="0" smtClean="0">
                <a:solidFill>
                  <a:srgbClr val="FF0000"/>
                </a:solidFill>
              </a:rPr>
              <a:t>E</a:t>
            </a:r>
          </a:p>
          <a:p>
            <a:pPr lvl="1"/>
            <a:r>
              <a:rPr lang="en-US" sz="3600" dirty="0" smtClean="0"/>
              <a:t>Arrival time of photons: 	 	</a:t>
            </a:r>
            <a:r>
              <a:rPr lang="en-US" sz="3600" dirty="0" smtClean="0">
                <a:solidFill>
                  <a:srgbClr val="FF0000"/>
                </a:solidFill>
              </a:rPr>
              <a:t>T</a:t>
            </a:r>
          </a:p>
          <a:p>
            <a:pPr lvl="1"/>
            <a:r>
              <a:rPr lang="en-US" sz="3600" dirty="0" smtClean="0"/>
              <a:t>Position of photons:  				     </a:t>
            </a:r>
            <a:r>
              <a:rPr lang="en-US" sz="3600" dirty="0" smtClean="0">
                <a:solidFill>
                  <a:srgbClr val="FF0000"/>
                </a:solidFill>
              </a:rPr>
              <a:t>X, Y, Z</a:t>
            </a:r>
          </a:p>
          <a:p>
            <a:pPr lvl="5"/>
            <a:endParaRPr lang="en-US" sz="2700" dirty="0">
              <a:solidFill>
                <a:srgbClr val="FF0000"/>
              </a:solidFill>
            </a:endParaRPr>
          </a:p>
          <a:p>
            <a:r>
              <a:rPr lang="en-US" sz="4000" dirty="0" smtClean="0"/>
              <a:t>Primary purpose of vacuum detectors:</a:t>
            </a:r>
          </a:p>
          <a:p>
            <a:pPr lvl="1"/>
            <a:r>
              <a:rPr lang="en-US" sz="3600" dirty="0" smtClean="0"/>
              <a:t>Very small number of photons: </a:t>
            </a:r>
            <a:r>
              <a:rPr lang="en-US" sz="3600" dirty="0" smtClean="0">
                <a:solidFill>
                  <a:srgbClr val="FF6600"/>
                </a:solidFill>
              </a:rPr>
              <a:t>&lt; 100 photons</a:t>
            </a:r>
          </a:p>
          <a:p>
            <a:pPr lvl="1"/>
            <a:r>
              <a:rPr lang="en-US" sz="3600" dirty="0" smtClean="0"/>
              <a:t>Accurate time of photons: 		      </a:t>
            </a:r>
            <a:r>
              <a:rPr lang="en-US" sz="3600" dirty="0" smtClean="0">
                <a:solidFill>
                  <a:srgbClr val="FF6600"/>
                </a:solidFill>
              </a:rPr>
              <a:t>&lt; 10 </a:t>
            </a:r>
            <a:r>
              <a:rPr lang="en-US" sz="3600" dirty="0" err="1" smtClean="0">
                <a:solidFill>
                  <a:srgbClr val="FF6600"/>
                </a:solidFill>
              </a:rPr>
              <a:t>nsec</a:t>
            </a:r>
            <a:endParaRPr lang="en-US" sz="3600" dirty="0" smtClean="0">
              <a:solidFill>
                <a:srgbClr val="FF66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49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CF276-89D9-F345-9FF0-5B7788AEB455}" type="slidenum">
              <a:rPr lang="en-US"/>
              <a:pPr/>
              <a:t>110</a:t>
            </a:fld>
            <a:endParaRPr lang="en-US"/>
          </a:p>
        </p:txBody>
      </p:sp>
      <p:sp>
        <p:nvSpPr>
          <p:cNvPr id="10547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4150" y="914400"/>
            <a:ext cx="9340850" cy="588327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3600"/>
              <a:t>In ideal case:</a:t>
            </a:r>
          </a:p>
          <a:p>
            <a:pPr lvl="2">
              <a:lnSpc>
                <a:spcPct val="70000"/>
              </a:lnSpc>
            </a:pPr>
            <a:endParaRPr lang="en-US" sz="2400"/>
          </a:p>
          <a:p>
            <a:pPr lvl="3">
              <a:lnSpc>
                <a:spcPct val="70000"/>
              </a:lnSpc>
            </a:pPr>
            <a:endParaRPr lang="en-US" sz="2100"/>
          </a:p>
          <a:p>
            <a:pPr lvl="3">
              <a:lnSpc>
                <a:spcPct val="70000"/>
              </a:lnSpc>
            </a:pPr>
            <a:endParaRPr lang="en-US" sz="2100"/>
          </a:p>
          <a:p>
            <a:pPr lvl="2">
              <a:lnSpc>
                <a:spcPct val="70000"/>
              </a:lnSpc>
            </a:pPr>
            <a:endParaRPr lang="en-US" sz="2400"/>
          </a:p>
          <a:p>
            <a:pPr lvl="2">
              <a:lnSpc>
                <a:spcPct val="70000"/>
              </a:lnSpc>
            </a:pPr>
            <a:endParaRPr lang="en-US" sz="2400"/>
          </a:p>
          <a:p>
            <a:pPr>
              <a:lnSpc>
                <a:spcPct val="70000"/>
              </a:lnSpc>
            </a:pPr>
            <a:r>
              <a:rPr lang="en-US" sz="3600"/>
              <a:t>In reality:</a:t>
            </a:r>
          </a:p>
          <a:p>
            <a:pPr lvl="3">
              <a:lnSpc>
                <a:spcPct val="70000"/>
              </a:lnSpc>
            </a:pPr>
            <a:endParaRPr lang="en-US" sz="2100">
              <a:solidFill>
                <a:schemeClr val="tx1"/>
              </a:solidFill>
            </a:endParaRPr>
          </a:p>
          <a:p>
            <a:pPr lvl="3">
              <a:lnSpc>
                <a:spcPct val="70000"/>
              </a:lnSpc>
            </a:pPr>
            <a:endParaRPr lang="en-US" sz="2100">
              <a:solidFill>
                <a:schemeClr val="tx1"/>
              </a:solidFill>
            </a:endParaRPr>
          </a:p>
          <a:p>
            <a:pPr lvl="3">
              <a:lnSpc>
                <a:spcPct val="70000"/>
              </a:lnSpc>
            </a:pPr>
            <a:endParaRPr lang="en-US" sz="2100">
              <a:solidFill>
                <a:schemeClr val="tx1"/>
              </a:solidFill>
            </a:endParaRPr>
          </a:p>
          <a:p>
            <a:pPr lvl="3">
              <a:lnSpc>
                <a:spcPct val="70000"/>
              </a:lnSpc>
            </a:pPr>
            <a:endParaRPr lang="en-US" sz="2100">
              <a:solidFill>
                <a:schemeClr val="tx1"/>
              </a:solidFill>
            </a:endParaRPr>
          </a:p>
          <a:p>
            <a:pPr lvl="3">
              <a:lnSpc>
                <a:spcPct val="70000"/>
              </a:lnSpc>
            </a:pPr>
            <a:endParaRPr lang="en-US" sz="2100">
              <a:solidFill>
                <a:schemeClr val="tx1"/>
              </a:solidFill>
            </a:endParaRPr>
          </a:p>
          <a:p>
            <a:pPr lvl="3">
              <a:lnSpc>
                <a:spcPct val="70000"/>
              </a:lnSpc>
            </a:pPr>
            <a:endParaRPr lang="en-US" sz="2100">
              <a:solidFill>
                <a:srgbClr val="FF00FF"/>
              </a:solidFill>
            </a:endParaRPr>
          </a:p>
          <a:p>
            <a:pPr lvl="3">
              <a:lnSpc>
                <a:spcPct val="70000"/>
              </a:lnSpc>
            </a:pPr>
            <a:endParaRPr lang="en-US" sz="2400">
              <a:solidFill>
                <a:srgbClr val="FF00FF"/>
              </a:solidFill>
            </a:endParaRPr>
          </a:p>
          <a:p>
            <a:pPr lvl="3">
              <a:lnSpc>
                <a:spcPct val="70000"/>
              </a:lnSpc>
            </a:pPr>
            <a:r>
              <a:rPr lang="en-US" sz="2400">
                <a:solidFill>
                  <a:srgbClr val="FF00FF"/>
                </a:solidFill>
              </a:rPr>
              <a:t>N</a:t>
            </a:r>
            <a:r>
              <a:rPr lang="en-US" sz="2400">
                <a:solidFill>
                  <a:srgbClr val="FF00FF"/>
                </a:solidFill>
                <a:sym typeface="Symbol" charset="0"/>
              </a:rPr>
              <a:t>	</a:t>
            </a:r>
            <a:r>
              <a:rPr lang="en-US" sz="2400">
                <a:solidFill>
                  <a:schemeClr val="tx1"/>
                </a:solidFill>
                <a:sym typeface="Symbol" charset="0"/>
              </a:rPr>
              <a:t>Number of incident photons</a:t>
            </a:r>
          </a:p>
          <a:p>
            <a:pPr lvl="3">
              <a:lnSpc>
                <a:spcPct val="70000"/>
              </a:lnSpc>
            </a:pPr>
            <a:r>
              <a:rPr lang="en-US" sz="2400">
                <a:solidFill>
                  <a:srgbClr val="FF00FF"/>
                </a:solidFill>
              </a:rPr>
              <a:t>QE</a:t>
            </a:r>
            <a:r>
              <a:rPr lang="en-US" sz="2400">
                <a:solidFill>
                  <a:schemeClr val="tx1"/>
                </a:solidFill>
              </a:rPr>
              <a:t> 	Quantum Efficiency	</a:t>
            </a:r>
          </a:p>
          <a:p>
            <a:pPr lvl="3">
              <a:lnSpc>
                <a:spcPct val="70000"/>
              </a:lnSpc>
            </a:pPr>
            <a:r>
              <a:rPr lang="en-US" sz="2400">
                <a:solidFill>
                  <a:srgbClr val="FF00FF"/>
                </a:solidFill>
              </a:rPr>
              <a:t>CE</a:t>
            </a:r>
            <a:r>
              <a:rPr lang="en-US" sz="2400" baseline="-25000">
                <a:solidFill>
                  <a:srgbClr val="FF00FF"/>
                </a:solidFill>
              </a:rPr>
              <a:t>	</a:t>
            </a:r>
            <a:r>
              <a:rPr lang="en-US" sz="2400">
                <a:solidFill>
                  <a:schemeClr val="tx1"/>
                </a:solidFill>
              </a:rPr>
              <a:t>Collection Efficiency:		</a:t>
            </a:r>
          </a:p>
          <a:p>
            <a:pPr lvl="3">
              <a:lnSpc>
                <a:spcPct val="70000"/>
              </a:lnSpc>
            </a:pPr>
            <a:r>
              <a:rPr lang="en-US" sz="2400">
                <a:solidFill>
                  <a:srgbClr val="FF00FF"/>
                </a:solidFill>
              </a:rPr>
              <a:t>ENF</a:t>
            </a:r>
            <a:r>
              <a:rPr lang="en-US" sz="2400">
                <a:solidFill>
                  <a:schemeClr val="tx1"/>
                </a:solidFill>
              </a:rPr>
              <a:t> 	Excess Noise Factor (from Dynodes)</a:t>
            </a:r>
            <a:endParaRPr lang="en-US" sz="2400">
              <a:solidFill>
                <a:srgbClr val="FF00FF"/>
              </a:solidFill>
            </a:endParaRPr>
          </a:p>
          <a:p>
            <a:pPr lvl="3">
              <a:lnSpc>
                <a:spcPct val="70000"/>
              </a:lnSpc>
            </a:pPr>
            <a:r>
              <a:rPr lang="en-US" sz="2400">
                <a:solidFill>
                  <a:srgbClr val="FF00FF"/>
                </a:solidFill>
              </a:rPr>
              <a:t>ENC</a:t>
            </a:r>
            <a:r>
              <a:rPr lang="en-US" sz="2400">
                <a:solidFill>
                  <a:schemeClr val="tx1"/>
                </a:solidFill>
              </a:rPr>
              <a:t> 	Equivalent Noise Charge (Readout Noise)</a:t>
            </a:r>
          </a:p>
          <a:p>
            <a:pPr lvl="3">
              <a:lnSpc>
                <a:spcPct val="70000"/>
              </a:lnSpc>
            </a:pPr>
            <a:r>
              <a:rPr lang="en-US" sz="2400">
                <a:solidFill>
                  <a:srgbClr val="FF00FF"/>
                </a:solidFill>
              </a:rPr>
              <a:t>G	</a:t>
            </a:r>
            <a:r>
              <a:rPr lang="en-US" sz="2400"/>
              <a:t>	</a:t>
            </a:r>
            <a:r>
              <a:rPr lang="en-US" sz="2400">
                <a:solidFill>
                  <a:schemeClr val="tx1"/>
                </a:solidFill>
              </a:rPr>
              <a:t>Gain</a:t>
            </a:r>
          </a:p>
        </p:txBody>
      </p:sp>
      <p:sp>
        <p:nvSpPr>
          <p:cNvPr id="10547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Energy Resolution (</a:t>
            </a:r>
            <a:r>
              <a:rPr lang="en-US">
                <a:sym typeface="Symbol" charset="0"/>
              </a:rPr>
              <a:t>/E)</a:t>
            </a:r>
          </a:p>
        </p:txBody>
      </p:sp>
      <p:graphicFrame>
        <p:nvGraphicFramePr>
          <p:cNvPr id="1054724" name="Object 4"/>
          <p:cNvGraphicFramePr>
            <a:graphicFrameLocks noChangeAspect="1"/>
          </p:cNvGraphicFramePr>
          <p:nvPr/>
        </p:nvGraphicFramePr>
        <p:xfrm>
          <a:off x="2609850" y="1508125"/>
          <a:ext cx="3063875" cy="1395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17" name="Equation" r:id="rId4" imgW="1143000" imgH="520560" progId="Equation.3">
                  <p:embed/>
                </p:oleObj>
              </mc:Choice>
              <mc:Fallback>
                <p:oleObj name="Equation" r:id="rId4" imgW="1143000" imgH="520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9850" y="1508125"/>
                        <a:ext cx="3063875" cy="139541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CC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4725" name="Object 5"/>
          <p:cNvGraphicFramePr>
            <a:graphicFrameLocks noChangeAspect="1"/>
          </p:cNvGraphicFramePr>
          <p:nvPr/>
        </p:nvGraphicFramePr>
        <p:xfrm>
          <a:off x="2590800" y="3505200"/>
          <a:ext cx="6565900" cy="152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18" name="Equation" r:id="rId6" imgW="2514600" imgH="583920" progId="Equation.3">
                  <p:embed/>
                </p:oleObj>
              </mc:Choice>
              <mc:Fallback>
                <p:oleObj name="Equation" r:id="rId6" imgW="2514600" imgH="583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3505200"/>
                        <a:ext cx="6565900" cy="1525588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CC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Katsushi Arisaka, UCLA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1628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B8E0-D1BC-FE47-A91B-2A6D28225A2A}" type="slidenum">
              <a:rPr lang="en-US"/>
              <a:pPr/>
              <a:t>111</a:t>
            </a:fld>
            <a:endParaRPr lang="en-US"/>
          </a:p>
        </p:txBody>
      </p:sp>
      <p:sp>
        <p:nvSpPr>
          <p:cNvPr id="532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Excess Noise Factor (ENF)</a:t>
            </a:r>
          </a:p>
        </p:txBody>
      </p:sp>
      <p:sp>
        <p:nvSpPr>
          <p:cNvPr id="532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350" y="1066800"/>
            <a:ext cx="9340850" cy="58832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000"/>
              <a:t>Definition:</a:t>
            </a:r>
          </a:p>
          <a:p>
            <a:pPr lvl="2">
              <a:lnSpc>
                <a:spcPct val="80000"/>
              </a:lnSpc>
            </a:pPr>
            <a:endParaRPr lang="en-US" sz="2000"/>
          </a:p>
          <a:p>
            <a:pPr lvl="2">
              <a:lnSpc>
                <a:spcPct val="80000"/>
              </a:lnSpc>
            </a:pPr>
            <a:endParaRPr lang="en-US" sz="2000"/>
          </a:p>
          <a:p>
            <a:pPr lvl="2"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3000"/>
              <a:t>In case of PMT:</a:t>
            </a:r>
          </a:p>
          <a:p>
            <a:pPr>
              <a:lnSpc>
                <a:spcPct val="80000"/>
              </a:lnSpc>
            </a:pPr>
            <a:endParaRPr lang="en-US" sz="3000"/>
          </a:p>
          <a:p>
            <a:pPr>
              <a:lnSpc>
                <a:spcPct val="80000"/>
              </a:lnSpc>
            </a:pPr>
            <a:endParaRPr lang="en-US" sz="3000"/>
          </a:p>
          <a:p>
            <a:pPr>
              <a:lnSpc>
                <a:spcPct val="80000"/>
              </a:lnSpc>
            </a:pPr>
            <a:r>
              <a:rPr lang="en-US" sz="3000"/>
              <a:t>How to measure:</a:t>
            </a:r>
          </a:p>
          <a:p>
            <a:pPr lvl="1">
              <a:lnSpc>
                <a:spcPct val="80000"/>
              </a:lnSpc>
            </a:pPr>
            <a:r>
              <a:rPr lang="en-US" sz="2600"/>
              <a:t>Set N</a:t>
            </a:r>
            <a:r>
              <a:rPr lang="en-US" sz="2600" baseline="-25000"/>
              <a:t>pe</a:t>
            </a:r>
            <a:r>
              <a:rPr lang="en-US" sz="2600"/>
              <a:t> = 10-20 (for nice Gaussian).</a:t>
            </a:r>
          </a:p>
          <a:p>
            <a:pPr lvl="1">
              <a:lnSpc>
                <a:spcPct val="80000"/>
              </a:lnSpc>
            </a:pPr>
            <a:r>
              <a:rPr lang="en-US" sz="2600"/>
              <a:t>Measure </a:t>
            </a:r>
            <a:r>
              <a:rPr lang="en-US" sz="2600">
                <a:sym typeface="Symbol" charset="0"/>
              </a:rPr>
              <a:t>/E of the Gaussian distribution.</a:t>
            </a:r>
          </a:p>
          <a:p>
            <a:pPr lvl="1">
              <a:lnSpc>
                <a:spcPct val="80000"/>
              </a:lnSpc>
            </a:pPr>
            <a:r>
              <a:rPr lang="en-US" sz="2600">
                <a:sym typeface="Symbol" charset="0"/>
              </a:rPr>
              <a:t>ENF is given by</a:t>
            </a:r>
          </a:p>
          <a:p>
            <a:pPr lvl="1">
              <a:lnSpc>
                <a:spcPct val="80000"/>
              </a:lnSpc>
            </a:pPr>
            <a:endParaRPr lang="en-US" sz="2600"/>
          </a:p>
        </p:txBody>
      </p:sp>
      <p:graphicFrame>
        <p:nvGraphicFramePr>
          <p:cNvPr id="532484" name="Object 4"/>
          <p:cNvGraphicFramePr>
            <a:graphicFrameLocks noChangeAspect="1"/>
          </p:cNvGraphicFramePr>
          <p:nvPr/>
        </p:nvGraphicFramePr>
        <p:xfrm>
          <a:off x="3017838" y="1173163"/>
          <a:ext cx="2332037" cy="1249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02" name="Equation" r:id="rId3" imgW="901440" imgH="482400" progId="Equation.3">
                  <p:embed/>
                </p:oleObj>
              </mc:Choice>
              <mc:Fallback>
                <p:oleObj name="Equation" r:id="rId3" imgW="9014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7838" y="1173163"/>
                        <a:ext cx="2332037" cy="1249362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CC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485" name="Object 5"/>
          <p:cNvGraphicFramePr>
            <a:graphicFrameLocks noChangeAspect="1"/>
          </p:cNvGraphicFramePr>
          <p:nvPr/>
        </p:nvGraphicFramePr>
        <p:xfrm>
          <a:off x="2971800" y="3017838"/>
          <a:ext cx="6354763" cy="1112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03" name="Equation" r:id="rId5" imgW="2463480" imgH="431640" progId="Equation.3">
                  <p:embed/>
                </p:oleObj>
              </mc:Choice>
              <mc:Fallback>
                <p:oleObj name="Equation" r:id="rId5" imgW="24634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3017838"/>
                        <a:ext cx="6354763" cy="1112837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CC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486" name="Object 6"/>
          <p:cNvGraphicFramePr>
            <a:graphicFrameLocks noChangeAspect="1"/>
          </p:cNvGraphicFramePr>
          <p:nvPr/>
        </p:nvGraphicFramePr>
        <p:xfrm>
          <a:off x="3028950" y="5935663"/>
          <a:ext cx="3998913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04" name="Equation" r:id="rId7" imgW="1536480" imgH="266400" progId="Equation.3">
                  <p:embed/>
                </p:oleObj>
              </mc:Choice>
              <mc:Fallback>
                <p:oleObj name="Equation" r:id="rId7" imgW="15364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8950" y="5935663"/>
                        <a:ext cx="3998913" cy="693737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75039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9349F-9054-8047-A347-FEC67DED09AB}" type="slidenum">
              <a:rPr lang="en-US"/>
              <a:pPr/>
              <a:t>112</a:t>
            </a:fld>
            <a:endParaRPr lang="en-US"/>
          </a:p>
        </p:txBody>
      </p:sp>
      <p:sp>
        <p:nvSpPr>
          <p:cNvPr id="68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Single PE Distribution</a:t>
            </a:r>
          </a:p>
        </p:txBody>
      </p:sp>
      <p:sp>
        <p:nvSpPr>
          <p:cNvPr id="68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35075"/>
            <a:ext cx="9340850" cy="5699125"/>
          </a:xfrm>
        </p:spPr>
        <p:txBody>
          <a:bodyPr/>
          <a:lstStyle/>
          <a:p>
            <a:r>
              <a:rPr lang="en-US">
                <a:sym typeface="Symbol" charset="0"/>
              </a:rPr>
              <a:t></a:t>
            </a:r>
            <a:r>
              <a:rPr lang="en-US"/>
              <a:t> of the single PE distribution is given by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Thus ENF is related  to Peak to Valley Ratio.</a:t>
            </a:r>
          </a:p>
          <a:p>
            <a:endParaRPr lang="en-US"/>
          </a:p>
        </p:txBody>
      </p:sp>
      <p:graphicFrame>
        <p:nvGraphicFramePr>
          <p:cNvPr id="685060" name="Object 4"/>
          <p:cNvGraphicFramePr>
            <a:graphicFrameLocks noChangeAspect="1"/>
          </p:cNvGraphicFramePr>
          <p:nvPr/>
        </p:nvGraphicFramePr>
        <p:xfrm>
          <a:off x="868363" y="2286000"/>
          <a:ext cx="7727950" cy="196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8" name="Equation" r:id="rId3" imgW="2793960" imgH="711000" progId="Equation.3">
                  <p:embed/>
                </p:oleObj>
              </mc:Choice>
              <mc:Fallback>
                <p:oleObj name="Equation" r:id="rId3" imgW="279396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2286000"/>
                        <a:ext cx="7727950" cy="196532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CC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71696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2994D-AD8C-A74E-841E-45C8511587E3}" type="slidenum">
              <a:rPr lang="en-US"/>
              <a:pPr/>
              <a:t>113</a:t>
            </a:fld>
            <a:endParaRPr lang="en-US"/>
          </a:p>
        </p:txBody>
      </p:sp>
      <p:sp>
        <p:nvSpPr>
          <p:cNvPr id="68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Single PE Distribution</a:t>
            </a:r>
          </a:p>
        </p:txBody>
      </p:sp>
      <p:sp>
        <p:nvSpPr>
          <p:cNvPr id="68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50925"/>
            <a:ext cx="4144963" cy="58832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400"/>
              <a:t>To see single PE, tune light intensity so that &gt;90% gives pedestal.</a:t>
            </a:r>
          </a:p>
          <a:p>
            <a:pPr>
              <a:lnSpc>
                <a:spcPct val="80000"/>
              </a:lnSpc>
            </a:pPr>
            <a:r>
              <a:rPr lang="en-US" sz="3400"/>
              <a:t>If </a:t>
            </a:r>
            <a:r>
              <a:rPr lang="en-US" sz="3400">
                <a:sym typeface="Symbol" charset="0"/>
              </a:rPr>
              <a:t></a:t>
            </a:r>
            <a:r>
              <a:rPr lang="en-US" sz="3400" baseline="-25000">
                <a:sym typeface="Symbol" charset="0"/>
              </a:rPr>
              <a:t>1 </a:t>
            </a:r>
            <a:r>
              <a:rPr lang="en-US" sz="3400"/>
              <a:t>&gt;&gt;5, ENF&lt;1.4, Clear single PE can be seen.</a:t>
            </a:r>
          </a:p>
          <a:p>
            <a:pPr>
              <a:lnSpc>
                <a:spcPct val="80000"/>
              </a:lnSpc>
            </a:pPr>
            <a:r>
              <a:rPr lang="en-US" sz="3400"/>
              <a:t>The true position is given by the </a:t>
            </a:r>
            <a:r>
              <a:rPr lang="ja-JP" altLang="en-US" sz="3400">
                <a:latin typeface="Arial"/>
              </a:rPr>
              <a:t>“</a:t>
            </a:r>
            <a:r>
              <a:rPr lang="en-US" sz="3400"/>
              <a:t>Center of Mass</a:t>
            </a:r>
            <a:r>
              <a:rPr lang="ja-JP" altLang="en-US" sz="3400">
                <a:latin typeface="Arial"/>
              </a:rPr>
              <a:t>”</a:t>
            </a:r>
            <a:r>
              <a:rPr lang="en-US" sz="3400"/>
              <a:t> including signal below the pedestal.</a:t>
            </a:r>
          </a:p>
        </p:txBody>
      </p:sp>
      <p:pic>
        <p:nvPicPr>
          <p:cNvPr id="688132" name="Picture 4" descr="1pe_sa20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75" y="1600200"/>
            <a:ext cx="5165725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8134" name="Freeform 6"/>
          <p:cNvSpPr>
            <a:spLocks/>
          </p:cNvSpPr>
          <p:nvPr/>
        </p:nvSpPr>
        <p:spPr bwMode="auto">
          <a:xfrm>
            <a:off x="4983163" y="3292475"/>
            <a:ext cx="2286000" cy="2833688"/>
          </a:xfrm>
          <a:custGeom>
            <a:avLst/>
            <a:gdLst>
              <a:gd name="T0" fmla="*/ 1440 w 1440"/>
              <a:gd name="T1" fmla="*/ 1632 h 1660"/>
              <a:gd name="T2" fmla="*/ 1181 w 1440"/>
              <a:gd name="T3" fmla="*/ 1315 h 1660"/>
              <a:gd name="T4" fmla="*/ 1037 w 1440"/>
              <a:gd name="T5" fmla="*/ 739 h 1660"/>
              <a:gd name="T6" fmla="*/ 979 w 1440"/>
              <a:gd name="T7" fmla="*/ 364 h 1660"/>
              <a:gd name="T8" fmla="*/ 864 w 1440"/>
              <a:gd name="T9" fmla="*/ 19 h 1660"/>
              <a:gd name="T10" fmla="*/ 663 w 1440"/>
              <a:gd name="T11" fmla="*/ 249 h 1660"/>
              <a:gd name="T12" fmla="*/ 547 w 1440"/>
              <a:gd name="T13" fmla="*/ 681 h 1660"/>
              <a:gd name="T14" fmla="*/ 461 w 1440"/>
              <a:gd name="T15" fmla="*/ 940 h 1660"/>
              <a:gd name="T16" fmla="*/ 375 w 1440"/>
              <a:gd name="T17" fmla="*/ 1171 h 1660"/>
              <a:gd name="T18" fmla="*/ 259 w 1440"/>
              <a:gd name="T19" fmla="*/ 1430 h 1660"/>
              <a:gd name="T20" fmla="*/ 115 w 1440"/>
              <a:gd name="T21" fmla="*/ 1603 h 1660"/>
              <a:gd name="T22" fmla="*/ 0 w 1440"/>
              <a:gd name="T23" fmla="*/ 1660 h 16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40" h="1660">
                <a:moveTo>
                  <a:pt x="1440" y="1632"/>
                </a:moveTo>
                <a:cubicBezTo>
                  <a:pt x="1344" y="1548"/>
                  <a:pt x="1248" y="1464"/>
                  <a:pt x="1181" y="1315"/>
                </a:cubicBezTo>
                <a:cubicBezTo>
                  <a:pt x="1114" y="1166"/>
                  <a:pt x="1071" y="897"/>
                  <a:pt x="1037" y="739"/>
                </a:cubicBezTo>
                <a:cubicBezTo>
                  <a:pt x="1003" y="581"/>
                  <a:pt x="1008" y="484"/>
                  <a:pt x="979" y="364"/>
                </a:cubicBezTo>
                <a:cubicBezTo>
                  <a:pt x="950" y="244"/>
                  <a:pt x="917" y="38"/>
                  <a:pt x="864" y="19"/>
                </a:cubicBezTo>
                <a:cubicBezTo>
                  <a:pt x="811" y="0"/>
                  <a:pt x="716" y="139"/>
                  <a:pt x="663" y="249"/>
                </a:cubicBezTo>
                <a:cubicBezTo>
                  <a:pt x="610" y="359"/>
                  <a:pt x="581" y="566"/>
                  <a:pt x="547" y="681"/>
                </a:cubicBezTo>
                <a:cubicBezTo>
                  <a:pt x="513" y="796"/>
                  <a:pt x="490" y="858"/>
                  <a:pt x="461" y="940"/>
                </a:cubicBezTo>
                <a:cubicBezTo>
                  <a:pt x="432" y="1022"/>
                  <a:pt x="409" y="1089"/>
                  <a:pt x="375" y="1171"/>
                </a:cubicBezTo>
                <a:cubicBezTo>
                  <a:pt x="341" y="1253"/>
                  <a:pt x="302" y="1358"/>
                  <a:pt x="259" y="1430"/>
                </a:cubicBezTo>
                <a:cubicBezTo>
                  <a:pt x="216" y="1502"/>
                  <a:pt x="158" y="1565"/>
                  <a:pt x="115" y="1603"/>
                </a:cubicBezTo>
                <a:cubicBezTo>
                  <a:pt x="72" y="1641"/>
                  <a:pt x="36" y="1650"/>
                  <a:pt x="0" y="1660"/>
                </a:cubicBezTo>
              </a:path>
            </a:pathLst>
          </a:cu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220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8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8134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61F57-2500-9A4B-87D0-E396F12B62E1}" type="slidenum">
              <a:rPr lang="en-US"/>
              <a:pPr/>
              <a:t>114</a:t>
            </a:fld>
            <a:endParaRPr lang="en-US"/>
          </a:p>
        </p:txBody>
      </p:sp>
      <p:sp>
        <p:nvSpPr>
          <p:cNvPr id="68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ENF vs. P/V </a:t>
            </a:r>
            <a:r>
              <a:rPr lang="en-US" sz="3600" dirty="0" smtClean="0"/>
              <a:t>Ratio</a:t>
            </a:r>
            <a:r>
              <a:rPr lang="en-US" sz="3600" dirty="0"/>
              <a:t> </a:t>
            </a:r>
            <a:r>
              <a:rPr lang="en-US" sz="3200" dirty="0" smtClean="0"/>
              <a:t>of </a:t>
            </a:r>
            <a:r>
              <a:rPr lang="en-US" sz="3200" dirty="0"/>
              <a:t>270 Auger-SD PMTs</a:t>
            </a:r>
          </a:p>
        </p:txBody>
      </p:sp>
      <p:pic>
        <p:nvPicPr>
          <p:cNvPr id="686083" name="Picture 3" descr="p-v_en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96963"/>
            <a:ext cx="7178675" cy="585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084" name="Line 4"/>
          <p:cNvSpPr>
            <a:spLocks noChangeShapeType="1"/>
          </p:cNvSpPr>
          <p:nvPr/>
        </p:nvSpPr>
        <p:spPr bwMode="auto">
          <a:xfrm>
            <a:off x="2651125" y="3338513"/>
            <a:ext cx="4572000" cy="1736725"/>
          </a:xfrm>
          <a:prstGeom prst="line">
            <a:avLst/>
          </a:prstGeom>
          <a:noFill/>
          <a:ln w="57150">
            <a:solidFill>
              <a:srgbClr val="FF9900"/>
            </a:solidFill>
            <a:prstDash val="sysDot"/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037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BC696-E735-F442-8252-DCC282E0060B}" type="slidenum">
              <a:rPr lang="en-US"/>
              <a:pPr/>
              <a:t>115</a:t>
            </a:fld>
            <a:endParaRPr lang="en-US"/>
          </a:p>
        </p:txBody>
      </p:sp>
      <p:sp>
        <p:nvSpPr>
          <p:cNvPr id="66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FAQ</a:t>
            </a:r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79525"/>
            <a:ext cx="9340850" cy="5654675"/>
          </a:xfrm>
        </p:spPr>
        <p:txBody>
          <a:bodyPr/>
          <a:lstStyle/>
          <a:p>
            <a:r>
              <a:rPr lang="en-US"/>
              <a:t>When should we use PMT, and when should we use Silicon Photodiode?</a:t>
            </a:r>
          </a:p>
          <a:p>
            <a:pPr lvl="1"/>
            <a:endParaRPr lang="en-US"/>
          </a:p>
          <a:p>
            <a:pPr lvl="1"/>
            <a:r>
              <a:rPr lang="en-US"/>
              <a:t>Depends on intensity of photons.</a:t>
            </a:r>
          </a:p>
          <a:p>
            <a:pPr lvl="1"/>
            <a:r>
              <a:rPr lang="en-US"/>
              <a:t>Depends on speed of signals.</a:t>
            </a:r>
            <a:endParaRPr lang="en-US"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4799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6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B4AB-AE0F-B44C-BDB1-A41343404575}" type="slidenum">
              <a:rPr lang="en-US"/>
              <a:pPr/>
              <a:t>116</a:t>
            </a:fld>
            <a:endParaRPr lang="en-US"/>
          </a:p>
        </p:txBody>
      </p:sp>
      <p:sp>
        <p:nvSpPr>
          <p:cNvPr id="592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Resolution of Hybrid Photodiode (HPD)</a:t>
            </a:r>
          </a:p>
        </p:txBody>
      </p:sp>
      <p:sp>
        <p:nvSpPr>
          <p:cNvPr id="592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3400" dirty="0"/>
              <a:t>HPD can count 1, 2, 3… PE separately.</a:t>
            </a:r>
          </a:p>
          <a:p>
            <a:pPr lvl="1">
              <a:lnSpc>
                <a:spcPct val="80000"/>
              </a:lnSpc>
            </a:pPr>
            <a:r>
              <a:rPr lang="en-US" sz="3000" dirty="0">
                <a:solidFill>
                  <a:srgbClr val="FF0000"/>
                </a:solidFill>
                <a:sym typeface="Symbol" charset="0"/>
              </a:rPr>
              <a:t></a:t>
            </a:r>
            <a:r>
              <a:rPr lang="en-US" sz="3000" baseline="-25000" dirty="0">
                <a:solidFill>
                  <a:srgbClr val="FF0000"/>
                </a:solidFill>
                <a:sym typeface="Symbol" charset="0"/>
              </a:rPr>
              <a:t>1</a:t>
            </a:r>
            <a:r>
              <a:rPr lang="en-US" sz="3000" dirty="0">
                <a:solidFill>
                  <a:srgbClr val="FF0000"/>
                </a:solidFill>
                <a:sym typeface="Symbol" charset="0"/>
              </a:rPr>
              <a:t> &gt;1000, </a:t>
            </a:r>
            <a:r>
              <a:rPr lang="en-US" sz="3000" dirty="0">
                <a:solidFill>
                  <a:srgbClr val="FF0000"/>
                </a:solidFill>
              </a:rPr>
              <a:t>ENF=1.0</a:t>
            </a:r>
          </a:p>
          <a:p>
            <a:pPr lvl="3">
              <a:lnSpc>
                <a:spcPct val="80000"/>
              </a:lnSpc>
            </a:pPr>
            <a:endParaRPr lang="en-US" sz="2100" dirty="0"/>
          </a:p>
          <a:p>
            <a:pPr>
              <a:lnSpc>
                <a:spcPct val="80000"/>
              </a:lnSpc>
            </a:pPr>
            <a:endParaRPr lang="en-US" sz="3400" dirty="0"/>
          </a:p>
          <a:p>
            <a:pPr>
              <a:lnSpc>
                <a:spcPct val="80000"/>
              </a:lnSpc>
            </a:pPr>
            <a:endParaRPr lang="en-US" sz="3400" dirty="0"/>
          </a:p>
          <a:p>
            <a:pPr>
              <a:lnSpc>
                <a:spcPct val="80000"/>
              </a:lnSpc>
            </a:pPr>
            <a:endParaRPr lang="en-US" sz="3400" dirty="0"/>
          </a:p>
          <a:p>
            <a:pPr>
              <a:lnSpc>
                <a:spcPct val="80000"/>
              </a:lnSpc>
            </a:pPr>
            <a:endParaRPr lang="en-US" sz="3400" dirty="0"/>
          </a:p>
          <a:p>
            <a:pPr>
              <a:lnSpc>
                <a:spcPct val="80000"/>
              </a:lnSpc>
            </a:pPr>
            <a:endParaRPr lang="en-US" sz="3400" dirty="0"/>
          </a:p>
          <a:p>
            <a:pPr lvl="1">
              <a:lnSpc>
                <a:spcPct val="80000"/>
              </a:lnSpc>
            </a:pPr>
            <a:endParaRPr lang="en-US" sz="3000" dirty="0" smtClean="0"/>
          </a:p>
          <a:p>
            <a:pPr>
              <a:lnSpc>
                <a:spcPct val="80000"/>
              </a:lnSpc>
            </a:pPr>
            <a:r>
              <a:rPr lang="en-US" sz="3400" dirty="0" smtClean="0"/>
              <a:t>But </a:t>
            </a:r>
            <a:r>
              <a:rPr lang="en-US" sz="3400" dirty="0"/>
              <a:t>it is still suffering from poor QE.</a:t>
            </a:r>
          </a:p>
          <a:p>
            <a:pPr lvl="1">
              <a:lnSpc>
                <a:spcPct val="80000"/>
              </a:lnSpc>
            </a:pPr>
            <a:r>
              <a:rPr lang="en-US" sz="3000" dirty="0">
                <a:solidFill>
                  <a:srgbClr val="FF00FF"/>
                </a:solidFill>
              </a:rPr>
              <a:t>We can never beat the Poisson statistics !</a:t>
            </a:r>
            <a:endParaRPr lang="en-US" sz="3000" dirty="0"/>
          </a:p>
        </p:txBody>
      </p:sp>
      <p:pic>
        <p:nvPicPr>
          <p:cNvPr id="592901" name="Picture 5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8" y="1965325"/>
            <a:ext cx="6981825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2902" name="Group 6"/>
          <p:cNvGrpSpPr>
            <a:grpSpLocks/>
          </p:cNvGrpSpPr>
          <p:nvPr/>
        </p:nvGrpSpPr>
        <p:grpSpPr bwMode="auto">
          <a:xfrm>
            <a:off x="2224088" y="5241925"/>
            <a:ext cx="6188075" cy="701675"/>
            <a:chOff x="11552" y="8240"/>
            <a:chExt cx="5056" cy="1104"/>
          </a:xfrm>
        </p:grpSpPr>
        <p:grpSp>
          <p:nvGrpSpPr>
            <p:cNvPr id="592903" name="Group 7"/>
            <p:cNvGrpSpPr>
              <a:grpSpLocks/>
            </p:cNvGrpSpPr>
            <p:nvPr/>
          </p:nvGrpSpPr>
          <p:grpSpPr bwMode="auto">
            <a:xfrm>
              <a:off x="11552" y="8240"/>
              <a:ext cx="5056" cy="864"/>
              <a:chOff x="11552" y="8240"/>
              <a:chExt cx="5056" cy="864"/>
            </a:xfrm>
          </p:grpSpPr>
          <p:sp>
            <p:nvSpPr>
              <p:cNvPr id="592904" name="Rectangle 8"/>
              <p:cNvSpPr>
                <a:spLocks noChangeArrowheads="1"/>
              </p:cNvSpPr>
              <p:nvPr/>
            </p:nvSpPr>
            <p:spPr bwMode="auto">
              <a:xfrm>
                <a:off x="11552" y="8384"/>
                <a:ext cx="5040" cy="72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2905" name="Text Box 9"/>
              <p:cNvSpPr txBox="1">
                <a:spLocks noChangeArrowheads="1"/>
              </p:cNvSpPr>
              <p:nvPr/>
            </p:nvSpPr>
            <p:spPr bwMode="auto">
              <a:xfrm>
                <a:off x="11856" y="8272"/>
                <a:ext cx="960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/>
                <a:r>
                  <a:rPr lang="ru-RU" sz="1400" b="0">
                    <a:latin typeface="Times New Roman" charset="0"/>
                  </a:rPr>
                  <a:t>200</a:t>
                </a:r>
              </a:p>
            </p:txBody>
          </p:sp>
          <p:sp>
            <p:nvSpPr>
              <p:cNvPr id="592906" name="Text Box 10"/>
              <p:cNvSpPr txBox="1">
                <a:spLocks noChangeArrowheads="1"/>
              </p:cNvSpPr>
              <p:nvPr/>
            </p:nvSpPr>
            <p:spPr bwMode="auto">
              <a:xfrm>
                <a:off x="12864" y="8256"/>
                <a:ext cx="88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/>
                <a:r>
                  <a:rPr lang="ru-RU" sz="1400" b="0">
                    <a:latin typeface="Times New Roman" charset="0"/>
                  </a:rPr>
                  <a:t>300</a:t>
                </a:r>
              </a:p>
            </p:txBody>
          </p:sp>
          <p:sp>
            <p:nvSpPr>
              <p:cNvPr id="592907" name="Text Box 11"/>
              <p:cNvSpPr txBox="1">
                <a:spLocks noChangeArrowheads="1"/>
              </p:cNvSpPr>
              <p:nvPr/>
            </p:nvSpPr>
            <p:spPr bwMode="auto">
              <a:xfrm>
                <a:off x="13776" y="8256"/>
                <a:ext cx="864" cy="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/>
                <a:r>
                  <a:rPr lang="ru-RU" sz="1400" b="0">
                    <a:latin typeface="Times New Roman" charset="0"/>
                  </a:rPr>
                  <a:t>400</a:t>
                </a:r>
              </a:p>
            </p:txBody>
          </p:sp>
          <p:sp>
            <p:nvSpPr>
              <p:cNvPr id="592908" name="Text Box 12"/>
              <p:cNvSpPr txBox="1">
                <a:spLocks noChangeArrowheads="1"/>
              </p:cNvSpPr>
              <p:nvPr/>
            </p:nvSpPr>
            <p:spPr bwMode="auto">
              <a:xfrm>
                <a:off x="14624" y="8240"/>
                <a:ext cx="1472" cy="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/>
                <a:r>
                  <a:rPr lang="ru-RU" sz="1400" b="0">
                    <a:latin typeface="Times New Roman" charset="0"/>
                  </a:rPr>
                  <a:t>500</a:t>
                </a:r>
              </a:p>
            </p:txBody>
          </p:sp>
          <p:sp>
            <p:nvSpPr>
              <p:cNvPr id="592909" name="Text Box 13"/>
              <p:cNvSpPr txBox="1">
                <a:spLocks noChangeArrowheads="1"/>
              </p:cNvSpPr>
              <p:nvPr/>
            </p:nvSpPr>
            <p:spPr bwMode="auto">
              <a:xfrm>
                <a:off x="15520" y="8240"/>
                <a:ext cx="1088" cy="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/>
                <a:r>
                  <a:rPr lang="ru-RU" sz="1400" b="0">
                    <a:latin typeface="Times New Roman" charset="0"/>
                  </a:rPr>
                  <a:t>600</a:t>
                </a:r>
              </a:p>
            </p:txBody>
          </p:sp>
        </p:grpSp>
        <p:sp>
          <p:nvSpPr>
            <p:cNvPr id="592910" name="Text Box 14"/>
            <p:cNvSpPr txBox="1">
              <a:spLocks noChangeArrowheads="1"/>
            </p:cNvSpPr>
            <p:nvPr/>
          </p:nvSpPr>
          <p:spPr bwMode="auto">
            <a:xfrm>
              <a:off x="13424" y="8576"/>
              <a:ext cx="1744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/>
              <a:r>
                <a:rPr lang="en-US" sz="1600" b="0">
                  <a:latin typeface="Times New Roman" charset="0"/>
                </a:rPr>
                <a:t>ADC Channel</a:t>
              </a:r>
              <a:endParaRPr lang="ru-RU" sz="1600" b="0">
                <a:latin typeface="Times New Roman" charset="0"/>
              </a:endParaRPr>
            </a:p>
          </p:txBody>
        </p:sp>
      </p:grpSp>
      <p:sp>
        <p:nvSpPr>
          <p:cNvPr id="592911" name="Rectangle 15"/>
          <p:cNvSpPr>
            <a:spLocks noChangeArrowheads="1"/>
          </p:cNvSpPr>
          <p:nvPr/>
        </p:nvSpPr>
        <p:spPr bwMode="auto">
          <a:xfrm>
            <a:off x="5689600" y="2309813"/>
            <a:ext cx="2271713" cy="4587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2912" name="Text Box 16"/>
          <p:cNvSpPr txBox="1">
            <a:spLocks noChangeArrowheads="1"/>
          </p:cNvSpPr>
          <p:nvPr/>
        </p:nvSpPr>
        <p:spPr bwMode="auto">
          <a:xfrm>
            <a:off x="2693988" y="2525713"/>
            <a:ext cx="1487487" cy="285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/>
            <a:r>
              <a:rPr lang="ru-RU" sz="1700">
                <a:solidFill>
                  <a:srgbClr val="FF0000"/>
                </a:solidFill>
              </a:rPr>
              <a:t>Pedestal</a:t>
            </a:r>
          </a:p>
        </p:txBody>
      </p:sp>
      <p:sp>
        <p:nvSpPr>
          <p:cNvPr id="592913" name="Text Box 17"/>
          <p:cNvSpPr txBox="1">
            <a:spLocks noChangeArrowheads="1"/>
          </p:cNvSpPr>
          <p:nvPr/>
        </p:nvSpPr>
        <p:spPr bwMode="auto">
          <a:xfrm>
            <a:off x="3829050" y="2152650"/>
            <a:ext cx="1219200" cy="282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/>
            <a:r>
              <a:rPr lang="ru-RU" sz="1800">
                <a:solidFill>
                  <a:srgbClr val="FF0000"/>
                </a:solidFill>
              </a:rPr>
              <a:t>1 pe</a:t>
            </a:r>
          </a:p>
        </p:txBody>
      </p:sp>
      <p:sp>
        <p:nvSpPr>
          <p:cNvPr id="592917" name="Text Box 21"/>
          <p:cNvSpPr txBox="1">
            <a:spLocks noChangeArrowheads="1"/>
          </p:cNvSpPr>
          <p:nvPr/>
        </p:nvSpPr>
        <p:spPr bwMode="auto">
          <a:xfrm>
            <a:off x="5761038" y="2193925"/>
            <a:ext cx="2378075" cy="4016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/>
            <a:r>
              <a:rPr lang="ru-RU" sz="1400" b="0">
                <a:latin typeface="Times New Roman" charset="0"/>
              </a:rPr>
              <a:t>NIM A 442 (2000) 164-170</a:t>
            </a:r>
          </a:p>
        </p:txBody>
      </p:sp>
      <p:sp>
        <p:nvSpPr>
          <p:cNvPr id="592919" name="Freeform 23"/>
          <p:cNvSpPr>
            <a:spLocks/>
          </p:cNvSpPr>
          <p:nvPr/>
        </p:nvSpPr>
        <p:spPr bwMode="auto">
          <a:xfrm>
            <a:off x="3429000" y="2438400"/>
            <a:ext cx="4479925" cy="2849563"/>
          </a:xfrm>
          <a:custGeom>
            <a:avLst/>
            <a:gdLst>
              <a:gd name="T0" fmla="*/ 0 w 2822"/>
              <a:gd name="T1" fmla="*/ 307 h 1795"/>
              <a:gd name="T2" fmla="*/ 259 w 2822"/>
              <a:gd name="T3" fmla="*/ 106 h 1795"/>
              <a:gd name="T4" fmla="*/ 547 w 2822"/>
              <a:gd name="T5" fmla="*/ 48 h 1795"/>
              <a:gd name="T6" fmla="*/ 835 w 2822"/>
              <a:gd name="T7" fmla="*/ 394 h 1795"/>
              <a:gd name="T8" fmla="*/ 1123 w 2822"/>
              <a:gd name="T9" fmla="*/ 826 h 1795"/>
              <a:gd name="T10" fmla="*/ 1642 w 2822"/>
              <a:gd name="T11" fmla="*/ 1373 h 1795"/>
              <a:gd name="T12" fmla="*/ 2160 w 2822"/>
              <a:gd name="T13" fmla="*/ 1661 h 1795"/>
              <a:gd name="T14" fmla="*/ 2678 w 2822"/>
              <a:gd name="T15" fmla="*/ 1776 h 1795"/>
              <a:gd name="T16" fmla="*/ 2822 w 2822"/>
              <a:gd name="T17" fmla="*/ 1776 h 1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22" h="1795">
                <a:moveTo>
                  <a:pt x="0" y="307"/>
                </a:moveTo>
                <a:cubicBezTo>
                  <a:pt x="84" y="228"/>
                  <a:pt x="168" y="149"/>
                  <a:pt x="259" y="106"/>
                </a:cubicBezTo>
                <a:cubicBezTo>
                  <a:pt x="350" y="63"/>
                  <a:pt x="451" y="0"/>
                  <a:pt x="547" y="48"/>
                </a:cubicBezTo>
                <a:cubicBezTo>
                  <a:pt x="643" y="96"/>
                  <a:pt x="739" y="265"/>
                  <a:pt x="835" y="394"/>
                </a:cubicBezTo>
                <a:cubicBezTo>
                  <a:pt x="931" y="523"/>
                  <a:pt x="988" y="663"/>
                  <a:pt x="1123" y="826"/>
                </a:cubicBezTo>
                <a:cubicBezTo>
                  <a:pt x="1258" y="989"/>
                  <a:pt x="1469" y="1234"/>
                  <a:pt x="1642" y="1373"/>
                </a:cubicBezTo>
                <a:cubicBezTo>
                  <a:pt x="1815" y="1512"/>
                  <a:pt x="1987" y="1594"/>
                  <a:pt x="2160" y="1661"/>
                </a:cubicBezTo>
                <a:cubicBezTo>
                  <a:pt x="2333" y="1728"/>
                  <a:pt x="2568" y="1757"/>
                  <a:pt x="2678" y="1776"/>
                </a:cubicBezTo>
                <a:cubicBezTo>
                  <a:pt x="2788" y="1795"/>
                  <a:pt x="2805" y="1785"/>
                  <a:pt x="2822" y="1776"/>
                </a:cubicBezTo>
              </a:path>
            </a:pathLst>
          </a:custGeom>
          <a:noFill/>
          <a:ln w="50800" cap="flat" cmpd="sng">
            <a:solidFill>
              <a:srgbClr val="FFCC00"/>
            </a:solidFill>
            <a:prstDash val="sysDot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2915" name="Text Box 19"/>
          <p:cNvSpPr txBox="1">
            <a:spLocks noChangeArrowheads="1"/>
          </p:cNvSpPr>
          <p:nvPr/>
        </p:nvSpPr>
        <p:spPr bwMode="auto">
          <a:xfrm>
            <a:off x="5532438" y="4181475"/>
            <a:ext cx="1262062" cy="3444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/>
            <a:r>
              <a:rPr lang="ru-RU" sz="1800">
                <a:solidFill>
                  <a:srgbClr val="FF0000"/>
                </a:solidFill>
              </a:rPr>
              <a:t>3 pe</a:t>
            </a:r>
          </a:p>
        </p:txBody>
      </p:sp>
      <p:sp>
        <p:nvSpPr>
          <p:cNvPr id="592914" name="Text Box 18"/>
          <p:cNvSpPr txBox="1">
            <a:spLocks noChangeArrowheads="1"/>
          </p:cNvSpPr>
          <p:nvPr/>
        </p:nvSpPr>
        <p:spPr bwMode="auto">
          <a:xfrm>
            <a:off x="4618038" y="3140075"/>
            <a:ext cx="1454150" cy="381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/>
            <a:r>
              <a:rPr lang="ru-RU" sz="1800">
                <a:solidFill>
                  <a:srgbClr val="FF0000"/>
                </a:solidFill>
              </a:rPr>
              <a:t>2 pe</a:t>
            </a:r>
          </a:p>
        </p:txBody>
      </p:sp>
      <p:sp>
        <p:nvSpPr>
          <p:cNvPr id="592916" name="Text Box 20"/>
          <p:cNvSpPr txBox="1">
            <a:spLocks noChangeArrowheads="1"/>
          </p:cNvSpPr>
          <p:nvPr/>
        </p:nvSpPr>
        <p:spPr bwMode="auto">
          <a:xfrm>
            <a:off x="6399213" y="4694238"/>
            <a:ext cx="1366837" cy="336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0" hangingPunct="0"/>
            <a:r>
              <a:rPr lang="ru-RU" sz="1800">
                <a:solidFill>
                  <a:srgbClr val="FF0000"/>
                </a:solidFill>
              </a:rPr>
              <a:t>4 pe</a:t>
            </a:r>
          </a:p>
        </p:txBody>
      </p:sp>
      <p:sp>
        <p:nvSpPr>
          <p:cNvPr id="592920" name="Line 24"/>
          <p:cNvSpPr>
            <a:spLocks noChangeShapeType="1"/>
          </p:cNvSpPr>
          <p:nvPr/>
        </p:nvSpPr>
        <p:spPr bwMode="auto">
          <a:xfrm>
            <a:off x="2560638" y="5349875"/>
            <a:ext cx="56689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9699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10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AE5C9-94A2-144C-A639-5D103AAE3487}" type="slidenum">
              <a:rPr lang="en-US"/>
              <a:pPr/>
              <a:t>117</a:t>
            </a:fld>
            <a:endParaRPr lang="en-US"/>
          </a:p>
        </p:txBody>
      </p:sp>
      <p:sp>
        <p:nvSpPr>
          <p:cNvPr id="1060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Summary </a:t>
            </a:r>
            <a:r>
              <a:rPr lang="en-US" sz="3600" dirty="0" smtClean="0"/>
              <a:t>Table</a:t>
            </a:r>
            <a:endParaRPr lang="en-US" sz="3600" dirty="0"/>
          </a:p>
        </p:txBody>
      </p:sp>
      <p:graphicFrame>
        <p:nvGraphicFramePr>
          <p:cNvPr id="1060981" name="Group 11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4237254"/>
              </p:ext>
            </p:extLst>
          </p:nvPr>
        </p:nvGraphicFramePr>
        <p:xfrm>
          <a:off x="228600" y="1143000"/>
          <a:ext cx="9144000" cy="5715003"/>
        </p:xfrm>
        <a:graphic>
          <a:graphicData uri="http://schemas.openxmlformats.org/drawingml/2006/table">
            <a:tbl>
              <a:tblPr/>
              <a:tblGrid>
                <a:gridCol w="1162050"/>
                <a:gridCol w="804863"/>
                <a:gridCol w="958850"/>
                <a:gridCol w="914400"/>
                <a:gridCol w="914400"/>
                <a:gridCol w="777875"/>
                <a:gridCol w="914400"/>
                <a:gridCol w="2697162"/>
              </a:tblGrid>
              <a:tr h="744538"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2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QE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CE</a:t>
                      </a:r>
                      <a:endParaRPr kumimoji="0" lang="en-US" sz="2600" b="1" i="0" u="none" strike="noStrike" cap="none" normalizeH="0" baseline="-2500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</a:t>
                      </a:r>
                      <a:r>
                        <a:rPr kumimoji="0" lang="en-US" sz="26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i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ENF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G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ENC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30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/E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5950"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Ideal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1000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1/N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614363"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PMT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0.35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0.9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1.3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</a:t>
                      </a:r>
                      <a:endParaRPr kumimoji="0" lang="en-US" sz="24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3.8/N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5950"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PD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0.7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-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</a:t>
                      </a:r>
                      <a:endParaRPr kumimoji="0" lang="en-US" sz="24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1.4/N+(280/N)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2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4363"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APD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0.7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2.0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</a:t>
                      </a:r>
                      <a:endParaRPr kumimoji="0" lang="en-US" sz="24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2.9/N+(2.9/N)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2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4363"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HPD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0.5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0.9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1000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</a:t>
                      </a:r>
                      <a:endParaRPr kumimoji="0" lang="en-US" sz="24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2.2/N+(0.4/N)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2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4363"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HAPD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0.5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0.9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1000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 200</a:t>
                      </a:r>
                      <a:endParaRPr kumimoji="0" lang="en-US" sz="24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2.2/N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4363"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5B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SiPM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5BFF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0.7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0.4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1000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1.3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1000</a:t>
                      </a:r>
                      <a:endParaRPr kumimoji="0" lang="en-US" sz="24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4.3/N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6750"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VLPC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0.7</a:t>
                      </a: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1000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10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</a:t>
                      </a:r>
                      <a:endParaRPr kumimoji="0" lang="en-US" sz="24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91375" marR="91375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6788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Arial Narrow" charset="0"/>
                          <a:ea typeface="ＭＳ Ｐゴシック" charset="0"/>
                          <a:sym typeface="Symbol" charset="0"/>
                        </a:rPr>
                        <a:t>1.4/N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Arial Narrow" charset="0"/>
                        <a:ea typeface="ＭＳ Ｐゴシック" charset="0"/>
                      </a:endParaRPr>
                    </a:p>
                  </a:txBody>
                  <a:tcPr marL="91375" marR="91375" marT="45687" marB="4568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60959" name="Line 95"/>
          <p:cNvSpPr>
            <a:spLocks noChangeShapeType="1"/>
          </p:cNvSpPr>
          <p:nvPr/>
        </p:nvSpPr>
        <p:spPr bwMode="auto">
          <a:xfrm>
            <a:off x="7315200" y="4464050"/>
            <a:ext cx="1460500" cy="0"/>
          </a:xfrm>
          <a:prstGeom prst="line">
            <a:avLst/>
          </a:prstGeom>
          <a:noFill/>
          <a:ln w="19050">
            <a:solidFill>
              <a:srgbClr val="66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0960" name="Line 96"/>
          <p:cNvSpPr>
            <a:spLocks noChangeShapeType="1"/>
          </p:cNvSpPr>
          <p:nvPr/>
        </p:nvSpPr>
        <p:spPr bwMode="auto">
          <a:xfrm>
            <a:off x="7302500" y="3857625"/>
            <a:ext cx="1554163" cy="0"/>
          </a:xfrm>
          <a:prstGeom prst="line">
            <a:avLst/>
          </a:prstGeom>
          <a:noFill/>
          <a:ln w="19050">
            <a:solidFill>
              <a:srgbClr val="66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0961" name="Line 97"/>
          <p:cNvSpPr>
            <a:spLocks noChangeShapeType="1"/>
          </p:cNvSpPr>
          <p:nvPr/>
        </p:nvSpPr>
        <p:spPr bwMode="auto">
          <a:xfrm>
            <a:off x="7226300" y="3249613"/>
            <a:ext cx="1917700" cy="0"/>
          </a:xfrm>
          <a:prstGeom prst="line">
            <a:avLst/>
          </a:prstGeom>
          <a:noFill/>
          <a:ln w="19050">
            <a:solidFill>
              <a:srgbClr val="66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0962" name="Line 98"/>
          <p:cNvSpPr>
            <a:spLocks noChangeShapeType="1"/>
          </p:cNvSpPr>
          <p:nvPr/>
        </p:nvSpPr>
        <p:spPr bwMode="auto">
          <a:xfrm>
            <a:off x="7851775" y="2635250"/>
            <a:ext cx="501650" cy="0"/>
          </a:xfrm>
          <a:prstGeom prst="line">
            <a:avLst/>
          </a:prstGeom>
          <a:noFill/>
          <a:ln w="19050">
            <a:solidFill>
              <a:srgbClr val="66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0963" name="Line 99"/>
          <p:cNvSpPr>
            <a:spLocks noChangeShapeType="1"/>
          </p:cNvSpPr>
          <p:nvPr/>
        </p:nvSpPr>
        <p:spPr bwMode="auto">
          <a:xfrm>
            <a:off x="7927975" y="2041525"/>
            <a:ext cx="457200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0964" name="Line 100"/>
          <p:cNvSpPr>
            <a:spLocks noChangeShapeType="1"/>
          </p:cNvSpPr>
          <p:nvPr/>
        </p:nvSpPr>
        <p:spPr bwMode="auto">
          <a:xfrm>
            <a:off x="7848600" y="5086350"/>
            <a:ext cx="503238" cy="0"/>
          </a:xfrm>
          <a:prstGeom prst="line">
            <a:avLst/>
          </a:prstGeom>
          <a:noFill/>
          <a:ln w="19050">
            <a:solidFill>
              <a:srgbClr val="66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0965" name="Line 101"/>
          <p:cNvSpPr>
            <a:spLocks noChangeShapeType="1"/>
          </p:cNvSpPr>
          <p:nvPr/>
        </p:nvSpPr>
        <p:spPr bwMode="auto">
          <a:xfrm>
            <a:off x="7823200" y="5683250"/>
            <a:ext cx="503238" cy="0"/>
          </a:xfrm>
          <a:prstGeom prst="line">
            <a:avLst/>
          </a:prstGeom>
          <a:noFill/>
          <a:ln w="19050">
            <a:solidFill>
              <a:srgbClr val="66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0966" name="Line 102"/>
          <p:cNvSpPr>
            <a:spLocks noChangeShapeType="1"/>
          </p:cNvSpPr>
          <p:nvPr/>
        </p:nvSpPr>
        <p:spPr bwMode="auto">
          <a:xfrm>
            <a:off x="7848600" y="6324600"/>
            <a:ext cx="503238" cy="0"/>
          </a:xfrm>
          <a:prstGeom prst="line">
            <a:avLst/>
          </a:prstGeom>
          <a:noFill/>
          <a:ln w="19050">
            <a:solidFill>
              <a:srgbClr val="66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Katsushi Arisaka, UCLA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6620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F6A0F-45B7-5047-BCF9-4B236775BD2B}" type="slidenum">
              <a:rPr lang="en-US"/>
              <a:pPr/>
              <a:t>118</a:t>
            </a:fld>
            <a:endParaRPr lang="en-US"/>
          </a:p>
        </p:txBody>
      </p:sp>
      <p:sp>
        <p:nvSpPr>
          <p:cNvPr id="539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1"/>
            <a:ext cx="9296400" cy="609600"/>
          </a:xfrm>
        </p:spPr>
        <p:txBody>
          <a:bodyPr/>
          <a:lstStyle/>
          <a:p>
            <a:r>
              <a:rPr lang="en-US" dirty="0"/>
              <a:t>Energy Resolution vs. N</a:t>
            </a:r>
            <a:r>
              <a:rPr lang="en-US" baseline="-25000" dirty="0">
                <a:sym typeface="Symbol" charset="0"/>
              </a:rPr>
              <a:t></a:t>
            </a:r>
          </a:p>
        </p:txBody>
      </p:sp>
      <p:graphicFrame>
        <p:nvGraphicFramePr>
          <p:cNvPr id="539651" name="Object 3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0564221"/>
              </p:ext>
            </p:extLst>
          </p:nvPr>
        </p:nvGraphicFramePr>
        <p:xfrm>
          <a:off x="669925" y="838200"/>
          <a:ext cx="7890387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1" name="SPW 8.0 Graph" r:id="rId3" imgW="5538240" imgH="4821480" progId="SigmaPlotGraphicObject.7">
                  <p:embed/>
                </p:oleObj>
              </mc:Choice>
              <mc:Fallback>
                <p:oleObj name="SPW 8.0 Graph" r:id="rId3" imgW="5538240" imgH="4821480" progId="SigmaPlotGraphicObjec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7587"/>
                      <a:stretch>
                        <a:fillRect/>
                      </a:stretch>
                    </p:blipFill>
                    <p:spPr bwMode="auto">
                      <a:xfrm>
                        <a:off x="669925" y="838200"/>
                        <a:ext cx="7890387" cy="609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9652" name="Text Box 4"/>
          <p:cNvSpPr txBox="1">
            <a:spLocks noChangeArrowheads="1"/>
          </p:cNvSpPr>
          <p:nvPr/>
        </p:nvSpPr>
        <p:spPr bwMode="auto">
          <a:xfrm>
            <a:off x="3429000" y="4267200"/>
            <a:ext cx="1847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FFCC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Poisson Limit</a:t>
            </a:r>
          </a:p>
        </p:txBody>
      </p:sp>
      <p:sp>
        <p:nvSpPr>
          <p:cNvPr id="539653" name="Text Box 5"/>
          <p:cNvSpPr txBox="1">
            <a:spLocks noChangeArrowheads="1"/>
          </p:cNvSpPr>
          <p:nvPr/>
        </p:nvSpPr>
        <p:spPr bwMode="auto">
          <a:xfrm>
            <a:off x="5867400" y="3429000"/>
            <a:ext cx="1681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FFCC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Photo Diode</a:t>
            </a:r>
          </a:p>
        </p:txBody>
      </p:sp>
      <p:sp>
        <p:nvSpPr>
          <p:cNvPr id="539654" name="Text Box 6"/>
          <p:cNvSpPr txBox="1">
            <a:spLocks noChangeArrowheads="1"/>
          </p:cNvSpPr>
          <p:nvPr/>
        </p:nvSpPr>
        <p:spPr bwMode="auto">
          <a:xfrm>
            <a:off x="2514600" y="1447800"/>
            <a:ext cx="7223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FFCC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FF00"/>
                </a:solidFill>
              </a:rPr>
              <a:t>APD</a:t>
            </a:r>
          </a:p>
        </p:txBody>
      </p:sp>
      <p:sp>
        <p:nvSpPr>
          <p:cNvPr id="539655" name="Text Box 7"/>
          <p:cNvSpPr txBox="1">
            <a:spLocks noChangeArrowheads="1"/>
          </p:cNvSpPr>
          <p:nvPr/>
        </p:nvSpPr>
        <p:spPr bwMode="auto">
          <a:xfrm>
            <a:off x="1752600" y="1447800"/>
            <a:ext cx="7223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FFCC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9900"/>
                </a:solidFill>
              </a:rPr>
              <a:t>HPD</a:t>
            </a:r>
          </a:p>
        </p:txBody>
      </p:sp>
      <p:sp>
        <p:nvSpPr>
          <p:cNvPr id="539656" name="Text Box 8"/>
          <p:cNvSpPr txBox="1">
            <a:spLocks noChangeArrowheads="1"/>
          </p:cNvSpPr>
          <p:nvPr/>
        </p:nvSpPr>
        <p:spPr bwMode="auto">
          <a:xfrm>
            <a:off x="1828800" y="2057400"/>
            <a:ext cx="720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FFCC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/>
              <a:t>PMT</a:t>
            </a:r>
          </a:p>
        </p:txBody>
      </p:sp>
    </p:spTree>
    <p:extLst>
      <p:ext uri="{BB962C8B-B14F-4D97-AF65-F5344CB8AC3E}">
        <p14:creationId xmlns:p14="http://schemas.microsoft.com/office/powerpoint/2010/main" val="5776717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5FF0F-C36C-174C-B6BE-B6CF68024838}" type="slidenum">
              <a:rPr lang="en-US"/>
              <a:pPr/>
              <a:t>119</a:t>
            </a:fld>
            <a:endParaRPr lang="en-US"/>
          </a:p>
        </p:txBody>
      </p:sp>
      <p:graphicFrame>
        <p:nvGraphicFramePr>
          <p:cNvPr id="1111051" name="Object 11"/>
          <p:cNvGraphicFramePr>
            <a:graphicFrameLocks noGrp="1"/>
          </p:cNvGraphicFramePr>
          <p:nvPr>
            <p:ph type="body" idx="1"/>
          </p:nvPr>
        </p:nvGraphicFramePr>
        <p:xfrm>
          <a:off x="152400" y="639763"/>
          <a:ext cx="9340850" cy="649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48" name="Chart" r:id="rId5" imgW="9715669" imgH="5648199" progId="Excel.Chart.8">
                  <p:embed/>
                </p:oleObj>
              </mc:Choice>
              <mc:Fallback>
                <p:oleObj name="Chart" r:id="rId5" imgW="9715669" imgH="5648199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639763"/>
                        <a:ext cx="9340850" cy="649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FAA26D3D-D897-4be2-8F04-BA451C77F1D7}">
                          <ma14:placeholderFlag xmlns:ma14="http://schemas.microsoft.com/office/mac/drawingml/2011/main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1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875"/>
            <a:ext cx="9296400" cy="822325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4000" dirty="0"/>
              <a:t>Resolution (over Poisson Limit</a:t>
            </a:r>
            <a:r>
              <a:rPr lang="en-US" sz="4000" dirty="0" smtClean="0"/>
              <a:t>)</a:t>
            </a:r>
            <a:endParaRPr lang="en-US" sz="3600" dirty="0"/>
          </a:p>
        </p:txBody>
      </p:sp>
      <p:sp>
        <p:nvSpPr>
          <p:cNvPr id="1111043" name="Text Box 3"/>
          <p:cNvSpPr txBox="1">
            <a:spLocks noChangeArrowheads="1"/>
          </p:cNvSpPr>
          <p:nvPr/>
        </p:nvSpPr>
        <p:spPr bwMode="auto">
          <a:xfrm>
            <a:off x="1371600" y="3276600"/>
            <a:ext cx="1903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9" tIns="45699" rIns="91399" bIns="45699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charset="0"/>
              </a:rPr>
              <a:t>PMT (35% QE)</a:t>
            </a:r>
          </a:p>
        </p:txBody>
      </p:sp>
      <p:sp>
        <p:nvSpPr>
          <p:cNvPr id="1111044" name="Text Box 4"/>
          <p:cNvSpPr txBox="1">
            <a:spLocks noChangeArrowheads="1"/>
          </p:cNvSpPr>
          <p:nvPr/>
        </p:nvSpPr>
        <p:spPr bwMode="auto">
          <a:xfrm>
            <a:off x="1905000" y="4648200"/>
            <a:ext cx="190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9" tIns="45699" rIns="91399" bIns="45699">
            <a:spAutoFit/>
          </a:bodyPr>
          <a:lstStyle/>
          <a:p>
            <a:r>
              <a:rPr lang="en-US" sz="2000">
                <a:solidFill>
                  <a:srgbClr val="FF00FF"/>
                </a:solidFill>
                <a:latin typeface="Arial" charset="0"/>
              </a:rPr>
              <a:t>HPD (50% QE)</a:t>
            </a:r>
          </a:p>
        </p:txBody>
      </p:sp>
      <p:sp>
        <p:nvSpPr>
          <p:cNvPr id="1111045" name="Text Box 5"/>
          <p:cNvSpPr txBox="1">
            <a:spLocks noChangeArrowheads="1"/>
          </p:cNvSpPr>
          <p:nvPr/>
        </p:nvSpPr>
        <p:spPr bwMode="auto">
          <a:xfrm>
            <a:off x="1752600" y="1676400"/>
            <a:ext cx="7223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9" tIns="45699" rIns="91399" bIns="45699">
            <a:spAutoFit/>
          </a:bodyPr>
          <a:lstStyle/>
          <a:p>
            <a:r>
              <a:rPr lang="en-US" sz="2000">
                <a:solidFill>
                  <a:srgbClr val="0066FF"/>
                </a:solidFill>
                <a:latin typeface="Arial" charset="0"/>
              </a:rPr>
              <a:t>APD</a:t>
            </a:r>
          </a:p>
        </p:txBody>
      </p:sp>
      <p:sp>
        <p:nvSpPr>
          <p:cNvPr id="1111046" name="Text Box 6"/>
          <p:cNvSpPr txBox="1">
            <a:spLocks noChangeArrowheads="1"/>
          </p:cNvSpPr>
          <p:nvPr/>
        </p:nvSpPr>
        <p:spPr bwMode="auto">
          <a:xfrm>
            <a:off x="5638800" y="1600200"/>
            <a:ext cx="538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9" tIns="45699" rIns="91399" bIns="45699">
            <a:spAutoFit/>
          </a:bodyPr>
          <a:lstStyle/>
          <a:p>
            <a:r>
              <a:rPr lang="en-US" sz="2000">
                <a:solidFill>
                  <a:srgbClr val="000099"/>
                </a:solidFill>
                <a:latin typeface="Arial" charset="0"/>
              </a:rPr>
              <a:t>PD</a:t>
            </a:r>
          </a:p>
        </p:txBody>
      </p:sp>
      <p:sp>
        <p:nvSpPr>
          <p:cNvPr id="1111047" name="Text Box 7"/>
          <p:cNvSpPr txBox="1">
            <a:spLocks noChangeArrowheads="1"/>
          </p:cNvSpPr>
          <p:nvPr/>
        </p:nvSpPr>
        <p:spPr bwMode="auto">
          <a:xfrm>
            <a:off x="1295400" y="5013325"/>
            <a:ext cx="906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9" tIns="45699" rIns="91399" bIns="45699">
            <a:spAutoFit/>
          </a:bodyPr>
          <a:lstStyle/>
          <a:p>
            <a:r>
              <a:rPr lang="en-US" sz="2000">
                <a:solidFill>
                  <a:srgbClr val="FF00FF"/>
                </a:solidFill>
                <a:latin typeface="Arial" charset="0"/>
              </a:rPr>
              <a:t>HAPD</a:t>
            </a:r>
          </a:p>
        </p:txBody>
      </p:sp>
      <p:sp>
        <p:nvSpPr>
          <p:cNvPr id="1111048" name="Text Box 8"/>
          <p:cNvSpPr txBox="1">
            <a:spLocks noChangeArrowheads="1"/>
          </p:cNvSpPr>
          <p:nvPr/>
        </p:nvSpPr>
        <p:spPr bwMode="auto">
          <a:xfrm>
            <a:off x="1524000" y="578802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9" tIns="45699" rIns="91399" bIns="45699">
            <a:spAutoFit/>
          </a:bodyPr>
          <a:lstStyle/>
          <a:p>
            <a:r>
              <a:rPr lang="en-US" sz="2000">
                <a:solidFill>
                  <a:srgbClr val="00FFCC"/>
                </a:solidFill>
                <a:latin typeface="Arial" charset="0"/>
              </a:rPr>
              <a:t>VLPC</a:t>
            </a:r>
          </a:p>
        </p:txBody>
      </p:sp>
      <p:sp>
        <p:nvSpPr>
          <p:cNvPr id="1111052" name="Text Box 12"/>
          <p:cNvSpPr txBox="1">
            <a:spLocks noChangeArrowheads="1"/>
          </p:cNvSpPr>
          <p:nvPr/>
        </p:nvSpPr>
        <p:spPr bwMode="auto">
          <a:xfrm>
            <a:off x="2697163" y="2895600"/>
            <a:ext cx="804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9" tIns="45699" rIns="91399" bIns="45699">
            <a:spAutoFit/>
          </a:bodyPr>
          <a:lstStyle/>
          <a:p>
            <a:r>
              <a:rPr lang="en-US" sz="2000">
                <a:solidFill>
                  <a:srgbClr val="33CCCC"/>
                </a:solidFill>
                <a:latin typeface="Arial" charset="0"/>
              </a:rPr>
              <a:t>SiPM</a:t>
            </a:r>
          </a:p>
        </p:txBody>
      </p:sp>
      <p:sp>
        <p:nvSpPr>
          <p:cNvPr id="1111053" name="Line 13"/>
          <p:cNvSpPr>
            <a:spLocks noChangeAspect="1" noChangeShapeType="1"/>
          </p:cNvSpPr>
          <p:nvPr/>
        </p:nvSpPr>
        <p:spPr bwMode="auto">
          <a:xfrm flipH="1">
            <a:off x="1371600" y="4495800"/>
            <a:ext cx="1981200" cy="0"/>
          </a:xfrm>
          <a:prstGeom prst="line">
            <a:avLst/>
          </a:prstGeom>
          <a:noFill/>
          <a:ln w="38100">
            <a:solidFill>
              <a:srgbClr val="6666FF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1054" name="Text Box 14"/>
          <p:cNvSpPr txBox="1">
            <a:spLocks noChangeArrowheads="1"/>
          </p:cNvSpPr>
          <p:nvPr/>
        </p:nvSpPr>
        <p:spPr bwMode="auto">
          <a:xfrm>
            <a:off x="1422400" y="4140200"/>
            <a:ext cx="1003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9" tIns="45699" rIns="91399" bIns="45699">
            <a:spAutoFit/>
          </a:bodyPr>
          <a:lstStyle/>
          <a:p>
            <a:r>
              <a:rPr lang="en-US" sz="2000">
                <a:solidFill>
                  <a:srgbClr val="6666FF"/>
                </a:solidFill>
                <a:latin typeface="Arial" charset="0"/>
              </a:rPr>
              <a:t>G-APD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Katsushi Arisaka, UCLA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151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514600"/>
            <a:ext cx="7391400" cy="1905000"/>
          </a:xfrm>
          <a:solidFill>
            <a:srgbClr val="FFE2F2"/>
          </a:solidFill>
        </p:spPr>
        <p:txBody>
          <a:bodyPr/>
          <a:lstStyle/>
          <a:p>
            <a:r>
              <a:rPr lang="en-US" sz="4800" dirty="0" smtClean="0"/>
              <a:t>Basic Properties</a:t>
            </a:r>
            <a:endParaRPr lang="en-US" sz="4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3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514600"/>
            <a:ext cx="7391400" cy="1905000"/>
          </a:xfrm>
          <a:solidFill>
            <a:srgbClr val="FFE2F2"/>
          </a:solidFill>
        </p:spPr>
        <p:txBody>
          <a:bodyPr/>
          <a:lstStyle/>
          <a:p>
            <a:r>
              <a:rPr lang="en-US" sz="4800" dirty="0" smtClean="0"/>
              <a:t>Summary</a:t>
            </a:r>
            <a:endParaRPr lang="en-US" sz="4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355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 of Photon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9340850" cy="577215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Observe all the quantities of photons as accurate as possible.</a:t>
            </a:r>
          </a:p>
          <a:p>
            <a:pPr lvl="1"/>
            <a:r>
              <a:rPr lang="en-US" sz="3600" dirty="0" smtClean="0"/>
              <a:t>The number of photons:	</a:t>
            </a:r>
            <a:r>
              <a:rPr lang="en-US" sz="3600" dirty="0"/>
              <a:t>	</a:t>
            </a:r>
            <a:r>
              <a:rPr lang="en-US" sz="3600" dirty="0" smtClean="0"/>
              <a:t> 	</a:t>
            </a:r>
            <a:r>
              <a:rPr lang="en-US" sz="3600" dirty="0" smtClean="0">
                <a:solidFill>
                  <a:srgbClr val="FF0000"/>
                </a:solidFill>
              </a:rPr>
              <a:t>E</a:t>
            </a:r>
          </a:p>
          <a:p>
            <a:pPr lvl="1"/>
            <a:r>
              <a:rPr lang="en-US" sz="3600" dirty="0" smtClean="0"/>
              <a:t>Arrival time of photons: 	 	</a:t>
            </a:r>
            <a:r>
              <a:rPr lang="en-US" sz="3600" dirty="0" smtClean="0">
                <a:solidFill>
                  <a:srgbClr val="FF0000"/>
                </a:solidFill>
              </a:rPr>
              <a:t>T</a:t>
            </a:r>
          </a:p>
          <a:p>
            <a:pPr lvl="1"/>
            <a:r>
              <a:rPr lang="en-US" sz="3600" dirty="0" smtClean="0"/>
              <a:t>Position of photons:  				     </a:t>
            </a:r>
            <a:r>
              <a:rPr lang="en-US" sz="3600" dirty="0" smtClean="0">
                <a:solidFill>
                  <a:srgbClr val="FF0000"/>
                </a:solidFill>
              </a:rPr>
              <a:t>X, Y, Z</a:t>
            </a:r>
          </a:p>
          <a:p>
            <a:pPr lvl="5"/>
            <a:endParaRPr lang="en-US" sz="2700" dirty="0">
              <a:solidFill>
                <a:srgbClr val="FF0000"/>
              </a:solidFill>
            </a:endParaRPr>
          </a:p>
          <a:p>
            <a:r>
              <a:rPr lang="en-US" sz="4000" dirty="0" smtClean="0"/>
              <a:t>Primary purpose of vacuum detectors:</a:t>
            </a:r>
          </a:p>
          <a:p>
            <a:pPr lvl="1"/>
            <a:r>
              <a:rPr lang="en-US" sz="3600" dirty="0" smtClean="0"/>
              <a:t>Very small number of photons: </a:t>
            </a:r>
            <a:r>
              <a:rPr lang="en-US" sz="3600" dirty="0" smtClean="0">
                <a:solidFill>
                  <a:srgbClr val="FF6600"/>
                </a:solidFill>
              </a:rPr>
              <a:t>&lt; 100 photons</a:t>
            </a:r>
          </a:p>
          <a:p>
            <a:pPr lvl="1"/>
            <a:r>
              <a:rPr lang="en-US" sz="3600" dirty="0" smtClean="0"/>
              <a:t>Accurate time of photons: 		      </a:t>
            </a:r>
            <a:r>
              <a:rPr lang="en-US" sz="3600" dirty="0" smtClean="0">
                <a:solidFill>
                  <a:srgbClr val="FF6600"/>
                </a:solidFill>
              </a:rPr>
              <a:t>&lt; 10 </a:t>
            </a:r>
            <a:r>
              <a:rPr lang="en-US" sz="3600" dirty="0" err="1" smtClean="0">
                <a:solidFill>
                  <a:srgbClr val="FF6600"/>
                </a:solidFill>
              </a:rPr>
              <a:t>nsec</a:t>
            </a:r>
            <a:endParaRPr lang="en-US" sz="3600" dirty="0" smtClean="0">
              <a:solidFill>
                <a:srgbClr val="FF66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330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72B0-2BF7-C64A-9A4F-BB80611A907D}" type="slidenum">
              <a:rPr lang="en-US"/>
              <a:pPr/>
              <a:t>122</a:t>
            </a:fld>
            <a:endParaRPr lang="en-US"/>
          </a:p>
        </p:txBody>
      </p:sp>
      <p:sp>
        <p:nvSpPr>
          <p:cNvPr id="1067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75000"/>
              </a:lnSpc>
            </a:pPr>
            <a:r>
              <a:rPr lang="en-US" dirty="0"/>
              <a:t>Market </a:t>
            </a:r>
            <a:r>
              <a:rPr lang="en-US" dirty="0" smtClean="0"/>
              <a:t>Price</a:t>
            </a:r>
            <a:endParaRPr lang="en-US" sz="3200" dirty="0">
              <a:solidFill>
                <a:srgbClr val="FF00FF"/>
              </a:solidFill>
              <a:sym typeface="Symbol" charset="0"/>
            </a:endParaRPr>
          </a:p>
        </p:txBody>
      </p:sp>
      <p:pic>
        <p:nvPicPr>
          <p:cNvPr id="1067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914400"/>
            <a:ext cx="7267575" cy="606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067037" name="Group 29"/>
          <p:cNvGrpSpPr>
            <a:grpSpLocks/>
          </p:cNvGrpSpPr>
          <p:nvPr/>
        </p:nvGrpSpPr>
        <p:grpSpPr bwMode="auto">
          <a:xfrm>
            <a:off x="3733800" y="2286000"/>
            <a:ext cx="1905000" cy="1219200"/>
            <a:chOff x="2176" y="2016"/>
            <a:chExt cx="1296" cy="1488"/>
          </a:xfrm>
        </p:grpSpPr>
        <p:sp>
          <p:nvSpPr>
            <p:cNvPr id="1067013" name="Line 5"/>
            <p:cNvSpPr>
              <a:spLocks noChangeShapeType="1"/>
            </p:cNvSpPr>
            <p:nvPr/>
          </p:nvSpPr>
          <p:spPr bwMode="auto">
            <a:xfrm flipV="1">
              <a:off x="2176" y="2016"/>
              <a:ext cx="1296" cy="148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14" name="Text Box 6"/>
            <p:cNvSpPr txBox="1">
              <a:spLocks noChangeArrowheads="1"/>
            </p:cNvSpPr>
            <p:nvPr/>
          </p:nvSpPr>
          <p:spPr bwMode="auto">
            <a:xfrm>
              <a:off x="2498" y="2122"/>
              <a:ext cx="633" cy="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399" tIns="45699" rIns="91399" bIns="45699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 sz="1800" b="1" dirty="0" err="1" smtClean="0">
                  <a:solidFill>
                    <a:srgbClr val="FF0000"/>
                  </a:solidFill>
                  <a:latin typeface="Arial Narrow" charset="0"/>
                </a:rPr>
                <a:t>SiPM</a:t>
              </a:r>
              <a:endParaRPr lang="en-US" sz="1800" b="1" dirty="0">
                <a:solidFill>
                  <a:srgbClr val="FF0000"/>
                </a:solidFill>
                <a:latin typeface="Arial Narrow" charset="0"/>
              </a:endParaRPr>
            </a:p>
          </p:txBody>
        </p:sp>
      </p:grpSp>
      <p:grpSp>
        <p:nvGrpSpPr>
          <p:cNvPr id="1067024" name="Group 16"/>
          <p:cNvGrpSpPr>
            <a:grpSpLocks/>
          </p:cNvGrpSpPr>
          <p:nvPr/>
        </p:nvGrpSpPr>
        <p:grpSpPr bwMode="auto">
          <a:xfrm>
            <a:off x="2667000" y="2286000"/>
            <a:ext cx="3048000" cy="3200400"/>
            <a:chOff x="1824" y="1488"/>
            <a:chExt cx="1728" cy="2016"/>
          </a:xfrm>
        </p:grpSpPr>
        <p:sp>
          <p:nvSpPr>
            <p:cNvPr id="1067017" name="Line 9"/>
            <p:cNvSpPr>
              <a:spLocks noChangeShapeType="1"/>
            </p:cNvSpPr>
            <p:nvPr/>
          </p:nvSpPr>
          <p:spPr bwMode="auto">
            <a:xfrm flipH="1">
              <a:off x="1824" y="1488"/>
              <a:ext cx="1728" cy="2016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18" name="Text Box 10"/>
            <p:cNvSpPr txBox="1">
              <a:spLocks noChangeArrowheads="1"/>
            </p:cNvSpPr>
            <p:nvPr/>
          </p:nvSpPr>
          <p:spPr bwMode="auto">
            <a:xfrm>
              <a:off x="2083" y="2544"/>
              <a:ext cx="633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399" tIns="45699" rIns="91399" bIns="45699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 sz="1800" b="1" dirty="0">
                  <a:solidFill>
                    <a:srgbClr val="FF00FF"/>
                  </a:solidFill>
                  <a:latin typeface="Arial Narrow" charset="0"/>
                </a:rPr>
                <a:t>Silicon</a:t>
              </a:r>
            </a:p>
          </p:txBody>
        </p:sp>
      </p:grpSp>
      <p:grpSp>
        <p:nvGrpSpPr>
          <p:cNvPr id="1067036" name="Group 28"/>
          <p:cNvGrpSpPr>
            <a:grpSpLocks/>
          </p:cNvGrpSpPr>
          <p:nvPr/>
        </p:nvGrpSpPr>
        <p:grpSpPr bwMode="auto">
          <a:xfrm>
            <a:off x="5257800" y="1066800"/>
            <a:ext cx="2057400" cy="959077"/>
            <a:chOff x="3264" y="1392"/>
            <a:chExt cx="1296" cy="672"/>
          </a:xfrm>
        </p:grpSpPr>
        <p:sp>
          <p:nvSpPr>
            <p:cNvPr id="1067034" name="Text Box 26"/>
            <p:cNvSpPr txBox="1">
              <a:spLocks noChangeArrowheads="1"/>
            </p:cNvSpPr>
            <p:nvPr/>
          </p:nvSpPr>
          <p:spPr bwMode="auto">
            <a:xfrm>
              <a:off x="3648" y="1606"/>
              <a:ext cx="633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399" tIns="45699" rIns="91399" bIns="45699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 sz="1800" b="1" dirty="0" smtClean="0">
                  <a:solidFill>
                    <a:srgbClr val="FF9900"/>
                  </a:solidFill>
                  <a:latin typeface="Arial Narrow" charset="0"/>
                </a:rPr>
                <a:t>HPD</a:t>
              </a:r>
              <a:endParaRPr lang="en-US" sz="1800" b="1" dirty="0">
                <a:solidFill>
                  <a:srgbClr val="FF9900"/>
                </a:solidFill>
                <a:latin typeface="Arial Narrow" charset="0"/>
              </a:endParaRPr>
            </a:p>
          </p:txBody>
        </p:sp>
        <p:sp>
          <p:nvSpPr>
            <p:cNvPr id="1067035" name="Freeform 27"/>
            <p:cNvSpPr>
              <a:spLocks/>
            </p:cNvSpPr>
            <p:nvPr/>
          </p:nvSpPr>
          <p:spPr bwMode="auto">
            <a:xfrm>
              <a:off x="3264" y="1392"/>
              <a:ext cx="1296" cy="672"/>
            </a:xfrm>
            <a:custGeom>
              <a:avLst/>
              <a:gdLst>
                <a:gd name="T0" fmla="*/ 0 w 1296"/>
                <a:gd name="T1" fmla="*/ 672 h 672"/>
                <a:gd name="T2" fmla="*/ 672 w 1296"/>
                <a:gd name="T3" fmla="*/ 432 h 672"/>
                <a:gd name="T4" fmla="*/ 1296 w 1296"/>
                <a:gd name="T5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6" h="672">
                  <a:moveTo>
                    <a:pt x="0" y="672"/>
                  </a:moveTo>
                  <a:cubicBezTo>
                    <a:pt x="228" y="608"/>
                    <a:pt x="456" y="544"/>
                    <a:pt x="672" y="432"/>
                  </a:cubicBezTo>
                  <a:cubicBezTo>
                    <a:pt x="888" y="320"/>
                    <a:pt x="1092" y="160"/>
                    <a:pt x="1296" y="0"/>
                  </a:cubicBezTo>
                </a:path>
              </a:pathLst>
            </a:custGeom>
            <a:noFill/>
            <a:ln w="57150" cap="flat" cmpd="sng">
              <a:solidFill>
                <a:srgbClr val="FF99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Katsushi Arisaka, UCLA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10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67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67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67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BBEDE-D724-9748-B7B0-3DDB11B603A0}" type="slidenum">
              <a:rPr lang="en-US"/>
              <a:pPr/>
              <a:t>123</a:t>
            </a:fld>
            <a:endParaRPr lang="en-US"/>
          </a:p>
        </p:txBody>
      </p:sp>
      <p:sp>
        <p:nvSpPr>
          <p:cNvPr id="71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FAQ</a:t>
            </a:r>
            <a:r>
              <a:rPr lang="ja-JP" altLang="en-US">
                <a:solidFill>
                  <a:srgbClr val="FF0000"/>
                </a:solidFill>
                <a:latin typeface="Arial"/>
              </a:rPr>
              <a:t>’</a:t>
            </a:r>
            <a:r>
              <a:rPr lang="en-US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71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sz="3800" dirty="0" smtClean="0"/>
              <a:t>Why do we have to operate each PMT at different HV?</a:t>
            </a:r>
          </a:p>
          <a:p>
            <a:r>
              <a:rPr lang="en-US" sz="3800" dirty="0" smtClean="0"/>
              <a:t>Why </a:t>
            </a:r>
            <a:r>
              <a:rPr lang="en-US" sz="3800" dirty="0"/>
              <a:t>is PMT response </a:t>
            </a:r>
            <a:r>
              <a:rPr lang="en-US" sz="3800" dirty="0" smtClean="0"/>
              <a:t>non</a:t>
            </a:r>
            <a:r>
              <a:rPr lang="en-US" sz="3800" dirty="0"/>
              <a:t>-uniform over surface?</a:t>
            </a:r>
          </a:p>
          <a:p>
            <a:r>
              <a:rPr lang="en-US" sz="3800" dirty="0"/>
              <a:t>What is the cause of non-linearity?</a:t>
            </a:r>
          </a:p>
          <a:p>
            <a:r>
              <a:rPr lang="en-US" sz="3800" dirty="0"/>
              <a:t>How stable is PMT? How often should we calibrate? Every minute? Every day??</a:t>
            </a:r>
          </a:p>
          <a:p>
            <a:r>
              <a:rPr lang="en-US" sz="3800" dirty="0"/>
              <a:t>What external facts could change the Gain of PMT?</a:t>
            </a:r>
          </a:p>
          <a:p>
            <a:r>
              <a:rPr lang="en-US" sz="3800" dirty="0"/>
              <a:t>What could damage PMTs permanently?</a:t>
            </a:r>
          </a:p>
          <a:p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7028613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963D-8F87-CF4B-821D-3678BAAF2F34}" type="slidenum">
              <a:rPr lang="en-US"/>
              <a:pPr/>
              <a:t>124</a:t>
            </a:fld>
            <a:endParaRPr lang="en-US"/>
          </a:p>
        </p:txBody>
      </p:sp>
      <p:sp>
        <p:nvSpPr>
          <p:cNvPr id="65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More FAQ</a:t>
            </a:r>
            <a:r>
              <a:rPr lang="ja-JP" altLang="en-US">
                <a:solidFill>
                  <a:srgbClr val="FF0000"/>
                </a:solidFill>
                <a:latin typeface="Arial"/>
              </a:rPr>
              <a:t>’</a:t>
            </a:r>
            <a:r>
              <a:rPr lang="en-US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65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9340850" cy="5924550"/>
          </a:xfrm>
        </p:spPr>
        <p:txBody>
          <a:bodyPr/>
          <a:lstStyle/>
          <a:p>
            <a:r>
              <a:rPr lang="en-US" sz="3600" dirty="0"/>
              <a:t>What is the source of dark current and dark pulse?</a:t>
            </a:r>
          </a:p>
          <a:p>
            <a:r>
              <a:rPr lang="en-US" sz="3600" dirty="0"/>
              <a:t>Are they correlated?</a:t>
            </a:r>
          </a:p>
          <a:p>
            <a:r>
              <a:rPr lang="en-US" sz="3600" dirty="0"/>
              <a:t>Why is PMT still the best for photon counting application?</a:t>
            </a:r>
          </a:p>
          <a:p>
            <a:r>
              <a:rPr lang="en-US" sz="3600" dirty="0"/>
              <a:t>Why is APD or HPD not widely used? </a:t>
            </a:r>
          </a:p>
          <a:p>
            <a:r>
              <a:rPr lang="en-US" sz="3600" dirty="0"/>
              <a:t>Then, who uses APD or HPD?</a:t>
            </a:r>
          </a:p>
          <a:p>
            <a:r>
              <a:rPr lang="en-US" sz="3600" dirty="0"/>
              <a:t>Why is the signal of PMT so fast?</a:t>
            </a:r>
          </a:p>
        </p:txBody>
      </p:sp>
    </p:spTree>
    <p:extLst>
      <p:ext uri="{BB962C8B-B14F-4D97-AF65-F5344CB8AC3E}">
        <p14:creationId xmlns:p14="http://schemas.microsoft.com/office/powerpoint/2010/main" val="41367778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Remarks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9340850" cy="600075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PMTs are still used in many applications for good </a:t>
            </a:r>
            <a:r>
              <a:rPr lang="en-US" dirty="0" smtClean="0"/>
              <a:t>reasons:</a:t>
            </a:r>
            <a:endParaRPr lang="en-US" dirty="0"/>
          </a:p>
          <a:p>
            <a:pPr lvl="1"/>
            <a:r>
              <a:rPr lang="en-US" dirty="0"/>
              <a:t>Intrinsically high gain</a:t>
            </a:r>
          </a:p>
          <a:p>
            <a:pPr lvl="1"/>
            <a:r>
              <a:rPr lang="en-US" dirty="0" smtClean="0"/>
              <a:t>Extremely low </a:t>
            </a:r>
            <a:r>
              <a:rPr lang="en-US" dirty="0"/>
              <a:t>noise – photon counting</a:t>
            </a:r>
          </a:p>
          <a:p>
            <a:pPr lvl="1"/>
            <a:r>
              <a:rPr lang="en-US" dirty="0"/>
              <a:t>Fast </a:t>
            </a:r>
            <a:r>
              <a:rPr lang="en-US" dirty="0" smtClean="0"/>
              <a:t>speed  ( &lt; 1 ns)</a:t>
            </a:r>
            <a:endParaRPr lang="en-US" dirty="0"/>
          </a:p>
          <a:p>
            <a:pPr lvl="1"/>
            <a:r>
              <a:rPr lang="en-US" dirty="0"/>
              <a:t>Large </a:t>
            </a:r>
            <a:r>
              <a:rPr lang="en-US" dirty="0" smtClean="0"/>
              <a:t>area   ( &gt;&gt; 5 inch)</a:t>
            </a:r>
            <a:endParaRPr lang="en-US" dirty="0"/>
          </a:p>
          <a:p>
            <a:r>
              <a:rPr lang="en-US" dirty="0" smtClean="0"/>
              <a:t>However </a:t>
            </a:r>
            <a:r>
              <a:rPr lang="en-US" dirty="0"/>
              <a:t>PMTs are not perfect. There are many issues to be concerned</a:t>
            </a:r>
            <a:r>
              <a:rPr lang="en-US" dirty="0" smtClean="0"/>
              <a:t>:</a:t>
            </a:r>
          </a:p>
          <a:p>
            <a:pPr lvl="1"/>
            <a:r>
              <a:rPr lang="en-US" dirty="0"/>
              <a:t>Cathode and Anode Uniformity</a:t>
            </a:r>
          </a:p>
          <a:p>
            <a:pPr lvl="1"/>
            <a:r>
              <a:rPr lang="en-US" dirty="0"/>
              <a:t>Non Linearity</a:t>
            </a:r>
          </a:p>
          <a:p>
            <a:pPr lvl="1"/>
            <a:r>
              <a:rPr lang="en-US" dirty="0" smtClean="0"/>
              <a:t>Effect </a:t>
            </a:r>
            <a:r>
              <a:rPr lang="en-US" dirty="0"/>
              <a:t>of Magnetic Field</a:t>
            </a:r>
          </a:p>
          <a:p>
            <a:pPr lvl="1"/>
            <a:r>
              <a:rPr lang="en-US" dirty="0" smtClean="0"/>
              <a:t>Long</a:t>
            </a:r>
            <a:r>
              <a:rPr lang="en-US" dirty="0"/>
              <a:t>-term </a:t>
            </a:r>
            <a:r>
              <a:rPr lang="en-US" dirty="0" smtClean="0"/>
              <a:t>Stability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02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9340850" cy="5543550"/>
          </a:xfrm>
        </p:spPr>
        <p:txBody>
          <a:bodyPr/>
          <a:lstStyle/>
          <a:p>
            <a:r>
              <a:rPr lang="en-US" dirty="0" smtClean="0"/>
              <a:t>Hamamatsu PMT Handbook</a:t>
            </a:r>
          </a:p>
          <a:p>
            <a:pPr lvl="1"/>
            <a:r>
              <a:rPr lang="en-US" dirty="0">
                <a:solidFill>
                  <a:srgbClr val="660066"/>
                </a:solidFill>
              </a:rPr>
              <a:t>http://</a:t>
            </a:r>
            <a:r>
              <a:rPr lang="en-US" dirty="0" err="1">
                <a:solidFill>
                  <a:srgbClr val="660066"/>
                </a:solidFill>
              </a:rPr>
              <a:t>sales.hamamatsu.com</a:t>
            </a:r>
            <a:r>
              <a:rPr lang="en-US" dirty="0">
                <a:solidFill>
                  <a:srgbClr val="660066"/>
                </a:solidFill>
              </a:rPr>
              <a:t>/assets/applications/ETD/</a:t>
            </a:r>
            <a:r>
              <a:rPr lang="en-US" dirty="0" err="1">
                <a:solidFill>
                  <a:srgbClr val="660066"/>
                </a:solidFill>
              </a:rPr>
              <a:t>pmt_handbook_complete.pdf</a:t>
            </a:r>
            <a:endParaRPr lang="en-US" dirty="0" smtClean="0">
              <a:solidFill>
                <a:srgbClr val="660066"/>
              </a:solidFill>
            </a:endParaRPr>
          </a:p>
          <a:p>
            <a:r>
              <a:rPr lang="en-US" dirty="0" smtClean="0"/>
              <a:t>Special thanks to</a:t>
            </a:r>
          </a:p>
          <a:p>
            <a:pPr lvl="1"/>
            <a:r>
              <a:rPr lang="en-US" dirty="0" smtClean="0"/>
              <a:t>Yuji </a:t>
            </a:r>
            <a:r>
              <a:rPr lang="en-US" dirty="0" err="1" smtClean="0"/>
              <a:t>Yoshizawa</a:t>
            </a:r>
            <a:r>
              <a:rPr lang="en-US" dirty="0" smtClean="0"/>
              <a:t> at Hamamatsu Photonics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3058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9113838" cy="5500688"/>
          </a:xfrm>
        </p:spPr>
        <p:txBody>
          <a:bodyPr/>
          <a:lstStyle/>
          <a:p>
            <a:r>
              <a:rPr lang="en-US" sz="3800" dirty="0" smtClean="0"/>
              <a:t>Fundamental </a:t>
            </a:r>
            <a:r>
              <a:rPr lang="en-US" sz="3800" dirty="0"/>
              <a:t>Parameters of PMT</a:t>
            </a:r>
          </a:p>
          <a:p>
            <a:pPr lvl="1"/>
            <a:r>
              <a:rPr lang="en-US" sz="3400" dirty="0"/>
              <a:t>Quantum Efficiency (</a:t>
            </a:r>
            <a:r>
              <a:rPr lang="en-US" sz="3400" dirty="0">
                <a:solidFill>
                  <a:srgbClr val="FF00FF"/>
                </a:solidFill>
              </a:rPr>
              <a:t>QE</a:t>
            </a:r>
            <a:r>
              <a:rPr lang="en-US" sz="3400" dirty="0"/>
              <a:t>)</a:t>
            </a:r>
          </a:p>
          <a:p>
            <a:pPr lvl="1"/>
            <a:r>
              <a:rPr lang="en-US" sz="3400" dirty="0"/>
              <a:t>Photoelectron Collection Efficiency (</a:t>
            </a:r>
            <a:r>
              <a:rPr lang="en-US" sz="3400" dirty="0">
                <a:solidFill>
                  <a:srgbClr val="FF00FF"/>
                </a:solidFill>
              </a:rPr>
              <a:t>CE</a:t>
            </a:r>
            <a:r>
              <a:rPr lang="en-US" sz="3400" dirty="0"/>
              <a:t>)</a:t>
            </a:r>
          </a:p>
          <a:p>
            <a:pPr lvl="1"/>
            <a:r>
              <a:rPr lang="en-US" sz="3400" dirty="0"/>
              <a:t>Gain (</a:t>
            </a:r>
            <a:r>
              <a:rPr lang="en-US" sz="3400" dirty="0">
                <a:solidFill>
                  <a:srgbClr val="FF00FF"/>
                </a:solidFill>
              </a:rPr>
              <a:t>G</a:t>
            </a:r>
            <a:r>
              <a:rPr lang="en-US" sz="3400" dirty="0"/>
              <a:t>)</a:t>
            </a:r>
          </a:p>
          <a:p>
            <a:pPr lvl="1"/>
            <a:r>
              <a:rPr lang="en-US" sz="3400" dirty="0"/>
              <a:t>Excess Noise Factor (</a:t>
            </a:r>
            <a:r>
              <a:rPr lang="en-US" sz="3400" dirty="0">
                <a:solidFill>
                  <a:srgbClr val="FF00FF"/>
                </a:solidFill>
              </a:rPr>
              <a:t>ENF</a:t>
            </a:r>
            <a:r>
              <a:rPr lang="en-US" sz="3400" dirty="0"/>
              <a:t>)</a:t>
            </a:r>
          </a:p>
          <a:p>
            <a:r>
              <a:rPr lang="en-US" sz="3800" dirty="0"/>
              <a:t>How to Measure These </a:t>
            </a:r>
            <a:r>
              <a:rPr lang="en-US" sz="3800" dirty="0" smtClean="0"/>
              <a:t>Parameters</a:t>
            </a:r>
          </a:p>
          <a:p>
            <a:endParaRPr lang="en-US" sz="3800" dirty="0"/>
          </a:p>
          <a:p>
            <a:r>
              <a:rPr lang="en-US" sz="3800" dirty="0" smtClean="0"/>
              <a:t>Energy </a:t>
            </a:r>
            <a:r>
              <a:rPr lang="en-US" sz="3800" dirty="0"/>
              <a:t>Resolution (</a:t>
            </a:r>
            <a:r>
              <a:rPr lang="en-US" sz="3800" dirty="0">
                <a:solidFill>
                  <a:srgbClr val="FF00FF"/>
                </a:solidFill>
                <a:sym typeface="Symbol" charset="0"/>
              </a:rPr>
              <a:t>/E</a:t>
            </a:r>
            <a:r>
              <a:rPr lang="en-US" sz="3800" dirty="0" smtClean="0">
                <a:sym typeface="Symbol" charset="0"/>
              </a:rPr>
              <a:t>)</a:t>
            </a:r>
            <a:endParaRPr lang="en-US" sz="3800" dirty="0">
              <a:sym typeface="Symbol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2971800" y="4953000"/>
            <a:ext cx="304800" cy="609600"/>
          </a:xfrm>
          <a:prstGeom prst="downArrow">
            <a:avLst/>
          </a:prstGeom>
          <a:ln w="38100" cmpd="sng">
            <a:solidFill>
              <a:schemeClr val="accent5">
                <a:lumMod val="75000"/>
              </a:schemeClr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2E6D0069-A5A5-2640-8E1D-58A3D5D02CA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596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514600"/>
            <a:ext cx="7391400" cy="1905000"/>
          </a:xfrm>
          <a:solidFill>
            <a:srgbClr val="CCFFCC"/>
          </a:solidFill>
        </p:spPr>
        <p:txBody>
          <a:bodyPr/>
          <a:lstStyle/>
          <a:p>
            <a:r>
              <a:rPr lang="en-US" dirty="0" smtClean="0"/>
              <a:t>Quantum Efficiency (QE)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6927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Quantum Efficiency (QE)</a:t>
            </a:r>
          </a:p>
        </p:txBody>
      </p:sp>
      <p:sp>
        <p:nvSpPr>
          <p:cNvPr id="530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350" y="1006475"/>
            <a:ext cx="9340850" cy="5883275"/>
          </a:xfrm>
        </p:spPr>
        <p:txBody>
          <a:bodyPr/>
          <a:lstStyle/>
          <a:p>
            <a:r>
              <a:rPr lang="en-US" sz="4400" dirty="0"/>
              <a:t>Definition</a:t>
            </a:r>
            <a:r>
              <a:rPr lang="en-US" sz="4400" dirty="0" smtClean="0"/>
              <a:t>:</a:t>
            </a:r>
          </a:p>
          <a:p>
            <a:endParaRPr lang="en-US" sz="4400" dirty="0" smtClean="0"/>
          </a:p>
          <a:p>
            <a:endParaRPr lang="en-US" sz="4400" dirty="0"/>
          </a:p>
          <a:p>
            <a:endParaRPr lang="en-US" sz="4400" dirty="0" smtClean="0"/>
          </a:p>
          <a:p>
            <a:endParaRPr lang="en-US" sz="4400" dirty="0"/>
          </a:p>
          <a:p>
            <a:r>
              <a:rPr lang="en-US" sz="4400" dirty="0" smtClean="0"/>
              <a:t>The single most important quantity</a:t>
            </a:r>
            <a:endParaRPr lang="en-US" sz="4400" dirty="0"/>
          </a:p>
          <a:p>
            <a:pPr lvl="1"/>
            <a:endParaRPr lang="en-US" sz="4100" dirty="0"/>
          </a:p>
          <a:p>
            <a:endParaRPr lang="en-US" sz="4400" dirty="0"/>
          </a:p>
          <a:p>
            <a:endParaRPr lang="en-US" sz="4400" dirty="0"/>
          </a:p>
          <a:p>
            <a:endParaRPr lang="en-US" sz="4400" dirty="0"/>
          </a:p>
          <a:p>
            <a:endParaRPr lang="en-US" sz="4400" dirty="0"/>
          </a:p>
          <a:p>
            <a:endParaRPr lang="en-US" sz="4400" dirty="0"/>
          </a:p>
        </p:txBody>
      </p:sp>
      <p:graphicFrame>
        <p:nvGraphicFramePr>
          <p:cNvPr id="53043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3091153"/>
              </p:ext>
            </p:extLst>
          </p:nvPr>
        </p:nvGraphicFramePr>
        <p:xfrm>
          <a:off x="838200" y="2057400"/>
          <a:ext cx="7818437" cy="324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95" name="Equation" r:id="rId3" imgW="2197080" imgH="914400" progId="Equation.3">
                  <p:embed/>
                </p:oleObj>
              </mc:Choice>
              <mc:Fallback>
                <p:oleObj name="Equation" r:id="rId3" imgW="219708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057400"/>
                        <a:ext cx="7818437" cy="324802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CC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2E6D0069-A5A5-2640-8E1D-58A3D5D02CA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1618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0"/>
            <a:ext cx="7485935" cy="692574"/>
          </a:xfrm>
          <a:noFill/>
          <a:ln/>
        </p:spPr>
        <p:txBody>
          <a:bodyPr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r>
              <a:rPr lang="en-US" altLang="ja-JP" sz="42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QE curves of 6 types</a:t>
            </a:r>
          </a:p>
        </p:txBody>
      </p:sp>
      <p:pic>
        <p:nvPicPr>
          <p:cNvPr id="21401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" y="762000"/>
            <a:ext cx="9121140" cy="61772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14020" name="Line 4"/>
          <p:cNvSpPr>
            <a:spLocks noChangeShapeType="1"/>
          </p:cNvSpPr>
          <p:nvPr/>
        </p:nvSpPr>
        <p:spPr bwMode="auto">
          <a:xfrm>
            <a:off x="1398509" y="5432213"/>
            <a:ext cx="880110" cy="0"/>
          </a:xfrm>
          <a:prstGeom prst="line">
            <a:avLst/>
          </a:prstGeom>
          <a:noFill/>
          <a:ln w="38100">
            <a:solidFill>
              <a:srgbClr val="D60093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 anchor="ctr"/>
          <a:lstStyle/>
          <a:p>
            <a:endParaRPr lang="en-US"/>
          </a:p>
        </p:txBody>
      </p:sp>
      <p:sp>
        <p:nvSpPr>
          <p:cNvPr id="214021" name="Line 5"/>
          <p:cNvSpPr>
            <a:spLocks noChangeShapeType="1"/>
          </p:cNvSpPr>
          <p:nvPr/>
        </p:nvSpPr>
        <p:spPr bwMode="auto">
          <a:xfrm>
            <a:off x="2230279" y="5432213"/>
            <a:ext cx="158686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 anchor="ctr"/>
          <a:lstStyle/>
          <a:p>
            <a:endParaRPr lang="en-US"/>
          </a:p>
        </p:txBody>
      </p:sp>
      <p:sp>
        <p:nvSpPr>
          <p:cNvPr id="214022" name="Line 6"/>
          <p:cNvSpPr>
            <a:spLocks noChangeShapeType="1"/>
          </p:cNvSpPr>
          <p:nvPr/>
        </p:nvSpPr>
        <p:spPr bwMode="auto">
          <a:xfrm>
            <a:off x="3817144" y="5432213"/>
            <a:ext cx="3252074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 anchor="ctr"/>
          <a:lstStyle/>
          <a:p>
            <a:endParaRPr lang="en-US"/>
          </a:p>
        </p:txBody>
      </p:sp>
      <p:sp>
        <p:nvSpPr>
          <p:cNvPr id="214023" name="Line 7"/>
          <p:cNvSpPr>
            <a:spLocks noChangeShapeType="1"/>
          </p:cNvSpPr>
          <p:nvPr/>
        </p:nvSpPr>
        <p:spPr bwMode="auto">
          <a:xfrm>
            <a:off x="7069218" y="5432213"/>
            <a:ext cx="1841896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 anchor="ctr"/>
          <a:lstStyle/>
          <a:p>
            <a:endParaRPr lang="en-US"/>
          </a:p>
        </p:txBody>
      </p:sp>
      <p:sp>
        <p:nvSpPr>
          <p:cNvPr id="214024" name="Text Box 8"/>
          <p:cNvSpPr txBox="1">
            <a:spLocks noChangeArrowheads="1"/>
          </p:cNvSpPr>
          <p:nvPr/>
        </p:nvSpPr>
        <p:spPr bwMode="auto">
          <a:xfrm>
            <a:off x="1471852" y="5508415"/>
            <a:ext cx="743426" cy="42333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6661" tIns="48331" rIns="96661" bIns="48331">
            <a:spAutoFit/>
          </a:bodyPr>
          <a:lstStyle/>
          <a:p>
            <a:pPr algn="ctr" eaLnBrk="0" hangingPunct="0"/>
            <a:r>
              <a:rPr lang="en-US" altLang="ja-JP" sz="2100" b="1">
                <a:solidFill>
                  <a:srgbClr val="D60093"/>
                </a:solidFill>
              </a:rPr>
              <a:t>VUV</a:t>
            </a:r>
          </a:p>
        </p:txBody>
      </p:sp>
      <p:sp>
        <p:nvSpPr>
          <p:cNvPr id="214025" name="Text Box 9"/>
          <p:cNvSpPr txBox="1">
            <a:spLocks noChangeArrowheads="1"/>
          </p:cNvSpPr>
          <p:nvPr/>
        </p:nvSpPr>
        <p:spPr bwMode="auto">
          <a:xfrm>
            <a:off x="2683669" y="5508415"/>
            <a:ext cx="565071" cy="42333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6661" tIns="48331" rIns="96661" bIns="48331">
            <a:spAutoFit/>
          </a:bodyPr>
          <a:lstStyle/>
          <a:p>
            <a:pPr algn="ctr" eaLnBrk="0" hangingPunct="0"/>
            <a:r>
              <a:rPr lang="en-US" altLang="ja-JP" sz="2100" b="1">
                <a:solidFill>
                  <a:srgbClr val="0000FF"/>
                </a:solidFill>
              </a:rPr>
              <a:t>UV</a:t>
            </a:r>
          </a:p>
        </p:txBody>
      </p:sp>
      <p:sp>
        <p:nvSpPr>
          <p:cNvPr id="214026" name="Text Box 10"/>
          <p:cNvSpPr txBox="1">
            <a:spLocks noChangeArrowheads="1"/>
          </p:cNvSpPr>
          <p:nvPr/>
        </p:nvSpPr>
        <p:spPr bwMode="auto">
          <a:xfrm>
            <a:off x="4811069" y="5486400"/>
            <a:ext cx="1058483" cy="42077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6661" tIns="48331" rIns="96661" bIns="48331">
            <a:spAutoFit/>
          </a:bodyPr>
          <a:lstStyle/>
          <a:p>
            <a:pPr algn="ctr" eaLnBrk="0" hangingPunct="0"/>
            <a:r>
              <a:rPr lang="en-US" altLang="ja-JP" sz="2100" b="1" dirty="0" smtClean="0">
                <a:solidFill>
                  <a:srgbClr val="00CC00"/>
                </a:solidFill>
              </a:rPr>
              <a:t>Visible</a:t>
            </a:r>
            <a:endParaRPr lang="en-US" altLang="ja-JP" sz="2100" b="1" dirty="0">
              <a:solidFill>
                <a:srgbClr val="00CC00"/>
              </a:solidFill>
            </a:endParaRPr>
          </a:p>
        </p:txBody>
      </p:sp>
      <p:sp>
        <p:nvSpPr>
          <p:cNvPr id="214027" name="Text Box 11"/>
          <p:cNvSpPr txBox="1">
            <a:spLocks noChangeArrowheads="1"/>
          </p:cNvSpPr>
          <p:nvPr/>
        </p:nvSpPr>
        <p:spPr bwMode="auto">
          <a:xfrm>
            <a:off x="7330868" y="5485113"/>
            <a:ext cx="1813560" cy="42333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6661" tIns="48331" rIns="96661" bIns="48331">
            <a:spAutoFit/>
          </a:bodyPr>
          <a:lstStyle/>
          <a:p>
            <a:pPr algn="ctr" eaLnBrk="0" hangingPunct="0"/>
            <a:r>
              <a:rPr lang="en-US" altLang="ja-JP" sz="2100" b="1" dirty="0" smtClean="0">
                <a:solidFill>
                  <a:srgbClr val="FF0000"/>
                </a:solidFill>
              </a:rPr>
              <a:t>Infra-Red</a:t>
            </a:r>
            <a:endParaRPr lang="en-US" altLang="ja-JP" sz="2100" b="1" dirty="0">
              <a:solidFill>
                <a:srgbClr val="FF0000"/>
              </a:solidFill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2E6D0069-A5A5-2640-8E1D-58A3D5D02CA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1154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4287C-0630-D540-9799-AB1685F9940B}" type="slidenum">
              <a:rPr lang="en-US"/>
              <a:pPr/>
              <a:t>17</a:t>
            </a:fld>
            <a:endParaRPr lang="en-US"/>
          </a:p>
        </p:txBody>
      </p:sp>
      <p:sp>
        <p:nvSpPr>
          <p:cNvPr id="64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Typical QE</a:t>
            </a:r>
          </a:p>
        </p:txBody>
      </p:sp>
      <p:pic>
        <p:nvPicPr>
          <p:cNvPr id="64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8" y="973138"/>
            <a:ext cx="7040562" cy="634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4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4525963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49222" name="Text Box 6"/>
          <p:cNvSpPr txBox="1">
            <a:spLocks noChangeArrowheads="1"/>
          </p:cNvSpPr>
          <p:nvPr/>
        </p:nvSpPr>
        <p:spPr bwMode="auto">
          <a:xfrm>
            <a:off x="365125" y="4978400"/>
            <a:ext cx="1806575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b="1" dirty="0" err="1">
                <a:solidFill>
                  <a:srgbClr val="FF3399"/>
                </a:solidFill>
              </a:rPr>
              <a:t>Bialkali</a:t>
            </a:r>
            <a:r>
              <a:rPr lang="en-US" sz="2800" b="1" dirty="0">
                <a:solidFill>
                  <a:srgbClr val="FF3399"/>
                </a:solidFill>
              </a:rPr>
              <a:t>:</a:t>
            </a:r>
          </a:p>
          <a:p>
            <a:pPr algn="l"/>
            <a:r>
              <a:rPr lang="en-US" sz="2800" b="1" dirty="0" err="1">
                <a:solidFill>
                  <a:srgbClr val="FF3399"/>
                </a:solidFill>
              </a:rPr>
              <a:t>Sb</a:t>
            </a:r>
            <a:r>
              <a:rPr lang="en-US" sz="2800" b="1" dirty="0">
                <a:solidFill>
                  <a:srgbClr val="FF3399"/>
                </a:solidFill>
              </a:rPr>
              <a:t>-</a:t>
            </a:r>
            <a:r>
              <a:rPr lang="en-US" sz="2800" b="1" dirty="0" err="1">
                <a:solidFill>
                  <a:srgbClr val="FF3399"/>
                </a:solidFill>
              </a:rPr>
              <a:t>Rb</a:t>
            </a:r>
            <a:r>
              <a:rPr lang="en-US" sz="2800" b="1" dirty="0">
                <a:solidFill>
                  <a:srgbClr val="FF3399"/>
                </a:solidFill>
              </a:rPr>
              <a:t>-Cs</a:t>
            </a:r>
          </a:p>
          <a:p>
            <a:pPr algn="l"/>
            <a:r>
              <a:rPr lang="en-US" sz="2800" b="1" dirty="0" err="1">
                <a:solidFill>
                  <a:srgbClr val="FF3399"/>
                </a:solidFill>
              </a:rPr>
              <a:t>Sb</a:t>
            </a:r>
            <a:r>
              <a:rPr lang="en-US" sz="2800" b="1" dirty="0">
                <a:solidFill>
                  <a:srgbClr val="FF3399"/>
                </a:solidFill>
              </a:rPr>
              <a:t>-K-Cs</a:t>
            </a:r>
          </a:p>
        </p:txBody>
      </p:sp>
    </p:spTree>
    <p:extLst>
      <p:ext uri="{BB962C8B-B14F-4D97-AF65-F5344CB8AC3E}">
        <p14:creationId xmlns:p14="http://schemas.microsoft.com/office/powerpoint/2010/main" val="16800470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3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" y="968587"/>
            <a:ext cx="7847648" cy="6180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99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76200"/>
            <a:ext cx="7560945" cy="69257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r>
              <a:rPr lang="en-US" altLang="ja-JP" sz="4200">
                <a:effectLst>
                  <a:outerShdw blurRad="38100" dist="38100" dir="2700000" algn="tl">
                    <a:srgbClr val="DDDDDD"/>
                  </a:outerShdw>
                </a:effectLst>
              </a:rPr>
              <a:t>Transmittance of windows</a:t>
            </a:r>
          </a:p>
        </p:txBody>
      </p:sp>
      <p:sp>
        <p:nvSpPr>
          <p:cNvPr id="209925" name="Text Box 5"/>
          <p:cNvSpPr txBox="1">
            <a:spLocks noChangeArrowheads="1"/>
          </p:cNvSpPr>
          <p:nvPr/>
        </p:nvSpPr>
        <p:spPr bwMode="auto">
          <a:xfrm>
            <a:off x="6615827" y="3119120"/>
            <a:ext cx="1169836" cy="482327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/>
          <a:p>
            <a:pPr eaLnBrk="0" hangingPunct="0"/>
            <a:r>
              <a:rPr lang="en-US" altLang="ja-JP" sz="2500" b="1">
                <a:solidFill>
                  <a:srgbClr val="A50021"/>
                </a:solidFill>
                <a:latin typeface="+mn-lt"/>
                <a:ea typeface="HGPｺﾞｼｯｸE" charset="0"/>
                <a:cs typeface="HGPｺﾞｼｯｸE" charset="0"/>
              </a:rPr>
              <a:t>popular</a:t>
            </a:r>
          </a:p>
        </p:txBody>
      </p:sp>
      <p:sp>
        <p:nvSpPr>
          <p:cNvPr id="209926" name="Line 6"/>
          <p:cNvSpPr>
            <a:spLocks noChangeShapeType="1"/>
          </p:cNvSpPr>
          <p:nvPr/>
        </p:nvSpPr>
        <p:spPr bwMode="auto">
          <a:xfrm>
            <a:off x="7069217" y="6422814"/>
            <a:ext cx="0" cy="30649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2158" tIns="51079" rIns="102158" bIns="51079" anchor="ctr"/>
          <a:lstStyle/>
          <a:p>
            <a:endParaRPr lang="en-US"/>
          </a:p>
        </p:txBody>
      </p:sp>
      <p:sp>
        <p:nvSpPr>
          <p:cNvPr id="209927" name="Line 7"/>
          <p:cNvSpPr>
            <a:spLocks noChangeShapeType="1"/>
          </p:cNvSpPr>
          <p:nvPr/>
        </p:nvSpPr>
        <p:spPr bwMode="auto">
          <a:xfrm>
            <a:off x="4422220" y="6576907"/>
            <a:ext cx="264866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2158" tIns="51079" rIns="102158" bIns="51079" anchor="ctr"/>
          <a:lstStyle/>
          <a:p>
            <a:endParaRPr lang="en-US"/>
          </a:p>
        </p:txBody>
      </p:sp>
      <p:sp>
        <p:nvSpPr>
          <p:cNvPr id="209928" name="Line 8"/>
          <p:cNvSpPr>
            <a:spLocks noChangeShapeType="1"/>
          </p:cNvSpPr>
          <p:nvPr/>
        </p:nvSpPr>
        <p:spPr bwMode="auto">
          <a:xfrm flipH="1">
            <a:off x="1625204" y="6576907"/>
            <a:ext cx="274867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2158" tIns="51079" rIns="102158" bIns="51079" anchor="ctr"/>
          <a:lstStyle/>
          <a:p>
            <a:endParaRPr lang="en-US"/>
          </a:p>
        </p:txBody>
      </p:sp>
      <p:sp>
        <p:nvSpPr>
          <p:cNvPr id="209929" name="Line 9"/>
          <p:cNvSpPr>
            <a:spLocks noChangeShapeType="1"/>
          </p:cNvSpPr>
          <p:nvPr/>
        </p:nvSpPr>
        <p:spPr bwMode="auto">
          <a:xfrm flipV="1">
            <a:off x="7069217" y="6576907"/>
            <a:ext cx="17385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2158" tIns="51079" rIns="102158" bIns="51079" anchor="ctr"/>
          <a:lstStyle/>
          <a:p>
            <a:endParaRPr lang="en-US"/>
          </a:p>
        </p:txBody>
      </p:sp>
      <p:sp>
        <p:nvSpPr>
          <p:cNvPr id="209930" name="Line 10"/>
          <p:cNvSpPr>
            <a:spLocks noChangeShapeType="1"/>
          </p:cNvSpPr>
          <p:nvPr/>
        </p:nvSpPr>
        <p:spPr bwMode="auto">
          <a:xfrm>
            <a:off x="4422220" y="6422814"/>
            <a:ext cx="0" cy="30649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2158" tIns="51079" rIns="102158" bIns="51079" anchor="ctr"/>
          <a:lstStyle/>
          <a:p>
            <a:endParaRPr lang="en-US"/>
          </a:p>
        </p:txBody>
      </p:sp>
      <p:sp>
        <p:nvSpPr>
          <p:cNvPr id="209931" name="Rectangle 11"/>
          <p:cNvSpPr>
            <a:spLocks noChangeArrowheads="1"/>
          </p:cNvSpPr>
          <p:nvPr/>
        </p:nvSpPr>
        <p:spPr bwMode="auto">
          <a:xfrm>
            <a:off x="8127683" y="6883401"/>
            <a:ext cx="378381" cy="23029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 anchor="ctr"/>
          <a:lstStyle/>
          <a:p>
            <a:endParaRPr lang="en-US"/>
          </a:p>
        </p:txBody>
      </p:sp>
      <p:sp>
        <p:nvSpPr>
          <p:cNvPr id="209932" name="Text Box 12"/>
          <p:cNvSpPr txBox="1">
            <a:spLocks noChangeArrowheads="1"/>
          </p:cNvSpPr>
          <p:nvPr/>
        </p:nvSpPr>
        <p:spPr bwMode="auto">
          <a:xfrm>
            <a:off x="7447598" y="6499013"/>
            <a:ext cx="1285161" cy="48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/>
          <a:p>
            <a:pPr eaLnBrk="0" hangingPunct="0"/>
            <a:r>
              <a:rPr lang="en-US" altLang="ja-JP" sz="2500" b="1">
                <a:solidFill>
                  <a:srgbClr val="009900"/>
                </a:solidFill>
              </a:rPr>
              <a:t>Visible</a:t>
            </a:r>
          </a:p>
        </p:txBody>
      </p:sp>
      <p:sp>
        <p:nvSpPr>
          <p:cNvPr id="209933" name="Text Box 13"/>
          <p:cNvSpPr txBox="1">
            <a:spLocks noChangeArrowheads="1"/>
          </p:cNvSpPr>
          <p:nvPr/>
        </p:nvSpPr>
        <p:spPr bwMode="auto">
          <a:xfrm>
            <a:off x="5330666" y="6499013"/>
            <a:ext cx="906780" cy="48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/>
          <a:p>
            <a:pPr eaLnBrk="0" hangingPunct="0"/>
            <a:r>
              <a:rPr lang="en-US" altLang="ja-JP" sz="2500" b="1">
                <a:solidFill>
                  <a:srgbClr val="0000FF"/>
                </a:solidFill>
              </a:rPr>
              <a:t>UV</a:t>
            </a:r>
          </a:p>
        </p:txBody>
      </p:sp>
      <p:sp>
        <p:nvSpPr>
          <p:cNvPr id="209934" name="Text Box 14"/>
          <p:cNvSpPr txBox="1">
            <a:spLocks noChangeArrowheads="1"/>
          </p:cNvSpPr>
          <p:nvPr/>
        </p:nvSpPr>
        <p:spPr bwMode="auto">
          <a:xfrm>
            <a:off x="2456974" y="6576907"/>
            <a:ext cx="1058466" cy="48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/>
          <a:p>
            <a:pPr eaLnBrk="0" hangingPunct="0"/>
            <a:r>
              <a:rPr lang="en-US" altLang="ja-JP" sz="2500" b="1">
                <a:solidFill>
                  <a:srgbClr val="D60093"/>
                </a:solidFill>
              </a:rPr>
              <a:t>VUV</a:t>
            </a:r>
          </a:p>
        </p:txBody>
      </p:sp>
      <p:sp>
        <p:nvSpPr>
          <p:cNvPr id="209936" name="Rectangle 16"/>
          <p:cNvSpPr>
            <a:spLocks noChangeArrowheads="1"/>
          </p:cNvSpPr>
          <p:nvPr/>
        </p:nvSpPr>
        <p:spPr bwMode="auto">
          <a:xfrm>
            <a:off x="5934076" y="2506134"/>
            <a:ext cx="1663541" cy="6129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 anchor="ctr"/>
          <a:lstStyle/>
          <a:p>
            <a:endParaRPr lang="en-US"/>
          </a:p>
        </p:txBody>
      </p:sp>
      <p:sp>
        <p:nvSpPr>
          <p:cNvPr id="209937" name="Line 17"/>
          <p:cNvSpPr>
            <a:spLocks noChangeShapeType="1"/>
          </p:cNvSpPr>
          <p:nvPr/>
        </p:nvSpPr>
        <p:spPr bwMode="auto">
          <a:xfrm>
            <a:off x="1851899" y="5501641"/>
            <a:ext cx="3628786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lg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/>
          <a:lstStyle/>
          <a:p>
            <a:endParaRPr lang="en-US">
              <a:solidFill>
                <a:srgbClr val="A50021"/>
              </a:solidFill>
              <a:latin typeface="+mn-lt"/>
            </a:endParaRPr>
          </a:p>
        </p:txBody>
      </p:sp>
      <p:sp>
        <p:nvSpPr>
          <p:cNvPr id="209938" name="Text Box 18"/>
          <p:cNvSpPr txBox="1">
            <a:spLocks noChangeArrowheads="1"/>
          </p:cNvSpPr>
          <p:nvPr/>
        </p:nvSpPr>
        <p:spPr bwMode="auto">
          <a:xfrm>
            <a:off x="2456974" y="5577840"/>
            <a:ext cx="2197085" cy="482327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/>
          <a:p>
            <a:pPr eaLnBrk="0" hangingPunct="0"/>
            <a:r>
              <a:rPr lang="en-US" altLang="ja-JP" sz="2500" b="1">
                <a:solidFill>
                  <a:srgbClr val="A50021"/>
                </a:solidFill>
                <a:latin typeface="+mn-lt"/>
                <a:ea typeface="HGPｺﾞｼｯｸE" charset="0"/>
                <a:cs typeface="HGPｺﾞｼｯｸE" charset="0"/>
              </a:rPr>
              <a:t>More Expensive</a:t>
            </a:r>
          </a:p>
        </p:txBody>
      </p:sp>
      <p:sp>
        <p:nvSpPr>
          <p:cNvPr id="209939" name="Text Box 19"/>
          <p:cNvSpPr txBox="1">
            <a:spLocks noChangeArrowheads="1"/>
          </p:cNvSpPr>
          <p:nvPr/>
        </p:nvSpPr>
        <p:spPr bwMode="auto">
          <a:xfrm>
            <a:off x="1926908" y="4886960"/>
            <a:ext cx="2978023" cy="482327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/>
          <a:p>
            <a:pPr eaLnBrk="0" hangingPunct="0"/>
            <a:r>
              <a:rPr lang="en-US" altLang="ja-JP" sz="2500" b="1" dirty="0">
                <a:solidFill>
                  <a:srgbClr val="A50021"/>
                </a:solidFill>
                <a:latin typeface="+mn-lt"/>
                <a:ea typeface="HGPｺﾞｼｯｸE" charset="0"/>
                <a:cs typeface="HGPｺﾞｼｯｸE" charset="0"/>
              </a:rPr>
              <a:t>Wavelength is Shorter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568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FAQ</a:t>
            </a:r>
          </a:p>
        </p:txBody>
      </p:sp>
      <p:sp>
        <p:nvSpPr>
          <p:cNvPr id="65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" y="1692275"/>
            <a:ext cx="9340850" cy="5013325"/>
          </a:xfrm>
        </p:spPr>
        <p:txBody>
          <a:bodyPr/>
          <a:lstStyle/>
          <a:p>
            <a:r>
              <a:rPr lang="en-US" dirty="0" smtClean="0"/>
              <a:t>Why is </a:t>
            </a:r>
            <a:r>
              <a:rPr lang="en-US" dirty="0"/>
              <a:t>QE limited to </a:t>
            </a:r>
            <a:r>
              <a:rPr lang="en-US" dirty="0" smtClean="0"/>
              <a:t>~40</a:t>
            </a:r>
            <a:r>
              <a:rPr lang="en-US" dirty="0"/>
              <a:t>% at best?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Competing two factors:</a:t>
            </a:r>
          </a:p>
          <a:p>
            <a:pPr lvl="2"/>
            <a:r>
              <a:rPr lang="en-US" dirty="0"/>
              <a:t>Absorption of photon</a:t>
            </a:r>
          </a:p>
          <a:p>
            <a:pPr lvl="2"/>
            <a:r>
              <a:rPr lang="en-US" dirty="0"/>
              <a:t>Emission of photo-electrons</a:t>
            </a:r>
          </a:p>
          <a:p>
            <a:pPr lvl="1"/>
            <a:r>
              <a:rPr lang="en-US" dirty="0"/>
              <a:t>Isotropic emission of photo-electrons.</a:t>
            </a:r>
          </a:p>
          <a:p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2E6D0069-A5A5-2640-8E1D-58A3D5D02CA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33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5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5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5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5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959850" cy="550545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Concept of Photomultiplier</a:t>
            </a:r>
          </a:p>
          <a:p>
            <a:r>
              <a:rPr lang="en-US" dirty="0" smtClean="0"/>
              <a:t>Basic Properties</a:t>
            </a:r>
          </a:p>
          <a:p>
            <a:pPr lvl="1"/>
            <a:r>
              <a:rPr lang="en-US" dirty="0" smtClean="0"/>
              <a:t>QE, Gain, Time Response</a:t>
            </a:r>
          </a:p>
          <a:p>
            <a:r>
              <a:rPr lang="en-US" dirty="0" smtClean="0"/>
              <a:t>Imperfect Behavior of PMT</a:t>
            </a:r>
          </a:p>
          <a:p>
            <a:pPr lvl="1"/>
            <a:r>
              <a:rPr lang="en-US" dirty="0"/>
              <a:t>Linearity, Uniformity</a:t>
            </a:r>
            <a:r>
              <a:rPr lang="en-US" dirty="0" smtClean="0"/>
              <a:t>, Noise…</a:t>
            </a:r>
          </a:p>
          <a:p>
            <a:r>
              <a:rPr lang="en-US" dirty="0" smtClean="0"/>
              <a:t>Other Vacuum Devices</a:t>
            </a:r>
          </a:p>
          <a:p>
            <a:pPr lvl="1"/>
            <a:r>
              <a:rPr lang="en-US" dirty="0" smtClean="0"/>
              <a:t>Hybrid PD/APD</a:t>
            </a:r>
          </a:p>
          <a:p>
            <a:pPr lvl="1"/>
            <a:r>
              <a:rPr lang="en-US" dirty="0" smtClean="0"/>
              <a:t>Applications</a:t>
            </a:r>
          </a:p>
          <a:p>
            <a:r>
              <a:rPr lang="en-US" dirty="0" smtClean="0"/>
              <a:t>Energy Resolution</a:t>
            </a:r>
          </a:p>
          <a:p>
            <a:r>
              <a:rPr lang="en-US" dirty="0" smtClean="0"/>
              <a:t>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032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FAQ</a:t>
            </a:r>
          </a:p>
        </p:txBody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350" y="1096963"/>
            <a:ext cx="9158288" cy="57927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400" dirty="0" smtClean="0"/>
              <a:t>How can </a:t>
            </a:r>
            <a:r>
              <a:rPr lang="en-US" sz="4400" dirty="0"/>
              <a:t>we measure QE?</a:t>
            </a:r>
          </a:p>
          <a:p>
            <a:pPr lvl="1">
              <a:lnSpc>
                <a:spcPct val="80000"/>
              </a:lnSpc>
            </a:pPr>
            <a:endParaRPr lang="en-US" sz="4000" dirty="0"/>
          </a:p>
          <a:p>
            <a:pPr lvl="1">
              <a:lnSpc>
                <a:spcPct val="80000"/>
              </a:lnSpc>
            </a:pPr>
            <a:r>
              <a:rPr lang="en-US" sz="4100" dirty="0"/>
              <a:t>Connect all the dynodes and the anode.</a:t>
            </a:r>
          </a:p>
          <a:p>
            <a:pPr lvl="1">
              <a:lnSpc>
                <a:spcPct val="80000"/>
              </a:lnSpc>
            </a:pPr>
            <a:r>
              <a:rPr lang="en-US" sz="4100" dirty="0"/>
              <a:t>Supply more than +100V for 100% collection efficiency.</a:t>
            </a:r>
          </a:p>
          <a:p>
            <a:pPr lvl="1">
              <a:lnSpc>
                <a:spcPct val="80000"/>
              </a:lnSpc>
            </a:pPr>
            <a:r>
              <a:rPr lang="en-US" sz="4100" dirty="0"/>
              <a:t>Measure the cathode current (</a:t>
            </a:r>
            <a:r>
              <a:rPr lang="en-US" sz="4100" dirty="0">
                <a:solidFill>
                  <a:srgbClr val="9933FF"/>
                </a:solidFill>
              </a:rPr>
              <a:t>I</a:t>
            </a:r>
            <a:r>
              <a:rPr lang="en-US" sz="4100" baseline="-25000" dirty="0">
                <a:solidFill>
                  <a:srgbClr val="9933FF"/>
                </a:solidFill>
              </a:rPr>
              <a:t>C</a:t>
            </a:r>
            <a:r>
              <a:rPr lang="en-US" sz="4100" dirty="0"/>
              <a:t>).</a:t>
            </a:r>
          </a:p>
          <a:p>
            <a:pPr lvl="1">
              <a:lnSpc>
                <a:spcPct val="80000"/>
              </a:lnSpc>
            </a:pPr>
            <a:r>
              <a:rPr lang="en-US" sz="4100" dirty="0"/>
              <a:t>Compare </a:t>
            </a:r>
            <a:r>
              <a:rPr lang="en-US" sz="4100" dirty="0">
                <a:solidFill>
                  <a:srgbClr val="9933FF"/>
                </a:solidFill>
              </a:rPr>
              <a:t>I</a:t>
            </a:r>
            <a:r>
              <a:rPr lang="en-US" sz="4100" baseline="-25000" dirty="0">
                <a:solidFill>
                  <a:srgbClr val="9933FF"/>
                </a:solidFill>
              </a:rPr>
              <a:t>C</a:t>
            </a:r>
            <a:r>
              <a:rPr lang="en-US" sz="4100" dirty="0"/>
              <a:t> with that of a reference </a:t>
            </a:r>
            <a:r>
              <a:rPr lang="en-US" sz="4100" u="sng" dirty="0"/>
              <a:t>photon-detector with known QE</a:t>
            </a:r>
            <a:r>
              <a:rPr lang="en-US" sz="4100" dirty="0"/>
              <a:t>.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2E6D0069-A5A5-2640-8E1D-58A3D5D02CA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175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6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6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6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ChangeArrowheads="1"/>
          </p:cNvSpPr>
          <p:nvPr/>
        </p:nvSpPr>
        <p:spPr bwMode="auto">
          <a:xfrm>
            <a:off x="0" y="3505200"/>
            <a:ext cx="74613" cy="381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1747" name="Rectangle 3"/>
          <p:cNvSpPr>
            <a:spLocks noChangeArrowheads="1"/>
          </p:cNvSpPr>
          <p:nvPr/>
        </p:nvSpPr>
        <p:spPr bwMode="auto">
          <a:xfrm>
            <a:off x="2286000" y="0"/>
            <a:ext cx="4452896" cy="70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l"/>
            <a:r>
              <a:rPr lang="en-US" sz="4000" b="1" dirty="0">
                <a:solidFill>
                  <a:srgbClr val="800000"/>
                </a:solidFill>
                <a:latin typeface="Tahoma" charset="0"/>
              </a:rPr>
              <a:t>UCLA QE </a:t>
            </a:r>
            <a:r>
              <a:rPr lang="en-US" sz="4000" b="1" dirty="0" smtClean="0">
                <a:solidFill>
                  <a:srgbClr val="800000"/>
                </a:solidFill>
                <a:latin typeface="Tahoma" charset="0"/>
              </a:rPr>
              <a:t>System</a:t>
            </a:r>
            <a:endParaRPr lang="en-US" sz="4000" b="1" dirty="0">
              <a:solidFill>
                <a:srgbClr val="800000"/>
              </a:solidFill>
              <a:latin typeface="Tahoma" charset="0"/>
            </a:endParaRPr>
          </a:p>
        </p:txBody>
      </p:sp>
      <p:sp>
        <p:nvSpPr>
          <p:cNvPr id="671749" name="Freeform 5"/>
          <p:cNvSpPr>
            <a:spLocks/>
          </p:cNvSpPr>
          <p:nvPr/>
        </p:nvSpPr>
        <p:spPr bwMode="auto">
          <a:xfrm>
            <a:off x="5010150" y="2871788"/>
            <a:ext cx="1844675" cy="4062412"/>
          </a:xfrm>
          <a:custGeom>
            <a:avLst/>
            <a:gdLst>
              <a:gd name="T0" fmla="*/ 1077 w 2700"/>
              <a:gd name="T1" fmla="*/ 13 h 5957"/>
              <a:gd name="T2" fmla="*/ 1080 w 2700"/>
              <a:gd name="T3" fmla="*/ 436 h 5957"/>
              <a:gd name="T4" fmla="*/ 900 w 2700"/>
              <a:gd name="T5" fmla="*/ 436 h 5957"/>
              <a:gd name="T6" fmla="*/ 900 w 2700"/>
              <a:gd name="T7" fmla="*/ 971 h 5957"/>
              <a:gd name="T8" fmla="*/ 1080 w 2700"/>
              <a:gd name="T9" fmla="*/ 971 h 5957"/>
              <a:gd name="T10" fmla="*/ 1080 w 2700"/>
              <a:gd name="T11" fmla="*/ 1861 h 5957"/>
              <a:gd name="T12" fmla="*/ 900 w 2700"/>
              <a:gd name="T13" fmla="*/ 1861 h 5957"/>
              <a:gd name="T14" fmla="*/ 900 w 2700"/>
              <a:gd name="T15" fmla="*/ 2039 h 5957"/>
              <a:gd name="T16" fmla="*/ 1080 w 2700"/>
              <a:gd name="T17" fmla="*/ 2039 h 5957"/>
              <a:gd name="T18" fmla="*/ 1080 w 2700"/>
              <a:gd name="T19" fmla="*/ 2217 h 5957"/>
              <a:gd name="T20" fmla="*/ 0 w 2700"/>
              <a:gd name="T21" fmla="*/ 2217 h 5957"/>
              <a:gd name="T22" fmla="*/ 0 w 2700"/>
              <a:gd name="T23" fmla="*/ 3286 h 5957"/>
              <a:gd name="T24" fmla="*/ 1080 w 2700"/>
              <a:gd name="T25" fmla="*/ 3286 h 5957"/>
              <a:gd name="T26" fmla="*/ 1080 w 2700"/>
              <a:gd name="T27" fmla="*/ 3464 h 5957"/>
              <a:gd name="T28" fmla="*/ 900 w 2700"/>
              <a:gd name="T29" fmla="*/ 3464 h 5957"/>
              <a:gd name="T30" fmla="*/ 900 w 2700"/>
              <a:gd name="T31" fmla="*/ 3642 h 5957"/>
              <a:gd name="T32" fmla="*/ 1080 w 2700"/>
              <a:gd name="T33" fmla="*/ 3642 h 5957"/>
              <a:gd name="T34" fmla="*/ 1080 w 2700"/>
              <a:gd name="T35" fmla="*/ 4176 h 5957"/>
              <a:gd name="T36" fmla="*/ 180 w 2700"/>
              <a:gd name="T37" fmla="*/ 4176 h 5957"/>
              <a:gd name="T38" fmla="*/ 180 w 2700"/>
              <a:gd name="T39" fmla="*/ 5957 h 5957"/>
              <a:gd name="T40" fmla="*/ 2520 w 2700"/>
              <a:gd name="T41" fmla="*/ 5957 h 5957"/>
              <a:gd name="T42" fmla="*/ 2520 w 2700"/>
              <a:gd name="T43" fmla="*/ 4176 h 5957"/>
              <a:gd name="T44" fmla="*/ 1620 w 2700"/>
              <a:gd name="T45" fmla="*/ 4176 h 5957"/>
              <a:gd name="T46" fmla="*/ 1620 w 2700"/>
              <a:gd name="T47" fmla="*/ 3642 h 5957"/>
              <a:gd name="T48" fmla="*/ 1800 w 2700"/>
              <a:gd name="T49" fmla="*/ 3642 h 5957"/>
              <a:gd name="T50" fmla="*/ 1800 w 2700"/>
              <a:gd name="T51" fmla="*/ 3464 h 5957"/>
              <a:gd name="T52" fmla="*/ 1620 w 2700"/>
              <a:gd name="T53" fmla="*/ 3464 h 5957"/>
              <a:gd name="T54" fmla="*/ 1620 w 2700"/>
              <a:gd name="T55" fmla="*/ 3286 h 5957"/>
              <a:gd name="T56" fmla="*/ 2700 w 2700"/>
              <a:gd name="T57" fmla="*/ 3286 h 5957"/>
              <a:gd name="T58" fmla="*/ 2700 w 2700"/>
              <a:gd name="T59" fmla="*/ 2217 h 5957"/>
              <a:gd name="T60" fmla="*/ 1620 w 2700"/>
              <a:gd name="T61" fmla="*/ 2217 h 5957"/>
              <a:gd name="T62" fmla="*/ 1620 w 2700"/>
              <a:gd name="T63" fmla="*/ 2039 h 5957"/>
              <a:gd name="T64" fmla="*/ 1800 w 2700"/>
              <a:gd name="T65" fmla="*/ 2039 h 5957"/>
              <a:gd name="T66" fmla="*/ 1800 w 2700"/>
              <a:gd name="T67" fmla="*/ 1861 h 5957"/>
              <a:gd name="T68" fmla="*/ 1620 w 2700"/>
              <a:gd name="T69" fmla="*/ 1861 h 5957"/>
              <a:gd name="T70" fmla="*/ 1620 w 2700"/>
              <a:gd name="T71" fmla="*/ 971 h 5957"/>
              <a:gd name="T72" fmla="*/ 1800 w 2700"/>
              <a:gd name="T73" fmla="*/ 971 h 5957"/>
              <a:gd name="T74" fmla="*/ 1800 w 2700"/>
              <a:gd name="T75" fmla="*/ 436 h 5957"/>
              <a:gd name="T76" fmla="*/ 1620 w 2700"/>
              <a:gd name="T77" fmla="*/ 436 h 5957"/>
              <a:gd name="T78" fmla="*/ 1619 w 2700"/>
              <a:gd name="T79" fmla="*/ 0 h 59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700" h="5957">
                <a:moveTo>
                  <a:pt x="1077" y="13"/>
                </a:moveTo>
                <a:lnTo>
                  <a:pt x="1080" y="436"/>
                </a:lnTo>
                <a:lnTo>
                  <a:pt x="900" y="436"/>
                </a:lnTo>
                <a:lnTo>
                  <a:pt x="900" y="971"/>
                </a:lnTo>
                <a:lnTo>
                  <a:pt x="1080" y="971"/>
                </a:lnTo>
                <a:lnTo>
                  <a:pt x="1080" y="1861"/>
                </a:lnTo>
                <a:lnTo>
                  <a:pt x="900" y="1861"/>
                </a:lnTo>
                <a:lnTo>
                  <a:pt x="900" y="2039"/>
                </a:lnTo>
                <a:lnTo>
                  <a:pt x="1080" y="2039"/>
                </a:lnTo>
                <a:lnTo>
                  <a:pt x="1080" y="2217"/>
                </a:lnTo>
                <a:lnTo>
                  <a:pt x="0" y="2217"/>
                </a:lnTo>
                <a:lnTo>
                  <a:pt x="0" y="3286"/>
                </a:lnTo>
                <a:lnTo>
                  <a:pt x="1080" y="3286"/>
                </a:lnTo>
                <a:lnTo>
                  <a:pt x="1080" y="3464"/>
                </a:lnTo>
                <a:lnTo>
                  <a:pt x="900" y="3464"/>
                </a:lnTo>
                <a:lnTo>
                  <a:pt x="900" y="3642"/>
                </a:lnTo>
                <a:lnTo>
                  <a:pt x="1080" y="3642"/>
                </a:lnTo>
                <a:lnTo>
                  <a:pt x="1080" y="4176"/>
                </a:lnTo>
                <a:lnTo>
                  <a:pt x="180" y="4176"/>
                </a:lnTo>
                <a:lnTo>
                  <a:pt x="180" y="5957"/>
                </a:lnTo>
                <a:lnTo>
                  <a:pt x="2520" y="5957"/>
                </a:lnTo>
                <a:lnTo>
                  <a:pt x="2520" y="4176"/>
                </a:lnTo>
                <a:lnTo>
                  <a:pt x="1620" y="4176"/>
                </a:lnTo>
                <a:lnTo>
                  <a:pt x="1620" y="3642"/>
                </a:lnTo>
                <a:lnTo>
                  <a:pt x="1800" y="3642"/>
                </a:lnTo>
                <a:lnTo>
                  <a:pt x="1800" y="3464"/>
                </a:lnTo>
                <a:lnTo>
                  <a:pt x="1620" y="3464"/>
                </a:lnTo>
                <a:lnTo>
                  <a:pt x="1620" y="3286"/>
                </a:lnTo>
                <a:lnTo>
                  <a:pt x="2700" y="3286"/>
                </a:lnTo>
                <a:lnTo>
                  <a:pt x="2700" y="2217"/>
                </a:lnTo>
                <a:lnTo>
                  <a:pt x="1620" y="2217"/>
                </a:lnTo>
                <a:lnTo>
                  <a:pt x="1620" y="2039"/>
                </a:lnTo>
                <a:lnTo>
                  <a:pt x="1800" y="2039"/>
                </a:lnTo>
                <a:lnTo>
                  <a:pt x="1800" y="1861"/>
                </a:lnTo>
                <a:lnTo>
                  <a:pt x="1620" y="1861"/>
                </a:lnTo>
                <a:lnTo>
                  <a:pt x="1620" y="971"/>
                </a:lnTo>
                <a:lnTo>
                  <a:pt x="1800" y="971"/>
                </a:lnTo>
                <a:lnTo>
                  <a:pt x="1800" y="436"/>
                </a:lnTo>
                <a:lnTo>
                  <a:pt x="1620" y="436"/>
                </a:lnTo>
                <a:lnTo>
                  <a:pt x="1619" y="0"/>
                </a:lnTo>
              </a:path>
            </a:pathLst>
          </a:custGeom>
          <a:solidFill>
            <a:srgbClr val="CEC49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1750" name="Oval 6"/>
          <p:cNvSpPr>
            <a:spLocks noChangeArrowheads="1"/>
          </p:cNvSpPr>
          <p:nvPr/>
        </p:nvSpPr>
        <p:spPr bwMode="auto">
          <a:xfrm>
            <a:off x="5132388" y="1292225"/>
            <a:ext cx="1598612" cy="159543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sz="2800" b="1">
              <a:latin typeface="+mn-lt"/>
            </a:endParaRPr>
          </a:p>
        </p:txBody>
      </p:sp>
      <p:sp>
        <p:nvSpPr>
          <p:cNvPr id="671751" name="Rectangle 7"/>
          <p:cNvSpPr>
            <a:spLocks noChangeArrowheads="1"/>
          </p:cNvSpPr>
          <p:nvPr/>
        </p:nvSpPr>
        <p:spPr bwMode="auto">
          <a:xfrm>
            <a:off x="5378450" y="914400"/>
            <a:ext cx="1104900" cy="369888"/>
          </a:xfrm>
          <a:prstGeom prst="rect">
            <a:avLst/>
          </a:prstGeom>
          <a:solidFill>
            <a:srgbClr val="C0C0C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endParaRPr lang="en-US" sz="2800" b="1">
              <a:latin typeface="+mn-lt"/>
            </a:endParaRPr>
          </a:p>
        </p:txBody>
      </p:sp>
      <p:sp>
        <p:nvSpPr>
          <p:cNvPr id="671752" name="AutoShape 8"/>
          <p:cNvSpPr>
            <a:spLocks noChangeArrowheads="1"/>
          </p:cNvSpPr>
          <p:nvPr/>
        </p:nvSpPr>
        <p:spPr bwMode="auto">
          <a:xfrm>
            <a:off x="5791200" y="1335088"/>
            <a:ext cx="304800" cy="5029200"/>
          </a:xfrm>
          <a:prstGeom prst="upArrow">
            <a:avLst>
              <a:gd name="adj1" fmla="val 33778"/>
              <a:gd name="adj2" fmla="val 217021"/>
            </a:avLst>
          </a:prstGeom>
          <a:solidFill>
            <a:srgbClr val="3399FF"/>
          </a:solidFill>
          <a:ln w="9525">
            <a:solidFill>
              <a:srgbClr val="00CCFF"/>
            </a:solidFill>
            <a:miter lim="800000"/>
            <a:headEnd/>
            <a:tailEnd/>
          </a:ln>
        </p:spPr>
        <p:txBody>
          <a:bodyPr/>
          <a:lstStyle/>
          <a:p>
            <a:endParaRPr lang="en-US" sz="2800" b="1">
              <a:latin typeface="+mn-lt"/>
            </a:endParaRPr>
          </a:p>
        </p:txBody>
      </p:sp>
      <p:sp>
        <p:nvSpPr>
          <p:cNvPr id="671753" name="Rectangle 9"/>
          <p:cNvSpPr>
            <a:spLocks noChangeArrowheads="1"/>
          </p:cNvSpPr>
          <p:nvPr/>
        </p:nvSpPr>
        <p:spPr bwMode="auto">
          <a:xfrm>
            <a:off x="4764088" y="1731963"/>
            <a:ext cx="368300" cy="614362"/>
          </a:xfrm>
          <a:prstGeom prst="rect">
            <a:avLst/>
          </a:prstGeom>
          <a:solidFill>
            <a:srgbClr val="003366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/>
          <a:p>
            <a:endParaRPr lang="en-US" sz="2800" b="1">
              <a:latin typeface="+mn-lt"/>
            </a:endParaRPr>
          </a:p>
        </p:txBody>
      </p:sp>
      <p:sp>
        <p:nvSpPr>
          <p:cNvPr id="671754" name="Rectangle 10"/>
          <p:cNvSpPr>
            <a:spLocks noChangeArrowheads="1"/>
          </p:cNvSpPr>
          <p:nvPr/>
        </p:nvSpPr>
        <p:spPr bwMode="auto">
          <a:xfrm>
            <a:off x="6731000" y="1731963"/>
            <a:ext cx="369888" cy="614362"/>
          </a:xfrm>
          <a:prstGeom prst="rect">
            <a:avLst/>
          </a:prstGeom>
          <a:solidFill>
            <a:srgbClr val="003366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/>
          <a:p>
            <a:endParaRPr lang="en-US" sz="2800" b="1">
              <a:latin typeface="+mn-lt"/>
            </a:endParaRPr>
          </a:p>
        </p:txBody>
      </p:sp>
      <p:sp>
        <p:nvSpPr>
          <p:cNvPr id="671755" name="Rectangle 11"/>
          <p:cNvSpPr>
            <a:spLocks noChangeArrowheads="1"/>
          </p:cNvSpPr>
          <p:nvPr/>
        </p:nvSpPr>
        <p:spPr bwMode="auto">
          <a:xfrm>
            <a:off x="7100888" y="1854200"/>
            <a:ext cx="1106487" cy="369888"/>
          </a:xfrm>
          <a:prstGeom prst="rect">
            <a:avLst/>
          </a:prstGeom>
          <a:solidFill>
            <a:srgbClr val="003366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/>
          <a:p>
            <a:endParaRPr lang="en-US" sz="2800" b="1">
              <a:latin typeface="+mn-lt"/>
            </a:endParaRPr>
          </a:p>
        </p:txBody>
      </p:sp>
      <p:sp>
        <p:nvSpPr>
          <p:cNvPr id="671756" name="Rectangle 12"/>
          <p:cNvSpPr>
            <a:spLocks noChangeArrowheads="1"/>
          </p:cNvSpPr>
          <p:nvPr/>
        </p:nvSpPr>
        <p:spPr bwMode="auto">
          <a:xfrm>
            <a:off x="3657600" y="1854200"/>
            <a:ext cx="1106488" cy="369888"/>
          </a:xfrm>
          <a:prstGeom prst="rect">
            <a:avLst/>
          </a:prstGeom>
          <a:solidFill>
            <a:srgbClr val="003366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/>
          <a:p>
            <a:endParaRPr lang="en-US" sz="2800" b="1">
              <a:latin typeface="+mn-lt"/>
            </a:endParaRPr>
          </a:p>
        </p:txBody>
      </p:sp>
      <p:sp>
        <p:nvSpPr>
          <p:cNvPr id="671757" name="Freeform 13"/>
          <p:cNvSpPr>
            <a:spLocks/>
          </p:cNvSpPr>
          <p:nvPr/>
        </p:nvSpPr>
        <p:spPr bwMode="auto">
          <a:xfrm>
            <a:off x="5141913" y="1285875"/>
            <a:ext cx="793750" cy="620713"/>
          </a:xfrm>
          <a:custGeom>
            <a:avLst/>
            <a:gdLst>
              <a:gd name="T0" fmla="*/ 1163 w 1163"/>
              <a:gd name="T1" fmla="*/ 0 h 911"/>
              <a:gd name="T2" fmla="*/ 0 w 1163"/>
              <a:gd name="T3" fmla="*/ 911 h 91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63" h="911">
                <a:moveTo>
                  <a:pt x="1163" y="0"/>
                </a:moveTo>
                <a:lnTo>
                  <a:pt x="0" y="911"/>
                </a:lnTo>
              </a:path>
            </a:pathLst>
          </a:custGeom>
          <a:noFill/>
          <a:ln w="9525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800" b="1">
              <a:latin typeface="+mn-lt"/>
            </a:endParaRPr>
          </a:p>
        </p:txBody>
      </p:sp>
      <p:sp>
        <p:nvSpPr>
          <p:cNvPr id="671758" name="Freeform 14"/>
          <p:cNvSpPr>
            <a:spLocks/>
          </p:cNvSpPr>
          <p:nvPr/>
        </p:nvSpPr>
        <p:spPr bwMode="auto">
          <a:xfrm>
            <a:off x="5213350" y="1285875"/>
            <a:ext cx="722313" cy="1162050"/>
          </a:xfrm>
          <a:custGeom>
            <a:avLst/>
            <a:gdLst>
              <a:gd name="T0" fmla="*/ 1057 w 1057"/>
              <a:gd name="T1" fmla="*/ 0 h 1704"/>
              <a:gd name="T2" fmla="*/ 0 w 1057"/>
              <a:gd name="T3" fmla="*/ 1704 h 170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57" h="1704">
                <a:moveTo>
                  <a:pt x="1057" y="0"/>
                </a:moveTo>
                <a:lnTo>
                  <a:pt x="0" y="1704"/>
                </a:lnTo>
              </a:path>
            </a:pathLst>
          </a:custGeom>
          <a:noFill/>
          <a:ln w="9525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800" b="1">
              <a:latin typeface="+mn-lt"/>
            </a:endParaRPr>
          </a:p>
        </p:txBody>
      </p:sp>
      <p:sp>
        <p:nvSpPr>
          <p:cNvPr id="671759" name="Freeform 15"/>
          <p:cNvSpPr>
            <a:spLocks/>
          </p:cNvSpPr>
          <p:nvPr/>
        </p:nvSpPr>
        <p:spPr bwMode="auto">
          <a:xfrm>
            <a:off x="5565775" y="1276350"/>
            <a:ext cx="369888" cy="1522413"/>
          </a:xfrm>
          <a:custGeom>
            <a:avLst/>
            <a:gdLst>
              <a:gd name="T0" fmla="*/ 542 w 542"/>
              <a:gd name="T1" fmla="*/ 0 h 2233"/>
              <a:gd name="T2" fmla="*/ 0 w 542"/>
              <a:gd name="T3" fmla="*/ 2233 h 22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42" h="2233">
                <a:moveTo>
                  <a:pt x="542" y="0"/>
                </a:moveTo>
                <a:lnTo>
                  <a:pt x="0" y="2233"/>
                </a:lnTo>
              </a:path>
            </a:pathLst>
          </a:custGeom>
          <a:noFill/>
          <a:ln w="9525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800" b="1">
              <a:latin typeface="+mn-lt"/>
            </a:endParaRPr>
          </a:p>
        </p:txBody>
      </p:sp>
      <p:sp>
        <p:nvSpPr>
          <p:cNvPr id="671760" name="Freeform 16"/>
          <p:cNvSpPr>
            <a:spLocks/>
          </p:cNvSpPr>
          <p:nvPr/>
        </p:nvSpPr>
        <p:spPr bwMode="auto">
          <a:xfrm>
            <a:off x="5926138" y="1285875"/>
            <a:ext cx="436562" cy="1479550"/>
          </a:xfrm>
          <a:custGeom>
            <a:avLst/>
            <a:gdLst>
              <a:gd name="T0" fmla="*/ 0 w 639"/>
              <a:gd name="T1" fmla="*/ 0 h 2169"/>
              <a:gd name="T2" fmla="*/ 639 w 639"/>
              <a:gd name="T3" fmla="*/ 2169 h 216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39" h="2169">
                <a:moveTo>
                  <a:pt x="0" y="0"/>
                </a:moveTo>
                <a:lnTo>
                  <a:pt x="639" y="2169"/>
                </a:lnTo>
              </a:path>
            </a:pathLst>
          </a:custGeom>
          <a:noFill/>
          <a:ln w="9525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800" b="1">
              <a:latin typeface="+mn-lt"/>
            </a:endParaRPr>
          </a:p>
        </p:txBody>
      </p:sp>
      <p:sp>
        <p:nvSpPr>
          <p:cNvPr id="671761" name="Freeform 17"/>
          <p:cNvSpPr>
            <a:spLocks/>
          </p:cNvSpPr>
          <p:nvPr/>
        </p:nvSpPr>
        <p:spPr bwMode="auto">
          <a:xfrm>
            <a:off x="5935663" y="1285875"/>
            <a:ext cx="755650" cy="1073150"/>
          </a:xfrm>
          <a:custGeom>
            <a:avLst/>
            <a:gdLst>
              <a:gd name="T0" fmla="*/ 0 w 1105"/>
              <a:gd name="T1" fmla="*/ 0 h 1575"/>
              <a:gd name="T2" fmla="*/ 1105 w 1105"/>
              <a:gd name="T3" fmla="*/ 1575 h 157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05" h="1575">
                <a:moveTo>
                  <a:pt x="0" y="0"/>
                </a:moveTo>
                <a:lnTo>
                  <a:pt x="1105" y="1575"/>
                </a:lnTo>
              </a:path>
            </a:pathLst>
          </a:custGeom>
          <a:noFill/>
          <a:ln w="9525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800" b="1">
              <a:latin typeface="+mn-lt"/>
            </a:endParaRPr>
          </a:p>
        </p:txBody>
      </p:sp>
      <p:sp>
        <p:nvSpPr>
          <p:cNvPr id="671762" name="Freeform 18"/>
          <p:cNvSpPr>
            <a:spLocks/>
          </p:cNvSpPr>
          <p:nvPr/>
        </p:nvSpPr>
        <p:spPr bwMode="auto">
          <a:xfrm>
            <a:off x="5935663" y="1276350"/>
            <a:ext cx="755650" cy="638175"/>
          </a:xfrm>
          <a:custGeom>
            <a:avLst/>
            <a:gdLst>
              <a:gd name="T0" fmla="*/ 0 w 1105"/>
              <a:gd name="T1" fmla="*/ 0 h 937"/>
              <a:gd name="T2" fmla="*/ 1105 w 1105"/>
              <a:gd name="T3" fmla="*/ 937 h 93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05" h="937">
                <a:moveTo>
                  <a:pt x="0" y="0"/>
                </a:moveTo>
                <a:lnTo>
                  <a:pt x="1105" y="937"/>
                </a:lnTo>
              </a:path>
            </a:pathLst>
          </a:custGeom>
          <a:noFill/>
          <a:ln w="9525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800" b="1">
              <a:latin typeface="+mn-lt"/>
            </a:endParaRPr>
          </a:p>
        </p:txBody>
      </p:sp>
      <p:sp>
        <p:nvSpPr>
          <p:cNvPr id="671763" name="Line 19"/>
          <p:cNvSpPr>
            <a:spLocks noChangeShapeType="1"/>
          </p:cNvSpPr>
          <p:nvPr/>
        </p:nvSpPr>
        <p:spPr bwMode="auto">
          <a:xfrm flipV="1">
            <a:off x="4114800" y="2057400"/>
            <a:ext cx="93663" cy="762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 b="1">
              <a:latin typeface="+mn-lt"/>
            </a:endParaRPr>
          </a:p>
        </p:txBody>
      </p:sp>
      <p:sp>
        <p:nvSpPr>
          <p:cNvPr id="671764" name="Freeform 20"/>
          <p:cNvSpPr>
            <a:spLocks/>
          </p:cNvSpPr>
          <p:nvPr/>
        </p:nvSpPr>
        <p:spPr bwMode="auto">
          <a:xfrm>
            <a:off x="6240463" y="3225800"/>
            <a:ext cx="122237" cy="231775"/>
          </a:xfrm>
          <a:custGeom>
            <a:avLst/>
            <a:gdLst>
              <a:gd name="T0" fmla="*/ 0 w 180"/>
              <a:gd name="T1" fmla="*/ 0 h 180"/>
              <a:gd name="T2" fmla="*/ 180 w 180"/>
              <a:gd name="T3" fmla="*/ 0 h 180"/>
              <a:gd name="T4" fmla="*/ 180 w 180"/>
              <a:gd name="T5" fmla="*/ 180 h 180"/>
              <a:gd name="T6" fmla="*/ 0 w 180"/>
              <a:gd name="T7" fmla="*/ 180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0" h="180">
                <a:moveTo>
                  <a:pt x="0" y="0"/>
                </a:moveTo>
                <a:lnTo>
                  <a:pt x="180" y="0"/>
                </a:lnTo>
                <a:lnTo>
                  <a:pt x="180" y="180"/>
                </a:lnTo>
                <a:lnTo>
                  <a:pt x="0" y="180"/>
                </a:lnTo>
              </a:path>
            </a:pathLst>
          </a:custGeom>
          <a:solidFill>
            <a:srgbClr val="003366"/>
          </a:solidFill>
          <a:ln w="952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 sz="2800" b="1">
              <a:latin typeface="+mn-lt"/>
            </a:endParaRPr>
          </a:p>
        </p:txBody>
      </p:sp>
      <p:sp>
        <p:nvSpPr>
          <p:cNvPr id="671765" name="Rectangle 21"/>
          <p:cNvSpPr>
            <a:spLocks noChangeArrowheads="1"/>
          </p:cNvSpPr>
          <p:nvPr/>
        </p:nvSpPr>
        <p:spPr bwMode="auto">
          <a:xfrm>
            <a:off x="6362700" y="2884488"/>
            <a:ext cx="246063" cy="612775"/>
          </a:xfrm>
          <a:prstGeom prst="rect">
            <a:avLst/>
          </a:prstGeom>
          <a:solidFill>
            <a:srgbClr val="003366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/>
          <a:p>
            <a:endParaRPr lang="en-US" sz="2800" b="1">
              <a:latin typeface="+mn-lt"/>
            </a:endParaRPr>
          </a:p>
        </p:txBody>
      </p:sp>
      <p:sp>
        <p:nvSpPr>
          <p:cNvPr id="671766" name="Text Box 22"/>
          <p:cNvSpPr txBox="1">
            <a:spLocks noChangeArrowheads="1"/>
          </p:cNvSpPr>
          <p:nvPr/>
        </p:nvSpPr>
        <p:spPr bwMode="auto">
          <a:xfrm>
            <a:off x="3276600" y="2743200"/>
            <a:ext cx="2007865" cy="461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+mn-lt"/>
              </a:rPr>
              <a:t>Reference PMT</a:t>
            </a:r>
          </a:p>
        </p:txBody>
      </p:sp>
      <p:sp>
        <p:nvSpPr>
          <p:cNvPr id="671767" name="Text Box 23"/>
          <p:cNvSpPr txBox="1">
            <a:spLocks noChangeArrowheads="1"/>
          </p:cNvSpPr>
          <p:nvPr/>
        </p:nvSpPr>
        <p:spPr bwMode="auto">
          <a:xfrm>
            <a:off x="6681788" y="2743200"/>
            <a:ext cx="2905196" cy="461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l"/>
            <a:r>
              <a:rPr lang="en-US" b="1">
                <a:solidFill>
                  <a:srgbClr val="FF3399"/>
                </a:solidFill>
                <a:latin typeface="+mn-lt"/>
              </a:rPr>
              <a:t>PMT with unknown QE</a:t>
            </a:r>
          </a:p>
        </p:txBody>
      </p:sp>
      <p:sp>
        <p:nvSpPr>
          <p:cNvPr id="671768" name="Line 24"/>
          <p:cNvSpPr>
            <a:spLocks noChangeShapeType="1"/>
          </p:cNvSpPr>
          <p:nvPr/>
        </p:nvSpPr>
        <p:spPr bwMode="auto">
          <a:xfrm flipH="1" flipV="1">
            <a:off x="7713663" y="2057400"/>
            <a:ext cx="363537" cy="685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 b="1">
              <a:latin typeface="+mn-lt"/>
            </a:endParaRPr>
          </a:p>
        </p:txBody>
      </p:sp>
      <p:sp>
        <p:nvSpPr>
          <p:cNvPr id="671769" name="Text Box 25"/>
          <p:cNvSpPr txBox="1">
            <a:spLocks noChangeArrowheads="1"/>
          </p:cNvSpPr>
          <p:nvPr/>
        </p:nvSpPr>
        <p:spPr bwMode="auto">
          <a:xfrm>
            <a:off x="6781800" y="6143625"/>
            <a:ext cx="1236620" cy="461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+mn-lt"/>
              </a:rPr>
              <a:t>Xe Lamp</a:t>
            </a:r>
          </a:p>
        </p:txBody>
      </p:sp>
      <p:sp>
        <p:nvSpPr>
          <p:cNvPr id="671770" name="Text Box 26"/>
          <p:cNvSpPr txBox="1">
            <a:spLocks noChangeArrowheads="1"/>
          </p:cNvSpPr>
          <p:nvPr/>
        </p:nvSpPr>
        <p:spPr bwMode="auto">
          <a:xfrm>
            <a:off x="7010400" y="3505200"/>
            <a:ext cx="1643132" cy="461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+mn-lt"/>
              </a:rPr>
              <a:t>Source PMT</a:t>
            </a:r>
          </a:p>
        </p:txBody>
      </p:sp>
      <p:sp>
        <p:nvSpPr>
          <p:cNvPr id="671771" name="Line 27"/>
          <p:cNvSpPr>
            <a:spLocks noChangeShapeType="1"/>
          </p:cNvSpPr>
          <p:nvPr/>
        </p:nvSpPr>
        <p:spPr bwMode="auto">
          <a:xfrm flipH="1" flipV="1">
            <a:off x="6570663" y="3200400"/>
            <a:ext cx="439737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 b="1">
              <a:latin typeface="+mn-lt"/>
            </a:endParaRPr>
          </a:p>
        </p:txBody>
      </p:sp>
      <p:sp>
        <p:nvSpPr>
          <p:cNvPr id="671772" name="Text Box 28"/>
          <p:cNvSpPr txBox="1">
            <a:spLocks noChangeArrowheads="1"/>
          </p:cNvSpPr>
          <p:nvPr/>
        </p:nvSpPr>
        <p:spPr bwMode="auto">
          <a:xfrm>
            <a:off x="6858000" y="4619625"/>
            <a:ext cx="2108253" cy="461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+mn-lt"/>
              </a:rPr>
              <a:t>Monochromator</a:t>
            </a:r>
          </a:p>
        </p:txBody>
      </p:sp>
      <p:sp>
        <p:nvSpPr>
          <p:cNvPr id="671773" name="Text Box 29"/>
          <p:cNvSpPr txBox="1">
            <a:spLocks noChangeArrowheads="1"/>
          </p:cNvSpPr>
          <p:nvPr/>
        </p:nvSpPr>
        <p:spPr bwMode="auto">
          <a:xfrm>
            <a:off x="6858000" y="914400"/>
            <a:ext cx="2414377" cy="461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latin typeface="+mn-lt"/>
              </a:rPr>
              <a:t>Integrating Sphere</a:t>
            </a:r>
          </a:p>
        </p:txBody>
      </p:sp>
      <p:sp>
        <p:nvSpPr>
          <p:cNvPr id="671774" name="Line 30"/>
          <p:cNvSpPr>
            <a:spLocks noChangeShapeType="1"/>
          </p:cNvSpPr>
          <p:nvPr/>
        </p:nvSpPr>
        <p:spPr bwMode="auto">
          <a:xfrm flipH="1">
            <a:off x="6477000" y="1295400"/>
            <a:ext cx="4572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 b="1">
              <a:latin typeface="+mn-lt"/>
            </a:endParaRPr>
          </a:p>
        </p:txBody>
      </p:sp>
      <p:sp>
        <p:nvSpPr>
          <p:cNvPr id="671775" name="Rectangle 31"/>
          <p:cNvSpPr>
            <a:spLocks noChangeArrowheads="1"/>
          </p:cNvSpPr>
          <p:nvPr/>
        </p:nvSpPr>
        <p:spPr bwMode="auto">
          <a:xfrm>
            <a:off x="2647950" y="3157538"/>
            <a:ext cx="96012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671776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2652669"/>
              </p:ext>
            </p:extLst>
          </p:nvPr>
        </p:nvGraphicFramePr>
        <p:xfrm>
          <a:off x="134938" y="4802188"/>
          <a:ext cx="4800600" cy="1116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21" name="Equation" r:id="rId3" imgW="1930400" imgH="444500" progId="Equation.3">
                  <p:embed/>
                </p:oleObj>
              </mc:Choice>
              <mc:Fallback>
                <p:oleObj name="Equation" r:id="rId3" imgW="19304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38" y="4802188"/>
                        <a:ext cx="4800600" cy="1116012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CC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3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9F8E86DF-07AD-444A-A9BA-0A443CF24E29}" type="slidenum">
              <a:rPr lang="en-US"/>
              <a:pPr/>
              <a:t>21</a:t>
            </a:fld>
            <a:endParaRPr lang="en-US"/>
          </a:p>
        </p:txBody>
      </p:sp>
      <p:sp>
        <p:nvSpPr>
          <p:cNvPr id="39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Katsushi Arisaka, UCLA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1768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089" y="338091"/>
            <a:ext cx="4875101" cy="37062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60170" y="0"/>
            <a:ext cx="6086045" cy="590048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3200" b="1" dirty="0">
                <a:solidFill>
                  <a:srgbClr val="800000"/>
                </a:solidFill>
                <a:latin typeface="Tahoma" charset="0"/>
              </a:rPr>
              <a:t>UCLA </a:t>
            </a:r>
            <a:r>
              <a:rPr lang="en-US" sz="3200" b="1" dirty="0" smtClean="0">
                <a:solidFill>
                  <a:srgbClr val="800000"/>
                </a:solidFill>
                <a:latin typeface="Tahoma" charset="0"/>
              </a:rPr>
              <a:t>Vacuum UV QE System</a:t>
            </a:r>
            <a:endParaRPr lang="en-US" sz="3200" b="1" dirty="0">
              <a:solidFill>
                <a:srgbClr val="800000"/>
              </a:solidFill>
              <a:latin typeface="Tahom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86"/>
          <a:stretch/>
        </p:blipFill>
        <p:spPr>
          <a:xfrm>
            <a:off x="240030" y="975360"/>
            <a:ext cx="4320540" cy="38404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19060" y="894080"/>
            <a:ext cx="729649" cy="559271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3000" dirty="0">
                <a:solidFill>
                  <a:srgbClr val="FFFF00"/>
                </a:solidFill>
              </a:rPr>
              <a:t>PD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64796" y="1392619"/>
            <a:ext cx="1003123" cy="559271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3000" dirty="0">
                <a:solidFill>
                  <a:srgbClr val="FFFF00"/>
                </a:solidFill>
              </a:rPr>
              <a:t>PMT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200400" y="1254411"/>
            <a:ext cx="0" cy="533749"/>
          </a:xfrm>
          <a:prstGeom prst="straightConnector1">
            <a:avLst/>
          </a:prstGeom>
          <a:ln w="254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882" y="3982720"/>
            <a:ext cx="4483831" cy="325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240280" y="2418016"/>
            <a:ext cx="1197869" cy="420771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2100" dirty="0">
                <a:solidFill>
                  <a:srgbClr val="FFFF00"/>
                </a:solidFill>
              </a:rPr>
              <a:t>W Lamp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85301" y="2367979"/>
            <a:ext cx="1287944" cy="420771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2100" dirty="0">
                <a:solidFill>
                  <a:srgbClr val="FFFF00"/>
                </a:solidFill>
              </a:rPr>
              <a:t>D2 Lamp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0040" y="1523936"/>
            <a:ext cx="2081130" cy="420771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2100" dirty="0" err="1">
                <a:solidFill>
                  <a:srgbClr val="FFFF00"/>
                </a:solidFill>
              </a:rPr>
              <a:t>Monochromator</a:t>
            </a:r>
            <a:endParaRPr lang="en-US" sz="21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40981" y="1137920"/>
            <a:ext cx="799834" cy="426784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2100" b="1" dirty="0">
                <a:solidFill>
                  <a:srgbClr val="FF00FF"/>
                </a:solidFill>
                <a:latin typeface="Arial Narrow"/>
                <a:cs typeface="Arial Narrow"/>
              </a:rPr>
              <a:t>UCLA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60920" y="4389120"/>
            <a:ext cx="1445613" cy="426784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2100" b="1" dirty="0">
                <a:solidFill>
                  <a:srgbClr val="FF00FF"/>
                </a:solidFill>
                <a:latin typeface="Arial Narrow"/>
                <a:cs typeface="Arial Narrow"/>
              </a:rPr>
              <a:t>Hamamatsu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475E-02CF-3947-9CA0-33CE86D6A4DD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494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0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601200" cy="685800"/>
          </a:xfrm>
        </p:spPr>
        <p:txBody>
          <a:bodyPr/>
          <a:lstStyle/>
          <a:p>
            <a:r>
              <a:rPr lang="en-US" sz="2800" dirty="0">
                <a:solidFill>
                  <a:srgbClr val="A50021"/>
                </a:solidFill>
              </a:rPr>
              <a:t>Propagation Chain of Absolute Calibration </a:t>
            </a:r>
            <a:r>
              <a:rPr lang="en-US" sz="2800" dirty="0" smtClean="0">
                <a:solidFill>
                  <a:srgbClr val="A50021"/>
                </a:solidFill>
              </a:rPr>
              <a:t/>
            </a:r>
            <a:br>
              <a:rPr lang="en-US" sz="2800" dirty="0" smtClean="0">
                <a:solidFill>
                  <a:srgbClr val="A50021"/>
                </a:solidFill>
              </a:rPr>
            </a:br>
            <a:r>
              <a:rPr lang="en-US" sz="2800" dirty="0" smtClean="0">
                <a:solidFill>
                  <a:srgbClr val="A50021"/>
                </a:solidFill>
              </a:rPr>
              <a:t>of </a:t>
            </a:r>
            <a:r>
              <a:rPr lang="en-US" sz="2800" dirty="0">
                <a:solidFill>
                  <a:srgbClr val="A50021"/>
                </a:solidFill>
              </a:rPr>
              <a:t>Photon Detectors</a:t>
            </a:r>
          </a:p>
        </p:txBody>
      </p:sp>
      <p:sp>
        <p:nvSpPr>
          <p:cNvPr id="104" name="Text Box 3"/>
          <p:cNvSpPr txBox="1">
            <a:spLocks noChangeArrowheads="1"/>
          </p:cNvSpPr>
          <p:nvPr/>
        </p:nvSpPr>
        <p:spPr bwMode="auto">
          <a:xfrm>
            <a:off x="5962650" y="1063625"/>
            <a:ext cx="2982913" cy="415925"/>
          </a:xfrm>
          <a:prstGeom prst="rect">
            <a:avLst/>
          </a:prstGeom>
          <a:noFill/>
          <a:ln w="19050">
            <a:solidFill>
              <a:srgbClr val="CC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b="1" smtClean="0">
                <a:solidFill>
                  <a:srgbClr val="CC0099"/>
                </a:solidFill>
                <a:cs typeface="+mn-cs"/>
              </a:rPr>
              <a:t>Cryogenic Radiometer </a:t>
            </a:r>
          </a:p>
        </p:txBody>
      </p:sp>
      <p:sp>
        <p:nvSpPr>
          <p:cNvPr id="105" name="Text Box 4"/>
          <p:cNvSpPr txBox="1">
            <a:spLocks noChangeArrowheads="1"/>
          </p:cNvSpPr>
          <p:nvPr/>
        </p:nvSpPr>
        <p:spPr bwMode="auto">
          <a:xfrm>
            <a:off x="5969000" y="1698625"/>
            <a:ext cx="1854200" cy="415925"/>
          </a:xfrm>
          <a:prstGeom prst="rect">
            <a:avLst/>
          </a:prstGeom>
          <a:noFill/>
          <a:ln w="19050">
            <a:solidFill>
              <a:srgbClr val="CC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b="1" smtClean="0">
                <a:solidFill>
                  <a:srgbClr val="CC0099"/>
                </a:solidFill>
                <a:cs typeface="+mn-cs"/>
              </a:rPr>
              <a:t>Trap Detector</a:t>
            </a:r>
          </a:p>
        </p:txBody>
      </p:sp>
      <p:sp>
        <p:nvSpPr>
          <p:cNvPr id="106" name="Text Box 5"/>
          <p:cNvSpPr txBox="1">
            <a:spLocks noChangeArrowheads="1"/>
          </p:cNvSpPr>
          <p:nvPr/>
        </p:nvSpPr>
        <p:spPr bwMode="auto">
          <a:xfrm>
            <a:off x="5969000" y="2338388"/>
            <a:ext cx="2755900" cy="415925"/>
          </a:xfrm>
          <a:prstGeom prst="rect">
            <a:avLst/>
          </a:prstGeom>
          <a:noFill/>
          <a:ln w="19050">
            <a:solidFill>
              <a:srgbClr val="CC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b="1" smtClean="0">
                <a:solidFill>
                  <a:srgbClr val="CC0099"/>
                </a:solidFill>
                <a:cs typeface="+mn-cs"/>
              </a:rPr>
              <a:t>Pyroelectric Detector</a:t>
            </a:r>
          </a:p>
        </p:txBody>
      </p:sp>
      <p:sp>
        <p:nvSpPr>
          <p:cNvPr id="107" name="Text Box 6"/>
          <p:cNvSpPr txBox="1">
            <a:spLocks noChangeArrowheads="1"/>
          </p:cNvSpPr>
          <p:nvPr/>
        </p:nvSpPr>
        <p:spPr bwMode="auto">
          <a:xfrm>
            <a:off x="2219325" y="1611313"/>
            <a:ext cx="1200150" cy="42545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b="1" smtClean="0">
                <a:solidFill>
                  <a:srgbClr val="808080"/>
                </a:solidFill>
                <a:cs typeface="+mn-cs"/>
              </a:rPr>
              <a:t>Laser(s)</a:t>
            </a:r>
          </a:p>
        </p:txBody>
      </p:sp>
      <p:sp>
        <p:nvSpPr>
          <p:cNvPr id="108" name="Text Box 7"/>
          <p:cNvSpPr txBox="1">
            <a:spLocks noChangeArrowheads="1"/>
          </p:cNvSpPr>
          <p:nvPr/>
        </p:nvSpPr>
        <p:spPr bwMode="auto">
          <a:xfrm>
            <a:off x="5969000" y="4217988"/>
            <a:ext cx="3082925" cy="415925"/>
          </a:xfrm>
          <a:prstGeom prst="rect">
            <a:avLst/>
          </a:prstGeom>
          <a:noFill/>
          <a:ln w="19050">
            <a:solidFill>
              <a:srgbClr val="CC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b="1" smtClean="0">
                <a:solidFill>
                  <a:srgbClr val="CC0099"/>
                </a:solidFill>
                <a:cs typeface="+mn-cs"/>
              </a:rPr>
              <a:t>NIST standard UV Si PD</a:t>
            </a:r>
          </a:p>
        </p:txBody>
      </p:sp>
      <p:sp>
        <p:nvSpPr>
          <p:cNvPr id="109" name="Text Box 8"/>
          <p:cNvSpPr txBox="1">
            <a:spLocks noChangeArrowheads="1"/>
          </p:cNvSpPr>
          <p:nvPr/>
        </p:nvSpPr>
        <p:spPr bwMode="auto">
          <a:xfrm>
            <a:off x="5969000" y="4949825"/>
            <a:ext cx="2038350" cy="415925"/>
          </a:xfrm>
          <a:prstGeom prst="rect">
            <a:avLst/>
          </a:prstGeom>
          <a:noFill/>
          <a:ln w="19050">
            <a:solidFill>
              <a:srgbClr val="CC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b="1" smtClean="0">
                <a:solidFill>
                  <a:srgbClr val="CC0099"/>
                </a:solidFill>
                <a:cs typeface="+mn-cs"/>
              </a:rPr>
              <a:t>Reference PMT</a:t>
            </a:r>
          </a:p>
        </p:txBody>
      </p:sp>
      <p:sp>
        <p:nvSpPr>
          <p:cNvPr id="110" name="Text Box 9"/>
          <p:cNvSpPr txBox="1">
            <a:spLocks noChangeArrowheads="1"/>
          </p:cNvSpPr>
          <p:nvPr/>
        </p:nvSpPr>
        <p:spPr bwMode="auto">
          <a:xfrm>
            <a:off x="391709" y="5257800"/>
            <a:ext cx="242769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000000"/>
                </a:solidFill>
                <a:cs typeface="+mn-cs"/>
              </a:rPr>
              <a:t>Real Light Source</a:t>
            </a:r>
          </a:p>
        </p:txBody>
      </p:sp>
      <p:sp>
        <p:nvSpPr>
          <p:cNvPr id="111" name="Text Box 10"/>
          <p:cNvSpPr txBox="1">
            <a:spLocks noChangeArrowheads="1"/>
          </p:cNvSpPr>
          <p:nvPr/>
        </p:nvSpPr>
        <p:spPr bwMode="auto">
          <a:xfrm>
            <a:off x="1260475" y="2328863"/>
            <a:ext cx="2146300" cy="42545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b="1" smtClean="0">
                <a:solidFill>
                  <a:srgbClr val="808080"/>
                </a:solidFill>
                <a:cs typeface="+mn-cs"/>
              </a:rPr>
              <a:t>Monochromator</a:t>
            </a:r>
          </a:p>
        </p:txBody>
      </p:sp>
      <p:sp>
        <p:nvSpPr>
          <p:cNvPr id="112" name="Text Box 11"/>
          <p:cNvSpPr txBox="1">
            <a:spLocks noChangeArrowheads="1"/>
          </p:cNvSpPr>
          <p:nvPr/>
        </p:nvSpPr>
        <p:spPr bwMode="auto">
          <a:xfrm>
            <a:off x="2540000" y="4187825"/>
            <a:ext cx="1271588" cy="103505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smtClean="0">
                <a:solidFill>
                  <a:srgbClr val="808080"/>
                </a:solidFill>
                <a:cs typeface="+mn-cs"/>
              </a:rPr>
              <a:t>UV LED</a:t>
            </a:r>
          </a:p>
          <a:p>
            <a:r>
              <a:rPr lang="en-US" sz="2000" b="1" smtClean="0">
                <a:solidFill>
                  <a:srgbClr val="808080"/>
                </a:solidFill>
                <a:cs typeface="+mn-cs"/>
              </a:rPr>
              <a:t>Xe Lamp</a:t>
            </a:r>
          </a:p>
          <a:p>
            <a:r>
              <a:rPr lang="en-US" sz="2000" b="1" smtClean="0">
                <a:solidFill>
                  <a:srgbClr val="808080"/>
                </a:solidFill>
                <a:cs typeface="+mn-cs"/>
              </a:rPr>
              <a:t>Laser(s)</a:t>
            </a:r>
          </a:p>
        </p:txBody>
      </p:sp>
      <p:sp>
        <p:nvSpPr>
          <p:cNvPr id="113" name="Text Box 12"/>
          <p:cNvSpPr txBox="1">
            <a:spLocks noChangeArrowheads="1"/>
          </p:cNvSpPr>
          <p:nvPr/>
        </p:nvSpPr>
        <p:spPr bwMode="auto">
          <a:xfrm>
            <a:off x="1900238" y="5757863"/>
            <a:ext cx="1890712" cy="42545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b="1" smtClean="0">
                <a:solidFill>
                  <a:srgbClr val="808080"/>
                </a:solidFill>
                <a:cs typeface="+mn-cs"/>
              </a:rPr>
              <a:t>Particle Beam</a:t>
            </a:r>
          </a:p>
        </p:txBody>
      </p:sp>
      <p:sp>
        <p:nvSpPr>
          <p:cNvPr id="114" name="Text Box 13"/>
          <p:cNvSpPr txBox="1">
            <a:spLocks noChangeArrowheads="1"/>
          </p:cNvSpPr>
          <p:nvPr/>
        </p:nvSpPr>
        <p:spPr bwMode="auto">
          <a:xfrm>
            <a:off x="900580" y="6335713"/>
            <a:ext cx="2843872" cy="46166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  <a:cs typeface="+mn-cs"/>
              </a:rPr>
              <a:t>Real experiments</a:t>
            </a:r>
          </a:p>
        </p:txBody>
      </p:sp>
      <p:sp>
        <p:nvSpPr>
          <p:cNvPr id="115" name="Text Box 14"/>
          <p:cNvSpPr txBox="1">
            <a:spLocks noChangeArrowheads="1"/>
          </p:cNvSpPr>
          <p:nvPr/>
        </p:nvSpPr>
        <p:spPr bwMode="auto">
          <a:xfrm>
            <a:off x="5739545" y="6321425"/>
            <a:ext cx="3481516" cy="461665"/>
          </a:xfrm>
          <a:prstGeom prst="rect">
            <a:avLst/>
          </a:prstGeom>
          <a:noFill/>
          <a:ln w="19050">
            <a:solidFill>
              <a:srgbClr val="FF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66"/>
                </a:solidFill>
                <a:cs typeface="+mn-cs"/>
              </a:rPr>
              <a:t>PMTs in our detectors</a:t>
            </a:r>
          </a:p>
        </p:txBody>
      </p:sp>
      <p:sp>
        <p:nvSpPr>
          <p:cNvPr id="116" name="Text Box 15"/>
          <p:cNvSpPr txBox="1">
            <a:spLocks noChangeArrowheads="1"/>
          </p:cNvSpPr>
          <p:nvPr/>
        </p:nvSpPr>
        <p:spPr bwMode="auto">
          <a:xfrm>
            <a:off x="436563" y="3576638"/>
            <a:ext cx="211410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1" dirty="0" smtClean="0">
                <a:solidFill>
                  <a:srgbClr val="000000"/>
                </a:solidFill>
                <a:cs typeface="+mn-cs"/>
              </a:rPr>
              <a:t>Light Beam</a:t>
            </a:r>
          </a:p>
          <a:p>
            <a:r>
              <a:rPr lang="en-US" sz="2000" b="1" i="1" dirty="0" smtClean="0">
                <a:solidFill>
                  <a:srgbClr val="000000"/>
                </a:solidFill>
                <a:cs typeface="+mn-cs"/>
              </a:rPr>
              <a:t>Scattered Light</a:t>
            </a:r>
          </a:p>
        </p:txBody>
      </p:sp>
      <p:sp>
        <p:nvSpPr>
          <p:cNvPr id="117" name="Line 16"/>
          <p:cNvSpPr>
            <a:spLocks noChangeAspect="1" noChangeShapeType="1"/>
          </p:cNvSpPr>
          <p:nvPr/>
        </p:nvSpPr>
        <p:spPr bwMode="auto">
          <a:xfrm>
            <a:off x="2540000" y="3578225"/>
            <a:ext cx="4160838" cy="0"/>
          </a:xfrm>
          <a:prstGeom prst="line">
            <a:avLst/>
          </a:prstGeom>
          <a:noFill/>
          <a:ln w="50800">
            <a:solidFill>
              <a:srgbClr val="FFCC00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18" name="AutoShape 17"/>
          <p:cNvSpPr>
            <a:spLocks noChangeArrowheads="1"/>
          </p:cNvSpPr>
          <p:nvPr/>
        </p:nvSpPr>
        <p:spPr bwMode="auto">
          <a:xfrm>
            <a:off x="6883400" y="3532188"/>
            <a:ext cx="320675" cy="595312"/>
          </a:xfrm>
          <a:prstGeom prst="downArrow">
            <a:avLst>
              <a:gd name="adj1" fmla="val 50000"/>
              <a:gd name="adj2" fmla="val 46411"/>
            </a:avLst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19" name="Text Box 18"/>
          <p:cNvSpPr txBox="1">
            <a:spLocks noChangeArrowheads="1"/>
          </p:cNvSpPr>
          <p:nvPr/>
        </p:nvSpPr>
        <p:spPr bwMode="auto">
          <a:xfrm>
            <a:off x="4022725" y="2925763"/>
            <a:ext cx="877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i="1" u="sng" smtClean="0">
                <a:solidFill>
                  <a:srgbClr val="FF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NIST</a:t>
            </a:r>
          </a:p>
        </p:txBody>
      </p:sp>
      <p:sp>
        <p:nvSpPr>
          <p:cNvPr id="120" name="Text Box 19"/>
          <p:cNvSpPr txBox="1">
            <a:spLocks noChangeArrowheads="1"/>
          </p:cNvSpPr>
          <p:nvPr/>
        </p:nvSpPr>
        <p:spPr bwMode="auto">
          <a:xfrm>
            <a:off x="4154841" y="3851275"/>
            <a:ext cx="6200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i="1" u="sng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us</a:t>
            </a:r>
          </a:p>
        </p:txBody>
      </p:sp>
      <p:sp>
        <p:nvSpPr>
          <p:cNvPr id="121" name="Line 20"/>
          <p:cNvSpPr>
            <a:spLocks noChangeShapeType="1"/>
          </p:cNvSpPr>
          <p:nvPr/>
        </p:nvSpPr>
        <p:spPr bwMode="auto">
          <a:xfrm flipV="1">
            <a:off x="3452813" y="1290638"/>
            <a:ext cx="2468562" cy="547687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22" name="Line 21"/>
          <p:cNvSpPr>
            <a:spLocks noChangeShapeType="1"/>
          </p:cNvSpPr>
          <p:nvPr/>
        </p:nvSpPr>
        <p:spPr bwMode="auto">
          <a:xfrm>
            <a:off x="3454400" y="1839913"/>
            <a:ext cx="2514600" cy="92075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23" name="Line 22"/>
          <p:cNvSpPr>
            <a:spLocks noChangeShapeType="1"/>
          </p:cNvSpPr>
          <p:nvPr/>
        </p:nvSpPr>
        <p:spPr bwMode="auto">
          <a:xfrm>
            <a:off x="3454400" y="1839913"/>
            <a:ext cx="2468563" cy="6858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24" name="Line 23"/>
          <p:cNvSpPr>
            <a:spLocks noChangeShapeType="1"/>
          </p:cNvSpPr>
          <p:nvPr/>
        </p:nvSpPr>
        <p:spPr bwMode="auto">
          <a:xfrm flipV="1">
            <a:off x="3454400" y="1978025"/>
            <a:ext cx="2468563" cy="547688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25" name="Line 24"/>
          <p:cNvSpPr>
            <a:spLocks noChangeShapeType="1"/>
          </p:cNvSpPr>
          <p:nvPr/>
        </p:nvSpPr>
        <p:spPr bwMode="auto">
          <a:xfrm>
            <a:off x="3454400" y="2571750"/>
            <a:ext cx="2422525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26" name="Text Box 25"/>
          <p:cNvSpPr txBox="1">
            <a:spLocks noChangeArrowheads="1"/>
          </p:cNvSpPr>
          <p:nvPr/>
        </p:nvSpPr>
        <p:spPr bwMode="auto">
          <a:xfrm>
            <a:off x="5969000" y="2978150"/>
            <a:ext cx="3082925" cy="415925"/>
          </a:xfrm>
          <a:prstGeom prst="rect">
            <a:avLst/>
          </a:prstGeom>
          <a:noFill/>
          <a:ln w="19050">
            <a:solidFill>
              <a:srgbClr val="CC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b="1" smtClean="0">
                <a:solidFill>
                  <a:srgbClr val="CC0099"/>
                </a:solidFill>
                <a:cs typeface="+mn-cs"/>
              </a:rPr>
              <a:t>NIST standard UV Si PD</a:t>
            </a:r>
          </a:p>
        </p:txBody>
      </p:sp>
      <p:sp>
        <p:nvSpPr>
          <p:cNvPr id="127" name="Line 26"/>
          <p:cNvSpPr>
            <a:spLocks noChangeShapeType="1"/>
          </p:cNvSpPr>
          <p:nvPr/>
        </p:nvSpPr>
        <p:spPr bwMode="auto">
          <a:xfrm>
            <a:off x="3454400" y="1839913"/>
            <a:ext cx="2514600" cy="1281112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28" name="Line 27"/>
          <p:cNvSpPr>
            <a:spLocks noChangeShapeType="1"/>
          </p:cNvSpPr>
          <p:nvPr/>
        </p:nvSpPr>
        <p:spPr bwMode="auto">
          <a:xfrm>
            <a:off x="3454400" y="2525713"/>
            <a:ext cx="2468563" cy="639762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29" name="AutoShape 28"/>
          <p:cNvSpPr>
            <a:spLocks noChangeArrowheads="1"/>
          </p:cNvSpPr>
          <p:nvPr/>
        </p:nvSpPr>
        <p:spPr bwMode="auto">
          <a:xfrm>
            <a:off x="6929438" y="5543550"/>
            <a:ext cx="320675" cy="595313"/>
          </a:xfrm>
          <a:prstGeom prst="downArrow">
            <a:avLst>
              <a:gd name="adj1" fmla="val 50000"/>
              <a:gd name="adj2" fmla="val 46411"/>
            </a:avLst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30" name="Line 29"/>
          <p:cNvSpPr>
            <a:spLocks noChangeShapeType="1"/>
          </p:cNvSpPr>
          <p:nvPr/>
        </p:nvSpPr>
        <p:spPr bwMode="auto">
          <a:xfrm flipV="1">
            <a:off x="3865563" y="4446588"/>
            <a:ext cx="2057400" cy="274637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31" name="Line 30"/>
          <p:cNvSpPr>
            <a:spLocks noChangeShapeType="1"/>
          </p:cNvSpPr>
          <p:nvPr/>
        </p:nvSpPr>
        <p:spPr bwMode="auto">
          <a:xfrm>
            <a:off x="3911600" y="4765675"/>
            <a:ext cx="2011363" cy="366713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32" name="Line 31"/>
          <p:cNvSpPr>
            <a:spLocks noChangeShapeType="1"/>
          </p:cNvSpPr>
          <p:nvPr/>
        </p:nvSpPr>
        <p:spPr bwMode="auto">
          <a:xfrm flipV="1">
            <a:off x="3775075" y="5222875"/>
            <a:ext cx="2147888" cy="823913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33" name="Line 32"/>
          <p:cNvSpPr>
            <a:spLocks noChangeShapeType="1"/>
          </p:cNvSpPr>
          <p:nvPr/>
        </p:nvSpPr>
        <p:spPr bwMode="auto">
          <a:xfrm>
            <a:off x="3865563" y="4765675"/>
            <a:ext cx="1849437" cy="1635125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34" name="Text Box 34"/>
          <p:cNvSpPr txBox="1">
            <a:spLocks noChangeArrowheads="1"/>
          </p:cNvSpPr>
          <p:nvPr/>
        </p:nvSpPr>
        <p:spPr bwMode="auto">
          <a:xfrm>
            <a:off x="407988" y="1111250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000000"/>
                </a:solidFill>
                <a:cs typeface="+mn-cs"/>
              </a:rPr>
              <a:t>Standard Light Beam </a:t>
            </a:r>
          </a:p>
        </p:txBody>
      </p:sp>
      <p:sp>
        <p:nvSpPr>
          <p:cNvPr id="37" name="Line 32"/>
          <p:cNvSpPr>
            <a:spLocks noChangeShapeType="1"/>
          </p:cNvSpPr>
          <p:nvPr/>
        </p:nvSpPr>
        <p:spPr bwMode="auto">
          <a:xfrm flipV="1">
            <a:off x="3810000" y="6553200"/>
            <a:ext cx="19812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ash"/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 smtClean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2535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9296400" cy="822325"/>
          </a:xfrm>
        </p:spPr>
        <p:txBody>
          <a:bodyPr/>
          <a:lstStyle/>
          <a:p>
            <a:r>
              <a:rPr lang="en-US" sz="2800" dirty="0">
                <a:solidFill>
                  <a:srgbClr val="A50021"/>
                </a:solidFill>
              </a:rPr>
              <a:t>NIST High Accuracy Cryogenic Radiometer (HACR)</a:t>
            </a:r>
          </a:p>
        </p:txBody>
      </p:sp>
      <p:sp>
        <p:nvSpPr>
          <p:cNvPr id="8" name="Content Placeholder 7"/>
          <p:cNvSpPr>
            <a:spLocks noGrp="1" noChangeArrowheads="1"/>
          </p:cNvSpPr>
          <p:nvPr>
            <p:ph sz="half" idx="4294967295"/>
          </p:nvPr>
        </p:nvSpPr>
        <p:spPr>
          <a:xfrm>
            <a:off x="4899025" y="1050925"/>
            <a:ext cx="4594225" cy="588327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</a:pPr>
            <a:endParaRPr lang="en-US" sz="390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13" y="960438"/>
            <a:ext cx="5526087" cy="597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182563" y="1279525"/>
            <a:ext cx="4229100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 marL="355600" indent="-355600" algn="l" defTabSz="962025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80000"/>
              <a:buFont typeface="Wingdings" charset="0"/>
              <a:buChar char="Ø"/>
              <a:defRPr sz="4200" b="1">
                <a:solidFill>
                  <a:schemeClr val="accent2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81050" indent="-300038" algn="l" defTabSz="962025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Font typeface="Wingdings" charset="0"/>
              <a:buChar char="§"/>
              <a:defRPr sz="3800"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203325" indent="-236538" algn="l" defTabSz="962025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har char="•"/>
              <a:defRPr sz="3200" b="1" baseline="0">
                <a:solidFill>
                  <a:srgbClr val="0070C0"/>
                </a:solidFill>
                <a:latin typeface="+mn-lt"/>
                <a:ea typeface="ＭＳ Ｐゴシック" pitchFamily="-112" charset="-128"/>
              </a:defRPr>
            </a:lvl3pPr>
            <a:lvl4pPr marL="1689100" indent="-241300" algn="l" defTabSz="962025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Font typeface="Times New Roman" charset="0"/>
              <a:buChar char="–"/>
              <a:defRPr sz="2900" b="1">
                <a:solidFill>
                  <a:srgbClr val="6600FF"/>
                </a:solidFill>
                <a:latin typeface="+mn-lt"/>
                <a:ea typeface="ＭＳ Ｐゴシック" pitchFamily="-112" charset="-128"/>
              </a:defRPr>
            </a:lvl4pPr>
            <a:lvl5pPr marL="2170113" indent="-236538" algn="l" defTabSz="962025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har char="»"/>
              <a:defRPr sz="2900"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629730" indent="-241086" algn="l" defTabSz="965925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har char="»"/>
              <a:defRPr sz="2900" b="1">
                <a:solidFill>
                  <a:schemeClr val="tx1"/>
                </a:solidFill>
                <a:latin typeface="+mn-lt"/>
              </a:defRPr>
            </a:lvl6pPr>
            <a:lvl7pPr marL="3086523" indent="-241086" algn="l" defTabSz="965925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har char="»"/>
              <a:defRPr sz="2900" b="1">
                <a:solidFill>
                  <a:schemeClr val="tx1"/>
                </a:solidFill>
                <a:latin typeface="+mn-lt"/>
              </a:defRPr>
            </a:lvl7pPr>
            <a:lvl8pPr marL="3543316" indent="-241086" algn="l" defTabSz="965925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har char="»"/>
              <a:defRPr sz="2900" b="1">
                <a:solidFill>
                  <a:schemeClr val="tx1"/>
                </a:solidFill>
                <a:latin typeface="+mn-lt"/>
              </a:defRPr>
            </a:lvl8pPr>
            <a:lvl9pPr marL="4000108" indent="-241086" algn="l" defTabSz="965925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har char="»"/>
              <a:defRPr sz="2900"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3500" smtClean="0"/>
              <a:t>Photon energy is converted to heat.</a:t>
            </a:r>
          </a:p>
          <a:p>
            <a:pPr>
              <a:lnSpc>
                <a:spcPct val="80000"/>
              </a:lnSpc>
            </a:pPr>
            <a:r>
              <a:rPr lang="en-US" sz="3500" smtClean="0"/>
              <a:t>Heat is compared with resistive (Ohmic) heating.</a:t>
            </a:r>
          </a:p>
          <a:p>
            <a:pPr>
              <a:lnSpc>
                <a:spcPct val="80000"/>
              </a:lnSpc>
            </a:pPr>
            <a:r>
              <a:rPr lang="en-US" sz="3500" smtClean="0">
                <a:solidFill>
                  <a:srgbClr val="FF0000"/>
                </a:solidFill>
              </a:rPr>
              <a:t>0.021%</a:t>
            </a:r>
            <a:r>
              <a:rPr lang="en-US" sz="3500" smtClean="0"/>
              <a:t> accuracy at 1mW.</a:t>
            </a:r>
          </a:p>
          <a:p>
            <a:pPr>
              <a:lnSpc>
                <a:spcPct val="80000"/>
              </a:lnSpc>
            </a:pPr>
            <a:r>
              <a:rPr lang="en-US" sz="3500" smtClean="0">
                <a:solidFill>
                  <a:schemeClr val="tx1"/>
                </a:solidFill>
              </a:rPr>
              <a:t>This is the origin of absolute photon  intensity.</a:t>
            </a:r>
            <a:endParaRPr lang="en-US" sz="35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8961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9296400" cy="838200"/>
          </a:xfrm>
        </p:spPr>
        <p:txBody>
          <a:bodyPr/>
          <a:lstStyle/>
          <a:p>
            <a:r>
              <a:rPr lang="en-US" dirty="0">
                <a:solidFill>
                  <a:srgbClr val="A50021"/>
                </a:solidFill>
              </a:rPr>
              <a:t>Trap Detector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0875"/>
            <a:ext cx="5354638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8" y="1508125"/>
            <a:ext cx="3457575" cy="397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3336925"/>
            <a:ext cx="777875" cy="1281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368425" y="6172200"/>
            <a:ext cx="17620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D60093"/>
                </a:solidFill>
              </a:rPr>
              <a:t>Front View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578600" y="6080125"/>
            <a:ext cx="202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D60093"/>
                </a:solidFill>
              </a:rPr>
              <a:t>Bottom View</a:t>
            </a:r>
          </a:p>
        </p:txBody>
      </p:sp>
    </p:spTree>
    <p:extLst>
      <p:ext uri="{BB962C8B-B14F-4D97-AF65-F5344CB8AC3E}">
        <p14:creationId xmlns:p14="http://schemas.microsoft.com/office/powerpoint/2010/main" val="13919010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NIST Standards: Quantum </a:t>
            </a:r>
            <a:r>
              <a:rPr lang="en-US" sz="2800" dirty="0"/>
              <a:t>efficiencies of typical </a:t>
            </a:r>
            <a:r>
              <a:rPr lang="en-US" sz="2800" dirty="0" smtClean="0"/>
              <a:t>Si</a:t>
            </a:r>
            <a:r>
              <a:rPr lang="en-US" sz="2800" dirty="0"/>
              <a:t>, </a:t>
            </a:r>
            <a:r>
              <a:rPr lang="en-US" sz="2800" dirty="0" err="1"/>
              <a:t>InGaAs</a:t>
            </a:r>
            <a:r>
              <a:rPr lang="en-US" sz="2800" dirty="0"/>
              <a:t>, and </a:t>
            </a:r>
            <a:r>
              <a:rPr lang="en-US" sz="2800" dirty="0" err="1"/>
              <a:t>Ge</a:t>
            </a:r>
            <a:r>
              <a:rPr lang="en-US" sz="2800" dirty="0"/>
              <a:t> photodiodes</a:t>
            </a:r>
          </a:p>
        </p:txBody>
      </p:sp>
      <p:pic>
        <p:nvPicPr>
          <p:cNvPr id="4812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1235075"/>
            <a:ext cx="9282112" cy="566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2E6D0069-A5A5-2640-8E1D-58A3D5D02CA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4847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/>
              <a:t>S</a:t>
            </a:r>
            <a:r>
              <a:rPr lang="en-US" sz="3200" baseline="-25000" dirty="0" err="1"/>
              <a:t>k</a:t>
            </a:r>
            <a:r>
              <a:rPr lang="en-US" sz="3200" dirty="0"/>
              <a:t> (Cathode Sensitivity)</a:t>
            </a:r>
            <a:br>
              <a:rPr lang="en-US" sz="3200" dirty="0"/>
            </a:br>
            <a:r>
              <a:rPr lang="en-US" sz="3200" dirty="0"/>
              <a:t>and </a:t>
            </a:r>
            <a:r>
              <a:rPr lang="en-US" sz="3200" dirty="0" err="1"/>
              <a:t>S</a:t>
            </a:r>
            <a:r>
              <a:rPr lang="en-US" sz="3200" baseline="-25000" dirty="0" err="1"/>
              <a:t>kb</a:t>
            </a:r>
            <a:r>
              <a:rPr lang="en-US" sz="3200" baseline="-25000" dirty="0"/>
              <a:t> </a:t>
            </a:r>
            <a:r>
              <a:rPr lang="en-US" sz="3200" dirty="0"/>
              <a:t>(Cathode Blue Sensitivity)</a:t>
            </a:r>
            <a:endParaRPr lang="en-US" sz="3200" baseline="-25000" dirty="0"/>
          </a:p>
        </p:txBody>
      </p:sp>
      <p:pic>
        <p:nvPicPr>
          <p:cNvPr id="65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782763"/>
            <a:ext cx="5075238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5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874838"/>
            <a:ext cx="4710112" cy="428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53317" name="Text Box 5"/>
          <p:cNvSpPr txBox="1">
            <a:spLocks noChangeArrowheads="1"/>
          </p:cNvSpPr>
          <p:nvPr/>
        </p:nvSpPr>
        <p:spPr bwMode="auto">
          <a:xfrm>
            <a:off x="777875" y="6446838"/>
            <a:ext cx="22447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9933FF"/>
                </a:solidFill>
              </a:rPr>
              <a:t>Filter for S</a:t>
            </a:r>
            <a:r>
              <a:rPr lang="en-US" sz="2800" b="1" baseline="-25000">
                <a:solidFill>
                  <a:srgbClr val="9933FF"/>
                </a:solidFill>
              </a:rPr>
              <a:t>kb</a:t>
            </a:r>
          </a:p>
        </p:txBody>
      </p:sp>
      <p:sp>
        <p:nvSpPr>
          <p:cNvPr id="653318" name="Text Box 6"/>
          <p:cNvSpPr txBox="1">
            <a:spLocks noChangeArrowheads="1"/>
          </p:cNvSpPr>
          <p:nvPr/>
        </p:nvSpPr>
        <p:spPr bwMode="auto">
          <a:xfrm>
            <a:off x="6675438" y="6446838"/>
            <a:ext cx="22236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9933FF"/>
                </a:solidFill>
              </a:rPr>
              <a:t>Lump for S</a:t>
            </a:r>
            <a:r>
              <a:rPr lang="en-US" sz="2800" b="1" baseline="-25000">
                <a:solidFill>
                  <a:srgbClr val="9933FF"/>
                </a:solidFill>
              </a:rPr>
              <a:t>k</a:t>
            </a:r>
          </a:p>
        </p:txBody>
      </p:sp>
      <p:sp>
        <p:nvSpPr>
          <p:cNvPr id="653319" name="Line 7"/>
          <p:cNvSpPr>
            <a:spLocks noChangeShapeType="1"/>
          </p:cNvSpPr>
          <p:nvPr/>
        </p:nvSpPr>
        <p:spPr bwMode="auto">
          <a:xfrm flipV="1">
            <a:off x="1463675" y="5761038"/>
            <a:ext cx="136525" cy="685800"/>
          </a:xfrm>
          <a:prstGeom prst="line">
            <a:avLst/>
          </a:prstGeom>
          <a:noFill/>
          <a:ln w="38100">
            <a:solidFill>
              <a:srgbClr val="9933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3320" name="Line 8"/>
          <p:cNvSpPr>
            <a:spLocks noChangeShapeType="1"/>
          </p:cNvSpPr>
          <p:nvPr/>
        </p:nvSpPr>
        <p:spPr bwMode="auto">
          <a:xfrm flipV="1">
            <a:off x="8093075" y="5851525"/>
            <a:ext cx="44450" cy="731838"/>
          </a:xfrm>
          <a:prstGeom prst="line">
            <a:avLst/>
          </a:prstGeom>
          <a:noFill/>
          <a:ln w="38100">
            <a:solidFill>
              <a:srgbClr val="9933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2E6D0069-A5A5-2640-8E1D-58A3D5D02CA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048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Collection Efficiency (CE)</a:t>
            </a:r>
          </a:p>
        </p:txBody>
      </p:sp>
      <p:sp>
        <p:nvSpPr>
          <p:cNvPr id="528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525" y="1508125"/>
            <a:ext cx="9464675" cy="5426075"/>
          </a:xfrm>
        </p:spPr>
        <p:txBody>
          <a:bodyPr/>
          <a:lstStyle/>
          <a:p>
            <a:r>
              <a:rPr lang="en-US" sz="4300"/>
              <a:t>Definition</a:t>
            </a:r>
          </a:p>
          <a:p>
            <a:endParaRPr lang="en-US" sz="4300">
              <a:solidFill>
                <a:srgbClr val="9933FF"/>
              </a:solidFill>
            </a:endParaRPr>
          </a:p>
          <a:p>
            <a:endParaRPr lang="en-US" sz="4300"/>
          </a:p>
          <a:p>
            <a:endParaRPr lang="en-US" sz="4300"/>
          </a:p>
        </p:txBody>
      </p:sp>
      <p:graphicFrame>
        <p:nvGraphicFramePr>
          <p:cNvPr id="528388" name="Object 4"/>
          <p:cNvGraphicFramePr>
            <a:graphicFrameLocks noChangeAspect="1"/>
          </p:cNvGraphicFramePr>
          <p:nvPr/>
        </p:nvGraphicFramePr>
        <p:xfrm>
          <a:off x="344488" y="2971800"/>
          <a:ext cx="8634412" cy="134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90" name="Equation" r:id="rId3" imgW="2692080" imgH="419040" progId="Equation.3">
                  <p:embed/>
                </p:oleObj>
              </mc:Choice>
              <mc:Fallback>
                <p:oleObj name="Equation" r:id="rId3" imgW="26920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488" y="2971800"/>
                        <a:ext cx="8634412" cy="134302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CC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2E6D0069-A5A5-2640-8E1D-58A3D5D02CA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9760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FAQ</a:t>
            </a:r>
          </a:p>
        </p:txBody>
      </p:sp>
      <p:sp>
        <p:nvSpPr>
          <p:cNvPr id="66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525" y="1279525"/>
            <a:ext cx="8961438" cy="5654675"/>
          </a:xfrm>
        </p:spPr>
        <p:txBody>
          <a:bodyPr/>
          <a:lstStyle/>
          <a:p>
            <a:r>
              <a:rPr lang="en-US" sz="4300" dirty="0" smtClean="0"/>
              <a:t>How can </a:t>
            </a:r>
            <a:r>
              <a:rPr lang="en-US" sz="4300" dirty="0"/>
              <a:t>we measure Collection Efficiency?</a:t>
            </a:r>
          </a:p>
          <a:p>
            <a:pPr lvl="1"/>
            <a:endParaRPr lang="en-US" sz="3900" dirty="0"/>
          </a:p>
          <a:p>
            <a:pPr lvl="1"/>
            <a:r>
              <a:rPr lang="en-US" sz="3900" dirty="0"/>
              <a:t>Measure the Cathode current (</a:t>
            </a:r>
            <a:r>
              <a:rPr lang="en-US" sz="3900" dirty="0">
                <a:solidFill>
                  <a:srgbClr val="9933FF"/>
                </a:solidFill>
              </a:rPr>
              <a:t>I</a:t>
            </a:r>
            <a:r>
              <a:rPr lang="en-US" sz="3900" baseline="-25000" dirty="0">
                <a:solidFill>
                  <a:srgbClr val="9933FF"/>
                </a:solidFill>
              </a:rPr>
              <a:t>C</a:t>
            </a:r>
            <a:r>
              <a:rPr lang="en-US" sz="3900" dirty="0"/>
              <a:t>).</a:t>
            </a:r>
          </a:p>
          <a:p>
            <a:pPr lvl="1"/>
            <a:r>
              <a:rPr lang="en-US" sz="3900" dirty="0"/>
              <a:t>Add </a:t>
            </a:r>
            <a:r>
              <a:rPr lang="en-US" sz="3900" dirty="0">
                <a:solidFill>
                  <a:srgbClr val="9933FF"/>
                </a:solidFill>
              </a:rPr>
              <a:t>10</a:t>
            </a:r>
            <a:r>
              <a:rPr lang="en-US" sz="3900" baseline="30000" dirty="0">
                <a:solidFill>
                  <a:srgbClr val="9933FF"/>
                </a:solidFill>
              </a:rPr>
              <a:t>-5</a:t>
            </a:r>
            <a:r>
              <a:rPr lang="en-US" sz="3900" dirty="0"/>
              <a:t> ND filter in front of PMT.</a:t>
            </a:r>
          </a:p>
          <a:p>
            <a:pPr lvl="1"/>
            <a:r>
              <a:rPr lang="en-US" sz="3900" dirty="0"/>
              <a:t>Measure the counting rate of the single PE (</a:t>
            </a:r>
            <a:r>
              <a:rPr lang="en-US" sz="3900" dirty="0">
                <a:solidFill>
                  <a:srgbClr val="9933FF"/>
                </a:solidFill>
              </a:rPr>
              <a:t>S</a:t>
            </a:r>
            <a:r>
              <a:rPr lang="en-US" sz="3900" dirty="0"/>
              <a:t>).</a:t>
            </a:r>
          </a:p>
          <a:p>
            <a:pPr lvl="1"/>
            <a:r>
              <a:rPr lang="en-US" sz="3900" dirty="0"/>
              <a:t>Take the ratio of </a:t>
            </a:r>
            <a:r>
              <a:rPr lang="en-US" sz="3900" dirty="0">
                <a:solidFill>
                  <a:srgbClr val="9933FF"/>
                </a:solidFill>
              </a:rPr>
              <a:t>S</a:t>
            </a:r>
            <a:r>
              <a:rPr lang="en-US" sz="3900" dirty="0">
                <a:solidFill>
                  <a:srgbClr val="9933FF"/>
                </a:solidFill>
                <a:sym typeface="Symbol" charset="0"/>
              </a:rPr>
              <a:t></a:t>
            </a:r>
            <a:r>
              <a:rPr lang="en-US" sz="3900" dirty="0">
                <a:solidFill>
                  <a:srgbClr val="9933FF"/>
                </a:solidFill>
              </a:rPr>
              <a:t>1.6</a:t>
            </a:r>
            <a:r>
              <a:rPr lang="en-US" sz="3900" dirty="0">
                <a:solidFill>
                  <a:srgbClr val="9933FF"/>
                </a:solidFill>
                <a:cs typeface="Arial" charset="0"/>
                <a:sym typeface="Symbol" charset="0"/>
              </a:rPr>
              <a:t></a:t>
            </a:r>
            <a:r>
              <a:rPr lang="en-US" sz="3900" dirty="0">
                <a:solidFill>
                  <a:srgbClr val="9933FF"/>
                </a:solidFill>
              </a:rPr>
              <a:t>10</a:t>
            </a:r>
            <a:r>
              <a:rPr lang="en-US" sz="3900" baseline="30000" dirty="0">
                <a:solidFill>
                  <a:srgbClr val="9933FF"/>
                </a:solidFill>
              </a:rPr>
              <a:t>-19 </a:t>
            </a:r>
            <a:r>
              <a:rPr lang="en-US" sz="3900" dirty="0">
                <a:solidFill>
                  <a:srgbClr val="9933FF"/>
                </a:solidFill>
                <a:cs typeface="Arial" charset="0"/>
                <a:sym typeface="Symbol" charset="0"/>
              </a:rPr>
              <a:t></a:t>
            </a:r>
            <a:r>
              <a:rPr lang="en-US" sz="3900" dirty="0">
                <a:solidFill>
                  <a:srgbClr val="9933FF"/>
                </a:solidFill>
              </a:rPr>
              <a:t>10</a:t>
            </a:r>
            <a:r>
              <a:rPr lang="en-US" sz="3900" baseline="30000" dirty="0">
                <a:solidFill>
                  <a:srgbClr val="9933FF"/>
                </a:solidFill>
              </a:rPr>
              <a:t>5</a:t>
            </a:r>
            <a:r>
              <a:rPr lang="en-US" sz="3900" dirty="0">
                <a:solidFill>
                  <a:srgbClr val="9933FF"/>
                </a:solidFill>
              </a:rPr>
              <a:t>/I</a:t>
            </a:r>
            <a:r>
              <a:rPr lang="en-US" sz="3900" baseline="-25000" dirty="0">
                <a:solidFill>
                  <a:srgbClr val="9933FF"/>
                </a:solidFill>
              </a:rPr>
              <a:t>C</a:t>
            </a:r>
            <a:r>
              <a:rPr lang="en-US" sz="3900" dirty="0"/>
              <a:t>.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2E6D0069-A5A5-2640-8E1D-58A3D5D02CA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9281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6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6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6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514600"/>
            <a:ext cx="7391400" cy="1905000"/>
          </a:xfrm>
          <a:solidFill>
            <a:srgbClr val="FFE2F2"/>
          </a:solidFill>
        </p:spPr>
        <p:txBody>
          <a:bodyPr/>
          <a:lstStyle/>
          <a:p>
            <a:r>
              <a:rPr lang="en-US" sz="4800" dirty="0" smtClean="0"/>
              <a:t>Concept of PMT</a:t>
            </a:r>
            <a:endParaRPr lang="en-US" sz="4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329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Detective Quantum Efficiency (DQE)</a:t>
            </a:r>
          </a:p>
        </p:txBody>
      </p:sp>
      <p:sp>
        <p:nvSpPr>
          <p:cNvPr id="552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" y="1325563"/>
            <a:ext cx="9464675" cy="5624512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4400"/>
              <a:t>Definition:</a:t>
            </a:r>
          </a:p>
          <a:p>
            <a:pPr>
              <a:lnSpc>
                <a:spcPct val="70000"/>
              </a:lnSpc>
            </a:pPr>
            <a:endParaRPr lang="en-US" sz="4400"/>
          </a:p>
          <a:p>
            <a:pPr>
              <a:lnSpc>
                <a:spcPct val="70000"/>
              </a:lnSpc>
            </a:pPr>
            <a:endParaRPr lang="en-US" sz="4400"/>
          </a:p>
          <a:p>
            <a:pPr>
              <a:lnSpc>
                <a:spcPct val="70000"/>
              </a:lnSpc>
            </a:pPr>
            <a:endParaRPr lang="en-US" sz="4400"/>
          </a:p>
          <a:p>
            <a:pPr lvl="2">
              <a:lnSpc>
                <a:spcPct val="70000"/>
              </a:lnSpc>
              <a:buFontTx/>
              <a:buNone/>
            </a:pPr>
            <a:endParaRPr lang="en-US" sz="3600" i="1"/>
          </a:p>
          <a:p>
            <a:pPr lvl="2">
              <a:lnSpc>
                <a:spcPct val="70000"/>
              </a:lnSpc>
            </a:pPr>
            <a:r>
              <a:rPr lang="en-US" sz="3600" i="1"/>
              <a:t>Often confused as QE by </a:t>
            </a:r>
            <a:r>
              <a:rPr lang="ja-JP" altLang="en-US" sz="3600" i="1">
                <a:latin typeface="Arial"/>
              </a:rPr>
              <a:t>“</a:t>
            </a:r>
            <a:r>
              <a:rPr lang="en-US" sz="3600" i="1"/>
              <a:t>Physicists</a:t>
            </a:r>
            <a:r>
              <a:rPr lang="ja-JP" altLang="en-US" sz="3600" i="1">
                <a:latin typeface="Arial"/>
              </a:rPr>
              <a:t>”</a:t>
            </a:r>
            <a:endParaRPr lang="en-US" sz="3600" i="1"/>
          </a:p>
        </p:txBody>
      </p:sp>
      <p:graphicFrame>
        <p:nvGraphicFramePr>
          <p:cNvPr id="552964" name="Object 4"/>
          <p:cNvGraphicFramePr>
            <a:graphicFrameLocks noChangeAspect="1"/>
          </p:cNvGraphicFramePr>
          <p:nvPr/>
        </p:nvGraphicFramePr>
        <p:xfrm>
          <a:off x="731838" y="2193925"/>
          <a:ext cx="8548687" cy="200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14" name="Equation" r:id="rId3" imgW="2819160" imgH="660240" progId="Equation.3">
                  <p:embed/>
                </p:oleObj>
              </mc:Choice>
              <mc:Fallback>
                <p:oleObj name="Equation" r:id="rId3" imgW="281916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838" y="2193925"/>
                        <a:ext cx="8548687" cy="2001838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CC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2E6D0069-A5A5-2640-8E1D-58A3D5D02CA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7931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rgbClr val="FF0000"/>
                </a:solidFill>
              </a:rPr>
              <a:t>FAQ</a:t>
            </a:r>
          </a:p>
        </p:txBody>
      </p:sp>
      <p:sp>
        <p:nvSpPr>
          <p:cNvPr id="66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" y="1096963"/>
            <a:ext cx="9464675" cy="5853112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4400" dirty="0"/>
              <a:t>How can we measure Detective QE?</a:t>
            </a:r>
          </a:p>
          <a:p>
            <a:pPr lvl="1">
              <a:lnSpc>
                <a:spcPct val="70000"/>
              </a:lnSpc>
            </a:pPr>
            <a:endParaRPr lang="en-US" sz="4000" dirty="0"/>
          </a:p>
          <a:p>
            <a:pPr lvl="1">
              <a:lnSpc>
                <a:spcPct val="85000"/>
              </a:lnSpc>
            </a:pPr>
            <a:r>
              <a:rPr lang="en-US" sz="3900" dirty="0"/>
              <a:t>Use a weak pulsed light source (so that &gt;90% pulse gives the pedestal.)</a:t>
            </a:r>
          </a:p>
          <a:p>
            <a:pPr lvl="1">
              <a:lnSpc>
                <a:spcPct val="85000"/>
              </a:lnSpc>
            </a:pPr>
            <a:r>
              <a:rPr lang="en-US" sz="3900" dirty="0"/>
              <a:t>Measure the counting rate of the single PE (</a:t>
            </a:r>
            <a:r>
              <a:rPr lang="en-US" sz="3900" dirty="0">
                <a:solidFill>
                  <a:srgbClr val="9933FF"/>
                </a:solidFill>
              </a:rPr>
              <a:t>S</a:t>
            </a:r>
            <a:r>
              <a:rPr lang="en-US" sz="3900" dirty="0"/>
              <a:t>).</a:t>
            </a:r>
          </a:p>
          <a:p>
            <a:pPr lvl="1">
              <a:lnSpc>
                <a:spcPct val="85000"/>
              </a:lnSpc>
            </a:pPr>
            <a:r>
              <a:rPr lang="en-US" sz="3900" dirty="0"/>
              <a:t>Compare </a:t>
            </a:r>
            <a:r>
              <a:rPr lang="en-US" sz="3900" dirty="0">
                <a:solidFill>
                  <a:srgbClr val="9933FF"/>
                </a:solidFill>
              </a:rPr>
              <a:t>S</a:t>
            </a:r>
            <a:r>
              <a:rPr lang="en-US" sz="3900" dirty="0"/>
              <a:t> with that of PMT with known DQE.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2E6D0069-A5A5-2640-8E1D-58A3D5D02CA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006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6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6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514600"/>
            <a:ext cx="7391400" cy="1905000"/>
          </a:xfrm>
          <a:solidFill>
            <a:srgbClr val="CCFFCC"/>
          </a:solidFill>
        </p:spPr>
        <p:txBody>
          <a:bodyPr/>
          <a:lstStyle/>
          <a:p>
            <a:r>
              <a:rPr lang="en-US" dirty="0" smtClean="0"/>
              <a:t>Dynode Structure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622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62200" y="26285"/>
            <a:ext cx="4158853" cy="731520"/>
          </a:xfrm>
          <a:noFill/>
          <a:ln/>
        </p:spPr>
        <p:txBody>
          <a:bodyPr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r>
              <a:rPr lang="en-US" altLang="ja-JP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PMT </a:t>
            </a:r>
            <a:r>
              <a:rPr lang="en-US" altLang="ja-JP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Types</a:t>
            </a:r>
            <a:endParaRPr lang="en-US" altLang="ja-JP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03779" name="Text Box 3"/>
          <p:cNvSpPr txBox="1">
            <a:spLocks noChangeArrowheads="1"/>
          </p:cNvSpPr>
          <p:nvPr/>
        </p:nvSpPr>
        <p:spPr bwMode="auto">
          <a:xfrm>
            <a:off x="263367" y="4656667"/>
            <a:ext cx="3857149" cy="204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/>
          <a:p>
            <a:pPr eaLnBrk="0" hangingPunct="0"/>
            <a:r>
              <a:rPr lang="en-US" altLang="ja-JP" sz="2500" b="1" dirty="0">
                <a:solidFill>
                  <a:srgbClr val="008000"/>
                </a:solidFill>
                <a:latin typeface="+mn-lt"/>
              </a:rPr>
              <a:t>&lt; SIZE &gt;</a:t>
            </a:r>
          </a:p>
          <a:p>
            <a:pPr eaLnBrk="0" hangingPunct="0"/>
            <a:r>
              <a:rPr lang="en-US" altLang="ja-JP" sz="2500" b="1" dirty="0" smtClean="0">
                <a:solidFill>
                  <a:srgbClr val="008000"/>
                </a:solidFill>
                <a:latin typeface="+mn-lt"/>
              </a:rPr>
              <a:t>  </a:t>
            </a:r>
            <a:r>
              <a:rPr lang="en-US" altLang="ja-JP" sz="2500" b="1" dirty="0" smtClean="0">
                <a:latin typeface="+mn-lt"/>
              </a:rPr>
              <a:t> 1</a:t>
            </a:r>
            <a:r>
              <a:rPr lang="en-US" altLang="ja-JP" sz="2500" b="1" dirty="0">
                <a:latin typeface="+mn-lt"/>
              </a:rPr>
              <a:t>/2 inch &amp; 1-1/8 inch</a:t>
            </a:r>
          </a:p>
          <a:p>
            <a:pPr eaLnBrk="0" hangingPunct="0"/>
            <a:r>
              <a:rPr lang="en-US" altLang="ja-JP" sz="2500" b="1" dirty="0">
                <a:solidFill>
                  <a:srgbClr val="008000"/>
                </a:solidFill>
                <a:latin typeface="+mn-lt"/>
              </a:rPr>
              <a:t>&lt; Features &gt;</a:t>
            </a:r>
          </a:p>
          <a:p>
            <a:pPr eaLnBrk="0" hangingPunct="0"/>
            <a:r>
              <a:rPr lang="en-US" altLang="ja-JP" sz="2500" b="1" dirty="0" smtClean="0">
                <a:latin typeface="+mn-lt"/>
              </a:rPr>
              <a:t>   Compact</a:t>
            </a:r>
            <a:endParaRPr lang="en-US" altLang="ja-JP" sz="2500" b="1" dirty="0">
              <a:latin typeface="+mn-lt"/>
            </a:endParaRPr>
          </a:p>
          <a:p>
            <a:pPr eaLnBrk="0" hangingPunct="0"/>
            <a:r>
              <a:rPr lang="en-US" altLang="ja-JP" sz="2500" b="1" dirty="0" smtClean="0">
                <a:latin typeface="+mn-lt"/>
              </a:rPr>
              <a:t>   Relatively Cheap  </a:t>
            </a:r>
            <a:endParaRPr lang="en-US" altLang="ja-JP" sz="2500" b="1" dirty="0">
              <a:latin typeface="+mn-lt"/>
            </a:endParaRPr>
          </a:p>
        </p:txBody>
      </p:sp>
      <p:pic>
        <p:nvPicPr>
          <p:cNvPr id="2037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" y="1463040"/>
            <a:ext cx="3600450" cy="2697481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37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540" y="1463041"/>
            <a:ext cx="4880610" cy="366776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3782" name="Text Box 6"/>
          <p:cNvSpPr txBox="1">
            <a:spLocks noChangeArrowheads="1"/>
          </p:cNvSpPr>
          <p:nvPr/>
        </p:nvSpPr>
        <p:spPr bwMode="auto">
          <a:xfrm>
            <a:off x="4114800" y="5271348"/>
            <a:ext cx="5336381" cy="1636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6661" tIns="48331" rIns="96661" bIns="48331">
            <a:spAutoFit/>
          </a:bodyPr>
          <a:lstStyle/>
          <a:p>
            <a:pPr eaLnBrk="0" hangingPunct="0"/>
            <a:r>
              <a:rPr lang="en-US" altLang="ja-JP" sz="2500" b="1" dirty="0">
                <a:solidFill>
                  <a:srgbClr val="008000"/>
                </a:solidFill>
                <a:latin typeface="+mn-lt"/>
              </a:rPr>
              <a:t>&lt; SIZE &gt;</a:t>
            </a:r>
          </a:p>
          <a:p>
            <a:pPr eaLnBrk="0" hangingPunct="0"/>
            <a:r>
              <a:rPr lang="en-US" altLang="ja-JP" sz="2500" b="1" dirty="0">
                <a:solidFill>
                  <a:srgbClr val="008000"/>
                </a:solidFill>
                <a:latin typeface="+mn-lt"/>
              </a:rPr>
              <a:t> </a:t>
            </a:r>
            <a:r>
              <a:rPr lang="en-US" altLang="ja-JP" sz="2500" b="1" dirty="0" smtClean="0">
                <a:solidFill>
                  <a:srgbClr val="008000"/>
                </a:solidFill>
                <a:latin typeface="+mn-lt"/>
              </a:rPr>
              <a:t> </a:t>
            </a:r>
            <a:r>
              <a:rPr lang="en-US" altLang="ja-JP" sz="2500" b="1" dirty="0" smtClean="0">
                <a:solidFill>
                  <a:srgbClr val="000000"/>
                </a:solidFill>
                <a:latin typeface="+mn-lt"/>
              </a:rPr>
              <a:t> 3</a:t>
            </a:r>
            <a:r>
              <a:rPr lang="en-US" altLang="ja-JP" sz="2500" b="1" dirty="0">
                <a:solidFill>
                  <a:srgbClr val="000000"/>
                </a:solidFill>
                <a:latin typeface="+mn-lt"/>
              </a:rPr>
              <a:t>/8 inch ~ 20 inch</a:t>
            </a:r>
          </a:p>
          <a:p>
            <a:pPr eaLnBrk="0" hangingPunct="0"/>
            <a:r>
              <a:rPr lang="en-US" altLang="ja-JP" sz="2500" b="1" dirty="0">
                <a:solidFill>
                  <a:srgbClr val="008000"/>
                </a:solidFill>
                <a:latin typeface="+mn-lt"/>
              </a:rPr>
              <a:t>&lt; Features &gt;</a:t>
            </a:r>
          </a:p>
          <a:p>
            <a:pPr eaLnBrk="0" hangingPunct="0"/>
            <a:r>
              <a:rPr lang="en-US" altLang="ja-JP" sz="2500" b="1" dirty="0">
                <a:latin typeface="+mn-lt"/>
              </a:rPr>
              <a:t> </a:t>
            </a:r>
            <a:r>
              <a:rPr lang="en-US" altLang="ja-JP" sz="2500" b="1" dirty="0" smtClean="0">
                <a:latin typeface="+mn-lt"/>
              </a:rPr>
              <a:t>  Variety </a:t>
            </a:r>
            <a:r>
              <a:rPr lang="en-US" altLang="ja-JP" sz="2500" b="1" dirty="0">
                <a:latin typeface="+mn-lt"/>
              </a:rPr>
              <a:t>of sizes, Direct coupling </a:t>
            </a:r>
          </a:p>
        </p:txBody>
      </p:sp>
      <p:sp>
        <p:nvSpPr>
          <p:cNvPr id="203783" name="Text Box 7"/>
          <p:cNvSpPr txBox="1">
            <a:spLocks noChangeArrowheads="1"/>
          </p:cNvSpPr>
          <p:nvPr/>
        </p:nvSpPr>
        <p:spPr bwMode="auto">
          <a:xfrm>
            <a:off x="457200" y="838200"/>
            <a:ext cx="3348751" cy="48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/>
          <a:p>
            <a:pPr eaLnBrk="0" hangingPunct="0"/>
            <a:r>
              <a:rPr lang="en-US" altLang="ja-JP" sz="2500" b="1" dirty="0">
                <a:solidFill>
                  <a:srgbClr val="FF00FF"/>
                </a:solidFill>
                <a:latin typeface="+mn-lt"/>
              </a:rPr>
              <a:t>&lt; SIDE-ON TYPE &gt;</a:t>
            </a:r>
          </a:p>
        </p:txBody>
      </p:sp>
      <p:sp>
        <p:nvSpPr>
          <p:cNvPr id="203784" name="Text Box 8"/>
          <p:cNvSpPr txBox="1">
            <a:spLocks noChangeArrowheads="1"/>
          </p:cNvSpPr>
          <p:nvPr/>
        </p:nvSpPr>
        <p:spPr bwMode="auto">
          <a:xfrm>
            <a:off x="5562600" y="838200"/>
            <a:ext cx="3477101" cy="48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/>
          <a:p>
            <a:pPr eaLnBrk="0" hangingPunct="0"/>
            <a:r>
              <a:rPr lang="en-US" altLang="ja-JP" sz="2500" b="1" dirty="0">
                <a:solidFill>
                  <a:srgbClr val="FF00FF"/>
                </a:solidFill>
                <a:latin typeface="+mn-lt"/>
              </a:rPr>
              <a:t>&lt; HEAD-ON TYPE &gt;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2E6D0069-A5A5-2640-8E1D-58A3D5D02CA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907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69427"/>
            <a:ext cx="9601200" cy="768773"/>
          </a:xfrm>
          <a:noFill/>
          <a:ln/>
        </p:spPr>
        <p:txBody>
          <a:bodyPr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r>
              <a:rPr lang="en-US" altLang="ja-JP" sz="32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Dynode </a:t>
            </a:r>
            <a:r>
              <a:rPr lang="en-US" altLang="ja-JP" sz="32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Structures </a:t>
            </a:r>
            <a:r>
              <a:rPr lang="en-US" altLang="ja-JP" sz="32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– Side-on vs. Head-on</a:t>
            </a:r>
            <a:endParaRPr lang="en-US" altLang="ja-JP" sz="32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2160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47" y="1430867"/>
            <a:ext cx="5440680" cy="247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16068" name="Text Box 4"/>
          <p:cNvSpPr txBox="1">
            <a:spLocks noChangeArrowheads="1"/>
          </p:cNvSpPr>
          <p:nvPr/>
        </p:nvSpPr>
        <p:spPr bwMode="auto">
          <a:xfrm>
            <a:off x="1219200" y="1066800"/>
            <a:ext cx="2420303" cy="46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dirty="0">
                <a:solidFill>
                  <a:srgbClr val="FF00FF"/>
                </a:solidFill>
                <a:latin typeface="+mn-lt"/>
              </a:rPr>
              <a:t>CIRCULAR CAGE</a:t>
            </a:r>
          </a:p>
        </p:txBody>
      </p:sp>
      <p:sp>
        <p:nvSpPr>
          <p:cNvPr id="216069" name="Text Box 5"/>
          <p:cNvSpPr txBox="1">
            <a:spLocks noChangeArrowheads="1"/>
          </p:cNvSpPr>
          <p:nvPr/>
        </p:nvSpPr>
        <p:spPr bwMode="auto">
          <a:xfrm>
            <a:off x="5934075" y="2043854"/>
            <a:ext cx="3440430" cy="165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/>
          <a:p>
            <a:r>
              <a:rPr lang="en-US" altLang="ja-JP" sz="2500" b="1">
                <a:solidFill>
                  <a:srgbClr val="0000FF"/>
                </a:solidFill>
                <a:latin typeface="+mn-lt"/>
              </a:rPr>
              <a:t>Compact</a:t>
            </a:r>
          </a:p>
          <a:p>
            <a:r>
              <a:rPr lang="en-US" altLang="ja-JP" sz="2500" b="1">
                <a:solidFill>
                  <a:srgbClr val="0000FF"/>
                </a:solidFill>
                <a:latin typeface="+mn-lt"/>
              </a:rPr>
              <a:t>Fast time response</a:t>
            </a:r>
          </a:p>
          <a:p>
            <a:r>
              <a:rPr lang="en-US" altLang="ja-JP" sz="2500" b="1">
                <a:solidFill>
                  <a:srgbClr val="0000FF"/>
                </a:solidFill>
                <a:latin typeface="+mn-lt"/>
              </a:rPr>
              <a:t>(mainly for </a:t>
            </a:r>
          </a:p>
          <a:p>
            <a:r>
              <a:rPr lang="en-US" altLang="ja-JP" sz="2500" b="1">
                <a:solidFill>
                  <a:srgbClr val="0000FF"/>
                </a:solidFill>
                <a:latin typeface="+mn-lt"/>
              </a:rPr>
              <a:t>       Side-On PMT)</a:t>
            </a:r>
          </a:p>
        </p:txBody>
      </p:sp>
      <p:sp>
        <p:nvSpPr>
          <p:cNvPr id="216070" name="Text Box 6"/>
          <p:cNvSpPr txBox="1">
            <a:spLocks noChangeArrowheads="1"/>
          </p:cNvSpPr>
          <p:nvPr/>
        </p:nvSpPr>
        <p:spPr bwMode="auto">
          <a:xfrm>
            <a:off x="5405677" y="4981787"/>
            <a:ext cx="3703796" cy="126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/>
          <a:p>
            <a:r>
              <a:rPr lang="en-US" altLang="ja-JP" sz="2500" b="1" dirty="0">
                <a:solidFill>
                  <a:srgbClr val="0000FF"/>
                </a:solidFill>
                <a:latin typeface="+mn-lt"/>
              </a:rPr>
              <a:t>Good CE</a:t>
            </a:r>
          </a:p>
          <a:p>
            <a:r>
              <a:rPr lang="en-US" altLang="ja-JP" sz="2500" b="1" dirty="0">
                <a:solidFill>
                  <a:srgbClr val="0000FF"/>
                </a:solidFill>
                <a:latin typeface="+mn-lt"/>
              </a:rPr>
              <a:t>(Good uniformity)</a:t>
            </a:r>
          </a:p>
          <a:p>
            <a:r>
              <a:rPr lang="en-US" altLang="ja-JP" sz="2500" b="1" dirty="0">
                <a:solidFill>
                  <a:srgbClr val="0000FF"/>
                </a:solidFill>
                <a:latin typeface="+mn-lt"/>
              </a:rPr>
              <a:t>Slow time response</a:t>
            </a:r>
          </a:p>
        </p:txBody>
      </p:sp>
      <p:pic>
        <p:nvPicPr>
          <p:cNvPr id="2160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753187"/>
            <a:ext cx="4282917" cy="1868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16072" name="Text Box 8"/>
          <p:cNvSpPr txBox="1">
            <a:spLocks noChangeArrowheads="1"/>
          </p:cNvSpPr>
          <p:nvPr/>
        </p:nvSpPr>
        <p:spPr bwMode="auto">
          <a:xfrm>
            <a:off x="1473518" y="4522894"/>
            <a:ext cx="1890236" cy="46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dirty="0">
                <a:solidFill>
                  <a:srgbClr val="FF00FF"/>
                </a:solidFill>
                <a:latin typeface="+mn-lt"/>
              </a:rPr>
              <a:t>BOX &amp; GRID</a:t>
            </a:r>
          </a:p>
        </p:txBody>
      </p:sp>
      <p:sp>
        <p:nvSpPr>
          <p:cNvPr id="216073" name="Text Box 9"/>
          <p:cNvSpPr txBox="1">
            <a:spLocks noChangeArrowheads="1"/>
          </p:cNvSpPr>
          <p:nvPr/>
        </p:nvSpPr>
        <p:spPr bwMode="auto">
          <a:xfrm>
            <a:off x="1171814" y="3733801"/>
            <a:ext cx="1815226" cy="46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latin typeface="+mn-lt"/>
              </a:rPr>
              <a:t>&lt; </a:t>
            </a:r>
            <a:r>
              <a:rPr lang="en-US" altLang="ja-JP" b="1">
                <a:latin typeface="+mn-lt"/>
              </a:rPr>
              <a:t>SIDE-ON</a:t>
            </a:r>
            <a:r>
              <a:rPr lang="en-US" altLang="ja-JP">
                <a:latin typeface="+mn-lt"/>
              </a:rPr>
              <a:t> &gt;</a:t>
            </a:r>
          </a:p>
        </p:txBody>
      </p:sp>
      <p:sp>
        <p:nvSpPr>
          <p:cNvPr id="216074" name="Text Box 10"/>
          <p:cNvSpPr txBox="1">
            <a:spLocks noChangeArrowheads="1"/>
          </p:cNvSpPr>
          <p:nvPr/>
        </p:nvSpPr>
        <p:spPr bwMode="auto">
          <a:xfrm>
            <a:off x="3742136" y="3503507"/>
            <a:ext cx="1815226" cy="46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>
                <a:latin typeface="+mn-lt"/>
              </a:rPr>
              <a:t>&lt; HEAD-ON &gt;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2E6D0069-A5A5-2640-8E1D-58A3D5D02CA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166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80" y="1684867"/>
            <a:ext cx="4480560" cy="2016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18115" name="Text Box 3"/>
          <p:cNvSpPr txBox="1">
            <a:spLocks noChangeArrowheads="1"/>
          </p:cNvSpPr>
          <p:nvPr/>
        </p:nvSpPr>
        <p:spPr bwMode="auto">
          <a:xfrm>
            <a:off x="762000" y="1143000"/>
            <a:ext cx="4800600" cy="528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6661" tIns="48331" rIns="96661" bIns="4833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 b="1" dirty="0">
                <a:solidFill>
                  <a:srgbClr val="FF00FF"/>
                </a:solidFill>
                <a:latin typeface="+mn-lt"/>
              </a:rPr>
              <a:t>LINEAR FOCUSED (CC+BOX)</a:t>
            </a:r>
          </a:p>
        </p:txBody>
      </p:sp>
      <p:sp>
        <p:nvSpPr>
          <p:cNvPr id="218116" name="Text Box 4"/>
          <p:cNvSpPr txBox="1">
            <a:spLocks noChangeArrowheads="1"/>
          </p:cNvSpPr>
          <p:nvPr/>
        </p:nvSpPr>
        <p:spPr bwMode="auto">
          <a:xfrm>
            <a:off x="5477351" y="2309707"/>
            <a:ext cx="3680460" cy="877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/>
          <a:p>
            <a:r>
              <a:rPr lang="en-US" altLang="ja-JP" sz="2500" b="1">
                <a:solidFill>
                  <a:srgbClr val="0000FF"/>
                </a:solidFill>
                <a:latin typeface="+mn-lt"/>
              </a:rPr>
              <a:t>Fast time response</a:t>
            </a:r>
          </a:p>
          <a:p>
            <a:r>
              <a:rPr lang="en-US" altLang="ja-JP" sz="2500" b="1">
                <a:solidFill>
                  <a:srgbClr val="0000FF"/>
                </a:solidFill>
                <a:latin typeface="+mn-lt"/>
              </a:rPr>
              <a:t>Good pulse linearity</a:t>
            </a:r>
          </a:p>
        </p:txBody>
      </p:sp>
      <p:sp>
        <p:nvSpPr>
          <p:cNvPr id="218117" name="Rectangle 5"/>
          <p:cNvSpPr>
            <a:spLocks noChangeArrowheads="1"/>
          </p:cNvSpPr>
          <p:nvPr/>
        </p:nvSpPr>
        <p:spPr bwMode="auto">
          <a:xfrm>
            <a:off x="3455432" y="2941321"/>
            <a:ext cx="9601200" cy="46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/>
          <a:p>
            <a:endParaRPr lang="en-US"/>
          </a:p>
        </p:txBody>
      </p:sp>
      <p:pic>
        <p:nvPicPr>
          <p:cNvPr id="2181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01" y="4592320"/>
            <a:ext cx="4000500" cy="211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119" name="Text Box 7"/>
          <p:cNvSpPr txBox="1">
            <a:spLocks noChangeArrowheads="1"/>
          </p:cNvSpPr>
          <p:nvPr/>
        </p:nvSpPr>
        <p:spPr bwMode="auto">
          <a:xfrm>
            <a:off x="990599" y="4203275"/>
            <a:ext cx="4038601" cy="528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6661" tIns="48331" rIns="96661" bIns="48331">
            <a:spAutoFit/>
          </a:bodyPr>
          <a:lstStyle/>
          <a:p>
            <a:pPr eaLnBrk="0" hangingPunct="0"/>
            <a:r>
              <a:rPr lang="en-US" altLang="ja-JP" sz="2800" b="1" dirty="0">
                <a:solidFill>
                  <a:srgbClr val="FF00FF"/>
                </a:solidFill>
                <a:latin typeface="+mn-lt"/>
                <a:ea typeface="HGS創英角ﾎﾟｯﾌﾟ体" charset="0"/>
                <a:cs typeface="HGS創英角ﾎﾟｯﾌﾟ体" charset="0"/>
              </a:rPr>
              <a:t>VENETIAN BLIND</a:t>
            </a:r>
          </a:p>
        </p:txBody>
      </p:sp>
      <p:sp>
        <p:nvSpPr>
          <p:cNvPr id="218120" name="Text Box 8"/>
          <p:cNvSpPr txBox="1">
            <a:spLocks noChangeArrowheads="1"/>
          </p:cNvSpPr>
          <p:nvPr/>
        </p:nvSpPr>
        <p:spPr bwMode="auto">
          <a:xfrm>
            <a:off x="5557362" y="5086773"/>
            <a:ext cx="2533027" cy="867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/>
          <a:p>
            <a:r>
              <a:rPr lang="en-US" altLang="ja-JP" sz="2500" b="1">
                <a:solidFill>
                  <a:srgbClr val="0000FF"/>
                </a:solidFill>
                <a:latin typeface="+mn-lt"/>
              </a:rPr>
              <a:t>Large dynode area</a:t>
            </a:r>
          </a:p>
          <a:p>
            <a:r>
              <a:rPr lang="en-US" altLang="ja-JP" sz="2500" b="1">
                <a:solidFill>
                  <a:srgbClr val="0000FF"/>
                </a:solidFill>
                <a:latin typeface="+mn-lt"/>
              </a:rPr>
              <a:t>Better uniformity</a:t>
            </a:r>
          </a:p>
        </p:txBody>
      </p:sp>
      <p:sp>
        <p:nvSpPr>
          <p:cNvPr id="2181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-76200" y="0"/>
            <a:ext cx="9677400" cy="7586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r>
              <a:rPr lang="en-US" altLang="ja-JP" sz="2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Dynode Structures – </a:t>
            </a:r>
            <a:r>
              <a:rPr lang="en-US" altLang="ja-JP" sz="28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Linear Focus vs. Venetian Blind</a:t>
            </a:r>
            <a:endParaRPr lang="en-US" altLang="ja-JP" sz="28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18122" name="Oval 10"/>
          <p:cNvSpPr>
            <a:spLocks noChangeArrowheads="1"/>
          </p:cNvSpPr>
          <p:nvPr/>
        </p:nvSpPr>
        <p:spPr bwMode="auto">
          <a:xfrm>
            <a:off x="2230279" y="2352041"/>
            <a:ext cx="605076" cy="69088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 anchor="ctr"/>
          <a:lstStyle/>
          <a:p>
            <a:endParaRPr lang="en-US">
              <a:latin typeface="+mn-lt"/>
            </a:endParaRPr>
          </a:p>
        </p:txBody>
      </p:sp>
      <p:sp>
        <p:nvSpPr>
          <p:cNvPr id="218123" name="Text Box 11"/>
          <p:cNvSpPr txBox="1">
            <a:spLocks noChangeArrowheads="1"/>
          </p:cNvSpPr>
          <p:nvPr/>
        </p:nvSpPr>
        <p:spPr bwMode="auto">
          <a:xfrm>
            <a:off x="2057400" y="3505200"/>
            <a:ext cx="6446020" cy="46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/>
          <a:p>
            <a:r>
              <a:rPr lang="en-US" altLang="ja-JP" b="1" dirty="0">
                <a:solidFill>
                  <a:srgbClr val="009973"/>
                </a:solidFill>
                <a:latin typeface="+mn-lt"/>
              </a:rPr>
              <a:t>Larger DY1 is used in recent new PMTs (Box &amp; Line)</a:t>
            </a:r>
          </a:p>
        </p:txBody>
      </p:sp>
      <p:sp>
        <p:nvSpPr>
          <p:cNvPr id="218124" name="Line 12"/>
          <p:cNvSpPr>
            <a:spLocks noChangeShapeType="1"/>
          </p:cNvSpPr>
          <p:nvPr/>
        </p:nvSpPr>
        <p:spPr bwMode="auto">
          <a:xfrm flipH="1" flipV="1">
            <a:off x="2456974" y="2966720"/>
            <a:ext cx="301705" cy="69088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/>
          <a:lstStyle/>
          <a:p>
            <a:endParaRPr lang="en-US">
              <a:latin typeface="+mn-lt"/>
            </a:endParaRP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2E6D0069-A5A5-2640-8E1D-58A3D5D02CA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084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0"/>
            <a:ext cx="8771096" cy="692574"/>
          </a:xfrm>
          <a:noFill/>
          <a:ln/>
        </p:spPr>
        <p:txBody>
          <a:bodyPr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defTabSz="1021992"/>
            <a:r>
              <a:rPr lang="en-US" altLang="ja-JP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Metal Channel PMT</a:t>
            </a:r>
            <a:endParaRPr lang="en-US" altLang="ja-JP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20163" name="Rectangle 3"/>
          <p:cNvSpPr>
            <a:spLocks noChangeArrowheads="1"/>
          </p:cNvSpPr>
          <p:nvPr/>
        </p:nvSpPr>
        <p:spPr bwMode="auto">
          <a:xfrm>
            <a:off x="3443764" y="2367280"/>
            <a:ext cx="9601200" cy="47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2158" tIns="51079" rIns="102158" bIns="51079">
            <a:spAutoFit/>
          </a:bodyPr>
          <a:lstStyle/>
          <a:p>
            <a:endParaRPr lang="en-US"/>
          </a:p>
        </p:txBody>
      </p:sp>
      <p:pic>
        <p:nvPicPr>
          <p:cNvPr id="2201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3" y="2121748"/>
            <a:ext cx="3025379" cy="287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165" name="Text Box 5"/>
          <p:cNvSpPr txBox="1">
            <a:spLocks noChangeArrowheads="1"/>
          </p:cNvSpPr>
          <p:nvPr/>
        </p:nvSpPr>
        <p:spPr bwMode="auto">
          <a:xfrm>
            <a:off x="340043" y="5039360"/>
            <a:ext cx="3252074" cy="126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32" tIns="48316" rIns="96632" bIns="48316">
            <a:spAutoFit/>
          </a:bodyPr>
          <a:lstStyle>
            <a:lvl1pPr marL="431800" indent="-431800" defTabSz="865188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31800" indent="-431800" defTabSz="865188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431800" indent="-431800" defTabSz="865188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431800" indent="-431800" defTabSz="865188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431800" indent="-431800" defTabSz="865188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889000" indent="-431800" defTabSz="8651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346200" indent="-431800" defTabSz="8651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803400" indent="-431800" defTabSz="8651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260600" indent="-431800" defTabSz="8651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500" b="1">
                <a:solidFill>
                  <a:srgbClr val="0000FF"/>
                </a:solidFill>
                <a:latin typeface="+mn-lt"/>
              </a:rPr>
              <a:t>Compact</a:t>
            </a:r>
          </a:p>
          <a:p>
            <a:r>
              <a:rPr lang="en-US" altLang="ja-JP" sz="2500" b="1">
                <a:solidFill>
                  <a:srgbClr val="0000FF"/>
                </a:solidFill>
                <a:latin typeface="+mn-lt"/>
              </a:rPr>
              <a:t>Fast time response</a:t>
            </a:r>
          </a:p>
          <a:p>
            <a:r>
              <a:rPr lang="en-US" altLang="ja-JP" sz="2500" b="1">
                <a:solidFill>
                  <a:srgbClr val="0000FF"/>
                </a:solidFill>
                <a:latin typeface="+mn-lt"/>
              </a:rPr>
              <a:t>Position sensitive</a:t>
            </a:r>
          </a:p>
        </p:txBody>
      </p:sp>
      <p:sp>
        <p:nvSpPr>
          <p:cNvPr id="220166" name="Text Box 6"/>
          <p:cNvSpPr txBox="1">
            <a:spLocks noChangeArrowheads="1"/>
          </p:cNvSpPr>
          <p:nvPr/>
        </p:nvSpPr>
        <p:spPr bwMode="auto">
          <a:xfrm>
            <a:off x="4048781" y="1583268"/>
            <a:ext cx="5050747" cy="482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32" tIns="48316" rIns="96632" bIns="48316">
            <a:spAutoFit/>
          </a:bodyPr>
          <a:lstStyle>
            <a:lvl1pPr defTabSz="865188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defTabSz="865188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865188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865188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defTabSz="865188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defTabSz="8651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defTabSz="8651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defTabSz="8651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defTabSz="8651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kumimoji="0" lang="en-US" altLang="ja-JP" sz="3000" b="1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PMT with Metal Channel Dynode</a:t>
            </a:r>
          </a:p>
        </p:txBody>
      </p:sp>
      <p:pic>
        <p:nvPicPr>
          <p:cNvPr id="220167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5" y="2121747"/>
            <a:ext cx="5714048" cy="4389120"/>
          </a:xfr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0168" name="Text Box 8"/>
          <p:cNvSpPr txBox="1">
            <a:spLocks noChangeArrowheads="1"/>
          </p:cNvSpPr>
          <p:nvPr/>
        </p:nvSpPr>
        <p:spPr bwMode="auto">
          <a:xfrm>
            <a:off x="3817144" y="5347547"/>
            <a:ext cx="2268617" cy="48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/>
          <a:p>
            <a:pPr eaLnBrk="0" hangingPunct="0"/>
            <a:r>
              <a:rPr lang="en-US" altLang="ja-JP" sz="2500" b="1">
                <a:solidFill>
                  <a:srgbClr val="0000CC"/>
                </a:solidFill>
                <a:latin typeface="+mn-lt"/>
              </a:rPr>
              <a:t>16mm in dia.</a:t>
            </a:r>
          </a:p>
        </p:txBody>
      </p:sp>
      <p:sp>
        <p:nvSpPr>
          <p:cNvPr id="220169" name="Text Box 9"/>
          <p:cNvSpPr txBox="1">
            <a:spLocks noChangeArrowheads="1"/>
          </p:cNvSpPr>
          <p:nvPr/>
        </p:nvSpPr>
        <p:spPr bwMode="auto">
          <a:xfrm>
            <a:off x="215201" y="1447800"/>
            <a:ext cx="2708719" cy="528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/>
          <a:p>
            <a:pPr algn="ctr" eaLnBrk="0" hangingPunct="0"/>
            <a:r>
              <a:rPr lang="en-US" altLang="ja-JP" sz="2800" b="1" dirty="0">
                <a:solidFill>
                  <a:srgbClr val="FF00FF"/>
                </a:solidFill>
                <a:latin typeface="+mn-lt"/>
              </a:rPr>
              <a:t>METAL CHANNEL</a:t>
            </a:r>
          </a:p>
        </p:txBody>
      </p:sp>
      <p:sp>
        <p:nvSpPr>
          <p:cNvPr id="220171" name="Text Box 11"/>
          <p:cNvSpPr txBox="1">
            <a:spLocks noChangeArrowheads="1"/>
          </p:cNvSpPr>
          <p:nvPr/>
        </p:nvSpPr>
        <p:spPr bwMode="auto">
          <a:xfrm>
            <a:off x="793433" y="4426374"/>
            <a:ext cx="1890236" cy="42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/>
          <a:p>
            <a:pPr algn="ctr"/>
            <a:r>
              <a:rPr lang="en-US" altLang="ja-JP" sz="2100" b="1">
                <a:latin typeface="+mn-lt"/>
              </a:rPr>
              <a:t>Pitch:1mm</a:t>
            </a:r>
          </a:p>
        </p:txBody>
      </p:sp>
      <p:sp>
        <p:nvSpPr>
          <p:cNvPr id="220172" name="Text Box 12"/>
          <p:cNvSpPr txBox="1">
            <a:spLocks noChangeArrowheads="1"/>
          </p:cNvSpPr>
          <p:nvPr/>
        </p:nvSpPr>
        <p:spPr bwMode="auto">
          <a:xfrm>
            <a:off x="6946175" y="2121747"/>
            <a:ext cx="2031306" cy="48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/>
          <a:p>
            <a:pPr algn="ctr"/>
            <a:r>
              <a:rPr lang="en-US" altLang="ja-JP" sz="2500" b="1">
                <a:solidFill>
                  <a:srgbClr val="FFFF00"/>
                </a:solidFill>
                <a:latin typeface="+mn-lt"/>
              </a:rPr>
              <a:t>TO-8 type PMT</a:t>
            </a:r>
          </a:p>
        </p:txBody>
      </p:sp>
      <p:sp>
        <p:nvSpPr>
          <p:cNvPr id="220173" name="Rectangle 13"/>
          <p:cNvSpPr>
            <a:spLocks noChangeArrowheads="1"/>
          </p:cNvSpPr>
          <p:nvPr/>
        </p:nvSpPr>
        <p:spPr bwMode="auto">
          <a:xfrm>
            <a:off x="1246823" y="2506134"/>
            <a:ext cx="378381" cy="168994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 anchor="ctr"/>
          <a:lstStyle/>
          <a:p>
            <a:endParaRPr lang="en-US" b="1">
              <a:latin typeface="+mn-lt"/>
            </a:endParaRP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2E6D0069-A5A5-2640-8E1D-58A3D5D02CA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185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Fine Mesh PMT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5025" t="32491" r="10511" b="5236"/>
          <a:stretch/>
        </p:blipFill>
        <p:spPr>
          <a:xfrm>
            <a:off x="4343400" y="762000"/>
            <a:ext cx="5053429" cy="61810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447800"/>
            <a:ext cx="3929652" cy="4572000"/>
          </a:xfrm>
          <a:prstGeom prst="rect">
            <a:avLst/>
          </a:prstGeom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802145" y="6096000"/>
            <a:ext cx="1635182" cy="528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/>
          <a:p>
            <a:pPr algn="ctr" eaLnBrk="0" hangingPunct="0"/>
            <a:r>
              <a:rPr lang="en-US" altLang="ja-JP" sz="2800" b="1" dirty="0" smtClean="0">
                <a:solidFill>
                  <a:srgbClr val="FF00FF"/>
                </a:solidFill>
                <a:latin typeface="+mn-lt"/>
              </a:rPr>
              <a:t>Fine Mesh</a:t>
            </a:r>
            <a:endParaRPr lang="en-US" altLang="ja-JP" sz="2800" b="1" dirty="0">
              <a:solidFill>
                <a:srgbClr val="FF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83649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MCP (Micro Channel Plate)</a:t>
            </a:r>
          </a:p>
        </p:txBody>
      </p:sp>
      <p:pic>
        <p:nvPicPr>
          <p:cNvPr id="93190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81200"/>
            <a:ext cx="472281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73338"/>
            <a:ext cx="6477000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2" name="Rectangle 277"/>
          <p:cNvSpPr>
            <a:spLocks noChangeArrowheads="1"/>
          </p:cNvSpPr>
          <p:nvPr/>
        </p:nvSpPr>
        <p:spPr bwMode="auto">
          <a:xfrm>
            <a:off x="5791200" y="5562600"/>
            <a:ext cx="2590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6600"/>
                </a:solidFill>
                <a:latin typeface="Arial Narrow" charset="0"/>
              </a:rPr>
              <a:t>Gain = 100 - 1000</a:t>
            </a:r>
          </a:p>
        </p:txBody>
      </p:sp>
      <p:sp>
        <p:nvSpPr>
          <p:cNvPr id="93193" name="Rectangle 277"/>
          <p:cNvSpPr>
            <a:spLocks noChangeArrowheads="1"/>
          </p:cNvSpPr>
          <p:nvPr/>
        </p:nvSpPr>
        <p:spPr bwMode="auto">
          <a:xfrm>
            <a:off x="2819400" y="2362200"/>
            <a:ext cx="2590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( 5 – 10 </a:t>
            </a:r>
            <a:r>
              <a:rPr lang="en-US" sz="2000" b="1">
                <a:solidFill>
                  <a:srgbClr val="FF6600"/>
                </a:solidFill>
                <a:latin typeface="Lucida Grande" charset="0"/>
                <a:cs typeface="Lucida Grande" charset="0"/>
              </a:rPr>
              <a:t>μm ϕ</a:t>
            </a:r>
            <a:r>
              <a:rPr lang="en-US" sz="2000" b="1">
                <a:solidFill>
                  <a:srgbClr val="FF6600"/>
                </a:solidFill>
                <a:latin typeface="Arial Narrow" charset="0"/>
                <a:ea typeface="Lucida Grande" charset="0"/>
                <a:cs typeface="Lucida Grande" charset="0"/>
              </a:rPr>
              <a:t>)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2E6D0069-A5A5-2640-8E1D-58A3D5D02CA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147423" y="1447800"/>
            <a:ext cx="844276" cy="528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/>
          <a:p>
            <a:pPr algn="ctr" eaLnBrk="0" hangingPunct="0"/>
            <a:r>
              <a:rPr lang="en-US" altLang="ja-JP" sz="2800" b="1" dirty="0" smtClean="0">
                <a:solidFill>
                  <a:srgbClr val="FF00FF"/>
                </a:solidFill>
                <a:latin typeface="+mn-lt"/>
              </a:rPr>
              <a:t>MCP</a:t>
            </a:r>
            <a:endParaRPr lang="en-US" altLang="ja-JP" sz="2800" b="1" dirty="0">
              <a:solidFill>
                <a:srgbClr val="FF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07860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MCP PMT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6900029" cy="4495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1863"/>
          <a:stretch/>
        </p:blipFill>
        <p:spPr>
          <a:xfrm>
            <a:off x="6934199" y="2209800"/>
            <a:ext cx="2667001" cy="4091232"/>
          </a:xfrm>
          <a:prstGeom prst="rect">
            <a:avLst/>
          </a:prstGeom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7239000" y="1752600"/>
            <a:ext cx="1547694" cy="528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/>
          <a:p>
            <a:pPr algn="ctr" eaLnBrk="0" hangingPunct="0"/>
            <a:r>
              <a:rPr lang="en-US" altLang="ja-JP" sz="2800" b="1" dirty="0" smtClean="0">
                <a:solidFill>
                  <a:srgbClr val="FF00FF"/>
                </a:solidFill>
                <a:latin typeface="+mn-lt"/>
              </a:rPr>
              <a:t>MCP PMT</a:t>
            </a:r>
            <a:endParaRPr lang="en-US" altLang="ja-JP" sz="28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33400" y="1828800"/>
            <a:ext cx="2542006" cy="528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/>
          <a:p>
            <a:pPr algn="ctr" eaLnBrk="0" hangingPunct="0"/>
            <a:r>
              <a:rPr lang="en-US" altLang="ja-JP" sz="2800" b="1" dirty="0" smtClean="0">
                <a:solidFill>
                  <a:srgbClr val="FF00FF"/>
                </a:solidFill>
                <a:latin typeface="+mn-lt"/>
              </a:rPr>
              <a:t>Image Intensifier </a:t>
            </a:r>
            <a:endParaRPr lang="en-US" altLang="ja-JP" sz="2800" b="1" dirty="0">
              <a:solidFill>
                <a:srgbClr val="FF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07591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6"/>
          <a:stretch/>
        </p:blipFill>
        <p:spPr bwMode="auto">
          <a:xfrm>
            <a:off x="-877" y="-902"/>
            <a:ext cx="9861652" cy="73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173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0"/>
            <a:ext cx="7926466" cy="7578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r>
              <a:rPr lang="en-US" altLang="ja-JP" b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PMT (Photomultiplier Tube)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41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Principle of Image Intensifier</a:t>
            </a:r>
          </a:p>
        </p:txBody>
      </p:sp>
      <p:pic>
        <p:nvPicPr>
          <p:cNvPr id="19046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34" y="838200"/>
            <a:ext cx="754934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04644" name="Rectangle 4"/>
          <p:cNvSpPr>
            <a:spLocks noChangeArrowheads="1"/>
          </p:cNvSpPr>
          <p:nvPr/>
        </p:nvSpPr>
        <p:spPr bwMode="auto">
          <a:xfrm>
            <a:off x="2514600" y="6629400"/>
            <a:ext cx="44608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http://www.e-radiography.net/radtech/i/intensifiers.pdf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2E6D0069-A5A5-2640-8E1D-58A3D5D02CA8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924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677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066800"/>
            <a:ext cx="8534400" cy="5883275"/>
          </a:xfrm>
        </p:spPr>
      </p:pic>
      <p:sp>
        <p:nvSpPr>
          <p:cNvPr id="10567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Effect of Magnetic </a:t>
            </a:r>
            <a:r>
              <a:rPr lang="en-US" sz="4000" dirty="0" smtClean="0"/>
              <a:t>Fields</a:t>
            </a:r>
            <a:endParaRPr lang="en-US" sz="3200" dirty="0">
              <a:solidFill>
                <a:srgbClr val="FF00FF"/>
              </a:solidFill>
              <a:sym typeface="Symbol" charset="0"/>
            </a:endParaRPr>
          </a:p>
        </p:txBody>
      </p:sp>
      <p:sp>
        <p:nvSpPr>
          <p:cNvPr id="1056772" name="Text Box 4"/>
          <p:cNvSpPr txBox="1">
            <a:spLocks noChangeArrowheads="1"/>
          </p:cNvSpPr>
          <p:nvPr/>
        </p:nvSpPr>
        <p:spPr bwMode="auto">
          <a:xfrm>
            <a:off x="4343400" y="4038600"/>
            <a:ext cx="1082675" cy="566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9" tIns="45699" rIns="91399" bIns="45699">
            <a:spAutoFit/>
          </a:bodyPr>
          <a:lstStyle/>
          <a:p>
            <a:pPr>
              <a:lnSpc>
                <a:spcPct val="75000"/>
              </a:lnSpc>
            </a:pPr>
            <a:r>
              <a:rPr lang="en-US" sz="2000" b="1">
                <a:solidFill>
                  <a:srgbClr val="FF00FF"/>
                </a:solidFill>
                <a:latin typeface="Arial Narrow" charset="0"/>
              </a:rPr>
              <a:t>Metal</a:t>
            </a:r>
          </a:p>
          <a:p>
            <a:pPr>
              <a:lnSpc>
                <a:spcPct val="75000"/>
              </a:lnSpc>
            </a:pPr>
            <a:r>
              <a:rPr lang="en-US" sz="2000" b="1">
                <a:solidFill>
                  <a:srgbClr val="FF00FF"/>
                </a:solidFill>
                <a:latin typeface="Arial Narrow" charset="0"/>
              </a:rPr>
              <a:t>Channel</a:t>
            </a:r>
          </a:p>
        </p:txBody>
      </p:sp>
      <p:sp>
        <p:nvSpPr>
          <p:cNvPr id="1056773" name="Text Box 5"/>
          <p:cNvSpPr txBox="1">
            <a:spLocks noChangeArrowheads="1"/>
          </p:cNvSpPr>
          <p:nvPr/>
        </p:nvSpPr>
        <p:spPr bwMode="auto">
          <a:xfrm>
            <a:off x="6248400" y="3962400"/>
            <a:ext cx="722215" cy="566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9" tIns="45699" rIns="91399" bIns="45699">
            <a:spAutoFit/>
          </a:bodyPr>
          <a:lstStyle/>
          <a:p>
            <a:pPr>
              <a:lnSpc>
                <a:spcPct val="75000"/>
              </a:lnSpc>
            </a:pPr>
            <a:r>
              <a:rPr lang="en-US" sz="2000" b="1">
                <a:solidFill>
                  <a:srgbClr val="0066FF"/>
                </a:solidFill>
                <a:latin typeface="Arial Narrow" charset="0"/>
              </a:rPr>
              <a:t>Fine</a:t>
            </a:r>
          </a:p>
          <a:p>
            <a:pPr>
              <a:lnSpc>
                <a:spcPct val="75000"/>
              </a:lnSpc>
            </a:pPr>
            <a:r>
              <a:rPr lang="en-US" sz="2000" b="1">
                <a:solidFill>
                  <a:srgbClr val="0066FF"/>
                </a:solidFill>
                <a:latin typeface="Arial Narrow" charset="0"/>
              </a:rPr>
              <a:t>Mesh</a:t>
            </a:r>
          </a:p>
        </p:txBody>
      </p:sp>
      <p:sp>
        <p:nvSpPr>
          <p:cNvPr id="1056774" name="Text Box 6"/>
          <p:cNvSpPr txBox="1">
            <a:spLocks noChangeArrowheads="1"/>
          </p:cNvSpPr>
          <p:nvPr/>
        </p:nvSpPr>
        <p:spPr bwMode="auto">
          <a:xfrm>
            <a:off x="7086600" y="3581400"/>
            <a:ext cx="648202" cy="566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9" tIns="45699" rIns="91399" bIns="45699">
            <a:spAutoFit/>
          </a:bodyPr>
          <a:lstStyle/>
          <a:p>
            <a:pPr>
              <a:lnSpc>
                <a:spcPct val="75000"/>
              </a:lnSpc>
            </a:pPr>
            <a:r>
              <a:rPr lang="en-US" sz="2000" b="1">
                <a:solidFill>
                  <a:schemeClr val="accent2"/>
                </a:solidFill>
                <a:latin typeface="Arial Narrow" charset="0"/>
              </a:rPr>
              <a:t>MCP</a:t>
            </a:r>
          </a:p>
          <a:p>
            <a:pPr>
              <a:lnSpc>
                <a:spcPct val="75000"/>
              </a:lnSpc>
            </a:pPr>
            <a:r>
              <a:rPr lang="en-US" sz="2000" b="1">
                <a:solidFill>
                  <a:schemeClr val="accent2"/>
                </a:solidFill>
                <a:latin typeface="Arial Narrow" charset="0"/>
              </a:rPr>
              <a:t>PMT</a:t>
            </a:r>
          </a:p>
        </p:txBody>
      </p:sp>
      <p:sp>
        <p:nvSpPr>
          <p:cNvPr id="1056775" name="Text Box 7"/>
          <p:cNvSpPr txBox="1">
            <a:spLocks noChangeArrowheads="1"/>
          </p:cNvSpPr>
          <p:nvPr/>
        </p:nvSpPr>
        <p:spPr bwMode="auto">
          <a:xfrm>
            <a:off x="7848600" y="2895600"/>
            <a:ext cx="698796" cy="566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9" tIns="45699" rIns="91399" bIns="45699">
            <a:spAutoFit/>
          </a:bodyPr>
          <a:lstStyle/>
          <a:p>
            <a:pPr>
              <a:lnSpc>
                <a:spcPct val="75000"/>
              </a:lnSpc>
            </a:pPr>
            <a:r>
              <a:rPr lang="en-US" sz="2000" b="1">
                <a:solidFill>
                  <a:srgbClr val="33CCCC"/>
                </a:solidFill>
                <a:latin typeface="Arial Narrow" charset="0"/>
              </a:rPr>
              <a:t>Solid</a:t>
            </a:r>
          </a:p>
          <a:p>
            <a:pPr>
              <a:lnSpc>
                <a:spcPct val="75000"/>
              </a:lnSpc>
            </a:pPr>
            <a:r>
              <a:rPr lang="en-US" sz="2000" b="1">
                <a:solidFill>
                  <a:srgbClr val="33CCCC"/>
                </a:solidFill>
                <a:latin typeface="Arial Narrow" charset="0"/>
              </a:rPr>
              <a:t>State</a:t>
            </a:r>
          </a:p>
        </p:txBody>
      </p:sp>
      <p:sp>
        <p:nvSpPr>
          <p:cNvPr id="1056776" name="Rectangle 8"/>
          <p:cNvSpPr>
            <a:spLocks noChangeArrowheads="1"/>
          </p:cNvSpPr>
          <p:nvPr/>
        </p:nvSpPr>
        <p:spPr bwMode="auto">
          <a:xfrm>
            <a:off x="1143000" y="3810000"/>
            <a:ext cx="2362200" cy="2057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/>
          </a:p>
        </p:txBody>
      </p:sp>
      <p:sp>
        <p:nvSpPr>
          <p:cNvPr id="1056777" name="Text Box 9"/>
          <p:cNvSpPr txBox="1">
            <a:spLocks noChangeArrowheads="1"/>
          </p:cNvSpPr>
          <p:nvPr/>
        </p:nvSpPr>
        <p:spPr bwMode="auto">
          <a:xfrm>
            <a:off x="2971800" y="3962400"/>
            <a:ext cx="815766" cy="566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9" tIns="45699" rIns="91399" bIns="45699">
            <a:spAutoFit/>
          </a:bodyPr>
          <a:lstStyle/>
          <a:p>
            <a:pPr>
              <a:lnSpc>
                <a:spcPct val="75000"/>
              </a:lnSpc>
            </a:pPr>
            <a:r>
              <a:rPr lang="en-US" sz="2000" b="1">
                <a:solidFill>
                  <a:schemeClr val="tx1"/>
                </a:solidFill>
                <a:latin typeface="Arial Narrow" charset="0"/>
              </a:rPr>
              <a:t>Linear</a:t>
            </a:r>
          </a:p>
          <a:p>
            <a:pPr>
              <a:lnSpc>
                <a:spcPct val="75000"/>
              </a:lnSpc>
            </a:pPr>
            <a:r>
              <a:rPr lang="en-US" sz="2000" b="1">
                <a:solidFill>
                  <a:schemeClr val="tx1"/>
                </a:solidFill>
                <a:latin typeface="Arial Narrow" charset="0"/>
              </a:rPr>
              <a:t>Focus</a:t>
            </a:r>
          </a:p>
        </p:txBody>
      </p:sp>
      <p:sp>
        <p:nvSpPr>
          <p:cNvPr id="1056783" name="Text Box 15"/>
          <p:cNvSpPr txBox="1">
            <a:spLocks noChangeArrowheads="1"/>
          </p:cNvSpPr>
          <p:nvPr/>
        </p:nvSpPr>
        <p:spPr bwMode="auto">
          <a:xfrm>
            <a:off x="8610600" y="2514600"/>
            <a:ext cx="628497" cy="1015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 Narrow" charset="0"/>
              </a:rPr>
              <a:t>HPD</a:t>
            </a:r>
          </a:p>
          <a:p>
            <a:r>
              <a:rPr lang="en-US" sz="2000" b="1" dirty="0">
                <a:solidFill>
                  <a:srgbClr val="FF0000"/>
                </a:solidFill>
                <a:latin typeface="Arial Narrow" charset="0"/>
              </a:rPr>
              <a:t>APD</a:t>
            </a:r>
          </a:p>
          <a:p>
            <a:endParaRPr lang="en-US" sz="2000" b="1" dirty="0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2E6D0069-A5A5-2640-8E1D-58A3D5D02CA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9900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514600"/>
            <a:ext cx="7391400" cy="1905000"/>
          </a:xfrm>
          <a:solidFill>
            <a:srgbClr val="CCFFCC"/>
          </a:solidFill>
        </p:spPr>
        <p:txBody>
          <a:bodyPr/>
          <a:lstStyle/>
          <a:p>
            <a:r>
              <a:rPr lang="en-US" sz="4800" dirty="0" smtClean="0"/>
              <a:t>Gain of PMT</a:t>
            </a:r>
            <a:endParaRPr lang="en-US" sz="4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6054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92075"/>
            <a:ext cx="9174163" cy="685800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6632" tIns="48316" rIns="96632" bIns="48316"/>
          <a:lstStyle/>
          <a:p>
            <a:r>
              <a:rPr lang="en-US"/>
              <a:t>Structure of Linear-focus PMT </a:t>
            </a:r>
          </a:p>
        </p:txBody>
      </p:sp>
      <p:grpSp>
        <p:nvGrpSpPr>
          <p:cNvPr id="549936" name="Group 48"/>
          <p:cNvGrpSpPr>
            <a:grpSpLocks/>
          </p:cNvGrpSpPr>
          <p:nvPr/>
        </p:nvGrpSpPr>
        <p:grpSpPr bwMode="auto">
          <a:xfrm>
            <a:off x="119063" y="1387475"/>
            <a:ext cx="9299575" cy="5105400"/>
            <a:chOff x="0" y="778"/>
            <a:chExt cx="5858" cy="3216"/>
          </a:xfrm>
        </p:grpSpPr>
        <p:sp>
          <p:nvSpPr>
            <p:cNvPr id="549891" name="Rectangle 3"/>
            <p:cNvSpPr>
              <a:spLocks noChangeArrowheads="1"/>
            </p:cNvSpPr>
            <p:nvPr/>
          </p:nvSpPr>
          <p:spPr bwMode="auto">
            <a:xfrm>
              <a:off x="96" y="3552"/>
              <a:ext cx="3368" cy="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04" name="Text Box 16"/>
            <p:cNvSpPr txBox="1">
              <a:spLocks noChangeArrowheads="1"/>
            </p:cNvSpPr>
            <p:nvPr/>
          </p:nvSpPr>
          <p:spPr bwMode="auto">
            <a:xfrm>
              <a:off x="3514" y="3686"/>
              <a:ext cx="106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</a:rPr>
                <a:t>Mesh Anode</a:t>
              </a:r>
            </a:p>
          </p:txBody>
        </p:sp>
        <p:sp>
          <p:nvSpPr>
            <p:cNvPr id="549905" name="Text Box 17"/>
            <p:cNvSpPr txBox="1">
              <a:spLocks noChangeArrowheads="1"/>
            </p:cNvSpPr>
            <p:nvPr/>
          </p:nvSpPr>
          <p:spPr bwMode="auto">
            <a:xfrm>
              <a:off x="4781" y="3744"/>
              <a:ext cx="107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009999"/>
                  </a:solidFill>
                </a:rPr>
                <a:t>Last Dynode</a:t>
              </a:r>
            </a:p>
          </p:txBody>
        </p:sp>
        <p:sp>
          <p:nvSpPr>
            <p:cNvPr id="549906" name="Line 18"/>
            <p:cNvSpPr>
              <a:spLocks noChangeShapeType="1"/>
            </p:cNvSpPr>
            <p:nvPr/>
          </p:nvSpPr>
          <p:spPr bwMode="auto">
            <a:xfrm flipH="1" flipV="1">
              <a:off x="4522" y="2794"/>
              <a:ext cx="489" cy="835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07" name="Line 19"/>
            <p:cNvSpPr>
              <a:spLocks noChangeShapeType="1"/>
            </p:cNvSpPr>
            <p:nvPr/>
          </p:nvSpPr>
          <p:spPr bwMode="auto">
            <a:xfrm flipV="1">
              <a:off x="4205" y="2966"/>
              <a:ext cx="29" cy="663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15" name="Text Box 27"/>
            <p:cNvSpPr txBox="1">
              <a:spLocks noChangeArrowheads="1"/>
            </p:cNvSpPr>
            <p:nvPr/>
          </p:nvSpPr>
          <p:spPr bwMode="auto">
            <a:xfrm>
              <a:off x="864" y="778"/>
              <a:ext cx="125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</a:rPr>
                <a:t>Photo Cathode</a:t>
              </a:r>
            </a:p>
          </p:txBody>
        </p:sp>
        <p:sp>
          <p:nvSpPr>
            <p:cNvPr id="549893" name="Rectangle 5"/>
            <p:cNvSpPr>
              <a:spLocks noChangeAspect="1" noChangeArrowheads="1"/>
            </p:cNvSpPr>
            <p:nvPr/>
          </p:nvSpPr>
          <p:spPr bwMode="auto">
            <a:xfrm rot="16200000">
              <a:off x="2368" y="62"/>
              <a:ext cx="1774" cy="4435"/>
            </a:xfrm>
            <a:prstGeom prst="rect">
              <a:avLst/>
            </a:prstGeom>
            <a:noFill/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894" name="Line 6"/>
            <p:cNvSpPr>
              <a:spLocks noChangeAspect="1" noChangeShapeType="1"/>
            </p:cNvSpPr>
            <p:nvPr/>
          </p:nvSpPr>
          <p:spPr bwMode="auto">
            <a:xfrm rot="16200000">
              <a:off x="188" y="2290"/>
              <a:ext cx="1698" cy="0"/>
            </a:xfrm>
            <a:prstGeom prst="line">
              <a:avLst/>
            </a:prstGeom>
            <a:noFill/>
            <a:ln w="76200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895" name="Arc 7"/>
            <p:cNvSpPr>
              <a:spLocks noChangeAspect="1"/>
            </p:cNvSpPr>
            <p:nvPr/>
          </p:nvSpPr>
          <p:spPr bwMode="auto">
            <a:xfrm rot="15600000" flipV="1">
              <a:off x="1685" y="1891"/>
              <a:ext cx="842" cy="535"/>
            </a:xfrm>
            <a:custGeom>
              <a:avLst/>
              <a:gdLst>
                <a:gd name="G0" fmla="+- 1039 0 0"/>
                <a:gd name="G1" fmla="+- 21600 0 0"/>
                <a:gd name="G2" fmla="+- 21600 0 0"/>
                <a:gd name="T0" fmla="*/ 0 w 22506"/>
                <a:gd name="T1" fmla="*/ 25 h 21600"/>
                <a:gd name="T2" fmla="*/ 22506 w 22506"/>
                <a:gd name="T3" fmla="*/ 19209 h 21600"/>
                <a:gd name="T4" fmla="*/ 1039 w 22506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06" h="21600" fill="none" extrusionOk="0">
                  <a:moveTo>
                    <a:pt x="0" y="25"/>
                  </a:moveTo>
                  <a:cubicBezTo>
                    <a:pt x="346" y="8"/>
                    <a:pt x="692" y="-1"/>
                    <a:pt x="1039" y="-1"/>
                  </a:cubicBezTo>
                  <a:cubicBezTo>
                    <a:pt x="12043" y="-1"/>
                    <a:pt x="21288" y="8272"/>
                    <a:pt x="22506" y="19208"/>
                  </a:cubicBezTo>
                </a:path>
                <a:path w="22506" h="21600" stroke="0" extrusionOk="0">
                  <a:moveTo>
                    <a:pt x="0" y="25"/>
                  </a:moveTo>
                  <a:cubicBezTo>
                    <a:pt x="346" y="8"/>
                    <a:pt x="692" y="-1"/>
                    <a:pt x="1039" y="-1"/>
                  </a:cubicBezTo>
                  <a:cubicBezTo>
                    <a:pt x="12043" y="-1"/>
                    <a:pt x="21288" y="8272"/>
                    <a:pt x="22506" y="19208"/>
                  </a:cubicBezTo>
                  <a:lnTo>
                    <a:pt x="1039" y="21600"/>
                  </a:lnTo>
                  <a:close/>
                </a:path>
              </a:pathLst>
            </a:custGeom>
            <a:noFill/>
            <a:ln w="50800">
              <a:solidFill>
                <a:srgbClr val="01B7A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896" name="Arc 8"/>
            <p:cNvSpPr>
              <a:spLocks noChangeAspect="1"/>
            </p:cNvSpPr>
            <p:nvPr/>
          </p:nvSpPr>
          <p:spPr bwMode="auto">
            <a:xfrm rot="15600000" flipV="1">
              <a:off x="2585" y="2240"/>
              <a:ext cx="515" cy="579"/>
            </a:xfrm>
            <a:custGeom>
              <a:avLst/>
              <a:gdLst>
                <a:gd name="G0" fmla="+- 0 0 0"/>
                <a:gd name="G1" fmla="+- 19378 0 0"/>
                <a:gd name="G2" fmla="+- 21600 0 0"/>
                <a:gd name="T0" fmla="*/ 9541 w 21600"/>
                <a:gd name="T1" fmla="*/ 0 h 37031"/>
                <a:gd name="T2" fmla="*/ 12447 w 21600"/>
                <a:gd name="T3" fmla="*/ 37031 h 37031"/>
                <a:gd name="T4" fmla="*/ 0 w 21600"/>
                <a:gd name="T5" fmla="*/ 19378 h 37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7031" fill="none" extrusionOk="0">
                  <a:moveTo>
                    <a:pt x="9541" y="-1"/>
                  </a:moveTo>
                  <a:cubicBezTo>
                    <a:pt x="16924" y="3634"/>
                    <a:pt x="21600" y="11148"/>
                    <a:pt x="21600" y="19378"/>
                  </a:cubicBezTo>
                  <a:cubicBezTo>
                    <a:pt x="21600" y="26400"/>
                    <a:pt x="18186" y="32984"/>
                    <a:pt x="12447" y="37031"/>
                  </a:cubicBezTo>
                </a:path>
                <a:path w="21600" h="37031" stroke="0" extrusionOk="0">
                  <a:moveTo>
                    <a:pt x="9541" y="-1"/>
                  </a:moveTo>
                  <a:cubicBezTo>
                    <a:pt x="16924" y="3634"/>
                    <a:pt x="21600" y="11148"/>
                    <a:pt x="21600" y="19378"/>
                  </a:cubicBezTo>
                  <a:cubicBezTo>
                    <a:pt x="21600" y="26400"/>
                    <a:pt x="18186" y="32984"/>
                    <a:pt x="12447" y="37031"/>
                  </a:cubicBezTo>
                  <a:lnTo>
                    <a:pt x="0" y="19378"/>
                  </a:lnTo>
                  <a:close/>
                </a:path>
              </a:pathLst>
            </a:custGeom>
            <a:noFill/>
            <a:ln w="50800">
              <a:solidFill>
                <a:srgbClr val="01B7A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897" name="Arc 9"/>
            <p:cNvSpPr>
              <a:spLocks noChangeAspect="1"/>
            </p:cNvSpPr>
            <p:nvPr/>
          </p:nvSpPr>
          <p:spPr bwMode="auto">
            <a:xfrm rot="21000000" flipV="1">
              <a:off x="2093" y="2445"/>
              <a:ext cx="652" cy="428"/>
            </a:xfrm>
            <a:custGeom>
              <a:avLst/>
              <a:gdLst>
                <a:gd name="G0" fmla="+- 19925 0 0"/>
                <a:gd name="G1" fmla="+- 21600 0 0"/>
                <a:gd name="G2" fmla="+- 21600 0 0"/>
                <a:gd name="T0" fmla="*/ 0 w 36164"/>
                <a:gd name="T1" fmla="*/ 13259 h 21600"/>
                <a:gd name="T2" fmla="*/ 36164 w 36164"/>
                <a:gd name="T3" fmla="*/ 7358 h 21600"/>
                <a:gd name="T4" fmla="*/ 19925 w 3616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164" h="21600" fill="none" extrusionOk="0">
                  <a:moveTo>
                    <a:pt x="0" y="13259"/>
                  </a:moveTo>
                  <a:cubicBezTo>
                    <a:pt x="3362" y="5227"/>
                    <a:pt x="11218" y="-1"/>
                    <a:pt x="19925" y="-1"/>
                  </a:cubicBezTo>
                  <a:cubicBezTo>
                    <a:pt x="26144" y="-1"/>
                    <a:pt x="32063" y="2681"/>
                    <a:pt x="36164" y="7357"/>
                  </a:cubicBezTo>
                </a:path>
                <a:path w="36164" h="21600" stroke="0" extrusionOk="0">
                  <a:moveTo>
                    <a:pt x="0" y="13259"/>
                  </a:moveTo>
                  <a:cubicBezTo>
                    <a:pt x="3362" y="5227"/>
                    <a:pt x="11218" y="-1"/>
                    <a:pt x="19925" y="-1"/>
                  </a:cubicBezTo>
                  <a:cubicBezTo>
                    <a:pt x="26144" y="-1"/>
                    <a:pt x="32063" y="2681"/>
                    <a:pt x="36164" y="7357"/>
                  </a:cubicBezTo>
                  <a:lnTo>
                    <a:pt x="19925" y="21600"/>
                  </a:lnTo>
                  <a:close/>
                </a:path>
              </a:pathLst>
            </a:custGeom>
            <a:noFill/>
            <a:ln w="50800">
              <a:solidFill>
                <a:srgbClr val="01B7A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898" name="Arc 10"/>
            <p:cNvSpPr>
              <a:spLocks noChangeAspect="1"/>
            </p:cNvSpPr>
            <p:nvPr/>
          </p:nvSpPr>
          <p:spPr bwMode="auto">
            <a:xfrm rot="21000000" flipV="1">
              <a:off x="2906" y="2336"/>
              <a:ext cx="523" cy="515"/>
            </a:xfrm>
            <a:custGeom>
              <a:avLst/>
              <a:gdLst>
                <a:gd name="G0" fmla="+- 19925 0 0"/>
                <a:gd name="G1" fmla="+- 21600 0 0"/>
                <a:gd name="G2" fmla="+- 21600 0 0"/>
                <a:gd name="T0" fmla="*/ 0 w 33426"/>
                <a:gd name="T1" fmla="*/ 13259 h 21600"/>
                <a:gd name="T2" fmla="*/ 33426 w 33426"/>
                <a:gd name="T3" fmla="*/ 4739 h 21600"/>
                <a:gd name="T4" fmla="*/ 19925 w 33426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426" h="21600" fill="none" extrusionOk="0">
                  <a:moveTo>
                    <a:pt x="0" y="13259"/>
                  </a:moveTo>
                  <a:cubicBezTo>
                    <a:pt x="3362" y="5227"/>
                    <a:pt x="11218" y="-1"/>
                    <a:pt x="19925" y="-1"/>
                  </a:cubicBezTo>
                  <a:cubicBezTo>
                    <a:pt x="24833" y="-1"/>
                    <a:pt x="29594" y="1671"/>
                    <a:pt x="33425" y="4739"/>
                  </a:cubicBezTo>
                </a:path>
                <a:path w="33426" h="21600" stroke="0" extrusionOk="0">
                  <a:moveTo>
                    <a:pt x="0" y="13259"/>
                  </a:moveTo>
                  <a:cubicBezTo>
                    <a:pt x="3362" y="5227"/>
                    <a:pt x="11218" y="-1"/>
                    <a:pt x="19925" y="-1"/>
                  </a:cubicBezTo>
                  <a:cubicBezTo>
                    <a:pt x="24833" y="-1"/>
                    <a:pt x="29594" y="1671"/>
                    <a:pt x="33425" y="4739"/>
                  </a:cubicBezTo>
                  <a:lnTo>
                    <a:pt x="19925" y="21600"/>
                  </a:lnTo>
                  <a:close/>
                </a:path>
              </a:pathLst>
            </a:custGeom>
            <a:noFill/>
            <a:ln w="50800">
              <a:solidFill>
                <a:srgbClr val="01B7A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899" name="Arc 11"/>
            <p:cNvSpPr>
              <a:spLocks noChangeAspect="1"/>
            </p:cNvSpPr>
            <p:nvPr/>
          </p:nvSpPr>
          <p:spPr bwMode="auto">
            <a:xfrm rot="15600000" flipV="1">
              <a:off x="3268" y="2233"/>
              <a:ext cx="516" cy="578"/>
            </a:xfrm>
            <a:custGeom>
              <a:avLst/>
              <a:gdLst>
                <a:gd name="G0" fmla="+- 0 0 0"/>
                <a:gd name="G1" fmla="+- 19378 0 0"/>
                <a:gd name="G2" fmla="+- 21600 0 0"/>
                <a:gd name="T0" fmla="*/ 9541 w 21600"/>
                <a:gd name="T1" fmla="*/ 0 h 37031"/>
                <a:gd name="T2" fmla="*/ 12447 w 21600"/>
                <a:gd name="T3" fmla="*/ 37031 h 37031"/>
                <a:gd name="T4" fmla="*/ 0 w 21600"/>
                <a:gd name="T5" fmla="*/ 19378 h 37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7031" fill="none" extrusionOk="0">
                  <a:moveTo>
                    <a:pt x="9541" y="-1"/>
                  </a:moveTo>
                  <a:cubicBezTo>
                    <a:pt x="16924" y="3634"/>
                    <a:pt x="21600" y="11148"/>
                    <a:pt x="21600" y="19378"/>
                  </a:cubicBezTo>
                  <a:cubicBezTo>
                    <a:pt x="21600" y="26400"/>
                    <a:pt x="18186" y="32984"/>
                    <a:pt x="12447" y="37031"/>
                  </a:cubicBezTo>
                </a:path>
                <a:path w="21600" h="37031" stroke="0" extrusionOk="0">
                  <a:moveTo>
                    <a:pt x="9541" y="-1"/>
                  </a:moveTo>
                  <a:cubicBezTo>
                    <a:pt x="16924" y="3634"/>
                    <a:pt x="21600" y="11148"/>
                    <a:pt x="21600" y="19378"/>
                  </a:cubicBezTo>
                  <a:cubicBezTo>
                    <a:pt x="21600" y="26400"/>
                    <a:pt x="18186" y="32984"/>
                    <a:pt x="12447" y="37031"/>
                  </a:cubicBezTo>
                  <a:lnTo>
                    <a:pt x="0" y="19378"/>
                  </a:lnTo>
                  <a:close/>
                </a:path>
              </a:pathLst>
            </a:custGeom>
            <a:noFill/>
            <a:ln w="50800">
              <a:solidFill>
                <a:srgbClr val="01B7A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00" name="Arc 12"/>
            <p:cNvSpPr>
              <a:spLocks noChangeAspect="1"/>
            </p:cNvSpPr>
            <p:nvPr/>
          </p:nvSpPr>
          <p:spPr bwMode="auto">
            <a:xfrm rot="21000000" flipV="1">
              <a:off x="3590" y="2328"/>
              <a:ext cx="522" cy="515"/>
            </a:xfrm>
            <a:custGeom>
              <a:avLst/>
              <a:gdLst>
                <a:gd name="G0" fmla="+- 19925 0 0"/>
                <a:gd name="G1" fmla="+- 21600 0 0"/>
                <a:gd name="G2" fmla="+- 21600 0 0"/>
                <a:gd name="T0" fmla="*/ 0 w 33426"/>
                <a:gd name="T1" fmla="*/ 13259 h 21600"/>
                <a:gd name="T2" fmla="*/ 33426 w 33426"/>
                <a:gd name="T3" fmla="*/ 4739 h 21600"/>
                <a:gd name="T4" fmla="*/ 19925 w 33426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426" h="21600" fill="none" extrusionOk="0">
                  <a:moveTo>
                    <a:pt x="0" y="13259"/>
                  </a:moveTo>
                  <a:cubicBezTo>
                    <a:pt x="3362" y="5227"/>
                    <a:pt x="11218" y="-1"/>
                    <a:pt x="19925" y="-1"/>
                  </a:cubicBezTo>
                  <a:cubicBezTo>
                    <a:pt x="24833" y="-1"/>
                    <a:pt x="29594" y="1671"/>
                    <a:pt x="33425" y="4739"/>
                  </a:cubicBezTo>
                </a:path>
                <a:path w="33426" h="21600" stroke="0" extrusionOk="0">
                  <a:moveTo>
                    <a:pt x="0" y="13259"/>
                  </a:moveTo>
                  <a:cubicBezTo>
                    <a:pt x="3362" y="5227"/>
                    <a:pt x="11218" y="-1"/>
                    <a:pt x="19925" y="-1"/>
                  </a:cubicBezTo>
                  <a:cubicBezTo>
                    <a:pt x="24833" y="-1"/>
                    <a:pt x="29594" y="1671"/>
                    <a:pt x="33425" y="4739"/>
                  </a:cubicBezTo>
                  <a:lnTo>
                    <a:pt x="19925" y="21600"/>
                  </a:lnTo>
                  <a:close/>
                </a:path>
              </a:pathLst>
            </a:custGeom>
            <a:noFill/>
            <a:ln w="50800">
              <a:solidFill>
                <a:srgbClr val="01B7A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01" name="Arc 13"/>
            <p:cNvSpPr>
              <a:spLocks noChangeAspect="1"/>
            </p:cNvSpPr>
            <p:nvPr/>
          </p:nvSpPr>
          <p:spPr bwMode="auto">
            <a:xfrm rot="15600000" flipV="1">
              <a:off x="3934" y="2228"/>
              <a:ext cx="516" cy="578"/>
            </a:xfrm>
            <a:custGeom>
              <a:avLst/>
              <a:gdLst>
                <a:gd name="G0" fmla="+- 0 0 0"/>
                <a:gd name="G1" fmla="+- 19378 0 0"/>
                <a:gd name="G2" fmla="+- 21600 0 0"/>
                <a:gd name="T0" fmla="*/ 9541 w 21600"/>
                <a:gd name="T1" fmla="*/ 0 h 37031"/>
                <a:gd name="T2" fmla="*/ 12447 w 21600"/>
                <a:gd name="T3" fmla="*/ 37031 h 37031"/>
                <a:gd name="T4" fmla="*/ 0 w 21600"/>
                <a:gd name="T5" fmla="*/ 19378 h 37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7031" fill="none" extrusionOk="0">
                  <a:moveTo>
                    <a:pt x="9541" y="-1"/>
                  </a:moveTo>
                  <a:cubicBezTo>
                    <a:pt x="16924" y="3634"/>
                    <a:pt x="21600" y="11148"/>
                    <a:pt x="21600" y="19378"/>
                  </a:cubicBezTo>
                  <a:cubicBezTo>
                    <a:pt x="21600" y="26400"/>
                    <a:pt x="18186" y="32984"/>
                    <a:pt x="12447" y="37031"/>
                  </a:cubicBezTo>
                </a:path>
                <a:path w="21600" h="37031" stroke="0" extrusionOk="0">
                  <a:moveTo>
                    <a:pt x="9541" y="-1"/>
                  </a:moveTo>
                  <a:cubicBezTo>
                    <a:pt x="16924" y="3634"/>
                    <a:pt x="21600" y="11148"/>
                    <a:pt x="21600" y="19378"/>
                  </a:cubicBezTo>
                  <a:cubicBezTo>
                    <a:pt x="21600" y="26400"/>
                    <a:pt x="18186" y="32984"/>
                    <a:pt x="12447" y="37031"/>
                  </a:cubicBezTo>
                  <a:lnTo>
                    <a:pt x="0" y="19378"/>
                  </a:lnTo>
                  <a:close/>
                </a:path>
              </a:pathLst>
            </a:custGeom>
            <a:noFill/>
            <a:ln w="50800">
              <a:solidFill>
                <a:srgbClr val="01B7A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02" name="Line 14"/>
            <p:cNvSpPr>
              <a:spLocks noChangeAspect="1" noChangeShapeType="1"/>
            </p:cNvSpPr>
            <p:nvPr/>
          </p:nvSpPr>
          <p:spPr bwMode="auto">
            <a:xfrm rot="37200000">
              <a:off x="4338" y="2550"/>
              <a:ext cx="257" cy="449"/>
            </a:xfrm>
            <a:prstGeom prst="line">
              <a:avLst/>
            </a:prstGeom>
            <a:noFill/>
            <a:ln w="50800">
              <a:solidFill>
                <a:srgbClr val="01B7A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03" name="Line 15"/>
            <p:cNvSpPr>
              <a:spLocks noChangeAspect="1" noChangeShapeType="1"/>
            </p:cNvSpPr>
            <p:nvPr/>
          </p:nvSpPr>
          <p:spPr bwMode="auto">
            <a:xfrm rot="37200000">
              <a:off x="4279" y="2484"/>
              <a:ext cx="259" cy="449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08" name="Line 20"/>
            <p:cNvSpPr>
              <a:spLocks noChangeShapeType="1"/>
            </p:cNvSpPr>
            <p:nvPr/>
          </p:nvSpPr>
          <p:spPr bwMode="auto">
            <a:xfrm rot="16200000" flipH="1">
              <a:off x="4041" y="2428"/>
              <a:ext cx="459" cy="229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/>
              <a:tailEnd type="arrow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09" name="Line 21"/>
            <p:cNvSpPr>
              <a:spLocks noChangeShapeType="1"/>
            </p:cNvSpPr>
            <p:nvPr/>
          </p:nvSpPr>
          <p:spPr bwMode="auto">
            <a:xfrm rot="16200000">
              <a:off x="3092" y="2404"/>
              <a:ext cx="525" cy="343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/>
              <a:tailEnd type="arrow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10" name="Line 22"/>
            <p:cNvSpPr>
              <a:spLocks noChangeShapeType="1"/>
            </p:cNvSpPr>
            <p:nvPr/>
          </p:nvSpPr>
          <p:spPr bwMode="auto">
            <a:xfrm rot="16200000" flipH="1">
              <a:off x="3468" y="2429"/>
              <a:ext cx="459" cy="22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/>
              <a:tailEnd type="arrow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11" name="Line 23"/>
            <p:cNvSpPr>
              <a:spLocks noChangeShapeType="1"/>
            </p:cNvSpPr>
            <p:nvPr/>
          </p:nvSpPr>
          <p:spPr bwMode="auto">
            <a:xfrm rot="16200000">
              <a:off x="3783" y="2400"/>
              <a:ext cx="459" cy="286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/>
              <a:tailEnd type="arrow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12" name="Line 24"/>
            <p:cNvSpPr>
              <a:spLocks noChangeShapeType="1"/>
            </p:cNvSpPr>
            <p:nvPr/>
          </p:nvSpPr>
          <p:spPr bwMode="auto">
            <a:xfrm rot="16200000" flipH="1">
              <a:off x="4131" y="2338"/>
              <a:ext cx="393" cy="343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/>
              <a:tailEnd type="arrow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13" name="Text Box 25"/>
            <p:cNvSpPr txBox="1">
              <a:spLocks noChangeArrowheads="1"/>
            </p:cNvSpPr>
            <p:nvPr/>
          </p:nvSpPr>
          <p:spPr bwMode="auto">
            <a:xfrm>
              <a:off x="4118" y="893"/>
              <a:ext cx="1068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009999"/>
                  </a:solidFill>
                </a:rPr>
                <a:t>Second Last</a:t>
              </a:r>
            </a:p>
            <a:p>
              <a:r>
                <a:rPr lang="en-US" sz="2000" b="1">
                  <a:solidFill>
                    <a:srgbClr val="009999"/>
                  </a:solidFill>
                </a:rPr>
                <a:t> Dynode</a:t>
              </a:r>
            </a:p>
          </p:txBody>
        </p:sp>
        <p:sp>
          <p:nvSpPr>
            <p:cNvPr id="549914" name="Line 26"/>
            <p:cNvSpPr>
              <a:spLocks noChangeShapeType="1"/>
            </p:cNvSpPr>
            <p:nvPr/>
          </p:nvSpPr>
          <p:spPr bwMode="auto">
            <a:xfrm rot="16200000" flipH="1" flipV="1">
              <a:off x="4102" y="1629"/>
              <a:ext cx="921" cy="314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16" name="Text Box 28"/>
            <p:cNvSpPr txBox="1">
              <a:spLocks noChangeArrowheads="1"/>
            </p:cNvSpPr>
            <p:nvPr/>
          </p:nvSpPr>
          <p:spPr bwMode="auto">
            <a:xfrm>
              <a:off x="2275" y="1037"/>
              <a:ext cx="1182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000" b="1">
                  <a:solidFill>
                    <a:srgbClr val="009999"/>
                  </a:solidFill>
                </a:rPr>
                <a:t>First Dynode</a:t>
              </a:r>
            </a:p>
          </p:txBody>
        </p:sp>
        <p:sp>
          <p:nvSpPr>
            <p:cNvPr id="549917" name="Line 29"/>
            <p:cNvSpPr>
              <a:spLocks noChangeShapeType="1"/>
            </p:cNvSpPr>
            <p:nvPr/>
          </p:nvSpPr>
          <p:spPr bwMode="auto">
            <a:xfrm rot="16200000" flipH="1" flipV="1">
              <a:off x="2160" y="1382"/>
              <a:ext cx="547" cy="375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19" name="Line 31"/>
            <p:cNvSpPr>
              <a:spLocks noChangeShapeType="1"/>
            </p:cNvSpPr>
            <p:nvPr/>
          </p:nvSpPr>
          <p:spPr bwMode="auto">
            <a:xfrm rot="16200000" flipH="1" flipV="1">
              <a:off x="993" y="1166"/>
              <a:ext cx="259" cy="116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20" name="Rectangle 32"/>
            <p:cNvSpPr>
              <a:spLocks noChangeArrowheads="1"/>
            </p:cNvSpPr>
            <p:nvPr/>
          </p:nvSpPr>
          <p:spPr bwMode="auto">
            <a:xfrm>
              <a:off x="950" y="1382"/>
              <a:ext cx="58" cy="178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7C80"/>
              </a:solidFill>
              <a:miter lim="800000"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21" name="Line 33"/>
            <p:cNvSpPr>
              <a:spLocks noChangeShapeType="1"/>
            </p:cNvSpPr>
            <p:nvPr/>
          </p:nvSpPr>
          <p:spPr bwMode="auto">
            <a:xfrm rot="5400000" flipV="1">
              <a:off x="1512" y="1454"/>
              <a:ext cx="259" cy="1037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/>
              <a:tailEnd type="arrow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22" name="Line 34"/>
            <p:cNvSpPr>
              <a:spLocks noChangeShapeType="1"/>
            </p:cNvSpPr>
            <p:nvPr/>
          </p:nvSpPr>
          <p:spPr bwMode="auto">
            <a:xfrm rot="16200000">
              <a:off x="1440" y="1958"/>
              <a:ext cx="346" cy="1037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/>
              <a:tailEnd type="arrow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23" name="Line 35"/>
            <p:cNvSpPr>
              <a:spLocks noChangeShapeType="1"/>
            </p:cNvSpPr>
            <p:nvPr/>
          </p:nvSpPr>
          <p:spPr bwMode="auto">
            <a:xfrm rot="16200000" flipH="1">
              <a:off x="2044" y="2506"/>
              <a:ext cx="606" cy="86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/>
              <a:tailEnd type="arrow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24" name="Line 36"/>
            <p:cNvSpPr>
              <a:spLocks noChangeShapeType="1"/>
            </p:cNvSpPr>
            <p:nvPr/>
          </p:nvSpPr>
          <p:spPr bwMode="auto">
            <a:xfrm rot="16200000">
              <a:off x="2417" y="2395"/>
              <a:ext cx="525" cy="343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/>
              <a:tailEnd type="arrow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25" name="Line 37"/>
            <p:cNvSpPr>
              <a:spLocks noChangeShapeType="1"/>
            </p:cNvSpPr>
            <p:nvPr/>
          </p:nvSpPr>
          <p:spPr bwMode="auto">
            <a:xfrm rot="16200000" flipH="1">
              <a:off x="2822" y="2449"/>
              <a:ext cx="459" cy="22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/>
              <a:tailEnd type="arrow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26" name="Text Box 38"/>
            <p:cNvSpPr txBox="1">
              <a:spLocks noChangeArrowheads="1"/>
            </p:cNvSpPr>
            <p:nvPr/>
          </p:nvSpPr>
          <p:spPr bwMode="auto">
            <a:xfrm>
              <a:off x="576" y="3686"/>
              <a:ext cx="164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000" b="1">
                  <a:solidFill>
                    <a:srgbClr val="009999"/>
                  </a:solidFill>
                </a:rPr>
                <a:t>Glass Window</a:t>
              </a:r>
            </a:p>
          </p:txBody>
        </p:sp>
        <p:sp>
          <p:nvSpPr>
            <p:cNvPr id="549927" name="Line 39"/>
            <p:cNvSpPr>
              <a:spLocks noChangeShapeType="1"/>
            </p:cNvSpPr>
            <p:nvPr/>
          </p:nvSpPr>
          <p:spPr bwMode="auto">
            <a:xfrm flipH="1" flipV="1">
              <a:off x="979" y="3226"/>
              <a:ext cx="231" cy="403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28" name="Line 40"/>
            <p:cNvSpPr>
              <a:spLocks noChangeAspect="1" noChangeShapeType="1"/>
            </p:cNvSpPr>
            <p:nvPr/>
          </p:nvSpPr>
          <p:spPr bwMode="auto">
            <a:xfrm>
              <a:off x="115" y="1844"/>
              <a:ext cx="749" cy="0"/>
            </a:xfrm>
            <a:prstGeom prst="line">
              <a:avLst/>
            </a:prstGeom>
            <a:noFill/>
            <a:ln w="38100">
              <a:solidFill>
                <a:srgbClr val="CC99FF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b="1"/>
            </a:p>
          </p:txBody>
        </p:sp>
        <p:sp>
          <p:nvSpPr>
            <p:cNvPr id="549932" name="Line 44"/>
            <p:cNvSpPr>
              <a:spLocks noChangeAspect="1" noChangeShapeType="1"/>
            </p:cNvSpPr>
            <p:nvPr/>
          </p:nvSpPr>
          <p:spPr bwMode="auto">
            <a:xfrm>
              <a:off x="104" y="2074"/>
              <a:ext cx="749" cy="0"/>
            </a:xfrm>
            <a:prstGeom prst="line">
              <a:avLst/>
            </a:prstGeom>
            <a:noFill/>
            <a:ln w="38100">
              <a:solidFill>
                <a:srgbClr val="CC99FF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b="1"/>
            </a:p>
          </p:txBody>
        </p:sp>
        <p:sp>
          <p:nvSpPr>
            <p:cNvPr id="549933" name="Line 45"/>
            <p:cNvSpPr>
              <a:spLocks noChangeAspect="1" noChangeShapeType="1"/>
            </p:cNvSpPr>
            <p:nvPr/>
          </p:nvSpPr>
          <p:spPr bwMode="auto">
            <a:xfrm>
              <a:off x="93" y="2304"/>
              <a:ext cx="749" cy="0"/>
            </a:xfrm>
            <a:prstGeom prst="line">
              <a:avLst/>
            </a:prstGeom>
            <a:noFill/>
            <a:ln w="38100">
              <a:solidFill>
                <a:srgbClr val="CC99FF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b="1"/>
            </a:p>
          </p:txBody>
        </p:sp>
        <p:sp>
          <p:nvSpPr>
            <p:cNvPr id="549934" name="Line 46"/>
            <p:cNvSpPr>
              <a:spLocks noChangeAspect="1" noChangeShapeType="1"/>
            </p:cNvSpPr>
            <p:nvPr/>
          </p:nvSpPr>
          <p:spPr bwMode="auto">
            <a:xfrm>
              <a:off x="82" y="2534"/>
              <a:ext cx="749" cy="0"/>
            </a:xfrm>
            <a:prstGeom prst="line">
              <a:avLst/>
            </a:prstGeom>
            <a:noFill/>
            <a:ln w="38100">
              <a:solidFill>
                <a:srgbClr val="CC99FF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b="1"/>
            </a:p>
          </p:txBody>
        </p:sp>
        <p:sp>
          <p:nvSpPr>
            <p:cNvPr id="549935" name="Text Box 47"/>
            <p:cNvSpPr txBox="1">
              <a:spLocks noChangeArrowheads="1"/>
            </p:cNvSpPr>
            <p:nvPr/>
          </p:nvSpPr>
          <p:spPr bwMode="auto">
            <a:xfrm>
              <a:off x="0" y="2621"/>
              <a:ext cx="95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000" b="1">
                  <a:solidFill>
                    <a:srgbClr val="CC99FF"/>
                  </a:solidFill>
                </a:rPr>
                <a:t>Photons</a:t>
              </a:r>
            </a:p>
          </p:txBody>
        </p:sp>
      </p:grpSp>
      <p:sp>
        <p:nvSpPr>
          <p:cNvPr id="549937" name="Text Box 49"/>
          <p:cNvSpPr txBox="1">
            <a:spLocks noChangeArrowheads="1"/>
          </p:cNvSpPr>
          <p:nvPr/>
        </p:nvSpPr>
        <p:spPr bwMode="auto">
          <a:xfrm>
            <a:off x="1782763" y="2606675"/>
            <a:ext cx="7055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i="1"/>
              <a:t>QE</a:t>
            </a:r>
          </a:p>
        </p:txBody>
      </p:sp>
      <p:sp>
        <p:nvSpPr>
          <p:cNvPr id="549938" name="Text Box 50"/>
          <p:cNvSpPr txBox="1">
            <a:spLocks noChangeArrowheads="1"/>
          </p:cNvSpPr>
          <p:nvPr/>
        </p:nvSpPr>
        <p:spPr bwMode="auto">
          <a:xfrm>
            <a:off x="2732088" y="3382963"/>
            <a:ext cx="6684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i="1"/>
              <a:t>CE</a:t>
            </a:r>
            <a:endParaRPr lang="en-US" b="1" i="1" baseline="-25000"/>
          </a:p>
        </p:txBody>
      </p:sp>
      <p:sp>
        <p:nvSpPr>
          <p:cNvPr id="549939" name="Text Box 51"/>
          <p:cNvSpPr txBox="1">
            <a:spLocks noChangeArrowheads="1"/>
          </p:cNvSpPr>
          <p:nvPr/>
        </p:nvSpPr>
        <p:spPr bwMode="auto">
          <a:xfrm>
            <a:off x="3749675" y="3108325"/>
            <a:ext cx="5246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i="1">
                <a:sym typeface="Symbol" charset="0"/>
              </a:rPr>
              <a:t></a:t>
            </a:r>
            <a:r>
              <a:rPr lang="en-US" b="1" i="1" baseline="-25000">
                <a:sym typeface="Symbol" charset="0"/>
              </a:rPr>
              <a:t>1</a:t>
            </a:r>
            <a:endParaRPr lang="en-US" b="1" i="1">
              <a:sym typeface="Symbol" charset="0"/>
            </a:endParaRPr>
          </a:p>
        </p:txBody>
      </p:sp>
      <p:sp>
        <p:nvSpPr>
          <p:cNvPr id="549940" name="Text Box 52"/>
          <p:cNvSpPr txBox="1">
            <a:spLocks noChangeArrowheads="1"/>
          </p:cNvSpPr>
          <p:nvPr/>
        </p:nvSpPr>
        <p:spPr bwMode="auto">
          <a:xfrm>
            <a:off x="3382963" y="4572000"/>
            <a:ext cx="5246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i="1">
                <a:sym typeface="Symbol" charset="0"/>
              </a:rPr>
              <a:t></a:t>
            </a:r>
            <a:r>
              <a:rPr lang="en-US" b="1" i="1" baseline="-25000">
                <a:sym typeface="Symbol" charset="0"/>
              </a:rPr>
              <a:t>2</a:t>
            </a:r>
            <a:endParaRPr lang="en-US" b="1" i="1">
              <a:sym typeface="Symbol" charset="0"/>
            </a:endParaRPr>
          </a:p>
        </p:txBody>
      </p:sp>
      <p:sp>
        <p:nvSpPr>
          <p:cNvPr id="549941" name="Text Box 53"/>
          <p:cNvSpPr txBox="1">
            <a:spLocks noChangeArrowheads="1"/>
          </p:cNvSpPr>
          <p:nvPr/>
        </p:nvSpPr>
        <p:spPr bwMode="auto">
          <a:xfrm>
            <a:off x="4572000" y="3336925"/>
            <a:ext cx="5246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i="1">
                <a:sym typeface="Symbol" charset="0"/>
              </a:rPr>
              <a:t></a:t>
            </a:r>
            <a:r>
              <a:rPr lang="en-US" b="1" i="1" baseline="-25000">
                <a:sym typeface="Symbol" charset="0"/>
              </a:rPr>
              <a:t>3</a:t>
            </a:r>
            <a:endParaRPr lang="en-US" b="1" i="1">
              <a:sym typeface="Symbol" charset="0"/>
            </a:endParaRPr>
          </a:p>
        </p:txBody>
      </p:sp>
      <p:sp>
        <p:nvSpPr>
          <p:cNvPr id="549942" name="Text Box 54"/>
          <p:cNvSpPr txBox="1">
            <a:spLocks noChangeArrowheads="1"/>
          </p:cNvSpPr>
          <p:nvPr/>
        </p:nvSpPr>
        <p:spPr bwMode="auto">
          <a:xfrm>
            <a:off x="7451725" y="4297363"/>
            <a:ext cx="5358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i="1">
                <a:sym typeface="Symbol" charset="0"/>
              </a:rPr>
              <a:t></a:t>
            </a:r>
            <a:r>
              <a:rPr lang="en-US" b="1" i="1" baseline="-25000">
                <a:sym typeface="Symbol" charset="0"/>
              </a:rPr>
              <a:t>n</a:t>
            </a:r>
            <a:endParaRPr lang="en-US" b="1" i="1">
              <a:sym typeface="Symbol" charset="0"/>
            </a:endParaRPr>
          </a:p>
        </p:txBody>
      </p:sp>
      <p:sp>
        <p:nvSpPr>
          <p:cNvPr id="549943" name="Text Box 55"/>
          <p:cNvSpPr txBox="1">
            <a:spLocks noChangeArrowheads="1"/>
          </p:cNvSpPr>
          <p:nvPr/>
        </p:nvSpPr>
        <p:spPr bwMode="auto">
          <a:xfrm>
            <a:off x="503238" y="3382963"/>
            <a:ext cx="551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i="1"/>
              <a:t>N</a:t>
            </a:r>
            <a:r>
              <a:rPr lang="en-US" b="1" i="1" baseline="-25000">
                <a:sym typeface="Symbol" charset="0"/>
              </a:rPr>
              <a:t></a:t>
            </a:r>
          </a:p>
        </p:txBody>
      </p:sp>
      <p:sp>
        <p:nvSpPr>
          <p:cNvPr id="549944" name="Text Box 56"/>
          <p:cNvSpPr txBox="1">
            <a:spLocks noChangeArrowheads="1"/>
          </p:cNvSpPr>
          <p:nvPr/>
        </p:nvSpPr>
        <p:spPr bwMode="auto">
          <a:xfrm>
            <a:off x="3336925" y="5257800"/>
            <a:ext cx="243928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i="1"/>
              <a:t>G = </a:t>
            </a:r>
            <a:r>
              <a:rPr lang="en-US" b="1" i="1">
                <a:sym typeface="Symbol" charset="0"/>
              </a:rPr>
              <a:t></a:t>
            </a:r>
            <a:r>
              <a:rPr lang="en-US" b="1" i="1" baseline="-25000">
                <a:sym typeface="Symbol" charset="0"/>
              </a:rPr>
              <a:t>1</a:t>
            </a:r>
            <a:r>
              <a:rPr lang="en-US" b="1" i="1">
                <a:sym typeface="Symbol" charset="0"/>
              </a:rPr>
              <a:t></a:t>
            </a:r>
            <a:r>
              <a:rPr lang="en-US" b="1" i="1" baseline="-25000">
                <a:sym typeface="Symbol" charset="0"/>
              </a:rPr>
              <a:t>2</a:t>
            </a:r>
            <a:r>
              <a:rPr lang="en-US" b="1" i="1">
                <a:sym typeface="Symbol" charset="0"/>
              </a:rPr>
              <a:t></a:t>
            </a:r>
            <a:r>
              <a:rPr lang="en-US" b="1" i="1" baseline="-25000">
                <a:sym typeface="Symbol" charset="0"/>
              </a:rPr>
              <a:t>3 </a:t>
            </a:r>
            <a:r>
              <a:rPr lang="en-US" b="1" i="1">
                <a:sym typeface="Symbol" charset="0"/>
              </a:rPr>
              <a:t> </a:t>
            </a:r>
            <a:r>
              <a:rPr lang="en-US" b="1" i="1" baseline="-25000">
                <a:sym typeface="Symbol" charset="0"/>
              </a:rPr>
              <a:t>n</a:t>
            </a:r>
          </a:p>
          <a:p>
            <a:r>
              <a:rPr lang="en-US" b="1" i="1">
                <a:sym typeface="Symbol" charset="0"/>
              </a:rPr>
              <a:t>E=N</a:t>
            </a:r>
            <a:r>
              <a:rPr lang="en-US" b="1" i="1" baseline="-25000">
                <a:sym typeface="Symbol" charset="0"/>
              </a:rPr>
              <a:t></a:t>
            </a:r>
            <a:r>
              <a:rPr lang="en-US" b="1" i="1">
                <a:sym typeface="Symbol" charset="0"/>
              </a:rPr>
              <a:t>QECEG</a:t>
            </a:r>
            <a:endParaRPr lang="en-US" b="1" i="1" baseline="-25000">
              <a:sym typeface="Symbol" charset="0"/>
            </a:endParaRPr>
          </a:p>
        </p:txBody>
      </p:sp>
      <p:sp>
        <p:nvSpPr>
          <p:cNvPr id="55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2E6D0069-A5A5-2640-8E1D-58A3D5D02CA8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519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Secondary electron Emission</a:t>
            </a:r>
          </a:p>
        </p:txBody>
      </p:sp>
      <p:pic>
        <p:nvPicPr>
          <p:cNvPr id="65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38" y="1096963"/>
            <a:ext cx="7223125" cy="580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52292" name="Text Box 4"/>
          <p:cNvSpPr txBox="1">
            <a:spLocks noChangeArrowheads="1"/>
          </p:cNvSpPr>
          <p:nvPr/>
        </p:nvSpPr>
        <p:spPr bwMode="auto">
          <a:xfrm>
            <a:off x="295275" y="1220788"/>
            <a:ext cx="2047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sym typeface="Symbol" charset="0"/>
              </a:rPr>
              <a:t>  HV</a:t>
            </a:r>
            <a:r>
              <a:rPr lang="en-US" sz="3600" baseline="30000">
                <a:solidFill>
                  <a:srgbClr val="FF0000"/>
                </a:solidFill>
                <a:sym typeface="Symbol" charset="0"/>
              </a:rPr>
              <a:t>0.6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2E6D0069-A5A5-2640-8E1D-58A3D5D02CA8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2187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Gain (G</a:t>
            </a:r>
            <a:r>
              <a:rPr lang="en-US" baseline="-25000"/>
              <a:t>P</a:t>
            </a:r>
            <a:r>
              <a:rPr lang="en-US"/>
              <a:t>)</a:t>
            </a:r>
          </a:p>
        </p:txBody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417638"/>
            <a:ext cx="9340850" cy="5516562"/>
          </a:xfrm>
        </p:spPr>
        <p:txBody>
          <a:bodyPr/>
          <a:lstStyle/>
          <a:p>
            <a:r>
              <a:rPr lang="en-US"/>
              <a:t>Definition by </a:t>
            </a:r>
            <a:r>
              <a:rPr lang="en-US" u="sng">
                <a:solidFill>
                  <a:srgbClr val="FF00FF"/>
                </a:solidFill>
              </a:rPr>
              <a:t>Physicists</a:t>
            </a:r>
            <a:r>
              <a:rPr lang="en-US"/>
              <a:t>: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  <p:graphicFrame>
        <p:nvGraphicFramePr>
          <p:cNvPr id="551941" name="Object 5"/>
          <p:cNvGraphicFramePr>
            <a:graphicFrameLocks noChangeAspect="1"/>
          </p:cNvGraphicFramePr>
          <p:nvPr/>
        </p:nvGraphicFramePr>
        <p:xfrm>
          <a:off x="1600200" y="2697163"/>
          <a:ext cx="5899150" cy="105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90" name="Equation" r:id="rId3" imgW="1282680" imgH="228600" progId="Equation.3">
                  <p:embed/>
                </p:oleObj>
              </mc:Choice>
              <mc:Fallback>
                <p:oleObj name="Equation" r:id="rId3" imgW="1282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2697163"/>
                        <a:ext cx="5899150" cy="1052512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CC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1943" name="Text Box 7"/>
          <p:cNvSpPr txBox="1">
            <a:spLocks noChangeArrowheads="1"/>
          </p:cNvSpPr>
          <p:nvPr/>
        </p:nvSpPr>
        <p:spPr bwMode="auto">
          <a:xfrm>
            <a:off x="4251325" y="4114800"/>
            <a:ext cx="4254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CC3300"/>
                </a:solidFill>
                <a:sym typeface="Symbol" charset="0"/>
              </a:rPr>
              <a:t>(</a:t>
            </a:r>
            <a:r>
              <a:rPr lang="en-US" baseline="-25000">
                <a:solidFill>
                  <a:srgbClr val="CC3300"/>
                </a:solidFill>
                <a:sym typeface="Symbol" charset="0"/>
              </a:rPr>
              <a:t>i</a:t>
            </a:r>
            <a:r>
              <a:rPr lang="en-US">
                <a:solidFill>
                  <a:srgbClr val="CC3300"/>
                </a:solidFill>
                <a:sym typeface="Symbol" charset="0"/>
              </a:rPr>
              <a:t> = Gain of the i-th dynode)</a:t>
            </a:r>
          </a:p>
        </p:txBody>
      </p:sp>
      <p:graphicFrame>
        <p:nvGraphicFramePr>
          <p:cNvPr id="551944" name="Object 8"/>
          <p:cNvGraphicFramePr>
            <a:graphicFrameLocks noChangeAspect="1"/>
          </p:cNvGraphicFramePr>
          <p:nvPr/>
        </p:nvGraphicFramePr>
        <p:xfrm>
          <a:off x="1646238" y="5578475"/>
          <a:ext cx="3679825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91" name="Equation" r:id="rId5" imgW="799920" imgH="228600" progId="Equation.3">
                  <p:embed/>
                </p:oleObj>
              </mc:Choice>
              <mc:Fallback>
                <p:oleObj name="Equation" r:id="rId5" imgW="7999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6238" y="5578475"/>
                        <a:ext cx="3679825" cy="105251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CC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2E6D0069-A5A5-2640-8E1D-58A3D5D02CA8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292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202B8-25E8-4A4C-9C6D-37391D0A3725}" type="slidenum">
              <a:rPr lang="en-US"/>
              <a:pPr/>
              <a:t>46</a:t>
            </a:fld>
            <a:endParaRPr lang="en-US"/>
          </a:p>
        </p:txBody>
      </p:sp>
      <p:sp>
        <p:nvSpPr>
          <p:cNvPr id="66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FAQ</a:t>
            </a:r>
          </a:p>
        </p:txBody>
      </p:sp>
      <p:sp>
        <p:nvSpPr>
          <p:cNvPr id="66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50925"/>
            <a:ext cx="9493250" cy="5883275"/>
          </a:xfrm>
        </p:spPr>
        <p:txBody>
          <a:bodyPr/>
          <a:lstStyle/>
          <a:p>
            <a:r>
              <a:rPr lang="en-US" sz="4600" dirty="0" smtClean="0"/>
              <a:t>How can </a:t>
            </a:r>
            <a:r>
              <a:rPr lang="en-US" sz="4600" dirty="0"/>
              <a:t>we measure the Gain (</a:t>
            </a:r>
            <a:r>
              <a:rPr lang="en-US" sz="4600" dirty="0">
                <a:solidFill>
                  <a:srgbClr val="9933FF"/>
                </a:solidFill>
              </a:rPr>
              <a:t>G</a:t>
            </a:r>
            <a:r>
              <a:rPr lang="en-US" sz="4600" baseline="-25000" dirty="0">
                <a:solidFill>
                  <a:srgbClr val="9933FF"/>
                </a:solidFill>
              </a:rPr>
              <a:t>P</a:t>
            </a:r>
            <a:r>
              <a:rPr lang="en-US" sz="4600" dirty="0"/>
              <a:t>) of our definition?</a:t>
            </a:r>
          </a:p>
          <a:p>
            <a:pPr lvl="1"/>
            <a:endParaRPr lang="en-US" sz="3400" dirty="0"/>
          </a:p>
          <a:p>
            <a:pPr lvl="1"/>
            <a:r>
              <a:rPr lang="en-US" sz="3900" dirty="0"/>
              <a:t>Use a weak pulsed light source (so that &gt;90% pulse gives the pedestal.)</a:t>
            </a:r>
          </a:p>
          <a:p>
            <a:pPr lvl="1"/>
            <a:r>
              <a:rPr lang="en-US" sz="3900" dirty="0"/>
              <a:t>Measure the center of the mass of Single PE charge distribution of the Anode signal (</a:t>
            </a:r>
            <a:r>
              <a:rPr lang="en-US" sz="3900" dirty="0">
                <a:solidFill>
                  <a:srgbClr val="9933FF"/>
                </a:solidFill>
              </a:rPr>
              <a:t>Q</a:t>
            </a:r>
            <a:r>
              <a:rPr lang="en-US" sz="3900" baseline="-25000" dirty="0">
                <a:solidFill>
                  <a:srgbClr val="9933FF"/>
                </a:solidFill>
              </a:rPr>
              <a:t>A</a:t>
            </a:r>
            <a:r>
              <a:rPr lang="en-US" sz="3900" dirty="0"/>
              <a:t>).</a:t>
            </a:r>
          </a:p>
          <a:p>
            <a:pPr lvl="1"/>
            <a:r>
              <a:rPr lang="en-US" sz="3900" dirty="0"/>
              <a:t>Take the ratio of </a:t>
            </a:r>
            <a:r>
              <a:rPr lang="en-US" sz="3900" dirty="0">
                <a:solidFill>
                  <a:srgbClr val="9933FF"/>
                </a:solidFill>
              </a:rPr>
              <a:t>Q</a:t>
            </a:r>
            <a:r>
              <a:rPr lang="en-US" sz="3900" baseline="-25000" dirty="0">
                <a:solidFill>
                  <a:srgbClr val="9933FF"/>
                </a:solidFill>
              </a:rPr>
              <a:t>A</a:t>
            </a:r>
            <a:r>
              <a:rPr lang="en-US" sz="3900" dirty="0">
                <a:solidFill>
                  <a:srgbClr val="9933FF"/>
                </a:solidFill>
              </a:rPr>
              <a:t>/1.6</a:t>
            </a:r>
            <a:r>
              <a:rPr lang="en-US" sz="3900" dirty="0">
                <a:solidFill>
                  <a:srgbClr val="9933FF"/>
                </a:solidFill>
                <a:cs typeface="Arial" charset="0"/>
                <a:sym typeface="Symbol" charset="0"/>
              </a:rPr>
              <a:t></a:t>
            </a:r>
            <a:r>
              <a:rPr lang="en-US" sz="3900" dirty="0">
                <a:solidFill>
                  <a:srgbClr val="9933FF"/>
                </a:solidFill>
              </a:rPr>
              <a:t>10</a:t>
            </a:r>
            <a:r>
              <a:rPr lang="en-US" sz="3900" baseline="30000" dirty="0">
                <a:solidFill>
                  <a:srgbClr val="9933FF"/>
                </a:solidFill>
              </a:rPr>
              <a:t>-19 </a:t>
            </a:r>
            <a:r>
              <a:rPr lang="en-US" sz="39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80111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6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6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PE distribution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762000"/>
            <a:ext cx="7006262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5009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A4CE0-AC6A-3A4F-816D-A4402A563CE8}" type="slidenum">
              <a:rPr lang="en-US"/>
              <a:pPr/>
              <a:t>48</a:t>
            </a:fld>
            <a:endParaRPr lang="en-US"/>
          </a:p>
        </p:txBody>
      </p:sp>
      <p:sp>
        <p:nvSpPr>
          <p:cNvPr id="550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Gain (G</a:t>
            </a:r>
            <a:r>
              <a:rPr lang="en-US" baseline="-25000"/>
              <a:t>I</a:t>
            </a:r>
            <a:r>
              <a:rPr lang="en-US"/>
              <a:t>)</a:t>
            </a:r>
          </a:p>
        </p:txBody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9340850" cy="5334000"/>
          </a:xfrm>
        </p:spPr>
        <p:txBody>
          <a:bodyPr/>
          <a:lstStyle/>
          <a:p>
            <a:r>
              <a:rPr lang="en-US"/>
              <a:t>Definition by </a:t>
            </a:r>
            <a:r>
              <a:rPr lang="en-US" u="sng">
                <a:solidFill>
                  <a:srgbClr val="FF00FF"/>
                </a:solidFill>
              </a:rPr>
              <a:t>Industries</a:t>
            </a:r>
            <a:r>
              <a:rPr lang="en-US"/>
              <a:t>:</a:t>
            </a:r>
          </a:p>
          <a:p>
            <a:pPr lvl="2"/>
            <a:endParaRPr lang="en-US"/>
          </a:p>
          <a:p>
            <a:pPr lvl="3"/>
            <a:endParaRPr lang="en-US" sz="2500"/>
          </a:p>
          <a:p>
            <a:pPr lvl="1">
              <a:buFont typeface="Wingdings" charset="0"/>
              <a:buNone/>
            </a:pPr>
            <a:endParaRPr lang="en-US" sz="3400"/>
          </a:p>
        </p:txBody>
      </p:sp>
      <p:graphicFrame>
        <p:nvGraphicFramePr>
          <p:cNvPr id="550916" name="Object 4"/>
          <p:cNvGraphicFramePr>
            <a:graphicFrameLocks noChangeAspect="1"/>
          </p:cNvGraphicFramePr>
          <p:nvPr/>
        </p:nvGraphicFramePr>
        <p:xfrm>
          <a:off x="1622425" y="2925763"/>
          <a:ext cx="6149975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2" name="Equation" r:id="rId3" imgW="1549080" imgH="228600" progId="Equation.3">
                  <p:embed/>
                </p:oleObj>
              </mc:Choice>
              <mc:Fallback>
                <p:oleObj name="Equation" r:id="rId3" imgW="15490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2425" y="2925763"/>
                        <a:ext cx="6149975" cy="90805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CC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0920" name="Text Box 8"/>
          <p:cNvSpPr txBox="1">
            <a:spLocks noChangeArrowheads="1"/>
          </p:cNvSpPr>
          <p:nvPr/>
        </p:nvSpPr>
        <p:spPr bwMode="auto">
          <a:xfrm>
            <a:off x="4435475" y="4389438"/>
            <a:ext cx="4254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CC3300"/>
                </a:solidFill>
                <a:sym typeface="Symbol" charset="0"/>
              </a:rPr>
              <a:t>(</a:t>
            </a:r>
            <a:r>
              <a:rPr lang="en-US" baseline="-25000">
                <a:solidFill>
                  <a:srgbClr val="CC3300"/>
                </a:solidFill>
                <a:sym typeface="Symbol" charset="0"/>
              </a:rPr>
              <a:t>i</a:t>
            </a:r>
            <a:r>
              <a:rPr lang="en-US">
                <a:solidFill>
                  <a:srgbClr val="CC3300"/>
                </a:solidFill>
                <a:sym typeface="Symbol" charset="0"/>
              </a:rPr>
              <a:t> = Gain of the i-th dynode)</a:t>
            </a:r>
          </a:p>
        </p:txBody>
      </p:sp>
    </p:spTree>
    <p:extLst>
      <p:ext uri="{BB962C8B-B14F-4D97-AF65-F5344CB8AC3E}">
        <p14:creationId xmlns:p14="http://schemas.microsoft.com/office/powerpoint/2010/main" val="21079797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B2D0-6F8A-B441-815E-5678BABDA303}" type="slidenum">
              <a:rPr lang="en-US"/>
              <a:pPr/>
              <a:t>49</a:t>
            </a:fld>
            <a:endParaRPr lang="en-US"/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FAQ</a:t>
            </a:r>
          </a:p>
        </p:txBody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600"/>
              <a:t>How do manufactures measure the real Gain (</a:t>
            </a:r>
            <a:r>
              <a:rPr lang="en-US" sz="4600">
                <a:solidFill>
                  <a:srgbClr val="9933FF"/>
                </a:solidFill>
              </a:rPr>
              <a:t>G</a:t>
            </a:r>
            <a:r>
              <a:rPr lang="en-US" sz="4600" baseline="-25000">
                <a:solidFill>
                  <a:srgbClr val="9933FF"/>
                </a:solidFill>
              </a:rPr>
              <a:t>I</a:t>
            </a:r>
            <a:r>
              <a:rPr lang="en-US" sz="4600"/>
              <a:t>)?</a:t>
            </a:r>
          </a:p>
          <a:p>
            <a:pPr lvl="1"/>
            <a:endParaRPr lang="en-US" sz="4200"/>
          </a:p>
          <a:p>
            <a:pPr lvl="1"/>
            <a:r>
              <a:rPr lang="en-US"/>
              <a:t>Measure the Cathode current (</a:t>
            </a:r>
            <a:r>
              <a:rPr lang="en-US">
                <a:solidFill>
                  <a:srgbClr val="9933FF"/>
                </a:solidFill>
              </a:rPr>
              <a:t>I</a:t>
            </a:r>
            <a:r>
              <a:rPr lang="en-US" baseline="-25000">
                <a:solidFill>
                  <a:srgbClr val="9933FF"/>
                </a:solidFill>
              </a:rPr>
              <a:t>C</a:t>
            </a:r>
            <a:r>
              <a:rPr lang="en-US"/>
              <a:t>).</a:t>
            </a:r>
          </a:p>
          <a:p>
            <a:pPr lvl="1"/>
            <a:r>
              <a:rPr lang="en-US"/>
              <a:t>Add </a:t>
            </a:r>
            <a:r>
              <a:rPr lang="en-US">
                <a:solidFill>
                  <a:srgbClr val="9933FF"/>
                </a:solidFill>
              </a:rPr>
              <a:t>10</a:t>
            </a:r>
            <a:r>
              <a:rPr lang="en-US" baseline="30000">
                <a:solidFill>
                  <a:srgbClr val="9933FF"/>
                </a:solidFill>
              </a:rPr>
              <a:t>-5</a:t>
            </a:r>
            <a:r>
              <a:rPr lang="en-US"/>
              <a:t> ND filter in front of PMT.</a:t>
            </a:r>
          </a:p>
          <a:p>
            <a:pPr lvl="1"/>
            <a:r>
              <a:rPr lang="en-US"/>
              <a:t>Measure the Anode current (</a:t>
            </a:r>
            <a:r>
              <a:rPr lang="en-US">
                <a:solidFill>
                  <a:srgbClr val="9933FF"/>
                </a:solidFill>
              </a:rPr>
              <a:t>I</a:t>
            </a:r>
            <a:r>
              <a:rPr lang="en-US" baseline="-25000">
                <a:solidFill>
                  <a:srgbClr val="9933FF"/>
                </a:solidFill>
              </a:rPr>
              <a:t>A</a:t>
            </a:r>
            <a:r>
              <a:rPr lang="en-US"/>
              <a:t>).</a:t>
            </a:r>
          </a:p>
          <a:p>
            <a:pPr lvl="1"/>
            <a:r>
              <a:rPr lang="en-US"/>
              <a:t>Take the ratio of </a:t>
            </a:r>
            <a:r>
              <a:rPr lang="en-US">
                <a:solidFill>
                  <a:srgbClr val="9933FF"/>
                </a:solidFill>
              </a:rPr>
              <a:t>I</a:t>
            </a:r>
            <a:r>
              <a:rPr lang="en-US" baseline="-25000">
                <a:solidFill>
                  <a:srgbClr val="9933FF"/>
                </a:solidFill>
              </a:rPr>
              <a:t>A</a:t>
            </a:r>
            <a:r>
              <a:rPr lang="en-US">
                <a:solidFill>
                  <a:srgbClr val="9933FF"/>
                </a:solidFill>
                <a:cs typeface="Arial" charset="0"/>
                <a:sym typeface="Symbol" charset="0"/>
              </a:rPr>
              <a:t></a:t>
            </a:r>
            <a:r>
              <a:rPr lang="en-US">
                <a:solidFill>
                  <a:srgbClr val="9933FF"/>
                </a:solidFill>
              </a:rPr>
              <a:t>10</a:t>
            </a:r>
            <a:r>
              <a:rPr lang="en-US" baseline="30000">
                <a:solidFill>
                  <a:srgbClr val="9933FF"/>
                </a:solidFill>
              </a:rPr>
              <a:t>5</a:t>
            </a:r>
            <a:r>
              <a:rPr lang="en-US">
                <a:solidFill>
                  <a:srgbClr val="9933FF"/>
                </a:solidFill>
              </a:rPr>
              <a:t>/I</a:t>
            </a:r>
            <a:r>
              <a:rPr lang="en-US" baseline="-25000">
                <a:solidFill>
                  <a:srgbClr val="9933FF"/>
                </a:solidFill>
              </a:rPr>
              <a:t>C</a:t>
            </a:r>
            <a:r>
              <a:rPr lang="en-US"/>
              <a:t>.</a:t>
            </a:r>
            <a:endParaRPr lang="en-US" sz="4200"/>
          </a:p>
          <a:p>
            <a:pPr lvl="2"/>
            <a:endParaRPr lang="en-US" sz="3600"/>
          </a:p>
        </p:txBody>
      </p:sp>
      <p:graphicFrame>
        <p:nvGraphicFramePr>
          <p:cNvPr id="664582" name="Object 6"/>
          <p:cNvGraphicFramePr>
            <a:graphicFrameLocks noChangeAspect="1"/>
          </p:cNvGraphicFramePr>
          <p:nvPr/>
        </p:nvGraphicFramePr>
        <p:xfrm>
          <a:off x="1895475" y="5876925"/>
          <a:ext cx="3227388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86" name="Equation" r:id="rId3" imgW="812520" imgH="215640" progId="Equation.3">
                  <p:embed/>
                </p:oleObj>
              </mc:Choice>
              <mc:Fallback>
                <p:oleObj name="Equation" r:id="rId3" imgW="8125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5475" y="5876925"/>
                        <a:ext cx="3227388" cy="85725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CC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22529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6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6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6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6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0F8D0-5D15-1E49-9CCD-9D6EE82238F5}" type="slidenum">
              <a:rPr lang="en-US"/>
              <a:pPr/>
              <a:t>5</a:t>
            </a:fld>
            <a:endParaRPr lang="en-US"/>
          </a:p>
        </p:txBody>
      </p:sp>
      <p:pic>
        <p:nvPicPr>
          <p:cNvPr id="691202" name="Picture 2" descr="sk_build4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175"/>
            <a:ext cx="9601200" cy="7318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91203" name="Text Box 3"/>
          <p:cNvSpPr txBox="1">
            <a:spLocks noChangeArrowheads="1"/>
          </p:cNvSpPr>
          <p:nvPr/>
        </p:nvSpPr>
        <p:spPr bwMode="auto">
          <a:xfrm>
            <a:off x="6056313" y="6680200"/>
            <a:ext cx="2962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b="1" dirty="0">
                <a:solidFill>
                  <a:srgbClr val="FFFF00"/>
                </a:solidFill>
              </a:rPr>
              <a:t>11,200 of 20</a:t>
            </a:r>
            <a:r>
              <a:rPr lang="ja-JP" altLang="en-US" b="1" dirty="0">
                <a:solidFill>
                  <a:srgbClr val="FFFF00"/>
                </a:solidFill>
                <a:latin typeface="Arial"/>
              </a:rPr>
              <a:t>”</a:t>
            </a:r>
            <a:r>
              <a:rPr lang="en-US" b="1" dirty="0">
                <a:solidFill>
                  <a:srgbClr val="FFFF00"/>
                </a:solidFill>
              </a:rPr>
              <a:t> PMTs</a:t>
            </a:r>
          </a:p>
        </p:txBody>
      </p:sp>
      <p:sp>
        <p:nvSpPr>
          <p:cNvPr id="6912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Super-</a:t>
            </a:r>
            <a:r>
              <a:rPr lang="en-US" dirty="0" err="1">
                <a:solidFill>
                  <a:srgbClr val="FF0000"/>
                </a:solidFill>
              </a:rPr>
              <a:t>Kamiokande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5097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97E62-6A0E-4244-8A33-1F31D7DB290F}" type="slidenum">
              <a:rPr lang="en-US"/>
              <a:pPr/>
              <a:t>50</a:t>
            </a:fld>
            <a:endParaRPr lang="en-US"/>
          </a:p>
        </p:txBody>
      </p:sp>
      <p:sp>
        <p:nvSpPr>
          <p:cNvPr id="70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en-US"/>
              <a:t>Gain vs. Voltage Curve</a:t>
            </a:r>
          </a:p>
        </p:txBody>
      </p:sp>
      <p:sp>
        <p:nvSpPr>
          <p:cNvPr id="700420" name="Text Box 4"/>
          <p:cNvSpPr txBox="1">
            <a:spLocks noChangeArrowheads="1"/>
          </p:cNvSpPr>
          <p:nvPr/>
        </p:nvSpPr>
        <p:spPr bwMode="auto">
          <a:xfrm>
            <a:off x="228600" y="2468563"/>
            <a:ext cx="3565525" cy="372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500" dirty="0">
                <a:solidFill>
                  <a:srgbClr val="FF0066"/>
                </a:solidFill>
                <a:latin typeface="Arial" charset="0"/>
                <a:cs typeface="Times New Roman" charset="0"/>
                <a:sym typeface="Euclid Symbol" charset="0"/>
              </a:rPr>
              <a:t>Physicists Definition:</a:t>
            </a:r>
          </a:p>
          <a:p>
            <a:pPr>
              <a:spcBef>
                <a:spcPct val="50000"/>
              </a:spcBef>
            </a:pPr>
            <a:r>
              <a:rPr lang="en-US" sz="2500" dirty="0">
                <a:solidFill>
                  <a:srgbClr val="FF0066"/>
                </a:solidFill>
                <a:latin typeface="Arial" charset="0"/>
                <a:cs typeface="Times New Roman" charset="0"/>
                <a:sym typeface="Euclid Symbol" charset="0"/>
              </a:rPr>
              <a:t>G</a:t>
            </a:r>
            <a:r>
              <a:rPr lang="en-US" sz="2500" baseline="-25000" dirty="0">
                <a:solidFill>
                  <a:srgbClr val="FF0066"/>
                </a:solidFill>
                <a:latin typeface="Arial" charset="0"/>
                <a:cs typeface="Times New Roman" charset="0"/>
                <a:sym typeface="Euclid Symbol" charset="0"/>
              </a:rPr>
              <a:t>P</a:t>
            </a:r>
            <a:r>
              <a:rPr lang="en-US" sz="2500" dirty="0" smtClean="0">
                <a:solidFill>
                  <a:srgbClr val="FF0066"/>
                </a:solidFill>
                <a:latin typeface="Arial" charset="0"/>
                <a:cs typeface="Times New Roman" charset="0"/>
                <a:sym typeface="Euclid Symbol" charset="0"/>
              </a:rPr>
              <a:t>=δ</a:t>
            </a:r>
            <a:r>
              <a:rPr lang="en-US" sz="2500" baseline="-25000" dirty="0" smtClean="0">
                <a:solidFill>
                  <a:srgbClr val="FF0066"/>
                </a:solidFill>
                <a:latin typeface="Arial" charset="0"/>
                <a:cs typeface="Times New Roman" charset="0"/>
                <a:sym typeface="Euclid Symbol" charset="0"/>
              </a:rPr>
              <a:t>1</a:t>
            </a:r>
            <a:r>
              <a:rPr lang="en-US" sz="2500" dirty="0" smtClean="0">
                <a:solidFill>
                  <a:srgbClr val="FF0066"/>
                </a:solidFill>
                <a:latin typeface="Arial" charset="0"/>
                <a:cs typeface="Times New Roman" charset="0"/>
              </a:rPr>
              <a:t>•</a:t>
            </a:r>
            <a:r>
              <a:rPr lang="en-US" sz="2500" dirty="0">
                <a:solidFill>
                  <a:srgbClr val="FF0066"/>
                </a:solidFill>
                <a:latin typeface="Arial" charset="0"/>
                <a:cs typeface="Times New Roman" charset="0"/>
                <a:sym typeface="Euclid Symbol" charset="0"/>
              </a:rPr>
              <a:t>δ</a:t>
            </a:r>
            <a:r>
              <a:rPr lang="en-US" sz="2500" baseline="-25000" dirty="0" smtClean="0">
                <a:solidFill>
                  <a:srgbClr val="FF0066"/>
                </a:solidFill>
                <a:latin typeface="Arial" charset="0"/>
                <a:cs typeface="Times New Roman" charset="0"/>
                <a:sym typeface="Euclid Symbol" charset="0"/>
              </a:rPr>
              <a:t>2</a:t>
            </a:r>
            <a:r>
              <a:rPr lang="en-US" sz="2500" dirty="0">
                <a:solidFill>
                  <a:srgbClr val="FF0066"/>
                </a:solidFill>
                <a:latin typeface="Arial" charset="0"/>
                <a:cs typeface="Times New Roman" charset="0"/>
              </a:rPr>
              <a:t>•… </a:t>
            </a:r>
            <a:r>
              <a:rPr lang="en-US" sz="2500" dirty="0" smtClean="0">
                <a:solidFill>
                  <a:srgbClr val="FF0066"/>
                </a:solidFill>
                <a:latin typeface="Arial" charset="0"/>
                <a:cs typeface="Times New Roman" charset="0"/>
              </a:rPr>
              <a:t>•</a:t>
            </a:r>
            <a:r>
              <a:rPr lang="en-US" sz="2500" dirty="0" err="1">
                <a:solidFill>
                  <a:srgbClr val="FF0066"/>
                </a:solidFill>
                <a:latin typeface="Arial" charset="0"/>
                <a:cs typeface="Times New Roman" charset="0"/>
                <a:sym typeface="Euclid Symbol" charset="0"/>
              </a:rPr>
              <a:t>δ</a:t>
            </a:r>
            <a:r>
              <a:rPr lang="en-US" sz="2500" baseline="-25000" dirty="0" err="1" smtClean="0">
                <a:solidFill>
                  <a:srgbClr val="FF0066"/>
                </a:solidFill>
                <a:latin typeface="Arial" charset="0"/>
                <a:cs typeface="Times New Roman" charset="0"/>
                <a:sym typeface="Euclid Symbol" charset="0"/>
              </a:rPr>
              <a:t>n</a:t>
            </a:r>
            <a:endParaRPr lang="en-US" sz="2500" baseline="-25000" dirty="0">
              <a:solidFill>
                <a:srgbClr val="FF0066"/>
              </a:solidFill>
              <a:latin typeface="Arial" charset="0"/>
              <a:cs typeface="Times New Roman" charset="0"/>
              <a:sym typeface="Euclid Symbol" charset="0"/>
            </a:endParaRPr>
          </a:p>
          <a:p>
            <a:pPr>
              <a:spcBef>
                <a:spcPct val="50000"/>
              </a:spcBef>
            </a:pPr>
            <a:r>
              <a:rPr lang="en-US" sz="2500" baseline="-25000" dirty="0">
                <a:solidFill>
                  <a:srgbClr val="FF0000"/>
                </a:solidFill>
                <a:latin typeface="Arial" charset="0"/>
                <a:cs typeface="Times New Roman" charset="0"/>
                <a:sym typeface="Euclid Symbol" charset="0"/>
              </a:rPr>
              <a:t>	</a:t>
            </a:r>
            <a:endParaRPr lang="en-US" sz="2500" dirty="0">
              <a:solidFill>
                <a:srgbClr val="9933FF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500" dirty="0">
                <a:solidFill>
                  <a:srgbClr val="9933FF"/>
                </a:solidFill>
                <a:latin typeface="Arial" charset="0"/>
              </a:rPr>
              <a:t>Industries Definition:</a:t>
            </a:r>
          </a:p>
          <a:p>
            <a:pPr>
              <a:spcBef>
                <a:spcPct val="50000"/>
              </a:spcBef>
            </a:pPr>
            <a:r>
              <a:rPr lang="en-US" sz="2500" dirty="0">
                <a:solidFill>
                  <a:srgbClr val="9933FF"/>
                </a:solidFill>
                <a:latin typeface="Arial" charset="0"/>
              </a:rPr>
              <a:t>G</a:t>
            </a:r>
            <a:r>
              <a:rPr lang="en-US" sz="2500" baseline="-25000" dirty="0">
                <a:solidFill>
                  <a:srgbClr val="9933FF"/>
                </a:solidFill>
                <a:latin typeface="Arial" charset="0"/>
              </a:rPr>
              <a:t>I</a:t>
            </a:r>
            <a:r>
              <a:rPr lang="en-US" sz="2500" dirty="0">
                <a:solidFill>
                  <a:srgbClr val="9933FF"/>
                </a:solidFill>
                <a:latin typeface="Arial" charset="0"/>
              </a:rPr>
              <a:t>=CE</a:t>
            </a:r>
            <a:r>
              <a:rPr lang="en-US" sz="2500" dirty="0" smtClean="0">
                <a:solidFill>
                  <a:srgbClr val="9933FF"/>
                </a:solidFill>
                <a:latin typeface="Arial" charset="0"/>
                <a:cs typeface="Times New Roman" charset="0"/>
              </a:rPr>
              <a:t>•</a:t>
            </a:r>
            <a:r>
              <a:rPr lang="en-US" sz="2500" dirty="0" smtClean="0">
                <a:solidFill>
                  <a:srgbClr val="9933FF"/>
                </a:solidFill>
                <a:latin typeface="Arial" charset="0"/>
                <a:cs typeface="Times New Roman" charset="0"/>
                <a:sym typeface="Euclid Symbol" charset="0"/>
              </a:rPr>
              <a:t>δ</a:t>
            </a:r>
            <a:r>
              <a:rPr lang="en-US" sz="2500" baseline="-25000" dirty="0" smtClean="0">
                <a:solidFill>
                  <a:srgbClr val="9933FF"/>
                </a:solidFill>
                <a:latin typeface="Arial" charset="0"/>
                <a:cs typeface="Times New Roman" charset="0"/>
                <a:sym typeface="Euclid Symbol" charset="0"/>
              </a:rPr>
              <a:t>1</a:t>
            </a:r>
            <a:r>
              <a:rPr lang="en-US" sz="2500" dirty="0" smtClean="0">
                <a:solidFill>
                  <a:srgbClr val="9933FF"/>
                </a:solidFill>
                <a:latin typeface="Arial" charset="0"/>
                <a:cs typeface="Times New Roman" charset="0"/>
              </a:rPr>
              <a:t>•</a:t>
            </a:r>
            <a:r>
              <a:rPr lang="en-US" sz="2500" dirty="0">
                <a:solidFill>
                  <a:srgbClr val="9933FF"/>
                </a:solidFill>
                <a:latin typeface="Arial" charset="0"/>
                <a:cs typeface="Times New Roman" charset="0"/>
                <a:sym typeface="Euclid Symbol" charset="0"/>
              </a:rPr>
              <a:t>δ</a:t>
            </a:r>
            <a:r>
              <a:rPr lang="en-US" sz="2500" baseline="-25000" dirty="0" smtClean="0">
                <a:solidFill>
                  <a:srgbClr val="9933FF"/>
                </a:solidFill>
                <a:latin typeface="Arial" charset="0"/>
                <a:cs typeface="Times New Roman" charset="0"/>
                <a:sym typeface="Euclid Symbol" charset="0"/>
              </a:rPr>
              <a:t>2</a:t>
            </a:r>
            <a:r>
              <a:rPr lang="en-US" sz="2500" dirty="0">
                <a:solidFill>
                  <a:srgbClr val="9933FF"/>
                </a:solidFill>
                <a:latin typeface="Arial" charset="0"/>
                <a:cs typeface="Times New Roman" charset="0"/>
              </a:rPr>
              <a:t>•… </a:t>
            </a:r>
            <a:r>
              <a:rPr lang="en-US" sz="2500" dirty="0" smtClean="0">
                <a:solidFill>
                  <a:srgbClr val="9933FF"/>
                </a:solidFill>
                <a:latin typeface="Arial" charset="0"/>
                <a:cs typeface="Times New Roman" charset="0"/>
              </a:rPr>
              <a:t>•</a:t>
            </a:r>
            <a:r>
              <a:rPr lang="en-US" sz="2500" dirty="0" err="1">
                <a:solidFill>
                  <a:srgbClr val="9933FF"/>
                </a:solidFill>
                <a:latin typeface="Arial" charset="0"/>
                <a:cs typeface="Times New Roman" charset="0"/>
                <a:sym typeface="Euclid Symbol" charset="0"/>
              </a:rPr>
              <a:t>δ</a:t>
            </a:r>
            <a:r>
              <a:rPr lang="en-US" sz="2500" baseline="-25000" dirty="0" err="1" smtClean="0">
                <a:solidFill>
                  <a:srgbClr val="9933FF"/>
                </a:solidFill>
                <a:latin typeface="Arial" charset="0"/>
                <a:cs typeface="Times New Roman" charset="0"/>
                <a:sym typeface="Euclid Symbol" charset="0"/>
              </a:rPr>
              <a:t>n</a:t>
            </a:r>
            <a:endParaRPr lang="en-US" sz="2500" baseline="-25000" dirty="0">
              <a:solidFill>
                <a:srgbClr val="9933FF"/>
              </a:solidFill>
              <a:latin typeface="Arial" charset="0"/>
              <a:cs typeface="Times New Roman" charset="0"/>
              <a:sym typeface="Euclid Symbol" charset="0"/>
            </a:endParaRPr>
          </a:p>
          <a:p>
            <a:pPr>
              <a:spcBef>
                <a:spcPct val="50000"/>
              </a:spcBef>
            </a:pPr>
            <a:endParaRPr lang="en-US" sz="2500" baseline="-25000" dirty="0">
              <a:solidFill>
                <a:srgbClr val="9933FF"/>
              </a:solidFill>
              <a:latin typeface="Arial" charset="0"/>
              <a:cs typeface="Times New Roman" charset="0"/>
              <a:sym typeface="Euclid Symbol" charset="0"/>
            </a:endParaRPr>
          </a:p>
          <a:p>
            <a:pPr>
              <a:spcBef>
                <a:spcPct val="50000"/>
              </a:spcBef>
            </a:pPr>
            <a:r>
              <a:rPr lang="en-US" sz="2500" dirty="0">
                <a:solidFill>
                  <a:srgbClr val="0099CC"/>
                </a:solidFill>
                <a:latin typeface="Arial" charset="0"/>
              </a:rPr>
              <a:t>CE=G</a:t>
            </a:r>
            <a:r>
              <a:rPr lang="en-US" sz="2500" baseline="-25000" dirty="0">
                <a:solidFill>
                  <a:srgbClr val="0099CC"/>
                </a:solidFill>
                <a:latin typeface="Arial" charset="0"/>
              </a:rPr>
              <a:t>I</a:t>
            </a:r>
            <a:r>
              <a:rPr lang="en-US" sz="2500" dirty="0">
                <a:solidFill>
                  <a:srgbClr val="0099CC"/>
                </a:solidFill>
                <a:latin typeface="Arial" charset="0"/>
              </a:rPr>
              <a:t>/G</a:t>
            </a:r>
            <a:r>
              <a:rPr lang="en-US" sz="2500" baseline="-25000" dirty="0">
                <a:solidFill>
                  <a:srgbClr val="0099CC"/>
                </a:solidFill>
                <a:latin typeface="Arial" charset="0"/>
              </a:rPr>
              <a:t>P</a:t>
            </a:r>
            <a:r>
              <a:rPr lang="en-US" sz="2500" dirty="0">
                <a:solidFill>
                  <a:srgbClr val="0099CC"/>
                </a:solidFill>
                <a:latin typeface="Arial" charset="0"/>
              </a:rPr>
              <a:t>~80</a:t>
            </a:r>
            <a:r>
              <a:rPr lang="en-US" sz="2500" dirty="0">
                <a:solidFill>
                  <a:srgbClr val="0099CC"/>
                </a:solidFill>
                <a:latin typeface="Arial" charset="0"/>
                <a:cs typeface="Times New Roman" charset="0"/>
                <a:sym typeface="Euclid Symbol" charset="0"/>
              </a:rPr>
              <a:t>%.</a:t>
            </a:r>
          </a:p>
        </p:txBody>
      </p:sp>
      <p:pic>
        <p:nvPicPr>
          <p:cNvPr id="700419" name="Picture 3" descr="typical_g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25" y="1096963"/>
            <a:ext cx="5921375" cy="572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0421" name="Line 5"/>
          <p:cNvSpPr>
            <a:spLocks noChangeShapeType="1"/>
          </p:cNvSpPr>
          <p:nvPr/>
        </p:nvSpPr>
        <p:spPr bwMode="auto">
          <a:xfrm flipH="1">
            <a:off x="4297363" y="2970213"/>
            <a:ext cx="4664075" cy="32004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0422" name="Line 6"/>
          <p:cNvSpPr>
            <a:spLocks noChangeShapeType="1"/>
          </p:cNvSpPr>
          <p:nvPr/>
        </p:nvSpPr>
        <p:spPr bwMode="auto">
          <a:xfrm flipH="1">
            <a:off x="4664075" y="3290888"/>
            <a:ext cx="4297363" cy="2925762"/>
          </a:xfrm>
          <a:prstGeom prst="line">
            <a:avLst/>
          </a:prstGeom>
          <a:noFill/>
          <a:ln w="38100">
            <a:solidFill>
              <a:srgbClr val="9933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0424" name="Rectangle 8"/>
          <p:cNvSpPr>
            <a:spLocks noChangeArrowheads="1"/>
          </p:cNvSpPr>
          <p:nvPr/>
        </p:nvSpPr>
        <p:spPr bwMode="auto">
          <a:xfrm>
            <a:off x="5303838" y="3932238"/>
            <a:ext cx="16859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100">
                <a:solidFill>
                  <a:srgbClr val="FF0066"/>
                </a:solidFill>
                <a:cs typeface="Times New Roman" charset="0"/>
                <a:sym typeface="Euclid Symbol" charset="0"/>
              </a:rPr>
              <a:t>G</a:t>
            </a:r>
            <a:r>
              <a:rPr lang="en-US" sz="2100" baseline="-25000">
                <a:solidFill>
                  <a:srgbClr val="FF0066"/>
                </a:solidFill>
                <a:cs typeface="Times New Roman" charset="0"/>
                <a:sym typeface="Euclid Symbol" charset="0"/>
              </a:rPr>
              <a:t>P </a:t>
            </a:r>
            <a:r>
              <a:rPr lang="en-US" sz="2100">
                <a:solidFill>
                  <a:srgbClr val="FF0066"/>
                </a:solidFill>
                <a:cs typeface="Times New Roman" charset="0"/>
                <a:sym typeface="Euclid Symbol" charset="0"/>
              </a:rPr>
              <a:t>by UCLA</a:t>
            </a:r>
          </a:p>
        </p:txBody>
      </p:sp>
      <p:sp>
        <p:nvSpPr>
          <p:cNvPr id="700426" name="Rectangle 10"/>
          <p:cNvSpPr>
            <a:spLocks noChangeArrowheads="1"/>
          </p:cNvSpPr>
          <p:nvPr/>
        </p:nvSpPr>
        <p:spPr bwMode="auto">
          <a:xfrm>
            <a:off x="6492875" y="4937125"/>
            <a:ext cx="20447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100">
                <a:solidFill>
                  <a:srgbClr val="9933FF"/>
                </a:solidFill>
              </a:rPr>
              <a:t>G</a:t>
            </a:r>
            <a:r>
              <a:rPr lang="en-US" sz="2100" baseline="-25000">
                <a:solidFill>
                  <a:srgbClr val="9933FF"/>
                </a:solidFill>
              </a:rPr>
              <a:t>I</a:t>
            </a:r>
            <a:r>
              <a:rPr lang="en-US" sz="2100">
                <a:solidFill>
                  <a:srgbClr val="9933FF"/>
                </a:solidFill>
              </a:rPr>
              <a:t> by Photonis</a:t>
            </a:r>
            <a:endParaRPr lang="en-US" sz="2100" baseline="-25000">
              <a:solidFill>
                <a:srgbClr val="9933FF"/>
              </a:solidFill>
            </a:endParaRPr>
          </a:p>
        </p:txBody>
      </p:sp>
      <p:sp>
        <p:nvSpPr>
          <p:cNvPr id="700428" name="Line 12"/>
          <p:cNvSpPr>
            <a:spLocks noChangeShapeType="1"/>
          </p:cNvSpPr>
          <p:nvPr/>
        </p:nvSpPr>
        <p:spPr bwMode="auto">
          <a:xfrm>
            <a:off x="4297363" y="4618038"/>
            <a:ext cx="4664075" cy="0"/>
          </a:xfrm>
          <a:prstGeom prst="line">
            <a:avLst/>
          </a:prstGeom>
          <a:noFill/>
          <a:ln w="38100">
            <a:solidFill>
              <a:srgbClr val="FF9900"/>
            </a:solidFill>
            <a:prstDash val="dash"/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511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9AEA-568E-934C-85DB-BEBC8A0A8DF5}" type="slidenum">
              <a:rPr lang="en-US"/>
              <a:pPr/>
              <a:t>51</a:t>
            </a:fld>
            <a:endParaRPr lang="en-US"/>
          </a:p>
        </p:txBody>
      </p:sp>
      <p:sp>
        <p:nvSpPr>
          <p:cNvPr id="70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270 Auger-SD PMTs: HV for G=2</a:t>
            </a:r>
            <a:r>
              <a:rPr lang="en-US" sz="2800" dirty="0">
                <a:sym typeface="Symbol" charset="0"/>
              </a:rPr>
              <a:t></a:t>
            </a:r>
            <a:r>
              <a:rPr lang="en-US" sz="2800" dirty="0"/>
              <a:t>10</a:t>
            </a:r>
            <a:r>
              <a:rPr lang="en-US" sz="2800" baseline="30000" dirty="0"/>
              <a:t>5</a:t>
            </a:r>
            <a:br>
              <a:rPr lang="en-US" sz="2800" baseline="30000" dirty="0"/>
            </a:br>
            <a:r>
              <a:rPr lang="en-US" sz="2800" dirty="0"/>
              <a:t>UCLA vs. </a:t>
            </a:r>
            <a:r>
              <a:rPr lang="en-US" sz="2800" dirty="0" err="1"/>
              <a:t>Photonis</a:t>
            </a:r>
            <a:endParaRPr lang="en-US" sz="2800" baseline="30000" dirty="0"/>
          </a:p>
        </p:txBody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82763"/>
            <a:ext cx="3779838" cy="4846637"/>
          </a:xfrm>
        </p:spPr>
        <p:txBody>
          <a:bodyPr/>
          <a:lstStyle/>
          <a:p>
            <a:r>
              <a:rPr lang="en-US" sz="3400"/>
              <a:t>HV varies from PMT to PMT.</a:t>
            </a:r>
          </a:p>
          <a:p>
            <a:r>
              <a:rPr lang="en-US" sz="3400"/>
              <a:t>Photonis is Higher than UCLA (due to CE).</a:t>
            </a:r>
          </a:p>
          <a:p>
            <a:r>
              <a:rPr lang="en-US" sz="3400"/>
              <a:t>CE varies from PMT to PMT.</a:t>
            </a:r>
          </a:p>
        </p:txBody>
      </p:sp>
      <p:pic>
        <p:nvPicPr>
          <p:cNvPr id="703492" name="Picture 4" descr="2e5_P2e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7"/>
          <a:stretch>
            <a:fillRect/>
          </a:stretch>
        </p:blipFill>
        <p:spPr bwMode="auto">
          <a:xfrm>
            <a:off x="3703638" y="900113"/>
            <a:ext cx="5897562" cy="586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3494" name="Rectangle 6"/>
          <p:cNvSpPr>
            <a:spLocks noChangeArrowheads="1"/>
          </p:cNvSpPr>
          <p:nvPr/>
        </p:nvSpPr>
        <p:spPr bwMode="auto">
          <a:xfrm>
            <a:off x="4419600" y="1600200"/>
            <a:ext cx="9239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100" dirty="0">
                <a:solidFill>
                  <a:srgbClr val="FF0066"/>
                </a:solidFill>
                <a:cs typeface="Times New Roman" charset="0"/>
                <a:sym typeface="Euclid Symbol" charset="0"/>
              </a:rPr>
              <a:t>UCLA</a:t>
            </a:r>
          </a:p>
        </p:txBody>
      </p:sp>
      <p:sp>
        <p:nvSpPr>
          <p:cNvPr id="703496" name="Rectangle 8"/>
          <p:cNvSpPr>
            <a:spLocks noChangeArrowheads="1"/>
          </p:cNvSpPr>
          <p:nvPr/>
        </p:nvSpPr>
        <p:spPr bwMode="auto">
          <a:xfrm>
            <a:off x="8001000" y="5715000"/>
            <a:ext cx="13271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100">
                <a:solidFill>
                  <a:srgbClr val="9933FF"/>
                </a:solidFill>
              </a:rPr>
              <a:t>Photonis</a:t>
            </a:r>
          </a:p>
        </p:txBody>
      </p:sp>
    </p:spTree>
    <p:extLst>
      <p:ext uri="{BB962C8B-B14F-4D97-AF65-F5344CB8AC3E}">
        <p14:creationId xmlns:p14="http://schemas.microsoft.com/office/powerpoint/2010/main" val="31887681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2066-8000-4E49-80DD-31361BE171AC}" type="slidenum">
              <a:rPr lang="en-US"/>
              <a:pPr/>
              <a:t>52</a:t>
            </a:fld>
            <a:endParaRPr lang="en-US"/>
          </a:p>
        </p:txBody>
      </p:sp>
      <p:sp>
        <p:nvSpPr>
          <p:cNvPr id="65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FAQ</a:t>
            </a:r>
          </a:p>
        </p:txBody>
      </p:sp>
      <p:sp>
        <p:nvSpPr>
          <p:cNvPr id="65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79525"/>
            <a:ext cx="9340850" cy="5654675"/>
          </a:xfrm>
        </p:spPr>
        <p:txBody>
          <a:bodyPr/>
          <a:lstStyle/>
          <a:p>
            <a:r>
              <a:rPr lang="en-US"/>
              <a:t>Why is the Gain so different from PMT to PMT at the fixed HV?</a:t>
            </a:r>
          </a:p>
          <a:p>
            <a:pPr lvl="1"/>
            <a:endParaRPr lang="en-US"/>
          </a:p>
          <a:p>
            <a:pPr lvl="1"/>
            <a:r>
              <a:rPr lang="en-US"/>
              <a:t>At given HV, each </a:t>
            </a:r>
            <a:r>
              <a:rPr lang="en-US" i="1">
                <a:sym typeface="Symbol" charset="0"/>
              </a:rPr>
              <a:t></a:t>
            </a:r>
            <a:r>
              <a:rPr lang="en-US">
                <a:sym typeface="Symbol" charset="0"/>
              </a:rPr>
              <a:t>  may be 10% different. </a:t>
            </a:r>
          </a:p>
          <a:p>
            <a:pPr lvl="1"/>
            <a:r>
              <a:rPr lang="en-US">
                <a:sym typeface="Symbol" charset="0"/>
              </a:rPr>
              <a:t>Then, Gain could be an order of magnitude different. (</a:t>
            </a:r>
            <a:r>
              <a:rPr lang="en-US" i="1"/>
              <a:t>G = </a:t>
            </a:r>
            <a:r>
              <a:rPr lang="en-US" i="1">
                <a:sym typeface="Symbol" charset="0"/>
              </a:rPr>
              <a:t></a:t>
            </a:r>
            <a:r>
              <a:rPr lang="en-US" i="1" baseline="-25000">
                <a:sym typeface="Symbol" charset="0"/>
              </a:rPr>
              <a:t>1</a:t>
            </a:r>
            <a:r>
              <a:rPr lang="en-US" i="1">
                <a:sym typeface="Symbol" charset="0"/>
              </a:rPr>
              <a:t></a:t>
            </a:r>
            <a:r>
              <a:rPr lang="en-US" i="1" baseline="-25000">
                <a:sym typeface="Symbol" charset="0"/>
              </a:rPr>
              <a:t>2</a:t>
            </a:r>
            <a:r>
              <a:rPr lang="en-US" i="1">
                <a:sym typeface="Symbol" charset="0"/>
              </a:rPr>
              <a:t></a:t>
            </a:r>
            <a:r>
              <a:rPr lang="en-US" i="1" baseline="-25000">
                <a:sym typeface="Symbol" charset="0"/>
              </a:rPr>
              <a:t>3</a:t>
            </a:r>
            <a:r>
              <a:rPr lang="en-US" i="1">
                <a:sym typeface="Symbol" charset="0"/>
              </a:rPr>
              <a:t>  </a:t>
            </a:r>
            <a:r>
              <a:rPr lang="en-US" i="1" baseline="-25000">
                <a:sym typeface="Symbol" charset="0"/>
              </a:rPr>
              <a:t>n</a:t>
            </a:r>
            <a:r>
              <a:rPr lang="en-US" i="1">
                <a:sym typeface="Symbo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799162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5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5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BA961-BAFF-3043-9520-8811927B979E}" type="slidenum">
              <a:rPr lang="en-US"/>
              <a:pPr/>
              <a:t>53</a:t>
            </a:fld>
            <a:endParaRPr lang="en-US"/>
          </a:p>
        </p:txBody>
      </p:sp>
      <p:sp>
        <p:nvSpPr>
          <p:cNvPr id="66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FAQ</a:t>
            </a:r>
          </a:p>
        </p:txBody>
      </p:sp>
      <p:sp>
        <p:nvSpPr>
          <p:cNvPr id="66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79525"/>
            <a:ext cx="9340850" cy="5654675"/>
          </a:xfrm>
        </p:spPr>
        <p:txBody>
          <a:bodyPr/>
          <a:lstStyle/>
          <a:p>
            <a:r>
              <a:rPr lang="en-US" dirty="0"/>
              <a:t>What is the maximum allowed HV for stable PMT operation?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It can be checked by Dark Current behavior.</a:t>
            </a:r>
            <a:endParaRPr lang="en-US" dirty="0"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5376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277C2-A92F-7B4A-A86B-6DA5D693B7D8}" type="slidenum">
              <a:rPr lang="en-US"/>
              <a:pPr/>
              <a:t>54</a:t>
            </a:fld>
            <a:endParaRPr lang="en-US"/>
          </a:p>
        </p:txBody>
      </p:sp>
      <p:sp>
        <p:nvSpPr>
          <p:cNvPr id="628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Gain and Dark Current vs. HV</a:t>
            </a:r>
          </a:p>
        </p:txBody>
      </p:sp>
      <p:pic>
        <p:nvPicPr>
          <p:cNvPr id="6287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98"/>
          <a:stretch>
            <a:fillRect/>
          </a:stretch>
        </p:blipFill>
        <p:spPr bwMode="auto">
          <a:xfrm>
            <a:off x="2057400" y="1050925"/>
            <a:ext cx="5327650" cy="589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628747" name="Group 11"/>
          <p:cNvGrpSpPr>
            <a:grpSpLocks/>
          </p:cNvGrpSpPr>
          <p:nvPr/>
        </p:nvGrpSpPr>
        <p:grpSpPr bwMode="auto">
          <a:xfrm>
            <a:off x="3749675" y="3521075"/>
            <a:ext cx="3217863" cy="2605088"/>
            <a:chOff x="2362" y="2218"/>
            <a:chExt cx="2027" cy="1641"/>
          </a:xfrm>
        </p:grpSpPr>
        <p:sp>
          <p:nvSpPr>
            <p:cNvPr id="628741" name="Line 5"/>
            <p:cNvSpPr>
              <a:spLocks noChangeShapeType="1"/>
            </p:cNvSpPr>
            <p:nvPr/>
          </p:nvSpPr>
          <p:spPr bwMode="auto">
            <a:xfrm flipH="1">
              <a:off x="2362" y="2218"/>
              <a:ext cx="1353" cy="1641"/>
            </a:xfrm>
            <a:prstGeom prst="lin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628744" name="Text Box 8"/>
            <p:cNvSpPr txBox="1">
              <a:spLocks noChangeArrowheads="1"/>
            </p:cNvSpPr>
            <p:nvPr/>
          </p:nvSpPr>
          <p:spPr bwMode="auto">
            <a:xfrm>
              <a:off x="3197" y="2909"/>
              <a:ext cx="1192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CC00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000" b="1">
                  <a:solidFill>
                    <a:srgbClr val="FF00FF"/>
                  </a:solidFill>
                </a:rPr>
                <a:t>Thermal</a:t>
              </a:r>
            </a:p>
            <a:p>
              <a:pPr algn="l"/>
              <a:r>
                <a:rPr lang="en-US" sz="2000" b="1">
                  <a:solidFill>
                    <a:srgbClr val="FF00FF"/>
                  </a:solidFill>
                </a:rPr>
                <a:t>Photoelectron</a:t>
              </a:r>
            </a:p>
            <a:p>
              <a:pPr algn="l"/>
              <a:r>
                <a:rPr lang="en-US" sz="2000" b="1">
                  <a:solidFill>
                    <a:srgbClr val="FF00FF"/>
                  </a:solidFill>
                </a:rPr>
                <a:t>Emission</a:t>
              </a:r>
            </a:p>
          </p:txBody>
        </p:sp>
      </p:grpSp>
      <p:grpSp>
        <p:nvGrpSpPr>
          <p:cNvPr id="628748" name="Group 12"/>
          <p:cNvGrpSpPr>
            <a:grpSpLocks/>
          </p:cNvGrpSpPr>
          <p:nvPr/>
        </p:nvGrpSpPr>
        <p:grpSpPr bwMode="auto">
          <a:xfrm>
            <a:off x="2422525" y="5578475"/>
            <a:ext cx="3076575" cy="974725"/>
            <a:chOff x="1526" y="3514"/>
            <a:chExt cx="1938" cy="614"/>
          </a:xfrm>
        </p:grpSpPr>
        <p:sp>
          <p:nvSpPr>
            <p:cNvPr id="628742" name="Line 6"/>
            <p:cNvSpPr>
              <a:spLocks noChangeShapeType="1"/>
            </p:cNvSpPr>
            <p:nvPr/>
          </p:nvSpPr>
          <p:spPr bwMode="auto">
            <a:xfrm flipH="1">
              <a:off x="1526" y="3514"/>
              <a:ext cx="1325" cy="402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628745" name="Text Box 9"/>
            <p:cNvSpPr txBox="1">
              <a:spLocks noChangeArrowheads="1"/>
            </p:cNvSpPr>
            <p:nvPr/>
          </p:nvSpPr>
          <p:spPr bwMode="auto">
            <a:xfrm>
              <a:off x="2707" y="3686"/>
              <a:ext cx="757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CC00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000" b="1">
                  <a:solidFill>
                    <a:srgbClr val="FF9900"/>
                  </a:solidFill>
                </a:rPr>
                <a:t>Leakage</a:t>
              </a:r>
            </a:p>
            <a:p>
              <a:pPr algn="l"/>
              <a:r>
                <a:rPr lang="en-US" sz="2000" b="1">
                  <a:solidFill>
                    <a:srgbClr val="FF9900"/>
                  </a:solidFill>
                </a:rPr>
                <a:t>Current</a:t>
              </a:r>
            </a:p>
          </p:txBody>
        </p:sp>
      </p:grpSp>
      <p:grpSp>
        <p:nvGrpSpPr>
          <p:cNvPr id="628749" name="Group 13"/>
          <p:cNvGrpSpPr>
            <a:grpSpLocks/>
          </p:cNvGrpSpPr>
          <p:nvPr/>
        </p:nvGrpSpPr>
        <p:grpSpPr bwMode="auto">
          <a:xfrm>
            <a:off x="5486400" y="1279525"/>
            <a:ext cx="1528763" cy="3200400"/>
            <a:chOff x="3456" y="806"/>
            <a:chExt cx="963" cy="2016"/>
          </a:xfrm>
        </p:grpSpPr>
        <p:sp>
          <p:nvSpPr>
            <p:cNvPr id="628743" name="Line 7"/>
            <p:cNvSpPr>
              <a:spLocks noChangeShapeType="1"/>
            </p:cNvSpPr>
            <p:nvPr/>
          </p:nvSpPr>
          <p:spPr bwMode="auto">
            <a:xfrm flipH="1">
              <a:off x="3456" y="806"/>
              <a:ext cx="547" cy="2016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8746" name="Text Box 10"/>
            <p:cNvSpPr txBox="1">
              <a:spLocks noChangeArrowheads="1"/>
            </p:cNvSpPr>
            <p:nvPr/>
          </p:nvSpPr>
          <p:spPr bwMode="auto">
            <a:xfrm>
              <a:off x="3859" y="1469"/>
              <a:ext cx="560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CC00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000" b="1" dirty="0">
                  <a:solidFill>
                    <a:srgbClr val="FF9900"/>
                  </a:solidFill>
                </a:rPr>
                <a:t>Field</a:t>
              </a:r>
            </a:p>
            <a:p>
              <a:pPr algn="l"/>
              <a:r>
                <a:rPr lang="en-US" sz="2000" b="1" dirty="0">
                  <a:solidFill>
                    <a:srgbClr val="FF9900"/>
                  </a:solidFill>
                </a:rPr>
                <a:t>Effect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28147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28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28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28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5EE17-85DE-9E45-B30A-5F6A296B703B}" type="slidenum">
              <a:rPr lang="en-US"/>
              <a:pPr/>
              <a:t>55</a:t>
            </a:fld>
            <a:endParaRPr lang="en-US"/>
          </a:p>
        </p:txBody>
      </p:sp>
      <p:sp>
        <p:nvSpPr>
          <p:cNvPr id="69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Temperature Dependence of Anode Sensitivity</a:t>
            </a:r>
          </a:p>
        </p:txBody>
      </p:sp>
      <p:pic>
        <p:nvPicPr>
          <p:cNvPr id="6983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960438"/>
            <a:ext cx="8047038" cy="599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98374" name="Text Box 6"/>
          <p:cNvSpPr txBox="1">
            <a:spLocks noChangeArrowheads="1"/>
          </p:cNvSpPr>
          <p:nvPr/>
        </p:nvSpPr>
        <p:spPr bwMode="auto">
          <a:xfrm>
            <a:off x="320675" y="5211763"/>
            <a:ext cx="1655763" cy="557212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66"/>
                </a:solidFill>
                <a:latin typeface="Arial" charset="0"/>
              </a:rPr>
              <a:t>-0.4%/</a:t>
            </a:r>
            <a:r>
              <a:rPr lang="en-US" sz="2800" baseline="30000">
                <a:solidFill>
                  <a:srgbClr val="FF0066"/>
                </a:solidFill>
                <a:latin typeface="Arial" charset="0"/>
              </a:rPr>
              <a:t>o</a:t>
            </a:r>
            <a:r>
              <a:rPr lang="en-US" sz="2800">
                <a:solidFill>
                  <a:srgbClr val="FF0066"/>
                </a:solidFill>
                <a:latin typeface="Arial" charset="0"/>
              </a:rPr>
              <a:t>C</a:t>
            </a:r>
          </a:p>
        </p:txBody>
      </p:sp>
      <p:sp>
        <p:nvSpPr>
          <p:cNvPr id="698375" name="Line 7"/>
          <p:cNvSpPr>
            <a:spLocks noChangeShapeType="1"/>
          </p:cNvSpPr>
          <p:nvPr/>
        </p:nvSpPr>
        <p:spPr bwMode="auto">
          <a:xfrm flipV="1">
            <a:off x="2030413" y="4846638"/>
            <a:ext cx="576262" cy="639762"/>
          </a:xfrm>
          <a:prstGeom prst="line">
            <a:avLst/>
          </a:prstGeom>
          <a:noFill/>
          <a:ln w="57150">
            <a:solidFill>
              <a:srgbClr val="FFCC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614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4196081"/>
            <a:ext cx="8791099" cy="2509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447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" y="1126067"/>
            <a:ext cx="8621078" cy="245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474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76200"/>
            <a:ext cx="7962900" cy="533400"/>
          </a:xfrm>
          <a:noFill/>
          <a:ln/>
        </p:spPr>
        <p:txBody>
          <a:bodyPr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r>
              <a:rPr lang="en-US" altLang="ja-JP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Two </a:t>
            </a:r>
            <a:r>
              <a:rPr lang="en-US" altLang="ja-JP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Types of </a:t>
            </a:r>
            <a:r>
              <a:rPr lang="en-US" altLang="ja-JP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Voltage </a:t>
            </a:r>
            <a:r>
              <a:rPr lang="en-US" altLang="ja-JP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Divider</a:t>
            </a:r>
          </a:p>
        </p:txBody>
      </p:sp>
      <p:sp>
        <p:nvSpPr>
          <p:cNvPr id="244741" name="Text Box 5"/>
          <p:cNvSpPr txBox="1">
            <a:spLocks noChangeArrowheads="1"/>
          </p:cNvSpPr>
          <p:nvPr/>
        </p:nvSpPr>
        <p:spPr bwMode="auto">
          <a:xfrm>
            <a:off x="3048000" y="1066800"/>
            <a:ext cx="2269721" cy="48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/>
          <a:p>
            <a:pPr algn="ctr" eaLnBrk="0" hangingPunct="0"/>
            <a:r>
              <a:rPr lang="en-US" altLang="ja-JP" sz="2500" b="1" dirty="0">
                <a:solidFill>
                  <a:srgbClr val="0000FF"/>
                </a:solidFill>
                <a:latin typeface="+mn-lt"/>
              </a:rPr>
              <a:t>&lt;-HV Operation&gt;</a:t>
            </a:r>
          </a:p>
        </p:txBody>
      </p:sp>
      <p:sp>
        <p:nvSpPr>
          <p:cNvPr id="244742" name="Text Box 6"/>
          <p:cNvSpPr txBox="1">
            <a:spLocks noChangeArrowheads="1"/>
          </p:cNvSpPr>
          <p:nvPr/>
        </p:nvSpPr>
        <p:spPr bwMode="auto">
          <a:xfrm>
            <a:off x="2743200" y="3962400"/>
            <a:ext cx="2880360" cy="48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/>
          <a:p>
            <a:pPr algn="ctr" eaLnBrk="0" hangingPunct="0"/>
            <a:r>
              <a:rPr lang="en-US" altLang="ja-JP" sz="2500" b="1" dirty="0">
                <a:solidFill>
                  <a:srgbClr val="0000FF"/>
                </a:solidFill>
                <a:latin typeface="+mn-lt"/>
              </a:rPr>
              <a:t>&lt;+HV Operation&gt;</a:t>
            </a:r>
          </a:p>
        </p:txBody>
      </p:sp>
      <p:sp>
        <p:nvSpPr>
          <p:cNvPr id="244745" name="Oval 9"/>
          <p:cNvSpPr>
            <a:spLocks noChangeArrowheads="1"/>
          </p:cNvSpPr>
          <p:nvPr/>
        </p:nvSpPr>
        <p:spPr bwMode="auto">
          <a:xfrm>
            <a:off x="8279369" y="4366465"/>
            <a:ext cx="831770" cy="65660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 anchor="ctr">
            <a:spAutoFit/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244746" name="Text Box 10"/>
          <p:cNvSpPr txBox="1">
            <a:spLocks noChangeArrowheads="1"/>
          </p:cNvSpPr>
          <p:nvPr/>
        </p:nvSpPr>
        <p:spPr bwMode="auto">
          <a:xfrm>
            <a:off x="6477000" y="3657600"/>
            <a:ext cx="2683070" cy="836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/>
          <a:p>
            <a:pPr algn="ctr" eaLnBrk="0" hangingPunct="0"/>
            <a:r>
              <a:rPr kumimoji="0" lang="en-US" altLang="ja-JP" b="1" dirty="0">
                <a:solidFill>
                  <a:srgbClr val="FF0000"/>
                </a:solidFill>
                <a:latin typeface="+mn-lt"/>
              </a:rPr>
              <a:t>Pulse operation only</a:t>
            </a:r>
          </a:p>
          <a:p>
            <a:pPr algn="ctr" eaLnBrk="0" hangingPunct="0"/>
            <a:r>
              <a:rPr kumimoji="0" lang="en-US" altLang="ja-JP" b="1" dirty="0">
                <a:solidFill>
                  <a:srgbClr val="FF0000"/>
                </a:solidFill>
                <a:latin typeface="+mn-lt"/>
              </a:rPr>
              <a:t>No DC output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574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438400"/>
            <a:ext cx="7391400" cy="1905000"/>
          </a:xfrm>
          <a:solidFill>
            <a:srgbClr val="CCFFCC"/>
          </a:solidFill>
        </p:spPr>
        <p:txBody>
          <a:bodyPr/>
          <a:lstStyle/>
          <a:p>
            <a:r>
              <a:rPr lang="en-US" sz="4800" dirty="0" smtClean="0"/>
              <a:t>Time Response</a:t>
            </a:r>
            <a:endParaRPr lang="en-US" sz="4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8915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26" name="Picture 1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0"/>
          <a:stretch/>
        </p:blipFill>
        <p:spPr bwMode="auto">
          <a:xfrm>
            <a:off x="491729" y="802124"/>
            <a:ext cx="8467725" cy="3485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3360"/>
            <a:ext cx="5739051" cy="812800"/>
          </a:xfrm>
          <a:noFill/>
          <a:ln/>
        </p:spPr>
        <p:txBody>
          <a:bodyPr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r>
              <a:rPr lang="en-US" altLang="ja-JP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Time </a:t>
            </a:r>
            <a:r>
              <a:rPr lang="en-US" altLang="ja-JP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Response</a:t>
            </a:r>
            <a:endParaRPr lang="en-US" altLang="ja-JP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47822" name="Text Box 14"/>
          <p:cNvSpPr txBox="1">
            <a:spLocks noChangeArrowheads="1"/>
          </p:cNvSpPr>
          <p:nvPr/>
        </p:nvSpPr>
        <p:spPr bwMode="auto">
          <a:xfrm>
            <a:off x="5638800" y="5562600"/>
            <a:ext cx="3806275" cy="1390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/>
          <a:p>
            <a:r>
              <a:rPr lang="en-US" altLang="ja-JP" sz="2800" b="1" dirty="0">
                <a:solidFill>
                  <a:srgbClr val="FF00FF"/>
                </a:solidFill>
                <a:latin typeface="+mn-lt"/>
              </a:rPr>
              <a:t>TTS</a:t>
            </a:r>
          </a:p>
          <a:p>
            <a:pPr algn="ctr"/>
            <a:r>
              <a:rPr lang="en-US" altLang="ja-JP" sz="2800" b="1" dirty="0">
                <a:solidFill>
                  <a:srgbClr val="FF00FF"/>
                </a:solidFill>
                <a:latin typeface="+mn-lt"/>
              </a:rPr>
              <a:t>Transit Time Spread</a:t>
            </a:r>
          </a:p>
          <a:p>
            <a:pPr algn="ctr"/>
            <a:r>
              <a:rPr lang="en-US" altLang="ja-JP" sz="2800" b="1" dirty="0">
                <a:solidFill>
                  <a:srgbClr val="0000CC"/>
                </a:solidFill>
                <a:latin typeface="+mn-lt"/>
              </a:rPr>
              <a:t>(Variation of Transit Time)</a:t>
            </a:r>
          </a:p>
        </p:txBody>
      </p:sp>
      <p:sp>
        <p:nvSpPr>
          <p:cNvPr id="247823" name="Text Box 15"/>
          <p:cNvSpPr txBox="1">
            <a:spLocks noChangeArrowheads="1"/>
          </p:cNvSpPr>
          <p:nvPr/>
        </p:nvSpPr>
        <p:spPr bwMode="auto">
          <a:xfrm>
            <a:off x="3363754" y="4218093"/>
            <a:ext cx="1924825" cy="528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  <a:latin typeface="+mn-lt"/>
              </a:rPr>
              <a:t>Transit Time</a:t>
            </a:r>
          </a:p>
        </p:txBody>
      </p:sp>
      <p:sp>
        <p:nvSpPr>
          <p:cNvPr id="247824" name="Text Box 16"/>
          <p:cNvSpPr txBox="1">
            <a:spLocks noChangeArrowheads="1"/>
          </p:cNvSpPr>
          <p:nvPr/>
        </p:nvSpPr>
        <p:spPr bwMode="auto">
          <a:xfrm>
            <a:off x="4725591" y="1452881"/>
            <a:ext cx="1583962" cy="8362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/>
          <a:p>
            <a:r>
              <a:rPr lang="en-US" altLang="ja-JP" b="1">
                <a:latin typeface="+mn-lt"/>
              </a:rPr>
              <a:t>RISE TIME</a:t>
            </a:r>
          </a:p>
          <a:p>
            <a:r>
              <a:rPr lang="en-US" altLang="ja-JP" b="1">
                <a:latin typeface="+mn-lt"/>
              </a:rPr>
              <a:t>10% to 90%</a:t>
            </a:r>
          </a:p>
        </p:txBody>
      </p:sp>
      <p:sp>
        <p:nvSpPr>
          <p:cNvPr id="247825" name="Text Box 17"/>
          <p:cNvSpPr txBox="1">
            <a:spLocks noChangeArrowheads="1"/>
          </p:cNvSpPr>
          <p:nvPr/>
        </p:nvSpPr>
        <p:spPr bwMode="auto">
          <a:xfrm>
            <a:off x="6690837" y="1452881"/>
            <a:ext cx="1583962" cy="8362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/>
          <a:p>
            <a:r>
              <a:rPr lang="en-US" altLang="ja-JP" b="1">
                <a:latin typeface="+mn-lt"/>
              </a:rPr>
              <a:t>FALL TIME</a:t>
            </a:r>
          </a:p>
          <a:p>
            <a:r>
              <a:rPr lang="en-US" altLang="ja-JP" b="1">
                <a:latin typeface="+mn-lt"/>
              </a:rPr>
              <a:t>90% to 10%</a:t>
            </a:r>
          </a:p>
        </p:txBody>
      </p:sp>
      <p:sp>
        <p:nvSpPr>
          <p:cNvPr id="247827" name="Line 19"/>
          <p:cNvSpPr>
            <a:spLocks noChangeShapeType="1"/>
          </p:cNvSpPr>
          <p:nvPr/>
        </p:nvSpPr>
        <p:spPr bwMode="auto">
          <a:xfrm>
            <a:off x="6248400" y="4343400"/>
            <a:ext cx="605076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/>
          <a:lstStyle/>
          <a:p>
            <a:endParaRPr lang="en-US" sz="2800">
              <a:latin typeface="+mn-lt"/>
            </a:endParaRPr>
          </a:p>
        </p:txBody>
      </p:sp>
      <p:pic>
        <p:nvPicPr>
          <p:cNvPr id="247829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2758679" cy="268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7830" name="Text Box 22"/>
          <p:cNvSpPr txBox="1">
            <a:spLocks noChangeArrowheads="1"/>
          </p:cNvSpPr>
          <p:nvPr/>
        </p:nvSpPr>
        <p:spPr bwMode="auto">
          <a:xfrm>
            <a:off x="76200" y="3200400"/>
            <a:ext cx="1772565" cy="95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/>
          <a:p>
            <a:r>
              <a:rPr lang="en-US" altLang="ja-JP" sz="2800" b="1" dirty="0">
                <a:solidFill>
                  <a:srgbClr val="008000"/>
                </a:solidFill>
                <a:latin typeface="+mn-lt"/>
              </a:rPr>
              <a:t>Example of</a:t>
            </a:r>
          </a:p>
          <a:p>
            <a:r>
              <a:rPr lang="en-US" altLang="ja-JP" sz="2800" b="1" dirty="0">
                <a:solidFill>
                  <a:srgbClr val="008000"/>
                </a:solidFill>
                <a:latin typeface="+mn-lt"/>
              </a:rPr>
              <a:t>Waveform</a:t>
            </a:r>
          </a:p>
        </p:txBody>
      </p:sp>
      <p:sp>
        <p:nvSpPr>
          <p:cNvPr id="247831" name="Text Box 23"/>
          <p:cNvSpPr txBox="1">
            <a:spLocks noChangeArrowheads="1"/>
          </p:cNvSpPr>
          <p:nvPr/>
        </p:nvSpPr>
        <p:spPr bwMode="auto">
          <a:xfrm>
            <a:off x="2819400" y="5257800"/>
            <a:ext cx="1913779" cy="95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/>
          <a:p>
            <a:r>
              <a:rPr lang="en-US" altLang="ja-JP" sz="2800" b="1" dirty="0">
                <a:solidFill>
                  <a:srgbClr val="008000"/>
                </a:solidFill>
                <a:latin typeface="+mn-lt"/>
              </a:rPr>
              <a:t>Rise : 1.5 ns</a:t>
            </a:r>
          </a:p>
          <a:p>
            <a:r>
              <a:rPr lang="en-US" altLang="ja-JP" sz="2800" b="1" dirty="0">
                <a:solidFill>
                  <a:srgbClr val="008000"/>
                </a:solidFill>
                <a:latin typeface="+mn-lt"/>
              </a:rPr>
              <a:t>Fall  : 2.7 ns</a:t>
            </a:r>
          </a:p>
        </p:txBody>
      </p:sp>
      <p:pic>
        <p:nvPicPr>
          <p:cNvPr id="247833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962400"/>
            <a:ext cx="2571707" cy="2133600"/>
          </a:xfrm>
          <a:prstGeom prst="rect">
            <a:avLst/>
          </a:prstGeom>
          <a:solidFill>
            <a:srgbClr val="FFFFCC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992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0B9E-F25F-5D48-8B04-95963AF1DDEF}" type="slidenum">
              <a:rPr lang="en-US"/>
              <a:pPr/>
              <a:t>59</a:t>
            </a:fld>
            <a:endParaRPr lang="en-US"/>
          </a:p>
        </p:txBody>
      </p:sp>
      <p:sp>
        <p:nvSpPr>
          <p:cNvPr id="64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</a:t>
            </a:r>
            <a:r>
              <a:rPr lang="en-US" dirty="0" smtClean="0"/>
              <a:t>TTS (Transit Time Spread)</a:t>
            </a:r>
            <a:endParaRPr lang="en-US" dirty="0"/>
          </a:p>
        </p:txBody>
      </p:sp>
      <p:pic>
        <p:nvPicPr>
          <p:cNvPr id="64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06475"/>
            <a:ext cx="7497763" cy="593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969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eadOn_TypeB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2880"/>
            <a:ext cx="9736426" cy="7302320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1722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F072-534C-3A4A-AF10-CFFA054049E4}" type="slidenum">
              <a:rPr lang="en-US"/>
              <a:pPr/>
              <a:t>60</a:t>
            </a:fld>
            <a:endParaRPr lang="en-US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Transit Time  vs. HV</a:t>
            </a:r>
          </a:p>
        </p:txBody>
      </p:sp>
      <p:pic>
        <p:nvPicPr>
          <p:cNvPr id="64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550" y="822325"/>
            <a:ext cx="5297488" cy="616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44101" name="Text Box 5"/>
          <p:cNvSpPr txBox="1">
            <a:spLocks noChangeArrowheads="1"/>
          </p:cNvSpPr>
          <p:nvPr/>
        </p:nvSpPr>
        <p:spPr bwMode="auto">
          <a:xfrm>
            <a:off x="46038" y="2103438"/>
            <a:ext cx="3927475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FF"/>
                </a:solidFill>
              </a:rPr>
              <a:t>Higher Voltage</a:t>
            </a:r>
          </a:p>
          <a:p>
            <a:r>
              <a:rPr lang="en-US" sz="3200">
                <a:solidFill>
                  <a:srgbClr val="FF00FF"/>
                </a:solidFill>
                <a:sym typeface="Symbol" charset="0"/>
              </a:rPr>
              <a:t></a:t>
            </a:r>
          </a:p>
          <a:p>
            <a:r>
              <a:rPr lang="en-US" sz="3200">
                <a:solidFill>
                  <a:srgbClr val="FF00FF"/>
                </a:solidFill>
                <a:sym typeface="Symbol" charset="0"/>
              </a:rPr>
              <a:t>Faster Transit Time</a:t>
            </a:r>
          </a:p>
        </p:txBody>
      </p:sp>
    </p:spTree>
    <p:extLst>
      <p:ext uri="{BB962C8B-B14F-4D97-AF65-F5344CB8AC3E}">
        <p14:creationId xmlns:p14="http://schemas.microsoft.com/office/powerpoint/2010/main" val="36508345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mail-attachment.googleusercontent.com/attachment/u/0/?ui=2&amp;ik=13e3b69ee8&amp;view=att&amp;th=1390cfcbc335bb78&amp;attid=0.1&amp;disp=inline&amp;realattid=f_h5o9z58f0&amp;safe=1&amp;zw&amp;saduie=AG9B_P8RK6ToVVpTT5950oXQCA8_&amp;sadet=1344542856203&amp;sads=fewiMYcOahjhrVUOLHGRMoRBtl8&amp;sadssc=1"/>
          <p:cNvSpPr>
            <a:spLocks noChangeAspect="1" noChangeArrowheads="1"/>
          </p:cNvSpPr>
          <p:nvPr/>
        </p:nvSpPr>
        <p:spPr bwMode="auto">
          <a:xfrm>
            <a:off x="163354" y="-154093"/>
            <a:ext cx="320040" cy="32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z="3200" dirty="0" smtClean="0"/>
              <a:t>Time Properties (R11410)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2" y="838200"/>
            <a:ext cx="9412940" cy="6096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861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5319-13B9-7D44-BE1B-4B46D42F0F55}" type="slidenum">
              <a:rPr lang="en-US"/>
              <a:pPr/>
              <a:t>62</a:t>
            </a:fld>
            <a:endParaRPr lang="en-US"/>
          </a:p>
        </p:txBody>
      </p:sp>
      <p:sp>
        <p:nvSpPr>
          <p:cNvPr id="1052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Time Resolution vs. Sensitive </a:t>
            </a:r>
            <a:r>
              <a:rPr lang="en-US" sz="3600" dirty="0" smtClean="0"/>
              <a:t>Area</a:t>
            </a:r>
            <a:endParaRPr lang="en-US" sz="2800" dirty="0">
              <a:solidFill>
                <a:srgbClr val="FF00FF"/>
              </a:solidFill>
              <a:sym typeface="Symbol" charset="0"/>
            </a:endParaRPr>
          </a:p>
        </p:txBody>
      </p:sp>
      <p:pic>
        <p:nvPicPr>
          <p:cNvPr id="1052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1"/>
          <a:stretch>
            <a:fillRect/>
          </a:stretch>
        </p:blipFill>
        <p:spPr bwMode="auto">
          <a:xfrm>
            <a:off x="1004888" y="852488"/>
            <a:ext cx="7315200" cy="607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052677" name="Group 5"/>
          <p:cNvGrpSpPr>
            <a:grpSpLocks/>
          </p:cNvGrpSpPr>
          <p:nvPr/>
        </p:nvGrpSpPr>
        <p:grpSpPr bwMode="auto">
          <a:xfrm>
            <a:off x="3365500" y="2057400"/>
            <a:ext cx="3568700" cy="2540000"/>
            <a:chOff x="2120" y="1296"/>
            <a:chExt cx="2248" cy="1600"/>
          </a:xfrm>
        </p:grpSpPr>
        <p:sp>
          <p:nvSpPr>
            <p:cNvPr id="1052678" name="Freeform 6"/>
            <p:cNvSpPr>
              <a:spLocks/>
            </p:cNvSpPr>
            <p:nvPr/>
          </p:nvSpPr>
          <p:spPr bwMode="auto">
            <a:xfrm>
              <a:off x="3600" y="1296"/>
              <a:ext cx="768" cy="624"/>
            </a:xfrm>
            <a:custGeom>
              <a:avLst/>
              <a:gdLst>
                <a:gd name="T0" fmla="*/ 0 w 768"/>
                <a:gd name="T1" fmla="*/ 624 h 624"/>
                <a:gd name="T2" fmla="*/ 480 w 768"/>
                <a:gd name="T3" fmla="*/ 288 h 624"/>
                <a:gd name="T4" fmla="*/ 768 w 768"/>
                <a:gd name="T5" fmla="*/ 0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8" h="624">
                  <a:moveTo>
                    <a:pt x="0" y="624"/>
                  </a:moveTo>
                  <a:cubicBezTo>
                    <a:pt x="176" y="508"/>
                    <a:pt x="352" y="392"/>
                    <a:pt x="480" y="288"/>
                  </a:cubicBezTo>
                  <a:cubicBezTo>
                    <a:pt x="608" y="184"/>
                    <a:pt x="688" y="92"/>
                    <a:pt x="768" y="0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2679" name="Freeform 7"/>
            <p:cNvSpPr>
              <a:spLocks/>
            </p:cNvSpPr>
            <p:nvPr/>
          </p:nvSpPr>
          <p:spPr bwMode="auto">
            <a:xfrm>
              <a:off x="2120" y="2512"/>
              <a:ext cx="904" cy="384"/>
            </a:xfrm>
            <a:custGeom>
              <a:avLst/>
              <a:gdLst>
                <a:gd name="T0" fmla="*/ 40 w 904"/>
                <a:gd name="T1" fmla="*/ 240 h 256"/>
                <a:gd name="T2" fmla="*/ 88 w 904"/>
                <a:gd name="T3" fmla="*/ 240 h 256"/>
                <a:gd name="T4" fmla="*/ 568 w 904"/>
                <a:gd name="T5" fmla="*/ 144 h 256"/>
                <a:gd name="T6" fmla="*/ 904 w 904"/>
                <a:gd name="T7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4" h="256">
                  <a:moveTo>
                    <a:pt x="40" y="240"/>
                  </a:moveTo>
                  <a:cubicBezTo>
                    <a:pt x="20" y="248"/>
                    <a:pt x="0" y="256"/>
                    <a:pt x="88" y="240"/>
                  </a:cubicBezTo>
                  <a:cubicBezTo>
                    <a:pt x="176" y="224"/>
                    <a:pt x="432" y="184"/>
                    <a:pt x="568" y="144"/>
                  </a:cubicBezTo>
                  <a:cubicBezTo>
                    <a:pt x="704" y="104"/>
                    <a:pt x="804" y="52"/>
                    <a:pt x="904" y="0"/>
                  </a:cubicBezTo>
                </a:path>
              </a:pathLst>
            </a:custGeom>
            <a:noFill/>
            <a:ln w="38100" cap="flat" cmpd="sng">
              <a:solidFill>
                <a:srgbClr val="3366FF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2680" name="Line 8"/>
            <p:cNvSpPr>
              <a:spLocks noChangeShapeType="1"/>
            </p:cNvSpPr>
            <p:nvPr/>
          </p:nvSpPr>
          <p:spPr bwMode="auto">
            <a:xfrm>
              <a:off x="2448" y="2688"/>
              <a:ext cx="0" cy="144"/>
            </a:xfrm>
            <a:prstGeom prst="line">
              <a:avLst/>
            </a:prstGeom>
            <a:noFill/>
            <a:ln w="44450">
              <a:solidFill>
                <a:srgbClr val="33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2681" name="Line 9"/>
            <p:cNvSpPr>
              <a:spLocks noChangeShapeType="1"/>
            </p:cNvSpPr>
            <p:nvPr/>
          </p:nvSpPr>
          <p:spPr bwMode="auto">
            <a:xfrm>
              <a:off x="3640" y="1768"/>
              <a:ext cx="0" cy="144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52691" name="Group 19"/>
          <p:cNvGrpSpPr>
            <a:grpSpLocks/>
          </p:cNvGrpSpPr>
          <p:nvPr/>
        </p:nvGrpSpPr>
        <p:grpSpPr bwMode="auto">
          <a:xfrm>
            <a:off x="4648200" y="2292350"/>
            <a:ext cx="2376488" cy="1517650"/>
            <a:chOff x="2928" y="1444"/>
            <a:chExt cx="1497" cy="956"/>
          </a:xfrm>
        </p:grpSpPr>
        <p:sp>
          <p:nvSpPr>
            <p:cNvPr id="1052687" name="Text Box 15"/>
            <p:cNvSpPr txBox="1">
              <a:spLocks noChangeArrowheads="1"/>
            </p:cNvSpPr>
            <p:nvPr/>
          </p:nvSpPr>
          <p:spPr bwMode="auto">
            <a:xfrm>
              <a:off x="3792" y="1872"/>
              <a:ext cx="633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399" tIns="45699" rIns="91399" bIns="45699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 sz="2000">
                  <a:solidFill>
                    <a:srgbClr val="FF00FF"/>
                  </a:solidFill>
                  <a:latin typeface="Arial Narrow" charset="0"/>
                </a:rPr>
                <a:t>HPD</a:t>
              </a:r>
            </a:p>
          </p:txBody>
        </p:sp>
        <p:sp>
          <p:nvSpPr>
            <p:cNvPr id="1052688" name="Freeform 16"/>
            <p:cNvSpPr>
              <a:spLocks/>
            </p:cNvSpPr>
            <p:nvPr/>
          </p:nvSpPr>
          <p:spPr bwMode="auto">
            <a:xfrm>
              <a:off x="2928" y="1444"/>
              <a:ext cx="1392" cy="956"/>
            </a:xfrm>
            <a:custGeom>
              <a:avLst/>
              <a:gdLst>
                <a:gd name="T0" fmla="*/ 0 w 1296"/>
                <a:gd name="T1" fmla="*/ 672 h 672"/>
                <a:gd name="T2" fmla="*/ 672 w 1296"/>
                <a:gd name="T3" fmla="*/ 432 h 672"/>
                <a:gd name="T4" fmla="*/ 1296 w 1296"/>
                <a:gd name="T5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6" h="672">
                  <a:moveTo>
                    <a:pt x="0" y="672"/>
                  </a:moveTo>
                  <a:cubicBezTo>
                    <a:pt x="228" y="608"/>
                    <a:pt x="456" y="544"/>
                    <a:pt x="672" y="432"/>
                  </a:cubicBezTo>
                  <a:cubicBezTo>
                    <a:pt x="888" y="320"/>
                    <a:pt x="1092" y="160"/>
                    <a:pt x="1296" y="0"/>
                  </a:cubicBezTo>
                </a:path>
              </a:pathLst>
            </a:custGeom>
            <a:noFill/>
            <a:ln w="57150" cap="flat" cmpd="sng">
              <a:solidFill>
                <a:srgbClr val="FF00FF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52692" name="Group 20"/>
          <p:cNvGrpSpPr>
            <a:grpSpLocks/>
          </p:cNvGrpSpPr>
          <p:nvPr/>
        </p:nvGrpSpPr>
        <p:grpSpPr bwMode="auto">
          <a:xfrm>
            <a:off x="2133600" y="3352800"/>
            <a:ext cx="1157288" cy="625475"/>
            <a:chOff x="1344" y="2112"/>
            <a:chExt cx="729" cy="394"/>
          </a:xfrm>
        </p:grpSpPr>
        <p:sp>
          <p:nvSpPr>
            <p:cNvPr id="1052689" name="Line 17"/>
            <p:cNvSpPr>
              <a:spLocks noChangeShapeType="1"/>
            </p:cNvSpPr>
            <p:nvPr/>
          </p:nvSpPr>
          <p:spPr bwMode="auto">
            <a:xfrm flipV="1">
              <a:off x="1344" y="2112"/>
              <a:ext cx="528" cy="384"/>
            </a:xfrm>
            <a:prstGeom prst="line">
              <a:avLst/>
            </a:prstGeom>
            <a:noFill/>
            <a:ln w="38100">
              <a:solidFill>
                <a:srgbClr val="00FFCC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2690" name="Text Box 18"/>
            <p:cNvSpPr txBox="1">
              <a:spLocks noChangeArrowheads="1"/>
            </p:cNvSpPr>
            <p:nvPr/>
          </p:nvSpPr>
          <p:spPr bwMode="auto">
            <a:xfrm>
              <a:off x="1440" y="2304"/>
              <a:ext cx="633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399" tIns="45699" rIns="91399" bIns="45699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 sz="2000">
                  <a:solidFill>
                    <a:srgbClr val="00FFCC"/>
                  </a:solidFill>
                  <a:latin typeface="Arial Narrow" charset="0"/>
                </a:rPr>
                <a:t>SiPM</a:t>
              </a: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Katsushi Arisaka, UCLA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2292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52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52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52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514600"/>
            <a:ext cx="7391400" cy="1905000"/>
          </a:xfrm>
          <a:solidFill>
            <a:srgbClr val="FFE2F2"/>
          </a:solidFill>
        </p:spPr>
        <p:txBody>
          <a:bodyPr/>
          <a:lstStyle/>
          <a:p>
            <a:r>
              <a:rPr lang="en-US" sz="4800" dirty="0" smtClean="0"/>
              <a:t>Imperfect Behavior of PMT</a:t>
            </a:r>
            <a:endParaRPr lang="en-US" sz="4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819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ACB29-655B-E846-9C1A-CE5110F28EF0}" type="slidenum">
              <a:rPr lang="en-US"/>
              <a:pPr/>
              <a:t>64</a:t>
            </a:fld>
            <a:endParaRPr lang="en-US"/>
          </a:p>
        </p:txBody>
      </p:sp>
      <p:sp>
        <p:nvSpPr>
          <p:cNvPr id="517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Uncertainties Specific to PMTs</a:t>
            </a:r>
          </a:p>
        </p:txBody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350" y="990600"/>
            <a:ext cx="9340850" cy="58832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PMTs are not perfect. There are many issues to be concerned:</a:t>
            </a:r>
          </a:p>
          <a:p>
            <a:pPr lvl="3">
              <a:lnSpc>
                <a:spcPct val="80000"/>
              </a:lnSpc>
            </a:pPr>
            <a:endParaRPr lang="en-US" dirty="0"/>
          </a:p>
          <a:p>
            <a:pPr lvl="1">
              <a:lnSpc>
                <a:spcPct val="80000"/>
              </a:lnSpc>
            </a:pPr>
            <a:r>
              <a:rPr lang="en-US" dirty="0"/>
              <a:t>Non Linearity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Cathode </a:t>
            </a:r>
            <a:r>
              <a:rPr lang="en-US" dirty="0"/>
              <a:t>and Anode Uniformity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Effect of Magnetic Field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Temperature Dependence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Dark Counts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After Pulse</a:t>
            </a:r>
            <a:endParaRPr lang="en-US" dirty="0"/>
          </a:p>
          <a:p>
            <a:pPr lvl="1">
              <a:lnSpc>
                <a:spcPct val="80000"/>
              </a:lnSpc>
            </a:pPr>
            <a:r>
              <a:rPr lang="en-US" dirty="0" smtClean="0"/>
              <a:t>Rate </a:t>
            </a:r>
            <a:r>
              <a:rPr lang="en-US" dirty="0"/>
              <a:t>Dependence 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Long-term Stability</a:t>
            </a:r>
          </a:p>
          <a:p>
            <a:pPr lvl="1">
              <a:lnSpc>
                <a:spcPct val="80000"/>
              </a:lnSpc>
            </a:pPr>
            <a:endParaRPr lang="en-US" dirty="0"/>
          </a:p>
          <a:p>
            <a:pPr lvl="1">
              <a:lnSpc>
                <a:spcPct val="8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1788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514600"/>
            <a:ext cx="7391400" cy="1905000"/>
          </a:xfrm>
          <a:solidFill>
            <a:srgbClr val="CCFFCC"/>
          </a:solidFill>
        </p:spPr>
        <p:txBody>
          <a:bodyPr/>
          <a:lstStyle/>
          <a:p>
            <a:r>
              <a:rPr lang="en-US" sz="4800" dirty="0" smtClean="0"/>
              <a:t>Linearity</a:t>
            </a:r>
            <a:endParaRPr lang="en-US" sz="4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343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8E984-D30D-314B-B0F2-7E6B0DC081CE}" type="slidenum">
              <a:rPr lang="en-US"/>
              <a:pPr/>
              <a:t>66</a:t>
            </a:fld>
            <a:endParaRPr lang="en-US"/>
          </a:p>
        </p:txBody>
      </p:sp>
      <p:sp>
        <p:nvSpPr>
          <p:cNvPr id="71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PMT Non Linearity</a:t>
            </a:r>
          </a:p>
        </p:txBody>
      </p:sp>
      <p:sp>
        <p:nvSpPr>
          <p:cNvPr id="71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800"/>
              <a:t>Non Linearity is the effect of the space charge mainly between the last and the second last dynode.</a:t>
            </a:r>
          </a:p>
        </p:txBody>
      </p:sp>
      <p:sp>
        <p:nvSpPr>
          <p:cNvPr id="712710" name="Rectangle 6"/>
          <p:cNvSpPr>
            <a:spLocks noChangeArrowheads="1"/>
          </p:cNvSpPr>
          <p:nvPr/>
        </p:nvSpPr>
        <p:spPr bwMode="auto">
          <a:xfrm>
            <a:off x="1485900" y="6045200"/>
            <a:ext cx="4005263" cy="55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/>
          </a:p>
        </p:txBody>
      </p:sp>
      <p:sp>
        <p:nvSpPr>
          <p:cNvPr id="712711" name="Text Box 7"/>
          <p:cNvSpPr txBox="1">
            <a:spLocks noChangeArrowheads="1"/>
          </p:cNvSpPr>
          <p:nvPr/>
        </p:nvSpPr>
        <p:spPr bwMode="auto">
          <a:xfrm>
            <a:off x="5491163" y="6243638"/>
            <a:ext cx="1390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Arial" charset="0"/>
              </a:rPr>
              <a:t>Mesh Anode</a:t>
            </a:r>
          </a:p>
        </p:txBody>
      </p:sp>
      <p:sp>
        <p:nvSpPr>
          <p:cNvPr id="712712" name="Text Box 8"/>
          <p:cNvSpPr txBox="1">
            <a:spLocks noChangeArrowheads="1"/>
          </p:cNvSpPr>
          <p:nvPr/>
        </p:nvSpPr>
        <p:spPr bwMode="auto">
          <a:xfrm>
            <a:off x="6996113" y="6307138"/>
            <a:ext cx="141597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9999"/>
                </a:solidFill>
                <a:latin typeface="Arial" charset="0"/>
              </a:rPr>
              <a:t>Last Dynode</a:t>
            </a:r>
          </a:p>
        </p:txBody>
      </p:sp>
      <p:sp>
        <p:nvSpPr>
          <p:cNvPr id="712713" name="Line 9"/>
          <p:cNvSpPr>
            <a:spLocks noChangeShapeType="1"/>
          </p:cNvSpPr>
          <p:nvPr/>
        </p:nvSpPr>
        <p:spPr bwMode="auto">
          <a:xfrm flipH="1" flipV="1">
            <a:off x="6750050" y="5205413"/>
            <a:ext cx="581025" cy="925512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/>
          </a:p>
        </p:txBody>
      </p:sp>
      <p:sp>
        <p:nvSpPr>
          <p:cNvPr id="712714" name="Line 10"/>
          <p:cNvSpPr>
            <a:spLocks noChangeShapeType="1"/>
          </p:cNvSpPr>
          <p:nvPr/>
        </p:nvSpPr>
        <p:spPr bwMode="auto">
          <a:xfrm flipV="1">
            <a:off x="6372225" y="5395913"/>
            <a:ext cx="34925" cy="735012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/>
          </a:p>
        </p:txBody>
      </p:sp>
      <p:sp>
        <p:nvSpPr>
          <p:cNvPr id="712715" name="Text Box 11"/>
          <p:cNvSpPr txBox="1">
            <a:spLocks noChangeArrowheads="1"/>
          </p:cNvSpPr>
          <p:nvPr/>
        </p:nvSpPr>
        <p:spPr bwMode="auto">
          <a:xfrm>
            <a:off x="2330450" y="3017838"/>
            <a:ext cx="164359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00FF"/>
                </a:solidFill>
                <a:latin typeface="Arial" charset="0"/>
              </a:rPr>
              <a:t>Photo Cathode</a:t>
            </a:r>
          </a:p>
        </p:txBody>
      </p:sp>
      <p:sp>
        <p:nvSpPr>
          <p:cNvPr id="712716" name="Rectangle 12"/>
          <p:cNvSpPr>
            <a:spLocks noChangeAspect="1" noChangeArrowheads="1"/>
          </p:cNvSpPr>
          <p:nvPr/>
        </p:nvSpPr>
        <p:spPr bwMode="auto">
          <a:xfrm rot="16200000">
            <a:off x="4258469" y="1997869"/>
            <a:ext cx="1966913" cy="5273675"/>
          </a:xfrm>
          <a:prstGeom prst="rect">
            <a:avLst/>
          </a:prstGeom>
          <a:noFill/>
          <a:ln w="38100">
            <a:solidFill>
              <a:srgbClr val="FF7C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/>
          </a:p>
        </p:txBody>
      </p:sp>
      <p:sp>
        <p:nvSpPr>
          <p:cNvPr id="712717" name="Line 13"/>
          <p:cNvSpPr>
            <a:spLocks noChangeAspect="1" noChangeShapeType="1"/>
          </p:cNvSpPr>
          <p:nvPr/>
        </p:nvSpPr>
        <p:spPr bwMode="auto">
          <a:xfrm rot="16200000">
            <a:off x="1662907" y="4645819"/>
            <a:ext cx="1884362" cy="0"/>
          </a:xfrm>
          <a:prstGeom prst="line">
            <a:avLst/>
          </a:prstGeom>
          <a:noFill/>
          <a:ln w="762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/>
          </a:p>
        </p:txBody>
      </p:sp>
      <p:sp>
        <p:nvSpPr>
          <p:cNvPr id="712718" name="Arc 14"/>
          <p:cNvSpPr>
            <a:spLocks noChangeAspect="1"/>
          </p:cNvSpPr>
          <p:nvPr/>
        </p:nvSpPr>
        <p:spPr bwMode="auto">
          <a:xfrm rot="15600000" flipV="1">
            <a:off x="3409157" y="4182269"/>
            <a:ext cx="933450" cy="636587"/>
          </a:xfrm>
          <a:custGeom>
            <a:avLst/>
            <a:gdLst>
              <a:gd name="G0" fmla="+- 1039 0 0"/>
              <a:gd name="G1" fmla="+- 21600 0 0"/>
              <a:gd name="G2" fmla="+- 21600 0 0"/>
              <a:gd name="T0" fmla="*/ 0 w 22506"/>
              <a:gd name="T1" fmla="*/ 25 h 21600"/>
              <a:gd name="T2" fmla="*/ 22506 w 22506"/>
              <a:gd name="T3" fmla="*/ 19209 h 21600"/>
              <a:gd name="T4" fmla="*/ 1039 w 2250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506" h="21600" fill="none" extrusionOk="0">
                <a:moveTo>
                  <a:pt x="0" y="25"/>
                </a:moveTo>
                <a:cubicBezTo>
                  <a:pt x="346" y="8"/>
                  <a:pt x="692" y="-1"/>
                  <a:pt x="1039" y="-1"/>
                </a:cubicBezTo>
                <a:cubicBezTo>
                  <a:pt x="12043" y="-1"/>
                  <a:pt x="21288" y="8272"/>
                  <a:pt x="22506" y="19208"/>
                </a:cubicBezTo>
              </a:path>
              <a:path w="22506" h="21600" stroke="0" extrusionOk="0">
                <a:moveTo>
                  <a:pt x="0" y="25"/>
                </a:moveTo>
                <a:cubicBezTo>
                  <a:pt x="346" y="8"/>
                  <a:pt x="692" y="-1"/>
                  <a:pt x="1039" y="-1"/>
                </a:cubicBezTo>
                <a:cubicBezTo>
                  <a:pt x="12043" y="-1"/>
                  <a:pt x="21288" y="8272"/>
                  <a:pt x="22506" y="19208"/>
                </a:cubicBezTo>
                <a:lnTo>
                  <a:pt x="1039" y="21600"/>
                </a:lnTo>
                <a:close/>
              </a:path>
            </a:pathLst>
          </a:custGeom>
          <a:noFill/>
          <a:ln w="50800">
            <a:solidFill>
              <a:srgbClr val="01B7A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/>
          </a:p>
        </p:txBody>
      </p:sp>
      <p:sp>
        <p:nvSpPr>
          <p:cNvPr id="712719" name="Arc 15"/>
          <p:cNvSpPr>
            <a:spLocks noChangeAspect="1"/>
          </p:cNvSpPr>
          <p:nvPr/>
        </p:nvSpPr>
        <p:spPr bwMode="auto">
          <a:xfrm rot="15600000" flipV="1">
            <a:off x="4466432" y="4568031"/>
            <a:ext cx="571500" cy="687387"/>
          </a:xfrm>
          <a:custGeom>
            <a:avLst/>
            <a:gdLst>
              <a:gd name="G0" fmla="+- 0 0 0"/>
              <a:gd name="G1" fmla="+- 19378 0 0"/>
              <a:gd name="G2" fmla="+- 21600 0 0"/>
              <a:gd name="T0" fmla="*/ 9541 w 21600"/>
              <a:gd name="T1" fmla="*/ 0 h 37031"/>
              <a:gd name="T2" fmla="*/ 12447 w 21600"/>
              <a:gd name="T3" fmla="*/ 37031 h 37031"/>
              <a:gd name="T4" fmla="*/ 0 w 21600"/>
              <a:gd name="T5" fmla="*/ 19378 h 370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37031" fill="none" extrusionOk="0">
                <a:moveTo>
                  <a:pt x="9541" y="-1"/>
                </a:moveTo>
                <a:cubicBezTo>
                  <a:pt x="16924" y="3634"/>
                  <a:pt x="21600" y="11148"/>
                  <a:pt x="21600" y="19378"/>
                </a:cubicBezTo>
                <a:cubicBezTo>
                  <a:pt x="21600" y="26400"/>
                  <a:pt x="18186" y="32984"/>
                  <a:pt x="12447" y="37031"/>
                </a:cubicBezTo>
              </a:path>
              <a:path w="21600" h="37031" stroke="0" extrusionOk="0">
                <a:moveTo>
                  <a:pt x="9541" y="-1"/>
                </a:moveTo>
                <a:cubicBezTo>
                  <a:pt x="16924" y="3634"/>
                  <a:pt x="21600" y="11148"/>
                  <a:pt x="21600" y="19378"/>
                </a:cubicBezTo>
                <a:cubicBezTo>
                  <a:pt x="21600" y="26400"/>
                  <a:pt x="18186" y="32984"/>
                  <a:pt x="12447" y="37031"/>
                </a:cubicBezTo>
                <a:lnTo>
                  <a:pt x="0" y="19378"/>
                </a:lnTo>
                <a:close/>
              </a:path>
            </a:pathLst>
          </a:custGeom>
          <a:noFill/>
          <a:ln w="50800">
            <a:solidFill>
              <a:srgbClr val="01B7A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/>
          </a:p>
        </p:txBody>
      </p:sp>
      <p:sp>
        <p:nvSpPr>
          <p:cNvPr id="712720" name="Arc 16"/>
          <p:cNvSpPr>
            <a:spLocks noChangeAspect="1"/>
          </p:cNvSpPr>
          <p:nvPr/>
        </p:nvSpPr>
        <p:spPr bwMode="auto">
          <a:xfrm rot="21000000" flipV="1">
            <a:off x="3860800" y="4818063"/>
            <a:ext cx="774700" cy="474662"/>
          </a:xfrm>
          <a:custGeom>
            <a:avLst/>
            <a:gdLst>
              <a:gd name="G0" fmla="+- 19925 0 0"/>
              <a:gd name="G1" fmla="+- 21600 0 0"/>
              <a:gd name="G2" fmla="+- 21600 0 0"/>
              <a:gd name="T0" fmla="*/ 0 w 36164"/>
              <a:gd name="T1" fmla="*/ 13259 h 21600"/>
              <a:gd name="T2" fmla="*/ 36164 w 36164"/>
              <a:gd name="T3" fmla="*/ 7358 h 21600"/>
              <a:gd name="T4" fmla="*/ 19925 w 3616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164" h="21600" fill="none" extrusionOk="0">
                <a:moveTo>
                  <a:pt x="0" y="13259"/>
                </a:moveTo>
                <a:cubicBezTo>
                  <a:pt x="3362" y="5227"/>
                  <a:pt x="11218" y="-1"/>
                  <a:pt x="19925" y="-1"/>
                </a:cubicBezTo>
                <a:cubicBezTo>
                  <a:pt x="26144" y="-1"/>
                  <a:pt x="32063" y="2681"/>
                  <a:pt x="36164" y="7357"/>
                </a:cubicBezTo>
              </a:path>
              <a:path w="36164" h="21600" stroke="0" extrusionOk="0">
                <a:moveTo>
                  <a:pt x="0" y="13259"/>
                </a:moveTo>
                <a:cubicBezTo>
                  <a:pt x="3362" y="5227"/>
                  <a:pt x="11218" y="-1"/>
                  <a:pt x="19925" y="-1"/>
                </a:cubicBezTo>
                <a:cubicBezTo>
                  <a:pt x="26144" y="-1"/>
                  <a:pt x="32063" y="2681"/>
                  <a:pt x="36164" y="7357"/>
                </a:cubicBezTo>
                <a:lnTo>
                  <a:pt x="19925" y="21600"/>
                </a:lnTo>
                <a:close/>
              </a:path>
            </a:pathLst>
          </a:custGeom>
          <a:noFill/>
          <a:ln w="50800">
            <a:solidFill>
              <a:srgbClr val="01B7A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/>
          </a:p>
        </p:txBody>
      </p:sp>
      <p:sp>
        <p:nvSpPr>
          <p:cNvPr id="712721" name="Arc 17"/>
          <p:cNvSpPr>
            <a:spLocks noChangeAspect="1"/>
          </p:cNvSpPr>
          <p:nvPr/>
        </p:nvSpPr>
        <p:spPr bwMode="auto">
          <a:xfrm rot="21000000" flipV="1">
            <a:off x="4827588" y="4697413"/>
            <a:ext cx="622300" cy="571500"/>
          </a:xfrm>
          <a:custGeom>
            <a:avLst/>
            <a:gdLst>
              <a:gd name="G0" fmla="+- 19925 0 0"/>
              <a:gd name="G1" fmla="+- 21600 0 0"/>
              <a:gd name="G2" fmla="+- 21600 0 0"/>
              <a:gd name="T0" fmla="*/ 0 w 33426"/>
              <a:gd name="T1" fmla="*/ 13259 h 21600"/>
              <a:gd name="T2" fmla="*/ 33426 w 33426"/>
              <a:gd name="T3" fmla="*/ 4739 h 21600"/>
              <a:gd name="T4" fmla="*/ 19925 w 3342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426" h="21600" fill="none" extrusionOk="0">
                <a:moveTo>
                  <a:pt x="0" y="13259"/>
                </a:moveTo>
                <a:cubicBezTo>
                  <a:pt x="3362" y="5227"/>
                  <a:pt x="11218" y="-1"/>
                  <a:pt x="19925" y="-1"/>
                </a:cubicBezTo>
                <a:cubicBezTo>
                  <a:pt x="24833" y="-1"/>
                  <a:pt x="29594" y="1671"/>
                  <a:pt x="33425" y="4739"/>
                </a:cubicBezTo>
              </a:path>
              <a:path w="33426" h="21600" stroke="0" extrusionOk="0">
                <a:moveTo>
                  <a:pt x="0" y="13259"/>
                </a:moveTo>
                <a:cubicBezTo>
                  <a:pt x="3362" y="5227"/>
                  <a:pt x="11218" y="-1"/>
                  <a:pt x="19925" y="-1"/>
                </a:cubicBezTo>
                <a:cubicBezTo>
                  <a:pt x="24833" y="-1"/>
                  <a:pt x="29594" y="1671"/>
                  <a:pt x="33425" y="4739"/>
                </a:cubicBezTo>
                <a:lnTo>
                  <a:pt x="19925" y="21600"/>
                </a:lnTo>
                <a:close/>
              </a:path>
            </a:pathLst>
          </a:custGeom>
          <a:noFill/>
          <a:ln w="50800">
            <a:solidFill>
              <a:srgbClr val="01B7A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/>
          </a:p>
        </p:txBody>
      </p:sp>
      <p:sp>
        <p:nvSpPr>
          <p:cNvPr id="712722" name="Arc 18"/>
          <p:cNvSpPr>
            <a:spLocks noChangeAspect="1"/>
          </p:cNvSpPr>
          <p:nvPr/>
        </p:nvSpPr>
        <p:spPr bwMode="auto">
          <a:xfrm rot="15600000" flipV="1">
            <a:off x="5279232" y="4560094"/>
            <a:ext cx="571500" cy="687387"/>
          </a:xfrm>
          <a:custGeom>
            <a:avLst/>
            <a:gdLst>
              <a:gd name="G0" fmla="+- 0 0 0"/>
              <a:gd name="G1" fmla="+- 19378 0 0"/>
              <a:gd name="G2" fmla="+- 21600 0 0"/>
              <a:gd name="T0" fmla="*/ 9541 w 21600"/>
              <a:gd name="T1" fmla="*/ 0 h 37031"/>
              <a:gd name="T2" fmla="*/ 12447 w 21600"/>
              <a:gd name="T3" fmla="*/ 37031 h 37031"/>
              <a:gd name="T4" fmla="*/ 0 w 21600"/>
              <a:gd name="T5" fmla="*/ 19378 h 370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37031" fill="none" extrusionOk="0">
                <a:moveTo>
                  <a:pt x="9541" y="-1"/>
                </a:moveTo>
                <a:cubicBezTo>
                  <a:pt x="16924" y="3634"/>
                  <a:pt x="21600" y="11148"/>
                  <a:pt x="21600" y="19378"/>
                </a:cubicBezTo>
                <a:cubicBezTo>
                  <a:pt x="21600" y="26400"/>
                  <a:pt x="18186" y="32984"/>
                  <a:pt x="12447" y="37031"/>
                </a:cubicBezTo>
              </a:path>
              <a:path w="21600" h="37031" stroke="0" extrusionOk="0">
                <a:moveTo>
                  <a:pt x="9541" y="-1"/>
                </a:moveTo>
                <a:cubicBezTo>
                  <a:pt x="16924" y="3634"/>
                  <a:pt x="21600" y="11148"/>
                  <a:pt x="21600" y="19378"/>
                </a:cubicBezTo>
                <a:cubicBezTo>
                  <a:pt x="21600" y="26400"/>
                  <a:pt x="18186" y="32984"/>
                  <a:pt x="12447" y="37031"/>
                </a:cubicBezTo>
                <a:lnTo>
                  <a:pt x="0" y="19378"/>
                </a:lnTo>
                <a:close/>
              </a:path>
            </a:pathLst>
          </a:custGeom>
          <a:noFill/>
          <a:ln w="50800">
            <a:solidFill>
              <a:srgbClr val="01B7A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/>
          </a:p>
        </p:txBody>
      </p:sp>
      <p:sp>
        <p:nvSpPr>
          <p:cNvPr id="712723" name="Arc 19"/>
          <p:cNvSpPr>
            <a:spLocks noChangeAspect="1"/>
          </p:cNvSpPr>
          <p:nvPr/>
        </p:nvSpPr>
        <p:spPr bwMode="auto">
          <a:xfrm rot="21000000" flipV="1">
            <a:off x="5640388" y="4687888"/>
            <a:ext cx="622300" cy="571500"/>
          </a:xfrm>
          <a:custGeom>
            <a:avLst/>
            <a:gdLst>
              <a:gd name="G0" fmla="+- 19925 0 0"/>
              <a:gd name="G1" fmla="+- 21600 0 0"/>
              <a:gd name="G2" fmla="+- 21600 0 0"/>
              <a:gd name="T0" fmla="*/ 0 w 33426"/>
              <a:gd name="T1" fmla="*/ 13259 h 21600"/>
              <a:gd name="T2" fmla="*/ 33426 w 33426"/>
              <a:gd name="T3" fmla="*/ 4739 h 21600"/>
              <a:gd name="T4" fmla="*/ 19925 w 3342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426" h="21600" fill="none" extrusionOk="0">
                <a:moveTo>
                  <a:pt x="0" y="13259"/>
                </a:moveTo>
                <a:cubicBezTo>
                  <a:pt x="3362" y="5227"/>
                  <a:pt x="11218" y="-1"/>
                  <a:pt x="19925" y="-1"/>
                </a:cubicBezTo>
                <a:cubicBezTo>
                  <a:pt x="24833" y="-1"/>
                  <a:pt x="29594" y="1671"/>
                  <a:pt x="33425" y="4739"/>
                </a:cubicBezTo>
              </a:path>
              <a:path w="33426" h="21600" stroke="0" extrusionOk="0">
                <a:moveTo>
                  <a:pt x="0" y="13259"/>
                </a:moveTo>
                <a:cubicBezTo>
                  <a:pt x="3362" y="5227"/>
                  <a:pt x="11218" y="-1"/>
                  <a:pt x="19925" y="-1"/>
                </a:cubicBezTo>
                <a:cubicBezTo>
                  <a:pt x="24833" y="-1"/>
                  <a:pt x="29594" y="1671"/>
                  <a:pt x="33425" y="4739"/>
                </a:cubicBezTo>
                <a:lnTo>
                  <a:pt x="19925" y="21600"/>
                </a:lnTo>
                <a:close/>
              </a:path>
            </a:pathLst>
          </a:custGeom>
          <a:noFill/>
          <a:ln w="50800">
            <a:solidFill>
              <a:srgbClr val="01B7A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/>
          </a:p>
        </p:txBody>
      </p:sp>
      <p:sp>
        <p:nvSpPr>
          <p:cNvPr id="712724" name="Arc 20"/>
          <p:cNvSpPr>
            <a:spLocks noChangeAspect="1"/>
          </p:cNvSpPr>
          <p:nvPr/>
        </p:nvSpPr>
        <p:spPr bwMode="auto">
          <a:xfrm rot="15600000" flipV="1">
            <a:off x="6070600" y="4554538"/>
            <a:ext cx="573087" cy="687388"/>
          </a:xfrm>
          <a:custGeom>
            <a:avLst/>
            <a:gdLst>
              <a:gd name="G0" fmla="+- 0 0 0"/>
              <a:gd name="G1" fmla="+- 19378 0 0"/>
              <a:gd name="G2" fmla="+- 21600 0 0"/>
              <a:gd name="T0" fmla="*/ 9541 w 21600"/>
              <a:gd name="T1" fmla="*/ 0 h 37031"/>
              <a:gd name="T2" fmla="*/ 12447 w 21600"/>
              <a:gd name="T3" fmla="*/ 37031 h 37031"/>
              <a:gd name="T4" fmla="*/ 0 w 21600"/>
              <a:gd name="T5" fmla="*/ 19378 h 370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37031" fill="none" extrusionOk="0">
                <a:moveTo>
                  <a:pt x="9541" y="-1"/>
                </a:moveTo>
                <a:cubicBezTo>
                  <a:pt x="16924" y="3634"/>
                  <a:pt x="21600" y="11148"/>
                  <a:pt x="21600" y="19378"/>
                </a:cubicBezTo>
                <a:cubicBezTo>
                  <a:pt x="21600" y="26400"/>
                  <a:pt x="18186" y="32984"/>
                  <a:pt x="12447" y="37031"/>
                </a:cubicBezTo>
              </a:path>
              <a:path w="21600" h="37031" stroke="0" extrusionOk="0">
                <a:moveTo>
                  <a:pt x="9541" y="-1"/>
                </a:moveTo>
                <a:cubicBezTo>
                  <a:pt x="16924" y="3634"/>
                  <a:pt x="21600" y="11148"/>
                  <a:pt x="21600" y="19378"/>
                </a:cubicBezTo>
                <a:cubicBezTo>
                  <a:pt x="21600" y="26400"/>
                  <a:pt x="18186" y="32984"/>
                  <a:pt x="12447" y="37031"/>
                </a:cubicBezTo>
                <a:lnTo>
                  <a:pt x="0" y="19378"/>
                </a:lnTo>
                <a:close/>
              </a:path>
            </a:pathLst>
          </a:custGeom>
          <a:noFill/>
          <a:ln w="50800">
            <a:solidFill>
              <a:srgbClr val="01B7A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/>
          </a:p>
        </p:txBody>
      </p:sp>
      <p:sp>
        <p:nvSpPr>
          <p:cNvPr id="712725" name="Line 21"/>
          <p:cNvSpPr>
            <a:spLocks noChangeAspect="1" noChangeShapeType="1"/>
          </p:cNvSpPr>
          <p:nvPr/>
        </p:nvSpPr>
        <p:spPr bwMode="auto">
          <a:xfrm rot="37200000">
            <a:off x="6540500" y="4916488"/>
            <a:ext cx="285750" cy="533400"/>
          </a:xfrm>
          <a:prstGeom prst="line">
            <a:avLst/>
          </a:prstGeom>
          <a:noFill/>
          <a:ln w="50800">
            <a:solidFill>
              <a:srgbClr val="01B7A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/>
          </a:p>
        </p:txBody>
      </p:sp>
      <p:sp>
        <p:nvSpPr>
          <p:cNvPr id="712726" name="Line 22"/>
          <p:cNvSpPr>
            <a:spLocks noChangeAspect="1" noChangeShapeType="1"/>
          </p:cNvSpPr>
          <p:nvPr/>
        </p:nvSpPr>
        <p:spPr bwMode="auto">
          <a:xfrm rot="37200000">
            <a:off x="6470650" y="4843463"/>
            <a:ext cx="287337" cy="534988"/>
          </a:xfrm>
          <a:prstGeom prst="line">
            <a:avLst/>
          </a:prstGeom>
          <a:noFill/>
          <a:ln w="508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/>
          </a:p>
        </p:txBody>
      </p:sp>
      <p:sp>
        <p:nvSpPr>
          <p:cNvPr id="712727" name="Line 23"/>
          <p:cNvSpPr>
            <a:spLocks noChangeShapeType="1"/>
          </p:cNvSpPr>
          <p:nvPr/>
        </p:nvSpPr>
        <p:spPr bwMode="auto">
          <a:xfrm rot="16200000" flipH="1">
            <a:off x="6196013" y="4789488"/>
            <a:ext cx="508000" cy="273050"/>
          </a:xfrm>
          <a:prstGeom prst="line">
            <a:avLst/>
          </a:prstGeom>
          <a:noFill/>
          <a:ln w="38100">
            <a:solidFill>
              <a:srgbClr val="00FF00"/>
            </a:solidFill>
            <a:prstDash val="sysDot"/>
            <a:round/>
            <a:headEnd/>
            <a:tailEnd type="arrow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/>
          </a:p>
        </p:txBody>
      </p:sp>
      <p:sp>
        <p:nvSpPr>
          <p:cNvPr id="712728" name="Line 24"/>
          <p:cNvSpPr>
            <a:spLocks noChangeShapeType="1"/>
          </p:cNvSpPr>
          <p:nvPr/>
        </p:nvSpPr>
        <p:spPr bwMode="auto">
          <a:xfrm rot="16200000">
            <a:off x="5070476" y="4759325"/>
            <a:ext cx="582612" cy="407987"/>
          </a:xfrm>
          <a:prstGeom prst="line">
            <a:avLst/>
          </a:prstGeom>
          <a:noFill/>
          <a:ln w="38100">
            <a:solidFill>
              <a:srgbClr val="00FF00"/>
            </a:solidFill>
            <a:prstDash val="sysDot"/>
            <a:round/>
            <a:headEnd/>
            <a:tailEnd type="arrow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/>
          </a:p>
        </p:txBody>
      </p:sp>
      <p:sp>
        <p:nvSpPr>
          <p:cNvPr id="712729" name="Line 25"/>
          <p:cNvSpPr>
            <a:spLocks noChangeShapeType="1"/>
          </p:cNvSpPr>
          <p:nvPr/>
        </p:nvSpPr>
        <p:spPr bwMode="auto">
          <a:xfrm rot="16200000" flipH="1">
            <a:off x="5515769" y="4790282"/>
            <a:ext cx="508000" cy="271462"/>
          </a:xfrm>
          <a:prstGeom prst="line">
            <a:avLst/>
          </a:prstGeom>
          <a:noFill/>
          <a:ln w="38100">
            <a:solidFill>
              <a:srgbClr val="00FF00"/>
            </a:solidFill>
            <a:prstDash val="sysDot"/>
            <a:round/>
            <a:headEnd/>
            <a:tailEnd type="arrow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/>
          </a:p>
        </p:txBody>
      </p:sp>
      <p:sp>
        <p:nvSpPr>
          <p:cNvPr id="712730" name="Line 26"/>
          <p:cNvSpPr>
            <a:spLocks noChangeShapeType="1"/>
          </p:cNvSpPr>
          <p:nvPr/>
        </p:nvSpPr>
        <p:spPr bwMode="auto">
          <a:xfrm rot="16200000">
            <a:off x="5889626" y="4756150"/>
            <a:ext cx="508000" cy="339725"/>
          </a:xfrm>
          <a:prstGeom prst="line">
            <a:avLst/>
          </a:prstGeom>
          <a:noFill/>
          <a:ln w="38100">
            <a:solidFill>
              <a:srgbClr val="00FF00"/>
            </a:solidFill>
            <a:prstDash val="sysDot"/>
            <a:round/>
            <a:headEnd/>
            <a:tailEnd type="arrow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/>
          </a:p>
        </p:txBody>
      </p:sp>
      <p:sp>
        <p:nvSpPr>
          <p:cNvPr id="712731" name="Line 27"/>
          <p:cNvSpPr>
            <a:spLocks noChangeShapeType="1"/>
          </p:cNvSpPr>
          <p:nvPr/>
        </p:nvSpPr>
        <p:spPr bwMode="auto">
          <a:xfrm rot="16200000" flipH="1">
            <a:off x="6299994" y="4685507"/>
            <a:ext cx="434975" cy="407987"/>
          </a:xfrm>
          <a:prstGeom prst="line">
            <a:avLst/>
          </a:prstGeom>
          <a:noFill/>
          <a:ln w="38100">
            <a:solidFill>
              <a:srgbClr val="00FF00"/>
            </a:solidFill>
            <a:prstDash val="sysDot"/>
            <a:round/>
            <a:headEnd/>
            <a:tailEnd type="arrow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/>
          </a:p>
        </p:txBody>
      </p:sp>
      <p:sp>
        <p:nvSpPr>
          <p:cNvPr id="712732" name="Text Box 28"/>
          <p:cNvSpPr txBox="1">
            <a:spLocks noChangeArrowheads="1"/>
          </p:cNvSpPr>
          <p:nvPr/>
        </p:nvSpPr>
        <p:spPr bwMode="auto">
          <a:xfrm>
            <a:off x="6264275" y="3063875"/>
            <a:ext cx="1404651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9999"/>
                </a:solidFill>
                <a:latin typeface="Arial" charset="0"/>
              </a:rPr>
              <a:t>Second Last</a:t>
            </a:r>
          </a:p>
          <a:p>
            <a:r>
              <a:rPr lang="en-US" sz="1600" b="1">
                <a:solidFill>
                  <a:srgbClr val="009999"/>
                </a:solidFill>
                <a:latin typeface="Arial" charset="0"/>
              </a:rPr>
              <a:t> Dynode</a:t>
            </a:r>
          </a:p>
        </p:txBody>
      </p:sp>
      <p:sp>
        <p:nvSpPr>
          <p:cNvPr id="712733" name="Line 29"/>
          <p:cNvSpPr>
            <a:spLocks noChangeShapeType="1"/>
          </p:cNvSpPr>
          <p:nvPr/>
        </p:nvSpPr>
        <p:spPr bwMode="auto">
          <a:xfrm rot="16200000" flipH="1" flipV="1">
            <a:off x="6287294" y="3899694"/>
            <a:ext cx="1022350" cy="373062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/>
          </a:p>
        </p:txBody>
      </p:sp>
      <p:sp>
        <p:nvSpPr>
          <p:cNvPr id="712734" name="Text Box 30"/>
          <p:cNvSpPr txBox="1">
            <a:spLocks noChangeArrowheads="1"/>
          </p:cNvSpPr>
          <p:nvPr/>
        </p:nvSpPr>
        <p:spPr bwMode="auto">
          <a:xfrm>
            <a:off x="4114800" y="2925763"/>
            <a:ext cx="14049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009999"/>
                </a:solidFill>
                <a:latin typeface="Arial" charset="0"/>
              </a:rPr>
              <a:t>First Dynode</a:t>
            </a:r>
          </a:p>
        </p:txBody>
      </p:sp>
      <p:sp>
        <p:nvSpPr>
          <p:cNvPr id="712735" name="Line 31"/>
          <p:cNvSpPr>
            <a:spLocks noChangeShapeType="1"/>
          </p:cNvSpPr>
          <p:nvPr/>
        </p:nvSpPr>
        <p:spPr bwMode="auto">
          <a:xfrm rot="16200000" flipH="1" flipV="1">
            <a:off x="3963194" y="3623469"/>
            <a:ext cx="606425" cy="446087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/>
          </a:p>
        </p:txBody>
      </p:sp>
      <p:sp>
        <p:nvSpPr>
          <p:cNvPr id="712736" name="Line 32"/>
          <p:cNvSpPr>
            <a:spLocks noChangeShapeType="1"/>
          </p:cNvSpPr>
          <p:nvPr/>
        </p:nvSpPr>
        <p:spPr bwMode="auto">
          <a:xfrm rot="16200000" flipH="1" flipV="1">
            <a:off x="2563813" y="3394075"/>
            <a:ext cx="287337" cy="138113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/>
          </a:p>
        </p:txBody>
      </p:sp>
      <p:sp>
        <p:nvSpPr>
          <p:cNvPr id="712737" name="Rectangle 33"/>
          <p:cNvSpPr>
            <a:spLocks noChangeArrowheads="1"/>
          </p:cNvSpPr>
          <p:nvPr/>
        </p:nvSpPr>
        <p:spPr bwMode="auto">
          <a:xfrm>
            <a:off x="2501900" y="3638550"/>
            <a:ext cx="68263" cy="1981200"/>
          </a:xfrm>
          <a:prstGeom prst="rect">
            <a:avLst/>
          </a:prstGeom>
          <a:solidFill>
            <a:schemeClr val="bg1"/>
          </a:solidFill>
          <a:ln w="19050">
            <a:solidFill>
              <a:srgbClr val="FF7C80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/>
          </a:p>
        </p:txBody>
      </p:sp>
      <p:sp>
        <p:nvSpPr>
          <p:cNvPr id="712738" name="Line 34"/>
          <p:cNvSpPr>
            <a:spLocks noChangeShapeType="1"/>
          </p:cNvSpPr>
          <p:nvPr/>
        </p:nvSpPr>
        <p:spPr bwMode="auto">
          <a:xfrm rot="5400000" flipV="1">
            <a:off x="3179763" y="3676650"/>
            <a:ext cx="287338" cy="1233487"/>
          </a:xfrm>
          <a:prstGeom prst="line">
            <a:avLst/>
          </a:prstGeom>
          <a:noFill/>
          <a:ln w="38100">
            <a:solidFill>
              <a:srgbClr val="00FF00"/>
            </a:solidFill>
            <a:prstDash val="sysDot"/>
            <a:round/>
            <a:headEnd/>
            <a:tailEnd type="arrow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/>
          </a:p>
        </p:txBody>
      </p:sp>
      <p:sp>
        <p:nvSpPr>
          <p:cNvPr id="712739" name="Line 35"/>
          <p:cNvSpPr>
            <a:spLocks noChangeShapeType="1"/>
          </p:cNvSpPr>
          <p:nvPr/>
        </p:nvSpPr>
        <p:spPr bwMode="auto">
          <a:xfrm rot="16200000">
            <a:off x="3097212" y="4237038"/>
            <a:ext cx="384175" cy="1231900"/>
          </a:xfrm>
          <a:prstGeom prst="line">
            <a:avLst/>
          </a:prstGeom>
          <a:noFill/>
          <a:ln w="38100">
            <a:solidFill>
              <a:srgbClr val="00FF00"/>
            </a:solidFill>
            <a:prstDash val="sysDot"/>
            <a:round/>
            <a:headEnd/>
            <a:tailEnd type="arrow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/>
          </a:p>
        </p:txBody>
      </p:sp>
      <p:sp>
        <p:nvSpPr>
          <p:cNvPr id="712740" name="Line 36"/>
          <p:cNvSpPr>
            <a:spLocks noChangeShapeType="1"/>
          </p:cNvSpPr>
          <p:nvPr/>
        </p:nvSpPr>
        <p:spPr bwMode="auto">
          <a:xfrm rot="16200000" flipH="1">
            <a:off x="3826668" y="4882357"/>
            <a:ext cx="671513" cy="101600"/>
          </a:xfrm>
          <a:prstGeom prst="line">
            <a:avLst/>
          </a:prstGeom>
          <a:noFill/>
          <a:ln w="38100">
            <a:solidFill>
              <a:srgbClr val="00FF00"/>
            </a:solidFill>
            <a:prstDash val="sysDot"/>
            <a:round/>
            <a:headEnd/>
            <a:tailEnd type="arrow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/>
          </a:p>
        </p:txBody>
      </p:sp>
      <p:sp>
        <p:nvSpPr>
          <p:cNvPr id="712741" name="Line 37"/>
          <p:cNvSpPr>
            <a:spLocks noChangeShapeType="1"/>
          </p:cNvSpPr>
          <p:nvPr/>
        </p:nvSpPr>
        <p:spPr bwMode="auto">
          <a:xfrm rot="16200000">
            <a:off x="4267200" y="4748213"/>
            <a:ext cx="582613" cy="407987"/>
          </a:xfrm>
          <a:prstGeom prst="line">
            <a:avLst/>
          </a:prstGeom>
          <a:noFill/>
          <a:ln w="38100">
            <a:solidFill>
              <a:srgbClr val="00FF00"/>
            </a:solidFill>
            <a:prstDash val="sysDot"/>
            <a:round/>
            <a:headEnd/>
            <a:tailEnd type="arrow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/>
          </a:p>
        </p:txBody>
      </p:sp>
      <p:sp>
        <p:nvSpPr>
          <p:cNvPr id="712742" name="Line 38"/>
          <p:cNvSpPr>
            <a:spLocks noChangeShapeType="1"/>
          </p:cNvSpPr>
          <p:nvPr/>
        </p:nvSpPr>
        <p:spPr bwMode="auto">
          <a:xfrm rot="16200000" flipH="1">
            <a:off x="4747419" y="4812507"/>
            <a:ext cx="508000" cy="271462"/>
          </a:xfrm>
          <a:prstGeom prst="line">
            <a:avLst/>
          </a:prstGeom>
          <a:noFill/>
          <a:ln w="38100">
            <a:solidFill>
              <a:srgbClr val="00FF00"/>
            </a:solidFill>
            <a:prstDash val="sysDot"/>
            <a:round/>
            <a:headEnd/>
            <a:tailEnd type="arrow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/>
          </a:p>
        </p:txBody>
      </p:sp>
      <p:sp>
        <p:nvSpPr>
          <p:cNvPr id="712743" name="Text Box 39"/>
          <p:cNvSpPr txBox="1">
            <a:spLocks noChangeArrowheads="1"/>
          </p:cNvSpPr>
          <p:nvPr/>
        </p:nvSpPr>
        <p:spPr bwMode="auto">
          <a:xfrm>
            <a:off x="2057400" y="6194425"/>
            <a:ext cx="1951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009999"/>
                </a:solidFill>
                <a:latin typeface="Arial" charset="0"/>
              </a:rPr>
              <a:t>Glass Window</a:t>
            </a:r>
          </a:p>
        </p:txBody>
      </p:sp>
      <p:sp>
        <p:nvSpPr>
          <p:cNvPr id="712744" name="Line 40"/>
          <p:cNvSpPr>
            <a:spLocks noChangeShapeType="1"/>
          </p:cNvSpPr>
          <p:nvPr/>
        </p:nvSpPr>
        <p:spPr bwMode="auto">
          <a:xfrm flipH="1" flipV="1">
            <a:off x="2535238" y="5684838"/>
            <a:ext cx="274637" cy="446087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/>
          </a:p>
        </p:txBody>
      </p:sp>
      <p:sp>
        <p:nvSpPr>
          <p:cNvPr id="712745" name="Line 41"/>
          <p:cNvSpPr>
            <a:spLocks noChangeAspect="1" noChangeShapeType="1"/>
          </p:cNvSpPr>
          <p:nvPr/>
        </p:nvSpPr>
        <p:spPr bwMode="auto">
          <a:xfrm>
            <a:off x="1508125" y="4151313"/>
            <a:ext cx="890588" cy="0"/>
          </a:xfrm>
          <a:prstGeom prst="line">
            <a:avLst/>
          </a:prstGeom>
          <a:noFill/>
          <a:ln w="38100">
            <a:solidFill>
              <a:srgbClr val="CC99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b="1"/>
          </a:p>
        </p:txBody>
      </p:sp>
      <p:sp>
        <p:nvSpPr>
          <p:cNvPr id="712746" name="Line 42"/>
          <p:cNvSpPr>
            <a:spLocks noChangeAspect="1" noChangeShapeType="1"/>
          </p:cNvSpPr>
          <p:nvPr/>
        </p:nvSpPr>
        <p:spPr bwMode="auto">
          <a:xfrm>
            <a:off x="1495425" y="4406900"/>
            <a:ext cx="890588" cy="0"/>
          </a:xfrm>
          <a:prstGeom prst="line">
            <a:avLst/>
          </a:prstGeom>
          <a:noFill/>
          <a:ln w="38100">
            <a:solidFill>
              <a:srgbClr val="CC99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b="1"/>
          </a:p>
        </p:txBody>
      </p:sp>
      <p:sp>
        <p:nvSpPr>
          <p:cNvPr id="712747" name="Line 43"/>
          <p:cNvSpPr>
            <a:spLocks noChangeAspect="1" noChangeShapeType="1"/>
          </p:cNvSpPr>
          <p:nvPr/>
        </p:nvSpPr>
        <p:spPr bwMode="auto">
          <a:xfrm>
            <a:off x="1482725" y="4660900"/>
            <a:ext cx="890588" cy="0"/>
          </a:xfrm>
          <a:prstGeom prst="line">
            <a:avLst/>
          </a:prstGeom>
          <a:noFill/>
          <a:ln w="38100">
            <a:solidFill>
              <a:srgbClr val="CC99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b="1"/>
          </a:p>
        </p:txBody>
      </p:sp>
      <p:sp>
        <p:nvSpPr>
          <p:cNvPr id="712748" name="Line 44"/>
          <p:cNvSpPr>
            <a:spLocks noChangeAspect="1" noChangeShapeType="1"/>
          </p:cNvSpPr>
          <p:nvPr/>
        </p:nvSpPr>
        <p:spPr bwMode="auto">
          <a:xfrm>
            <a:off x="1468438" y="4916488"/>
            <a:ext cx="892175" cy="0"/>
          </a:xfrm>
          <a:prstGeom prst="line">
            <a:avLst/>
          </a:prstGeom>
          <a:noFill/>
          <a:ln w="38100">
            <a:solidFill>
              <a:srgbClr val="CC99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b="1"/>
          </a:p>
        </p:txBody>
      </p:sp>
      <p:sp>
        <p:nvSpPr>
          <p:cNvPr id="712749" name="Text Box 45"/>
          <p:cNvSpPr txBox="1">
            <a:spLocks noChangeArrowheads="1"/>
          </p:cNvSpPr>
          <p:nvPr/>
        </p:nvSpPr>
        <p:spPr bwMode="auto">
          <a:xfrm>
            <a:off x="1371600" y="5013325"/>
            <a:ext cx="1130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CC99FF"/>
                </a:solidFill>
                <a:latin typeface="Arial" charset="0"/>
              </a:rPr>
              <a:t>Photons</a:t>
            </a:r>
          </a:p>
        </p:txBody>
      </p:sp>
      <p:sp>
        <p:nvSpPr>
          <p:cNvPr id="712750" name="Text Box 46"/>
          <p:cNvSpPr txBox="1">
            <a:spLocks noChangeArrowheads="1"/>
          </p:cNvSpPr>
          <p:nvPr/>
        </p:nvSpPr>
        <p:spPr bwMode="auto">
          <a:xfrm>
            <a:off x="2593975" y="3894138"/>
            <a:ext cx="5725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i="1">
                <a:solidFill>
                  <a:schemeClr val="tx1"/>
                </a:solidFill>
                <a:latin typeface="Arial" charset="0"/>
              </a:rPr>
              <a:t>QE</a:t>
            </a:r>
          </a:p>
        </p:txBody>
      </p:sp>
      <p:sp>
        <p:nvSpPr>
          <p:cNvPr id="712751" name="Text Box 47"/>
          <p:cNvSpPr txBox="1">
            <a:spLocks noChangeArrowheads="1"/>
          </p:cNvSpPr>
          <p:nvPr/>
        </p:nvSpPr>
        <p:spPr bwMode="auto">
          <a:xfrm>
            <a:off x="3313113" y="4267200"/>
            <a:ext cx="5302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i="1" dirty="0">
                <a:solidFill>
                  <a:schemeClr val="tx1"/>
                </a:solidFill>
                <a:latin typeface="Arial" charset="0"/>
              </a:rPr>
              <a:t>C</a:t>
            </a:r>
            <a:r>
              <a:rPr lang="en-US" sz="1800" b="1" i="1" baseline="-25000" dirty="0">
                <a:solidFill>
                  <a:schemeClr val="tx1"/>
                </a:solidFill>
                <a:latin typeface="Arial" charset="0"/>
              </a:rPr>
              <a:t>ol</a:t>
            </a:r>
          </a:p>
        </p:txBody>
      </p:sp>
      <p:sp>
        <p:nvSpPr>
          <p:cNvPr id="712752" name="Text Box 48"/>
          <p:cNvSpPr txBox="1">
            <a:spLocks noChangeArrowheads="1"/>
          </p:cNvSpPr>
          <p:nvPr/>
        </p:nvSpPr>
        <p:spPr bwMode="auto">
          <a:xfrm>
            <a:off x="4067175" y="4191000"/>
            <a:ext cx="4410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i="1" dirty="0">
                <a:solidFill>
                  <a:schemeClr val="tx1"/>
                </a:solidFill>
                <a:latin typeface="Arial" charset="0"/>
                <a:sym typeface="Symbol" charset="0"/>
              </a:rPr>
              <a:t></a:t>
            </a:r>
            <a:r>
              <a:rPr lang="en-US" sz="1800" b="1" i="1" baseline="-25000" dirty="0">
                <a:solidFill>
                  <a:schemeClr val="tx1"/>
                </a:solidFill>
                <a:latin typeface="Arial" charset="0"/>
                <a:sym typeface="Symbol" charset="0"/>
              </a:rPr>
              <a:t>1</a:t>
            </a:r>
            <a:endParaRPr lang="en-US" sz="1800" b="1" i="1" dirty="0">
              <a:solidFill>
                <a:schemeClr val="tx1"/>
              </a:solidFill>
              <a:latin typeface="Arial" charset="0"/>
              <a:sym typeface="Symbol" charset="0"/>
            </a:endParaRPr>
          </a:p>
        </p:txBody>
      </p:sp>
      <p:sp>
        <p:nvSpPr>
          <p:cNvPr id="712753" name="Text Box 49"/>
          <p:cNvSpPr txBox="1">
            <a:spLocks noChangeArrowheads="1"/>
          </p:cNvSpPr>
          <p:nvPr/>
        </p:nvSpPr>
        <p:spPr bwMode="auto">
          <a:xfrm>
            <a:off x="3792538" y="5181600"/>
            <a:ext cx="4410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i="1" dirty="0">
                <a:solidFill>
                  <a:schemeClr val="tx1"/>
                </a:solidFill>
                <a:latin typeface="Arial" charset="0"/>
                <a:sym typeface="Symbol" charset="0"/>
              </a:rPr>
              <a:t></a:t>
            </a:r>
            <a:r>
              <a:rPr lang="en-US" sz="1800" b="1" i="1" baseline="-25000" dirty="0">
                <a:solidFill>
                  <a:schemeClr val="tx1"/>
                </a:solidFill>
                <a:latin typeface="Arial" charset="0"/>
                <a:sym typeface="Symbol" charset="0"/>
              </a:rPr>
              <a:t>2</a:t>
            </a:r>
            <a:endParaRPr lang="en-US" sz="1800" b="1" i="1" dirty="0">
              <a:solidFill>
                <a:schemeClr val="tx1"/>
              </a:solidFill>
              <a:latin typeface="Arial" charset="0"/>
              <a:sym typeface="Symbol" charset="0"/>
            </a:endParaRPr>
          </a:p>
        </p:txBody>
      </p:sp>
      <p:sp>
        <p:nvSpPr>
          <p:cNvPr id="712754" name="Text Box 50"/>
          <p:cNvSpPr txBox="1">
            <a:spLocks noChangeArrowheads="1"/>
          </p:cNvSpPr>
          <p:nvPr/>
        </p:nvSpPr>
        <p:spPr bwMode="auto">
          <a:xfrm>
            <a:off x="4724400" y="4343400"/>
            <a:ext cx="4410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i="1" dirty="0">
                <a:solidFill>
                  <a:schemeClr val="tx1"/>
                </a:solidFill>
                <a:latin typeface="Arial" charset="0"/>
                <a:sym typeface="Symbol" charset="0"/>
              </a:rPr>
              <a:t></a:t>
            </a:r>
            <a:r>
              <a:rPr lang="en-US" sz="1800" b="1" i="1" baseline="-25000" dirty="0">
                <a:solidFill>
                  <a:schemeClr val="tx1"/>
                </a:solidFill>
                <a:latin typeface="Arial" charset="0"/>
                <a:sym typeface="Symbol" charset="0"/>
              </a:rPr>
              <a:t>3</a:t>
            </a:r>
            <a:endParaRPr lang="en-US" sz="1800" b="1" i="1" dirty="0">
              <a:solidFill>
                <a:schemeClr val="tx1"/>
              </a:solidFill>
              <a:latin typeface="Arial" charset="0"/>
              <a:sym typeface="Symbol" charset="0"/>
            </a:endParaRPr>
          </a:p>
        </p:txBody>
      </p:sp>
      <p:sp>
        <p:nvSpPr>
          <p:cNvPr id="712755" name="Text Box 51"/>
          <p:cNvSpPr txBox="1">
            <a:spLocks noChangeArrowheads="1"/>
          </p:cNvSpPr>
          <p:nvPr/>
        </p:nvSpPr>
        <p:spPr bwMode="auto">
          <a:xfrm>
            <a:off x="6842125" y="5076825"/>
            <a:ext cx="4494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i="1">
                <a:solidFill>
                  <a:schemeClr val="tx1"/>
                </a:solidFill>
                <a:latin typeface="Arial" charset="0"/>
                <a:sym typeface="Symbol" charset="0"/>
              </a:rPr>
              <a:t></a:t>
            </a:r>
            <a:r>
              <a:rPr lang="en-US" sz="1800" b="1" i="1" baseline="-25000">
                <a:solidFill>
                  <a:schemeClr val="tx1"/>
                </a:solidFill>
                <a:latin typeface="Arial" charset="0"/>
                <a:sym typeface="Symbol" charset="0"/>
              </a:rPr>
              <a:t>n</a:t>
            </a:r>
            <a:endParaRPr lang="en-US" sz="1800" b="1" i="1">
              <a:solidFill>
                <a:schemeClr val="tx1"/>
              </a:solidFill>
              <a:latin typeface="Arial" charset="0"/>
              <a:sym typeface="Symbol" charset="0"/>
            </a:endParaRPr>
          </a:p>
        </p:txBody>
      </p:sp>
      <p:sp>
        <p:nvSpPr>
          <p:cNvPr id="712756" name="Text Box 52"/>
          <p:cNvSpPr txBox="1">
            <a:spLocks noChangeArrowheads="1"/>
          </p:cNvSpPr>
          <p:nvPr/>
        </p:nvSpPr>
        <p:spPr bwMode="auto">
          <a:xfrm>
            <a:off x="1635125" y="4435475"/>
            <a:ext cx="4642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i="1">
                <a:solidFill>
                  <a:schemeClr val="tx1"/>
                </a:solidFill>
                <a:latin typeface="Arial" charset="0"/>
              </a:rPr>
              <a:t>N</a:t>
            </a:r>
            <a:r>
              <a:rPr lang="en-US" sz="1800" b="1" i="1" baseline="-25000">
                <a:solidFill>
                  <a:schemeClr val="tx1"/>
                </a:solidFill>
                <a:latin typeface="Arial" charset="0"/>
                <a:sym typeface="Symbol" charset="0"/>
              </a:rPr>
              <a:t></a:t>
            </a:r>
          </a:p>
        </p:txBody>
      </p:sp>
      <p:sp>
        <p:nvSpPr>
          <p:cNvPr id="712757" name="Oval 53"/>
          <p:cNvSpPr>
            <a:spLocks noChangeArrowheads="1"/>
          </p:cNvSpPr>
          <p:nvPr/>
        </p:nvSpPr>
        <p:spPr bwMode="auto">
          <a:xfrm>
            <a:off x="6308725" y="4795888"/>
            <a:ext cx="259675" cy="6491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1940084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915" y="2476075"/>
            <a:ext cx="4725590" cy="3669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0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438400" y="14971"/>
            <a:ext cx="4537234" cy="753533"/>
          </a:xfrm>
          <a:noFill/>
          <a:ln/>
          <a:extLst/>
        </p:spPr>
        <p:txBody>
          <a:bodyPr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r>
              <a:rPr lang="en-US" altLang="ja-JP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Pulse Linearity</a:t>
            </a:r>
          </a:p>
        </p:txBody>
      </p:sp>
      <p:sp>
        <p:nvSpPr>
          <p:cNvPr id="260102" name="Text Box 6"/>
          <p:cNvSpPr txBox="1">
            <a:spLocks noChangeArrowheads="1"/>
          </p:cNvSpPr>
          <p:nvPr/>
        </p:nvSpPr>
        <p:spPr bwMode="auto">
          <a:xfrm>
            <a:off x="718424" y="1276774"/>
            <a:ext cx="8241030" cy="877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/>
          <a:p>
            <a:r>
              <a:rPr lang="en-US" altLang="ja-JP" sz="2500" b="1" dirty="0">
                <a:solidFill>
                  <a:srgbClr val="000099"/>
                </a:solidFill>
                <a:latin typeface="+mn-lt"/>
              </a:rPr>
              <a:t>What is Pulse Linearity ? </a:t>
            </a:r>
            <a:endParaRPr lang="en-US" altLang="ja-JP" sz="2500" b="1" dirty="0" smtClean="0">
              <a:solidFill>
                <a:srgbClr val="000099"/>
              </a:solidFill>
              <a:latin typeface="+mn-lt"/>
            </a:endParaRPr>
          </a:p>
          <a:p>
            <a:r>
              <a:rPr lang="en-US" altLang="ja-JP" sz="2500" b="1" dirty="0" smtClean="0">
                <a:solidFill>
                  <a:srgbClr val="000099"/>
                </a:solidFill>
                <a:latin typeface="+mn-lt"/>
              </a:rPr>
              <a:t>Relation </a:t>
            </a:r>
            <a:r>
              <a:rPr lang="en-US" altLang="ja-JP" sz="2500" b="1" dirty="0">
                <a:solidFill>
                  <a:srgbClr val="000099"/>
                </a:solidFill>
                <a:latin typeface="+mn-lt"/>
              </a:rPr>
              <a:t>between radiation energy and PMT output.</a:t>
            </a:r>
          </a:p>
        </p:txBody>
      </p:sp>
      <p:sp>
        <p:nvSpPr>
          <p:cNvPr id="260104" name="Text Box 8"/>
          <p:cNvSpPr txBox="1">
            <a:spLocks noChangeArrowheads="1"/>
          </p:cNvSpPr>
          <p:nvPr/>
        </p:nvSpPr>
        <p:spPr bwMode="auto">
          <a:xfrm rot="-5400000">
            <a:off x="3076138" y="3823240"/>
            <a:ext cx="3530601" cy="8362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/>
          <a:p>
            <a:r>
              <a:rPr lang="en-US" altLang="ja-JP" b="1">
                <a:latin typeface="+mn-lt"/>
              </a:rPr>
              <a:t>Deviation from ideal line (%)</a:t>
            </a:r>
          </a:p>
        </p:txBody>
      </p:sp>
      <p:sp>
        <p:nvSpPr>
          <p:cNvPr id="260105" name="Text Box 9"/>
          <p:cNvSpPr txBox="1">
            <a:spLocks noChangeArrowheads="1"/>
          </p:cNvSpPr>
          <p:nvPr/>
        </p:nvSpPr>
        <p:spPr bwMode="auto">
          <a:xfrm>
            <a:off x="5253990" y="5932169"/>
            <a:ext cx="3952999" cy="4669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/>
          <a:p>
            <a:r>
              <a:rPr lang="en-US" altLang="ja-JP" b="1">
                <a:latin typeface="+mn-lt"/>
              </a:rPr>
              <a:t>PMT output / peak current (mA)</a:t>
            </a:r>
          </a:p>
        </p:txBody>
      </p:sp>
      <p:pic>
        <p:nvPicPr>
          <p:cNvPr id="2601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18" y="2553968"/>
            <a:ext cx="3553778" cy="34154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0108" name="Text Box 12"/>
          <p:cNvSpPr txBox="1">
            <a:spLocks noChangeArrowheads="1"/>
          </p:cNvSpPr>
          <p:nvPr/>
        </p:nvSpPr>
        <p:spPr bwMode="auto">
          <a:xfrm>
            <a:off x="2078594" y="6086262"/>
            <a:ext cx="1663541" cy="4669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/>
          <a:p>
            <a:r>
              <a:rPr lang="en-US" altLang="ja-JP" b="1">
                <a:latin typeface="+mn-lt"/>
              </a:rPr>
              <a:t>PMT output</a:t>
            </a:r>
          </a:p>
        </p:txBody>
      </p:sp>
      <p:sp>
        <p:nvSpPr>
          <p:cNvPr id="260109" name="Text Box 13"/>
          <p:cNvSpPr txBox="1">
            <a:spLocks noChangeArrowheads="1"/>
          </p:cNvSpPr>
          <p:nvPr/>
        </p:nvSpPr>
        <p:spPr bwMode="auto">
          <a:xfrm rot="-5400000">
            <a:off x="-611285" y="3542994"/>
            <a:ext cx="2272702" cy="8362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/>
          <a:p>
            <a:r>
              <a:rPr lang="en-US" altLang="ja-JP" b="1">
                <a:latin typeface="+mn-lt"/>
              </a:rPr>
              <a:t>Radiation Energy</a:t>
            </a:r>
          </a:p>
          <a:p>
            <a:r>
              <a:rPr lang="en-US" altLang="ja-JP" b="1">
                <a:latin typeface="+mn-lt"/>
              </a:rPr>
              <a:t>Light Intensity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346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8587"/>
            <a:ext cx="9601200" cy="516297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8837" name="Text Box 5"/>
          <p:cNvSpPr txBox="1">
            <a:spLocks noChangeArrowheads="1"/>
          </p:cNvSpPr>
          <p:nvPr/>
        </p:nvSpPr>
        <p:spPr bwMode="auto">
          <a:xfrm>
            <a:off x="1398509" y="6192521"/>
            <a:ext cx="7487057" cy="559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/>
          <a:p>
            <a:r>
              <a:rPr lang="en-US" altLang="ja-JP" sz="3000" b="1">
                <a:solidFill>
                  <a:srgbClr val="000099"/>
                </a:solidFill>
                <a:latin typeface="Comic Sans MS" charset="0"/>
              </a:rPr>
              <a:t>Block Diagram for Double-Pulsed Mode</a:t>
            </a:r>
          </a:p>
        </p:txBody>
      </p:sp>
      <p:sp>
        <p:nvSpPr>
          <p:cNvPr id="248838" name="Text Box 6"/>
          <p:cNvSpPr txBox="1">
            <a:spLocks noChangeArrowheads="1"/>
          </p:cNvSpPr>
          <p:nvPr/>
        </p:nvSpPr>
        <p:spPr bwMode="auto">
          <a:xfrm>
            <a:off x="1171813" y="4886960"/>
            <a:ext cx="1135822" cy="46693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/>
          <a:p>
            <a:r>
              <a:rPr lang="en-US" altLang="ja-JP" b="1">
                <a:solidFill>
                  <a:srgbClr val="0000CC"/>
                </a:solidFill>
              </a:rPr>
              <a:t>Dim: 1</a:t>
            </a:r>
          </a:p>
        </p:txBody>
      </p:sp>
      <p:sp>
        <p:nvSpPr>
          <p:cNvPr id="248839" name="Text Box 7"/>
          <p:cNvSpPr txBox="1">
            <a:spLocks noChangeArrowheads="1"/>
          </p:cNvSpPr>
          <p:nvPr/>
        </p:nvSpPr>
        <p:spPr bwMode="auto">
          <a:xfrm>
            <a:off x="2153602" y="4886960"/>
            <a:ext cx="1460430" cy="46693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/>
          <a:p>
            <a:r>
              <a:rPr lang="en-US" altLang="ja-JP" b="1">
                <a:solidFill>
                  <a:srgbClr val="0000CC"/>
                </a:solidFill>
              </a:rPr>
              <a:t>Bright: 4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438400" y="14971"/>
            <a:ext cx="4537234" cy="75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2pPr>
            <a:lvl3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3pPr>
            <a:lvl4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4pPr>
            <a:lvl5pPr algn="ctr" defTabSz="96202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5pPr>
            <a:lvl6pPr marL="456793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6pPr>
            <a:lvl7pPr marL="913586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7pPr>
            <a:lvl8pPr marL="1370377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8pPr>
            <a:lvl9pPr marL="1827172" algn="ctr" defTabSz="965925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9pPr>
          </a:lstStyle>
          <a:p>
            <a:r>
              <a:rPr lang="en-US" altLang="ja-JP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Pulse Linearity</a:t>
            </a:r>
            <a:endParaRPr lang="en-US" altLang="ja-JP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266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Optimization of Anode Pulse Linearity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FA7A-56A0-4052-B082-91FDCF6C8B3F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78" y="894556"/>
            <a:ext cx="8115834" cy="60299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6600" y="5257800"/>
            <a:ext cx="2019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(The last 3 stages)</a:t>
            </a:r>
          </a:p>
        </p:txBody>
      </p:sp>
    </p:spTree>
    <p:extLst>
      <p:ext uri="{BB962C8B-B14F-4D97-AF65-F5344CB8AC3E}">
        <p14:creationId xmlns:p14="http://schemas.microsoft.com/office/powerpoint/2010/main" val="29561606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8391049" cy="707813"/>
          </a:xfrm>
          <a:noFill/>
          <a:ln/>
        </p:spPr>
        <p:txBody>
          <a:bodyPr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r>
              <a:rPr lang="en-US" altLang="ja-JP" sz="3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Operation of Head-On Type PMT</a:t>
            </a:r>
          </a:p>
        </p:txBody>
      </p:sp>
      <p:graphicFrame>
        <p:nvGraphicFramePr>
          <p:cNvPr id="2058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6944885"/>
              </p:ext>
            </p:extLst>
          </p:nvPr>
        </p:nvGraphicFramePr>
        <p:xfrm>
          <a:off x="315040" y="4118187"/>
          <a:ext cx="3013710" cy="23046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71" name="ビットマップ イメージ" r:id="rId4" imgW="2362530" imgH="1819529" progId="Paint.Picture">
                  <p:embed/>
                </p:oleObj>
              </mc:Choice>
              <mc:Fallback>
                <p:oleObj name="ビットマップ イメージ" r:id="rId4" imgW="2362530" imgH="181952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040" y="4118187"/>
                        <a:ext cx="3013710" cy="23046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828" name="Object 4"/>
          <p:cNvGraphicFramePr>
            <a:graphicFrameLocks noChangeAspect="1"/>
          </p:cNvGraphicFramePr>
          <p:nvPr/>
        </p:nvGraphicFramePr>
        <p:xfrm>
          <a:off x="235031" y="1308948"/>
          <a:ext cx="2988706" cy="2292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72" name="ビットマップ イメージ" r:id="rId6" imgW="2352381" imgH="1819529" progId="Paint.Picture">
                  <p:embed/>
                </p:oleObj>
              </mc:Choice>
              <mc:Fallback>
                <p:oleObj name="ビットマップ イメージ" r:id="rId6" imgW="2352381" imgH="181952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031" y="1308948"/>
                        <a:ext cx="2988706" cy="22927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829" name="Object 5"/>
          <p:cNvGraphicFramePr>
            <a:graphicFrameLocks noChangeAspect="1"/>
          </p:cNvGraphicFramePr>
          <p:nvPr/>
        </p:nvGraphicFramePr>
        <p:xfrm>
          <a:off x="3275410" y="1308948"/>
          <a:ext cx="2992040" cy="2284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73" name="ビットマップ イメージ" r:id="rId8" imgW="2352381" imgH="1809524" progId="Paint.Picture">
                  <p:embed/>
                </p:oleObj>
              </mc:Choice>
              <mc:Fallback>
                <p:oleObj name="ビットマップ イメージ" r:id="rId8" imgW="2352381" imgH="180952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410" y="1308948"/>
                        <a:ext cx="2992040" cy="22843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830" name="Object 6"/>
          <p:cNvGraphicFramePr>
            <a:graphicFrameLocks noChangeAspect="1"/>
          </p:cNvGraphicFramePr>
          <p:nvPr/>
        </p:nvGraphicFramePr>
        <p:xfrm>
          <a:off x="6315790" y="1308948"/>
          <a:ext cx="2960370" cy="22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74" name="ビットマップ イメージ" r:id="rId10" imgW="2343477" imgH="1800476" progId="Paint.Picture">
                  <p:embed/>
                </p:oleObj>
              </mc:Choice>
              <mc:Fallback>
                <p:oleObj name="ビットマップ イメージ" r:id="rId10" imgW="2343477" imgH="180047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5790" y="1308948"/>
                        <a:ext cx="2960370" cy="225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83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0567687"/>
              </p:ext>
            </p:extLst>
          </p:nvPr>
        </p:nvGraphicFramePr>
        <p:xfrm>
          <a:off x="3363754" y="4118187"/>
          <a:ext cx="2960370" cy="2243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75" name="ビットマップ イメージ" r:id="rId12" imgW="2333333" imgH="1781424" progId="Paint.Picture">
                  <p:embed/>
                </p:oleObj>
              </mc:Choice>
              <mc:Fallback>
                <p:oleObj name="ビットマップ イメージ" r:id="rId12" imgW="2333333" imgH="178142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3754" y="4118187"/>
                        <a:ext cx="2960370" cy="22436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832" name="Text Box 8"/>
          <p:cNvSpPr txBox="1">
            <a:spLocks noChangeArrowheads="1"/>
          </p:cNvSpPr>
          <p:nvPr/>
        </p:nvSpPr>
        <p:spPr bwMode="auto">
          <a:xfrm>
            <a:off x="188358" y="3657600"/>
            <a:ext cx="3148843" cy="46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/>
          <a:p>
            <a:pPr eaLnBrk="0" hangingPunct="0"/>
            <a:r>
              <a:rPr lang="en-US" altLang="ja-JP">
                <a:latin typeface="+mn-lt"/>
              </a:rPr>
              <a:t>signal light-&gt;photoelectron</a:t>
            </a:r>
          </a:p>
        </p:txBody>
      </p:sp>
      <p:sp>
        <p:nvSpPr>
          <p:cNvPr id="205833" name="Text Box 9"/>
          <p:cNvSpPr txBox="1">
            <a:spLocks noChangeArrowheads="1"/>
          </p:cNvSpPr>
          <p:nvPr/>
        </p:nvSpPr>
        <p:spPr bwMode="auto">
          <a:xfrm>
            <a:off x="3590449" y="3657600"/>
            <a:ext cx="2404949" cy="46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/>
          <a:p>
            <a:pPr eaLnBrk="0" hangingPunct="0"/>
            <a:r>
              <a:rPr lang="en-US" altLang="ja-JP">
                <a:latin typeface="+mn-lt"/>
              </a:rPr>
              <a:t>photoelectron-&gt;Dy1</a:t>
            </a:r>
          </a:p>
        </p:txBody>
      </p:sp>
      <p:sp>
        <p:nvSpPr>
          <p:cNvPr id="205834" name="Text Box 10"/>
          <p:cNvSpPr txBox="1">
            <a:spLocks noChangeArrowheads="1"/>
          </p:cNvSpPr>
          <p:nvPr/>
        </p:nvSpPr>
        <p:spPr bwMode="auto">
          <a:xfrm>
            <a:off x="6312457" y="3657600"/>
            <a:ext cx="3023711" cy="46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/>
          <a:p>
            <a:pPr eaLnBrk="0" hangingPunct="0"/>
            <a:r>
              <a:rPr lang="en-US" altLang="ja-JP">
                <a:latin typeface="+mn-lt"/>
              </a:rPr>
              <a:t>electron-&gt; multiplication</a:t>
            </a:r>
          </a:p>
        </p:txBody>
      </p:sp>
      <p:sp>
        <p:nvSpPr>
          <p:cNvPr id="205835" name="Text Box 11"/>
          <p:cNvSpPr txBox="1">
            <a:spLocks noChangeArrowheads="1"/>
          </p:cNvSpPr>
          <p:nvPr/>
        </p:nvSpPr>
        <p:spPr bwMode="auto">
          <a:xfrm>
            <a:off x="340043" y="6422814"/>
            <a:ext cx="2872026" cy="46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>
            <a:spAutoFit/>
          </a:bodyPr>
          <a:lstStyle/>
          <a:p>
            <a:pPr eaLnBrk="0" hangingPunct="0"/>
            <a:r>
              <a:rPr lang="en-US" altLang="ja-JP">
                <a:latin typeface="+mn-lt"/>
              </a:rPr>
              <a:t>cascade multiplication</a:t>
            </a:r>
          </a:p>
        </p:txBody>
      </p:sp>
      <p:sp>
        <p:nvSpPr>
          <p:cNvPr id="205836" name="Text Box 12"/>
          <p:cNvSpPr txBox="1">
            <a:spLocks noChangeArrowheads="1"/>
          </p:cNvSpPr>
          <p:nvPr/>
        </p:nvSpPr>
        <p:spPr bwMode="auto">
          <a:xfrm>
            <a:off x="3363754" y="6422814"/>
            <a:ext cx="3071298" cy="46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/>
          <a:p>
            <a:pPr eaLnBrk="0" hangingPunct="0"/>
            <a:r>
              <a:rPr lang="en-US" altLang="ja-JP">
                <a:latin typeface="+mn-lt"/>
              </a:rPr>
              <a:t>electric signal from anode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/>
          <a:p>
            <a:fld id="{2E6D0069-A5A5-2640-8E1D-58A3D5D02CA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709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2" y="3738880"/>
            <a:ext cx="4607868" cy="35763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591" y="3803991"/>
            <a:ext cx="4523976" cy="35112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841"/>
            <a:ext cx="4880610" cy="37880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570" y="243840"/>
            <a:ext cx="4922041" cy="38201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1890" y="-70421"/>
            <a:ext cx="5005158" cy="559271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3000" dirty="0">
                <a:latin typeface="Arial" pitchFamily="34" charset="0"/>
                <a:cs typeface="Arial" pitchFamily="34" charset="0"/>
              </a:rPr>
              <a:t>Linearity at different gains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1770" y="337566"/>
            <a:ext cx="2290260" cy="405383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Low gain (1000V)</a:t>
            </a:r>
            <a:endParaRPr lang="en-US" sz="20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55573" y="325120"/>
            <a:ext cx="2347241" cy="405383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High gain (1500V)</a:t>
            </a:r>
            <a:endPara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475E-02CF-3947-9CA0-33CE86D6A4DD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689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514600"/>
            <a:ext cx="7391400" cy="1905000"/>
          </a:xfrm>
          <a:solidFill>
            <a:srgbClr val="CCFFCC"/>
          </a:solidFill>
        </p:spPr>
        <p:txBody>
          <a:bodyPr/>
          <a:lstStyle/>
          <a:p>
            <a:r>
              <a:rPr lang="en-US" sz="4800" dirty="0" smtClean="0"/>
              <a:t>Uniformity</a:t>
            </a:r>
            <a:endParaRPr lang="en-US" sz="4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438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2219"/>
            <a:ext cx="6124099" cy="844974"/>
          </a:xfrm>
          <a:noFill/>
          <a:ln/>
          <a:extLst/>
        </p:spPr>
        <p:txBody>
          <a:bodyPr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r>
              <a:rPr lang="en-US" altLang="ja-JP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Anode Uniformity</a:t>
            </a:r>
          </a:p>
        </p:txBody>
      </p:sp>
      <p:pic>
        <p:nvPicPr>
          <p:cNvPr id="2467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1122681"/>
            <a:ext cx="8641080" cy="559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6790" name="Line 6"/>
          <p:cNvSpPr>
            <a:spLocks noChangeShapeType="1"/>
          </p:cNvSpPr>
          <p:nvPr/>
        </p:nvSpPr>
        <p:spPr bwMode="auto">
          <a:xfrm>
            <a:off x="1625204" y="3273214"/>
            <a:ext cx="2041921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61" tIns="48331" rIns="96661" bIns="48331"/>
          <a:lstStyle/>
          <a:p>
            <a:endParaRPr lang="en-US"/>
          </a:p>
        </p:txBody>
      </p:sp>
      <p:sp>
        <p:nvSpPr>
          <p:cNvPr id="246791" name="Text Box 7"/>
          <p:cNvSpPr txBox="1">
            <a:spLocks noChangeArrowheads="1"/>
          </p:cNvSpPr>
          <p:nvPr/>
        </p:nvSpPr>
        <p:spPr bwMode="auto">
          <a:xfrm>
            <a:off x="188357" y="3042921"/>
            <a:ext cx="1579904" cy="46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</a:rPr>
              <a:t>spot light</a:t>
            </a:r>
          </a:p>
        </p:txBody>
      </p:sp>
      <p:sp>
        <p:nvSpPr>
          <p:cNvPr id="246792" name="Text Box 8"/>
          <p:cNvSpPr txBox="1">
            <a:spLocks noChangeArrowheads="1"/>
          </p:cNvSpPr>
          <p:nvPr/>
        </p:nvSpPr>
        <p:spPr bwMode="auto">
          <a:xfrm>
            <a:off x="6172200" y="6172200"/>
            <a:ext cx="2110097" cy="836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/>
          <a:p>
            <a:r>
              <a:rPr lang="en-US" altLang="ja-JP" b="1" dirty="0">
                <a:solidFill>
                  <a:srgbClr val="0000CC"/>
                </a:solidFill>
              </a:rPr>
              <a:t>SLIT shape</a:t>
            </a:r>
          </a:p>
          <a:p>
            <a:r>
              <a:rPr lang="en-US" altLang="ja-JP" b="1" dirty="0">
                <a:solidFill>
                  <a:srgbClr val="0000CC"/>
                </a:solidFill>
              </a:rPr>
              <a:t>Incident light</a:t>
            </a:r>
          </a:p>
        </p:txBody>
      </p:sp>
      <p:sp>
        <p:nvSpPr>
          <p:cNvPr id="246788" name="Rectangle 4"/>
          <p:cNvSpPr>
            <a:spLocks noChangeArrowheads="1"/>
          </p:cNvSpPr>
          <p:nvPr/>
        </p:nvSpPr>
        <p:spPr bwMode="auto">
          <a:xfrm>
            <a:off x="7975997" y="6422814"/>
            <a:ext cx="1280160" cy="2438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 anchor="ctr"/>
          <a:lstStyle/>
          <a:p>
            <a:endParaRPr lang="en-US"/>
          </a:p>
        </p:txBody>
      </p:sp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2985374" y="6422814"/>
            <a:ext cx="1280160" cy="2438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 anchor="ctr"/>
          <a:lstStyle/>
          <a:p>
            <a:endParaRPr lang="en-US"/>
          </a:p>
        </p:txBody>
      </p:sp>
      <p:sp>
        <p:nvSpPr>
          <p:cNvPr id="246793" name="Text Box 9"/>
          <p:cNvSpPr txBox="1">
            <a:spLocks noChangeArrowheads="1"/>
          </p:cNvSpPr>
          <p:nvPr/>
        </p:nvSpPr>
        <p:spPr bwMode="auto">
          <a:xfrm>
            <a:off x="1851898" y="6268720"/>
            <a:ext cx="2110097" cy="836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661" tIns="48331" rIns="96661" bIns="48331">
            <a:spAutoFit/>
          </a:bodyPr>
          <a:lstStyle/>
          <a:p>
            <a:r>
              <a:rPr lang="en-US" altLang="ja-JP" b="1">
                <a:solidFill>
                  <a:srgbClr val="0000CC"/>
                </a:solidFill>
              </a:rPr>
              <a:t>Large size of</a:t>
            </a:r>
          </a:p>
          <a:p>
            <a:r>
              <a:rPr lang="en-US" altLang="ja-JP" b="1">
                <a:solidFill>
                  <a:srgbClr val="0000CC"/>
                </a:solidFill>
              </a:rPr>
              <a:t>Incident light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1547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Cathode Uniformity </a:t>
            </a:r>
            <a:r>
              <a:rPr lang="en-US" sz="3600" dirty="0" smtClean="0"/>
              <a:t>(3 inch PMT) </a:t>
            </a:r>
            <a:endParaRPr lang="en-US" dirty="0"/>
          </a:p>
        </p:txBody>
      </p:sp>
      <p:pic>
        <p:nvPicPr>
          <p:cNvPr id="5122" name="Picture 2" descr="C:\Users\misaki\Desktop\DM Lab\plot\KA0044.cathode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1" y="1137921"/>
            <a:ext cx="8124298" cy="3567602"/>
          </a:xfrm>
          <a:prstGeom prst="rect">
            <a:avLst/>
          </a:prstGeom>
          <a:noFill/>
        </p:spPr>
      </p:pic>
      <p:pic>
        <p:nvPicPr>
          <p:cNvPr id="5123" name="Picture 3" descr="C:\Users\misaki\Desktop\DM Lab\Misaki\Good Data\R11410_KA0044.cathode.100V.LED5.3V.1343334216_2D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86729"/>
            <a:ext cx="6878754" cy="3228471"/>
          </a:xfrm>
          <a:prstGeom prst="rect">
            <a:avLst/>
          </a:prstGeom>
          <a:noFill/>
        </p:spPr>
      </p:pic>
      <p:pic>
        <p:nvPicPr>
          <p:cNvPr id="5124" name="Picture 4" descr="C:\Users\misaki\Desktop\DM Lab\Misaki\Good Data\R11410_KA0044.cathode.150V.LED5.0V.1343256760_2D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4064000"/>
            <a:ext cx="6880860" cy="3251200"/>
          </a:xfrm>
          <a:prstGeom prst="rect">
            <a:avLst/>
          </a:prstGeom>
          <a:noFill/>
        </p:spPr>
      </p:pic>
      <p:pic>
        <p:nvPicPr>
          <p:cNvPr id="5125" name="Picture 5" descr="C:\Users\misaki\Desktop\DM Lab\Misaki\Good Data\R11410_KA0044.cathode.200V.LED4.5V.1343340210_2D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20791" y="4036725"/>
            <a:ext cx="3396012" cy="3278475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0393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Anode Uniformity </a:t>
            </a:r>
            <a:r>
              <a:rPr lang="en-US" sz="3600" dirty="0" smtClean="0"/>
              <a:t>(3 inch PMT)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 </a:t>
            </a:r>
          </a:p>
        </p:txBody>
      </p:sp>
      <p:pic>
        <p:nvPicPr>
          <p:cNvPr id="4099" name="Picture 3" descr="C:\Users\misaki\Desktop\DM Lab\plot\KA0044.anod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" y="1300481"/>
            <a:ext cx="8561070" cy="3887939"/>
          </a:xfrm>
          <a:prstGeom prst="rect">
            <a:avLst/>
          </a:prstGeom>
          <a:noFill/>
        </p:spPr>
      </p:pic>
      <p:pic>
        <p:nvPicPr>
          <p:cNvPr id="4100" name="Picture 4" descr="C:\Users\misaki\Desktop\DM Lab\Misaki\Good Data\R11410_KA0044.anode.800V.LED3.5V.1343670761_2D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46238"/>
            <a:ext cx="6560820" cy="3068962"/>
          </a:xfrm>
          <a:prstGeom prst="rect">
            <a:avLst/>
          </a:prstGeom>
          <a:noFill/>
        </p:spPr>
      </p:pic>
      <p:pic>
        <p:nvPicPr>
          <p:cNvPr id="4101" name="Picture 5" descr="C:\Users\misaki\Desktop\DM Lab\Misaki\Good Data\R11410_KA0044.anode.1000V.LED3.0V.1343430786_2D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277" y="4183618"/>
            <a:ext cx="6629924" cy="3131583"/>
          </a:xfrm>
          <a:prstGeom prst="rect">
            <a:avLst/>
          </a:prstGeom>
          <a:noFill/>
        </p:spPr>
      </p:pic>
      <p:pic>
        <p:nvPicPr>
          <p:cNvPr id="4103" name="Picture 7" descr="C:\Users\misaki\Downloads\R11410_KA0044.anode.1200V.LED2.8V.1343678060.2D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84"/>
          <a:stretch/>
        </p:blipFill>
        <p:spPr bwMode="auto">
          <a:xfrm>
            <a:off x="6145768" y="4145280"/>
            <a:ext cx="3546373" cy="3169920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2405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Collection Efficiency (=Anode/Cathode)</a:t>
            </a:r>
            <a:endParaRPr lang="en-US" sz="3200" dirty="0"/>
          </a:p>
        </p:txBody>
      </p:sp>
      <p:pic>
        <p:nvPicPr>
          <p:cNvPr id="5" name="Picture 3" descr="C:\Users\misaki\Desktop\DM Lab\plot\KA0044.anode_cathode_rati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563" y="1564822"/>
            <a:ext cx="8722132" cy="5019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6654069" y="957354"/>
            <a:ext cx="1518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</a:rPr>
              <a:t>(</a:t>
            </a:r>
            <a:r>
              <a:rPr lang="en-US" sz="2400" dirty="0" smtClean="0">
                <a:solidFill>
                  <a:srgbClr val="008000"/>
                </a:solidFill>
              </a:rPr>
              <a:t>KA0044) 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0919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438400"/>
            <a:ext cx="7391400" cy="1905000"/>
          </a:xfrm>
          <a:solidFill>
            <a:srgbClr val="CCFFCC"/>
          </a:solidFill>
        </p:spPr>
        <p:txBody>
          <a:bodyPr/>
          <a:lstStyle/>
          <a:p>
            <a:r>
              <a:rPr lang="en-US" sz="4800" dirty="0" smtClean="0"/>
              <a:t>Effect of Magnetic Field</a:t>
            </a:r>
            <a:endParaRPr lang="en-US" sz="4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778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99479-BBAA-D849-B9A7-A9F96F8E6A3B}" type="slidenum">
              <a:rPr lang="en-US"/>
              <a:pPr/>
              <a:t>77</a:t>
            </a:fld>
            <a:endParaRPr lang="en-US"/>
          </a:p>
        </p:txBody>
      </p:sp>
      <p:pic>
        <p:nvPicPr>
          <p:cNvPr id="105677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066800"/>
            <a:ext cx="8534400" cy="5883275"/>
          </a:xfrm>
        </p:spPr>
      </p:pic>
      <p:sp>
        <p:nvSpPr>
          <p:cNvPr id="10567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Effect of Magnetic </a:t>
            </a:r>
            <a:r>
              <a:rPr lang="en-US" sz="4000" dirty="0" smtClean="0"/>
              <a:t>Fields</a:t>
            </a:r>
            <a:endParaRPr lang="en-US" sz="3200" dirty="0">
              <a:solidFill>
                <a:srgbClr val="FF00FF"/>
              </a:solidFill>
              <a:sym typeface="Symbol" charset="0"/>
            </a:endParaRPr>
          </a:p>
        </p:txBody>
      </p:sp>
      <p:sp>
        <p:nvSpPr>
          <p:cNvPr id="1056772" name="Text Box 4"/>
          <p:cNvSpPr txBox="1">
            <a:spLocks noChangeArrowheads="1"/>
          </p:cNvSpPr>
          <p:nvPr/>
        </p:nvSpPr>
        <p:spPr bwMode="auto">
          <a:xfrm>
            <a:off x="4343400" y="4038600"/>
            <a:ext cx="1082675" cy="566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9" tIns="45699" rIns="91399" bIns="45699">
            <a:spAutoFit/>
          </a:bodyPr>
          <a:lstStyle/>
          <a:p>
            <a:pPr>
              <a:lnSpc>
                <a:spcPct val="75000"/>
              </a:lnSpc>
            </a:pPr>
            <a:r>
              <a:rPr lang="en-US" sz="2000" b="1">
                <a:solidFill>
                  <a:srgbClr val="FF00FF"/>
                </a:solidFill>
                <a:latin typeface="Arial Narrow" charset="0"/>
              </a:rPr>
              <a:t>Metal</a:t>
            </a:r>
          </a:p>
          <a:p>
            <a:pPr>
              <a:lnSpc>
                <a:spcPct val="75000"/>
              </a:lnSpc>
            </a:pPr>
            <a:r>
              <a:rPr lang="en-US" sz="2000" b="1">
                <a:solidFill>
                  <a:srgbClr val="FF00FF"/>
                </a:solidFill>
                <a:latin typeface="Arial Narrow" charset="0"/>
              </a:rPr>
              <a:t>Channel</a:t>
            </a:r>
          </a:p>
        </p:txBody>
      </p:sp>
      <p:sp>
        <p:nvSpPr>
          <p:cNvPr id="1056773" name="Text Box 5"/>
          <p:cNvSpPr txBox="1">
            <a:spLocks noChangeArrowheads="1"/>
          </p:cNvSpPr>
          <p:nvPr/>
        </p:nvSpPr>
        <p:spPr bwMode="auto">
          <a:xfrm>
            <a:off x="6248400" y="3962400"/>
            <a:ext cx="722215" cy="566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9" tIns="45699" rIns="91399" bIns="45699">
            <a:spAutoFit/>
          </a:bodyPr>
          <a:lstStyle/>
          <a:p>
            <a:pPr>
              <a:lnSpc>
                <a:spcPct val="75000"/>
              </a:lnSpc>
            </a:pPr>
            <a:r>
              <a:rPr lang="en-US" sz="2000" b="1">
                <a:solidFill>
                  <a:srgbClr val="0066FF"/>
                </a:solidFill>
                <a:latin typeface="Arial Narrow" charset="0"/>
              </a:rPr>
              <a:t>Fine</a:t>
            </a:r>
          </a:p>
          <a:p>
            <a:pPr>
              <a:lnSpc>
                <a:spcPct val="75000"/>
              </a:lnSpc>
            </a:pPr>
            <a:r>
              <a:rPr lang="en-US" sz="2000" b="1">
                <a:solidFill>
                  <a:srgbClr val="0066FF"/>
                </a:solidFill>
                <a:latin typeface="Arial Narrow" charset="0"/>
              </a:rPr>
              <a:t>Mesh</a:t>
            </a:r>
          </a:p>
        </p:txBody>
      </p:sp>
      <p:sp>
        <p:nvSpPr>
          <p:cNvPr id="1056774" name="Text Box 6"/>
          <p:cNvSpPr txBox="1">
            <a:spLocks noChangeArrowheads="1"/>
          </p:cNvSpPr>
          <p:nvPr/>
        </p:nvSpPr>
        <p:spPr bwMode="auto">
          <a:xfrm>
            <a:off x="7086600" y="3581400"/>
            <a:ext cx="648202" cy="566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9" tIns="45699" rIns="91399" bIns="45699">
            <a:spAutoFit/>
          </a:bodyPr>
          <a:lstStyle/>
          <a:p>
            <a:pPr>
              <a:lnSpc>
                <a:spcPct val="75000"/>
              </a:lnSpc>
            </a:pPr>
            <a:r>
              <a:rPr lang="en-US" sz="2000" b="1">
                <a:solidFill>
                  <a:schemeClr val="accent2"/>
                </a:solidFill>
                <a:latin typeface="Arial Narrow" charset="0"/>
              </a:rPr>
              <a:t>MCP</a:t>
            </a:r>
          </a:p>
          <a:p>
            <a:pPr>
              <a:lnSpc>
                <a:spcPct val="75000"/>
              </a:lnSpc>
            </a:pPr>
            <a:r>
              <a:rPr lang="en-US" sz="2000" b="1">
                <a:solidFill>
                  <a:schemeClr val="accent2"/>
                </a:solidFill>
                <a:latin typeface="Arial Narrow" charset="0"/>
              </a:rPr>
              <a:t>PMT</a:t>
            </a:r>
          </a:p>
        </p:txBody>
      </p:sp>
      <p:sp>
        <p:nvSpPr>
          <p:cNvPr id="1056775" name="Text Box 7"/>
          <p:cNvSpPr txBox="1">
            <a:spLocks noChangeArrowheads="1"/>
          </p:cNvSpPr>
          <p:nvPr/>
        </p:nvSpPr>
        <p:spPr bwMode="auto">
          <a:xfrm>
            <a:off x="7848600" y="2895600"/>
            <a:ext cx="698796" cy="566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9" tIns="45699" rIns="91399" bIns="45699">
            <a:spAutoFit/>
          </a:bodyPr>
          <a:lstStyle/>
          <a:p>
            <a:pPr>
              <a:lnSpc>
                <a:spcPct val="75000"/>
              </a:lnSpc>
            </a:pPr>
            <a:r>
              <a:rPr lang="en-US" sz="2000" b="1">
                <a:solidFill>
                  <a:srgbClr val="33CCCC"/>
                </a:solidFill>
                <a:latin typeface="Arial Narrow" charset="0"/>
              </a:rPr>
              <a:t>Solid</a:t>
            </a:r>
          </a:p>
          <a:p>
            <a:pPr>
              <a:lnSpc>
                <a:spcPct val="75000"/>
              </a:lnSpc>
            </a:pPr>
            <a:r>
              <a:rPr lang="en-US" sz="2000" b="1">
                <a:solidFill>
                  <a:srgbClr val="33CCCC"/>
                </a:solidFill>
                <a:latin typeface="Arial Narrow" charset="0"/>
              </a:rPr>
              <a:t>State</a:t>
            </a:r>
          </a:p>
        </p:txBody>
      </p:sp>
      <p:sp>
        <p:nvSpPr>
          <p:cNvPr id="1056776" name="Rectangle 8"/>
          <p:cNvSpPr>
            <a:spLocks noChangeArrowheads="1"/>
          </p:cNvSpPr>
          <p:nvPr/>
        </p:nvSpPr>
        <p:spPr bwMode="auto">
          <a:xfrm>
            <a:off x="1143000" y="3810000"/>
            <a:ext cx="2362200" cy="2057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/>
          </a:p>
        </p:txBody>
      </p:sp>
      <p:sp>
        <p:nvSpPr>
          <p:cNvPr id="1056777" name="Text Box 9"/>
          <p:cNvSpPr txBox="1">
            <a:spLocks noChangeArrowheads="1"/>
          </p:cNvSpPr>
          <p:nvPr/>
        </p:nvSpPr>
        <p:spPr bwMode="auto">
          <a:xfrm>
            <a:off x="2971800" y="3962400"/>
            <a:ext cx="815766" cy="566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9" tIns="45699" rIns="91399" bIns="45699">
            <a:spAutoFit/>
          </a:bodyPr>
          <a:lstStyle/>
          <a:p>
            <a:pPr>
              <a:lnSpc>
                <a:spcPct val="75000"/>
              </a:lnSpc>
            </a:pPr>
            <a:r>
              <a:rPr lang="en-US" sz="2000" b="1">
                <a:solidFill>
                  <a:schemeClr val="tx1"/>
                </a:solidFill>
                <a:latin typeface="Arial Narrow" charset="0"/>
              </a:rPr>
              <a:t>Linear</a:t>
            </a:r>
          </a:p>
          <a:p>
            <a:pPr>
              <a:lnSpc>
                <a:spcPct val="75000"/>
              </a:lnSpc>
            </a:pPr>
            <a:r>
              <a:rPr lang="en-US" sz="2000" b="1">
                <a:solidFill>
                  <a:schemeClr val="tx1"/>
                </a:solidFill>
                <a:latin typeface="Arial Narrow" charset="0"/>
              </a:rPr>
              <a:t>Focus</a:t>
            </a:r>
          </a:p>
        </p:txBody>
      </p:sp>
      <p:sp>
        <p:nvSpPr>
          <p:cNvPr id="1056783" name="Text Box 15"/>
          <p:cNvSpPr txBox="1">
            <a:spLocks noChangeArrowheads="1"/>
          </p:cNvSpPr>
          <p:nvPr/>
        </p:nvSpPr>
        <p:spPr bwMode="auto">
          <a:xfrm>
            <a:off x="8610600" y="2514600"/>
            <a:ext cx="628497" cy="1015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 Narrow" charset="0"/>
              </a:rPr>
              <a:t>HPD</a:t>
            </a:r>
          </a:p>
          <a:p>
            <a:r>
              <a:rPr lang="en-US" sz="2000" b="1" dirty="0">
                <a:solidFill>
                  <a:srgbClr val="FF0000"/>
                </a:solidFill>
                <a:latin typeface="Arial Narrow" charset="0"/>
              </a:rPr>
              <a:t>APD</a:t>
            </a:r>
          </a:p>
          <a:p>
            <a:endParaRPr lang="en-US" sz="2000" b="1" dirty="0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Katsushi Arisaka, UCLA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4034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93A5-62BF-2D4E-A6C2-E3FC65953943}" type="slidenum">
              <a:rPr lang="en-US"/>
              <a:pPr/>
              <a:t>78</a:t>
            </a:fld>
            <a:endParaRPr lang="en-US"/>
          </a:p>
        </p:txBody>
      </p:sp>
      <p:sp>
        <p:nvSpPr>
          <p:cNvPr id="70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Magnetic Field Effect</a:t>
            </a:r>
          </a:p>
        </p:txBody>
      </p:sp>
      <p:pic>
        <p:nvPicPr>
          <p:cNvPr id="7004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5" y="960438"/>
            <a:ext cx="5905500" cy="601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00422" name="Text Box 6"/>
          <p:cNvSpPr txBox="1">
            <a:spLocks noChangeArrowheads="1"/>
          </p:cNvSpPr>
          <p:nvPr/>
        </p:nvSpPr>
        <p:spPr bwMode="auto">
          <a:xfrm>
            <a:off x="4525963" y="2697163"/>
            <a:ext cx="2079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6600"/>
                </a:solidFill>
                <a:latin typeface="Arial" charset="0"/>
              </a:rPr>
              <a:t>Earth B-Field</a:t>
            </a:r>
          </a:p>
        </p:txBody>
      </p:sp>
      <p:grpSp>
        <p:nvGrpSpPr>
          <p:cNvPr id="700425" name="Group 9"/>
          <p:cNvGrpSpPr>
            <a:grpSpLocks/>
          </p:cNvGrpSpPr>
          <p:nvPr/>
        </p:nvGrpSpPr>
        <p:grpSpPr bwMode="auto">
          <a:xfrm>
            <a:off x="5075238" y="1828800"/>
            <a:ext cx="457200" cy="731838"/>
            <a:chOff x="3168" y="1526"/>
            <a:chExt cx="288" cy="461"/>
          </a:xfrm>
        </p:grpSpPr>
        <p:sp>
          <p:nvSpPr>
            <p:cNvPr id="700421" name="Line 5"/>
            <p:cNvSpPr>
              <a:spLocks noChangeShapeType="1"/>
            </p:cNvSpPr>
            <p:nvPr/>
          </p:nvSpPr>
          <p:spPr bwMode="auto">
            <a:xfrm flipV="1">
              <a:off x="3168" y="1786"/>
              <a:ext cx="288" cy="0"/>
            </a:xfrm>
            <a:prstGeom prst="line">
              <a:avLst/>
            </a:prstGeom>
            <a:noFill/>
            <a:ln w="50800">
              <a:solidFill>
                <a:srgbClr val="FF6600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0423" name="Line 7"/>
            <p:cNvSpPr>
              <a:spLocks noChangeShapeType="1"/>
            </p:cNvSpPr>
            <p:nvPr/>
          </p:nvSpPr>
          <p:spPr bwMode="auto">
            <a:xfrm>
              <a:off x="3197" y="1526"/>
              <a:ext cx="0" cy="461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0424" name="Line 8"/>
            <p:cNvSpPr>
              <a:spLocks noChangeShapeType="1"/>
            </p:cNvSpPr>
            <p:nvPr/>
          </p:nvSpPr>
          <p:spPr bwMode="auto">
            <a:xfrm>
              <a:off x="3456" y="1526"/>
              <a:ext cx="0" cy="461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40453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06748-381E-CA48-90CB-FF913DD2CF07}" type="slidenum">
              <a:rPr lang="en-US"/>
              <a:pPr/>
              <a:t>79</a:t>
            </a:fld>
            <a:endParaRPr lang="en-US"/>
          </a:p>
        </p:txBody>
      </p:sp>
      <p:pic>
        <p:nvPicPr>
          <p:cNvPr id="70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2"/>
          <a:stretch>
            <a:fillRect/>
          </a:stretch>
        </p:blipFill>
        <p:spPr bwMode="auto">
          <a:xfrm>
            <a:off x="411163" y="2743200"/>
            <a:ext cx="8229600" cy="425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08611" name="Text Box 3"/>
          <p:cNvSpPr txBox="1">
            <a:spLocks noChangeArrowheads="1"/>
          </p:cNvSpPr>
          <p:nvPr/>
        </p:nvSpPr>
        <p:spPr bwMode="auto">
          <a:xfrm>
            <a:off x="3065463" y="4435475"/>
            <a:ext cx="409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66"/>
                </a:solidFill>
                <a:latin typeface="Arial" charset="0"/>
              </a:rPr>
              <a:t>x</a:t>
            </a:r>
          </a:p>
        </p:txBody>
      </p:sp>
      <p:sp>
        <p:nvSpPr>
          <p:cNvPr id="708612" name="Text Box 4"/>
          <p:cNvSpPr txBox="1">
            <a:spLocks noChangeArrowheads="1"/>
          </p:cNvSpPr>
          <p:nvPr/>
        </p:nvSpPr>
        <p:spPr bwMode="auto">
          <a:xfrm>
            <a:off x="2516188" y="3952875"/>
            <a:ext cx="409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66"/>
                </a:solidFill>
                <a:latin typeface="Arial" charset="0"/>
              </a:rPr>
              <a:t>y</a:t>
            </a:r>
          </a:p>
        </p:txBody>
      </p:sp>
      <p:sp>
        <p:nvSpPr>
          <p:cNvPr id="708613" name="Text Box 5"/>
          <p:cNvSpPr txBox="1">
            <a:spLocks noChangeArrowheads="1"/>
          </p:cNvSpPr>
          <p:nvPr/>
        </p:nvSpPr>
        <p:spPr bwMode="auto">
          <a:xfrm flipH="1">
            <a:off x="2606675" y="2789238"/>
            <a:ext cx="3095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>
                <a:solidFill>
                  <a:srgbClr val="FF0066"/>
                </a:solidFill>
                <a:latin typeface="Arial" charset="0"/>
              </a:rPr>
              <a:t>z</a:t>
            </a:r>
          </a:p>
        </p:txBody>
      </p:sp>
      <p:sp>
        <p:nvSpPr>
          <p:cNvPr id="70861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Effect of Magnetic </a:t>
            </a:r>
            <a:r>
              <a:rPr lang="en-US" sz="2800" dirty="0" smtClean="0"/>
              <a:t>Field on </a:t>
            </a:r>
            <a:r>
              <a:rPr lang="en-US" sz="2800" dirty="0"/>
              <a:t>Liner-focus 2</a:t>
            </a:r>
            <a:r>
              <a:rPr lang="ja-JP" altLang="en-US" sz="2800" dirty="0">
                <a:latin typeface="Arial"/>
              </a:rPr>
              <a:t>”</a:t>
            </a:r>
            <a:r>
              <a:rPr lang="en-US" sz="2800" dirty="0"/>
              <a:t> PMT</a:t>
            </a:r>
          </a:p>
        </p:txBody>
      </p:sp>
      <p:sp>
        <p:nvSpPr>
          <p:cNvPr id="708615" name="Text Box 7"/>
          <p:cNvSpPr txBox="1">
            <a:spLocks noChangeArrowheads="1"/>
          </p:cNvSpPr>
          <p:nvPr/>
        </p:nvSpPr>
        <p:spPr bwMode="auto">
          <a:xfrm>
            <a:off x="274638" y="1417638"/>
            <a:ext cx="39227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CC3300"/>
                </a:solidFill>
                <a:latin typeface="Arial" charset="0"/>
              </a:rPr>
              <a:t>Hamamatsu 2</a:t>
            </a:r>
            <a:r>
              <a:rPr lang="ja-JP" altLang="en-US" sz="2000">
                <a:solidFill>
                  <a:srgbClr val="CC3300"/>
                </a:solidFill>
                <a:latin typeface="Arial" charset="0"/>
              </a:rPr>
              <a:t>”</a:t>
            </a:r>
            <a:r>
              <a:rPr lang="en-US" sz="2000">
                <a:solidFill>
                  <a:srgbClr val="CC3300"/>
                </a:solidFill>
                <a:latin typeface="Arial" charset="0"/>
              </a:rPr>
              <a:t> PMT (R7281-01)</a:t>
            </a:r>
          </a:p>
        </p:txBody>
      </p:sp>
      <p:pic>
        <p:nvPicPr>
          <p:cNvPr id="70861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0"/>
          <a:stretch>
            <a:fillRect/>
          </a:stretch>
        </p:blipFill>
        <p:spPr bwMode="auto">
          <a:xfrm>
            <a:off x="4983163" y="868363"/>
            <a:ext cx="4618037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708621" name="Group 13"/>
          <p:cNvGrpSpPr>
            <a:grpSpLocks/>
          </p:cNvGrpSpPr>
          <p:nvPr/>
        </p:nvGrpSpPr>
        <p:grpSpPr bwMode="auto">
          <a:xfrm>
            <a:off x="4022725" y="3932238"/>
            <a:ext cx="2079625" cy="1096962"/>
            <a:chOff x="2534" y="2477"/>
            <a:chExt cx="1310" cy="691"/>
          </a:xfrm>
        </p:grpSpPr>
        <p:sp>
          <p:nvSpPr>
            <p:cNvPr id="708617" name="Line 9"/>
            <p:cNvSpPr>
              <a:spLocks noChangeShapeType="1"/>
            </p:cNvSpPr>
            <p:nvPr/>
          </p:nvSpPr>
          <p:spPr bwMode="auto">
            <a:xfrm>
              <a:off x="2894" y="2736"/>
              <a:ext cx="519" cy="0"/>
            </a:xfrm>
            <a:prstGeom prst="line">
              <a:avLst/>
            </a:prstGeom>
            <a:noFill/>
            <a:ln w="50800">
              <a:solidFill>
                <a:srgbClr val="FF6600"/>
              </a:solidFill>
              <a:round/>
              <a:headEnd type="stealth" w="lg" len="lg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8618" name="Text Box 10"/>
            <p:cNvSpPr txBox="1">
              <a:spLocks noChangeArrowheads="1"/>
            </p:cNvSpPr>
            <p:nvPr/>
          </p:nvSpPr>
          <p:spPr bwMode="auto">
            <a:xfrm>
              <a:off x="2534" y="2880"/>
              <a:ext cx="131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CC00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6600"/>
                  </a:solidFill>
                  <a:latin typeface="Arial" charset="0"/>
                </a:rPr>
                <a:t>Earth B-Field</a:t>
              </a:r>
            </a:p>
          </p:txBody>
        </p:sp>
        <p:sp>
          <p:nvSpPr>
            <p:cNvPr id="708619" name="Line 11"/>
            <p:cNvSpPr>
              <a:spLocks noChangeShapeType="1"/>
            </p:cNvSpPr>
            <p:nvPr/>
          </p:nvSpPr>
          <p:spPr bwMode="auto">
            <a:xfrm>
              <a:off x="2923" y="2477"/>
              <a:ext cx="0" cy="461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8620" name="Line 12"/>
            <p:cNvSpPr>
              <a:spLocks noChangeShapeType="1"/>
            </p:cNvSpPr>
            <p:nvPr/>
          </p:nvSpPr>
          <p:spPr bwMode="auto">
            <a:xfrm>
              <a:off x="3412" y="2477"/>
              <a:ext cx="0" cy="461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18456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7C034-D650-6F4B-8B80-B831384DA9C6}" type="slidenum">
              <a:rPr lang="en-US"/>
              <a:pPr/>
              <a:t>8</a:t>
            </a:fld>
            <a:endParaRPr lang="en-US"/>
          </a:p>
        </p:txBody>
      </p:sp>
      <p:sp>
        <p:nvSpPr>
          <p:cNvPr id="549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92075"/>
            <a:ext cx="9174163" cy="685800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6632" tIns="48316" rIns="96632" bIns="48316"/>
          <a:lstStyle/>
          <a:p>
            <a:r>
              <a:rPr lang="en-US"/>
              <a:t>Structure of Linear-focus PMT </a:t>
            </a:r>
          </a:p>
        </p:txBody>
      </p:sp>
      <p:grpSp>
        <p:nvGrpSpPr>
          <p:cNvPr id="549936" name="Group 48"/>
          <p:cNvGrpSpPr>
            <a:grpSpLocks/>
          </p:cNvGrpSpPr>
          <p:nvPr/>
        </p:nvGrpSpPr>
        <p:grpSpPr bwMode="auto">
          <a:xfrm>
            <a:off x="119063" y="1387475"/>
            <a:ext cx="9299575" cy="5105400"/>
            <a:chOff x="0" y="778"/>
            <a:chExt cx="5858" cy="3216"/>
          </a:xfrm>
        </p:grpSpPr>
        <p:sp>
          <p:nvSpPr>
            <p:cNvPr id="549891" name="Rectangle 3"/>
            <p:cNvSpPr>
              <a:spLocks noChangeArrowheads="1"/>
            </p:cNvSpPr>
            <p:nvPr/>
          </p:nvSpPr>
          <p:spPr bwMode="auto">
            <a:xfrm>
              <a:off x="96" y="3552"/>
              <a:ext cx="3368" cy="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04" name="Text Box 16"/>
            <p:cNvSpPr txBox="1">
              <a:spLocks noChangeArrowheads="1"/>
            </p:cNvSpPr>
            <p:nvPr/>
          </p:nvSpPr>
          <p:spPr bwMode="auto">
            <a:xfrm>
              <a:off x="3514" y="3686"/>
              <a:ext cx="106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</a:rPr>
                <a:t>Mesh Anode</a:t>
              </a:r>
            </a:p>
          </p:txBody>
        </p:sp>
        <p:sp>
          <p:nvSpPr>
            <p:cNvPr id="549905" name="Text Box 17"/>
            <p:cNvSpPr txBox="1">
              <a:spLocks noChangeArrowheads="1"/>
            </p:cNvSpPr>
            <p:nvPr/>
          </p:nvSpPr>
          <p:spPr bwMode="auto">
            <a:xfrm>
              <a:off x="4781" y="3744"/>
              <a:ext cx="107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009999"/>
                  </a:solidFill>
                </a:rPr>
                <a:t>Last Dynode</a:t>
              </a:r>
            </a:p>
          </p:txBody>
        </p:sp>
        <p:sp>
          <p:nvSpPr>
            <p:cNvPr id="549906" name="Line 18"/>
            <p:cNvSpPr>
              <a:spLocks noChangeShapeType="1"/>
            </p:cNvSpPr>
            <p:nvPr/>
          </p:nvSpPr>
          <p:spPr bwMode="auto">
            <a:xfrm flipH="1" flipV="1">
              <a:off x="4522" y="2794"/>
              <a:ext cx="489" cy="835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07" name="Line 19"/>
            <p:cNvSpPr>
              <a:spLocks noChangeShapeType="1"/>
            </p:cNvSpPr>
            <p:nvPr/>
          </p:nvSpPr>
          <p:spPr bwMode="auto">
            <a:xfrm flipV="1">
              <a:off x="4205" y="2966"/>
              <a:ext cx="29" cy="663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15" name="Text Box 27"/>
            <p:cNvSpPr txBox="1">
              <a:spLocks noChangeArrowheads="1"/>
            </p:cNvSpPr>
            <p:nvPr/>
          </p:nvSpPr>
          <p:spPr bwMode="auto">
            <a:xfrm>
              <a:off x="864" y="778"/>
              <a:ext cx="125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</a:rPr>
                <a:t>Photo Cathode</a:t>
              </a:r>
            </a:p>
          </p:txBody>
        </p:sp>
        <p:sp>
          <p:nvSpPr>
            <p:cNvPr id="549893" name="Rectangle 5"/>
            <p:cNvSpPr>
              <a:spLocks noChangeAspect="1" noChangeArrowheads="1"/>
            </p:cNvSpPr>
            <p:nvPr/>
          </p:nvSpPr>
          <p:spPr bwMode="auto">
            <a:xfrm rot="16200000">
              <a:off x="2368" y="62"/>
              <a:ext cx="1774" cy="4435"/>
            </a:xfrm>
            <a:prstGeom prst="rect">
              <a:avLst/>
            </a:prstGeom>
            <a:noFill/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894" name="Line 6"/>
            <p:cNvSpPr>
              <a:spLocks noChangeAspect="1" noChangeShapeType="1"/>
            </p:cNvSpPr>
            <p:nvPr/>
          </p:nvSpPr>
          <p:spPr bwMode="auto">
            <a:xfrm rot="16200000">
              <a:off x="188" y="2290"/>
              <a:ext cx="1698" cy="0"/>
            </a:xfrm>
            <a:prstGeom prst="line">
              <a:avLst/>
            </a:prstGeom>
            <a:noFill/>
            <a:ln w="76200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895" name="Arc 7"/>
            <p:cNvSpPr>
              <a:spLocks noChangeAspect="1"/>
            </p:cNvSpPr>
            <p:nvPr/>
          </p:nvSpPr>
          <p:spPr bwMode="auto">
            <a:xfrm rot="15600000" flipV="1">
              <a:off x="1685" y="1891"/>
              <a:ext cx="842" cy="535"/>
            </a:xfrm>
            <a:custGeom>
              <a:avLst/>
              <a:gdLst>
                <a:gd name="G0" fmla="+- 1039 0 0"/>
                <a:gd name="G1" fmla="+- 21600 0 0"/>
                <a:gd name="G2" fmla="+- 21600 0 0"/>
                <a:gd name="T0" fmla="*/ 0 w 22506"/>
                <a:gd name="T1" fmla="*/ 25 h 21600"/>
                <a:gd name="T2" fmla="*/ 22506 w 22506"/>
                <a:gd name="T3" fmla="*/ 19209 h 21600"/>
                <a:gd name="T4" fmla="*/ 1039 w 22506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06" h="21600" fill="none" extrusionOk="0">
                  <a:moveTo>
                    <a:pt x="0" y="25"/>
                  </a:moveTo>
                  <a:cubicBezTo>
                    <a:pt x="346" y="8"/>
                    <a:pt x="692" y="-1"/>
                    <a:pt x="1039" y="-1"/>
                  </a:cubicBezTo>
                  <a:cubicBezTo>
                    <a:pt x="12043" y="-1"/>
                    <a:pt x="21288" y="8272"/>
                    <a:pt x="22506" y="19208"/>
                  </a:cubicBezTo>
                </a:path>
                <a:path w="22506" h="21600" stroke="0" extrusionOk="0">
                  <a:moveTo>
                    <a:pt x="0" y="25"/>
                  </a:moveTo>
                  <a:cubicBezTo>
                    <a:pt x="346" y="8"/>
                    <a:pt x="692" y="-1"/>
                    <a:pt x="1039" y="-1"/>
                  </a:cubicBezTo>
                  <a:cubicBezTo>
                    <a:pt x="12043" y="-1"/>
                    <a:pt x="21288" y="8272"/>
                    <a:pt x="22506" y="19208"/>
                  </a:cubicBezTo>
                  <a:lnTo>
                    <a:pt x="1039" y="21600"/>
                  </a:lnTo>
                  <a:close/>
                </a:path>
              </a:pathLst>
            </a:custGeom>
            <a:noFill/>
            <a:ln w="50800">
              <a:solidFill>
                <a:srgbClr val="01B7A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896" name="Arc 8"/>
            <p:cNvSpPr>
              <a:spLocks noChangeAspect="1"/>
            </p:cNvSpPr>
            <p:nvPr/>
          </p:nvSpPr>
          <p:spPr bwMode="auto">
            <a:xfrm rot="15600000" flipV="1">
              <a:off x="2585" y="2240"/>
              <a:ext cx="515" cy="579"/>
            </a:xfrm>
            <a:custGeom>
              <a:avLst/>
              <a:gdLst>
                <a:gd name="G0" fmla="+- 0 0 0"/>
                <a:gd name="G1" fmla="+- 19378 0 0"/>
                <a:gd name="G2" fmla="+- 21600 0 0"/>
                <a:gd name="T0" fmla="*/ 9541 w 21600"/>
                <a:gd name="T1" fmla="*/ 0 h 37031"/>
                <a:gd name="T2" fmla="*/ 12447 w 21600"/>
                <a:gd name="T3" fmla="*/ 37031 h 37031"/>
                <a:gd name="T4" fmla="*/ 0 w 21600"/>
                <a:gd name="T5" fmla="*/ 19378 h 37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7031" fill="none" extrusionOk="0">
                  <a:moveTo>
                    <a:pt x="9541" y="-1"/>
                  </a:moveTo>
                  <a:cubicBezTo>
                    <a:pt x="16924" y="3634"/>
                    <a:pt x="21600" y="11148"/>
                    <a:pt x="21600" y="19378"/>
                  </a:cubicBezTo>
                  <a:cubicBezTo>
                    <a:pt x="21600" y="26400"/>
                    <a:pt x="18186" y="32984"/>
                    <a:pt x="12447" y="37031"/>
                  </a:cubicBezTo>
                </a:path>
                <a:path w="21600" h="37031" stroke="0" extrusionOk="0">
                  <a:moveTo>
                    <a:pt x="9541" y="-1"/>
                  </a:moveTo>
                  <a:cubicBezTo>
                    <a:pt x="16924" y="3634"/>
                    <a:pt x="21600" y="11148"/>
                    <a:pt x="21600" y="19378"/>
                  </a:cubicBezTo>
                  <a:cubicBezTo>
                    <a:pt x="21600" y="26400"/>
                    <a:pt x="18186" y="32984"/>
                    <a:pt x="12447" y="37031"/>
                  </a:cubicBezTo>
                  <a:lnTo>
                    <a:pt x="0" y="19378"/>
                  </a:lnTo>
                  <a:close/>
                </a:path>
              </a:pathLst>
            </a:custGeom>
            <a:noFill/>
            <a:ln w="50800">
              <a:solidFill>
                <a:srgbClr val="01B7A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897" name="Arc 9"/>
            <p:cNvSpPr>
              <a:spLocks noChangeAspect="1"/>
            </p:cNvSpPr>
            <p:nvPr/>
          </p:nvSpPr>
          <p:spPr bwMode="auto">
            <a:xfrm rot="21000000" flipV="1">
              <a:off x="2093" y="2445"/>
              <a:ext cx="652" cy="428"/>
            </a:xfrm>
            <a:custGeom>
              <a:avLst/>
              <a:gdLst>
                <a:gd name="G0" fmla="+- 19925 0 0"/>
                <a:gd name="G1" fmla="+- 21600 0 0"/>
                <a:gd name="G2" fmla="+- 21600 0 0"/>
                <a:gd name="T0" fmla="*/ 0 w 36164"/>
                <a:gd name="T1" fmla="*/ 13259 h 21600"/>
                <a:gd name="T2" fmla="*/ 36164 w 36164"/>
                <a:gd name="T3" fmla="*/ 7358 h 21600"/>
                <a:gd name="T4" fmla="*/ 19925 w 3616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164" h="21600" fill="none" extrusionOk="0">
                  <a:moveTo>
                    <a:pt x="0" y="13259"/>
                  </a:moveTo>
                  <a:cubicBezTo>
                    <a:pt x="3362" y="5227"/>
                    <a:pt x="11218" y="-1"/>
                    <a:pt x="19925" y="-1"/>
                  </a:cubicBezTo>
                  <a:cubicBezTo>
                    <a:pt x="26144" y="-1"/>
                    <a:pt x="32063" y="2681"/>
                    <a:pt x="36164" y="7357"/>
                  </a:cubicBezTo>
                </a:path>
                <a:path w="36164" h="21600" stroke="0" extrusionOk="0">
                  <a:moveTo>
                    <a:pt x="0" y="13259"/>
                  </a:moveTo>
                  <a:cubicBezTo>
                    <a:pt x="3362" y="5227"/>
                    <a:pt x="11218" y="-1"/>
                    <a:pt x="19925" y="-1"/>
                  </a:cubicBezTo>
                  <a:cubicBezTo>
                    <a:pt x="26144" y="-1"/>
                    <a:pt x="32063" y="2681"/>
                    <a:pt x="36164" y="7357"/>
                  </a:cubicBezTo>
                  <a:lnTo>
                    <a:pt x="19925" y="21600"/>
                  </a:lnTo>
                  <a:close/>
                </a:path>
              </a:pathLst>
            </a:custGeom>
            <a:noFill/>
            <a:ln w="50800">
              <a:solidFill>
                <a:srgbClr val="01B7A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898" name="Arc 10"/>
            <p:cNvSpPr>
              <a:spLocks noChangeAspect="1"/>
            </p:cNvSpPr>
            <p:nvPr/>
          </p:nvSpPr>
          <p:spPr bwMode="auto">
            <a:xfrm rot="21000000" flipV="1">
              <a:off x="2906" y="2336"/>
              <a:ext cx="523" cy="515"/>
            </a:xfrm>
            <a:custGeom>
              <a:avLst/>
              <a:gdLst>
                <a:gd name="G0" fmla="+- 19925 0 0"/>
                <a:gd name="G1" fmla="+- 21600 0 0"/>
                <a:gd name="G2" fmla="+- 21600 0 0"/>
                <a:gd name="T0" fmla="*/ 0 w 33426"/>
                <a:gd name="T1" fmla="*/ 13259 h 21600"/>
                <a:gd name="T2" fmla="*/ 33426 w 33426"/>
                <a:gd name="T3" fmla="*/ 4739 h 21600"/>
                <a:gd name="T4" fmla="*/ 19925 w 33426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426" h="21600" fill="none" extrusionOk="0">
                  <a:moveTo>
                    <a:pt x="0" y="13259"/>
                  </a:moveTo>
                  <a:cubicBezTo>
                    <a:pt x="3362" y="5227"/>
                    <a:pt x="11218" y="-1"/>
                    <a:pt x="19925" y="-1"/>
                  </a:cubicBezTo>
                  <a:cubicBezTo>
                    <a:pt x="24833" y="-1"/>
                    <a:pt x="29594" y="1671"/>
                    <a:pt x="33425" y="4739"/>
                  </a:cubicBezTo>
                </a:path>
                <a:path w="33426" h="21600" stroke="0" extrusionOk="0">
                  <a:moveTo>
                    <a:pt x="0" y="13259"/>
                  </a:moveTo>
                  <a:cubicBezTo>
                    <a:pt x="3362" y="5227"/>
                    <a:pt x="11218" y="-1"/>
                    <a:pt x="19925" y="-1"/>
                  </a:cubicBezTo>
                  <a:cubicBezTo>
                    <a:pt x="24833" y="-1"/>
                    <a:pt x="29594" y="1671"/>
                    <a:pt x="33425" y="4739"/>
                  </a:cubicBezTo>
                  <a:lnTo>
                    <a:pt x="19925" y="21600"/>
                  </a:lnTo>
                  <a:close/>
                </a:path>
              </a:pathLst>
            </a:custGeom>
            <a:noFill/>
            <a:ln w="50800">
              <a:solidFill>
                <a:srgbClr val="01B7A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899" name="Arc 11"/>
            <p:cNvSpPr>
              <a:spLocks noChangeAspect="1"/>
            </p:cNvSpPr>
            <p:nvPr/>
          </p:nvSpPr>
          <p:spPr bwMode="auto">
            <a:xfrm rot="15600000" flipV="1">
              <a:off x="3268" y="2233"/>
              <a:ext cx="516" cy="578"/>
            </a:xfrm>
            <a:custGeom>
              <a:avLst/>
              <a:gdLst>
                <a:gd name="G0" fmla="+- 0 0 0"/>
                <a:gd name="G1" fmla="+- 19378 0 0"/>
                <a:gd name="G2" fmla="+- 21600 0 0"/>
                <a:gd name="T0" fmla="*/ 9541 w 21600"/>
                <a:gd name="T1" fmla="*/ 0 h 37031"/>
                <a:gd name="T2" fmla="*/ 12447 w 21600"/>
                <a:gd name="T3" fmla="*/ 37031 h 37031"/>
                <a:gd name="T4" fmla="*/ 0 w 21600"/>
                <a:gd name="T5" fmla="*/ 19378 h 37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7031" fill="none" extrusionOk="0">
                  <a:moveTo>
                    <a:pt x="9541" y="-1"/>
                  </a:moveTo>
                  <a:cubicBezTo>
                    <a:pt x="16924" y="3634"/>
                    <a:pt x="21600" y="11148"/>
                    <a:pt x="21600" y="19378"/>
                  </a:cubicBezTo>
                  <a:cubicBezTo>
                    <a:pt x="21600" y="26400"/>
                    <a:pt x="18186" y="32984"/>
                    <a:pt x="12447" y="37031"/>
                  </a:cubicBezTo>
                </a:path>
                <a:path w="21600" h="37031" stroke="0" extrusionOk="0">
                  <a:moveTo>
                    <a:pt x="9541" y="-1"/>
                  </a:moveTo>
                  <a:cubicBezTo>
                    <a:pt x="16924" y="3634"/>
                    <a:pt x="21600" y="11148"/>
                    <a:pt x="21600" y="19378"/>
                  </a:cubicBezTo>
                  <a:cubicBezTo>
                    <a:pt x="21600" y="26400"/>
                    <a:pt x="18186" y="32984"/>
                    <a:pt x="12447" y="37031"/>
                  </a:cubicBezTo>
                  <a:lnTo>
                    <a:pt x="0" y="19378"/>
                  </a:lnTo>
                  <a:close/>
                </a:path>
              </a:pathLst>
            </a:custGeom>
            <a:noFill/>
            <a:ln w="50800">
              <a:solidFill>
                <a:srgbClr val="01B7A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00" name="Arc 12"/>
            <p:cNvSpPr>
              <a:spLocks noChangeAspect="1"/>
            </p:cNvSpPr>
            <p:nvPr/>
          </p:nvSpPr>
          <p:spPr bwMode="auto">
            <a:xfrm rot="21000000" flipV="1">
              <a:off x="3590" y="2328"/>
              <a:ext cx="522" cy="515"/>
            </a:xfrm>
            <a:custGeom>
              <a:avLst/>
              <a:gdLst>
                <a:gd name="G0" fmla="+- 19925 0 0"/>
                <a:gd name="G1" fmla="+- 21600 0 0"/>
                <a:gd name="G2" fmla="+- 21600 0 0"/>
                <a:gd name="T0" fmla="*/ 0 w 33426"/>
                <a:gd name="T1" fmla="*/ 13259 h 21600"/>
                <a:gd name="T2" fmla="*/ 33426 w 33426"/>
                <a:gd name="T3" fmla="*/ 4739 h 21600"/>
                <a:gd name="T4" fmla="*/ 19925 w 33426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426" h="21600" fill="none" extrusionOk="0">
                  <a:moveTo>
                    <a:pt x="0" y="13259"/>
                  </a:moveTo>
                  <a:cubicBezTo>
                    <a:pt x="3362" y="5227"/>
                    <a:pt x="11218" y="-1"/>
                    <a:pt x="19925" y="-1"/>
                  </a:cubicBezTo>
                  <a:cubicBezTo>
                    <a:pt x="24833" y="-1"/>
                    <a:pt x="29594" y="1671"/>
                    <a:pt x="33425" y="4739"/>
                  </a:cubicBezTo>
                </a:path>
                <a:path w="33426" h="21600" stroke="0" extrusionOk="0">
                  <a:moveTo>
                    <a:pt x="0" y="13259"/>
                  </a:moveTo>
                  <a:cubicBezTo>
                    <a:pt x="3362" y="5227"/>
                    <a:pt x="11218" y="-1"/>
                    <a:pt x="19925" y="-1"/>
                  </a:cubicBezTo>
                  <a:cubicBezTo>
                    <a:pt x="24833" y="-1"/>
                    <a:pt x="29594" y="1671"/>
                    <a:pt x="33425" y="4739"/>
                  </a:cubicBezTo>
                  <a:lnTo>
                    <a:pt x="19925" y="21600"/>
                  </a:lnTo>
                  <a:close/>
                </a:path>
              </a:pathLst>
            </a:custGeom>
            <a:noFill/>
            <a:ln w="50800">
              <a:solidFill>
                <a:srgbClr val="01B7A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01" name="Arc 13"/>
            <p:cNvSpPr>
              <a:spLocks noChangeAspect="1"/>
            </p:cNvSpPr>
            <p:nvPr/>
          </p:nvSpPr>
          <p:spPr bwMode="auto">
            <a:xfrm rot="15600000" flipV="1">
              <a:off x="3934" y="2228"/>
              <a:ext cx="516" cy="578"/>
            </a:xfrm>
            <a:custGeom>
              <a:avLst/>
              <a:gdLst>
                <a:gd name="G0" fmla="+- 0 0 0"/>
                <a:gd name="G1" fmla="+- 19378 0 0"/>
                <a:gd name="G2" fmla="+- 21600 0 0"/>
                <a:gd name="T0" fmla="*/ 9541 w 21600"/>
                <a:gd name="T1" fmla="*/ 0 h 37031"/>
                <a:gd name="T2" fmla="*/ 12447 w 21600"/>
                <a:gd name="T3" fmla="*/ 37031 h 37031"/>
                <a:gd name="T4" fmla="*/ 0 w 21600"/>
                <a:gd name="T5" fmla="*/ 19378 h 37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7031" fill="none" extrusionOk="0">
                  <a:moveTo>
                    <a:pt x="9541" y="-1"/>
                  </a:moveTo>
                  <a:cubicBezTo>
                    <a:pt x="16924" y="3634"/>
                    <a:pt x="21600" y="11148"/>
                    <a:pt x="21600" y="19378"/>
                  </a:cubicBezTo>
                  <a:cubicBezTo>
                    <a:pt x="21600" y="26400"/>
                    <a:pt x="18186" y="32984"/>
                    <a:pt x="12447" y="37031"/>
                  </a:cubicBezTo>
                </a:path>
                <a:path w="21600" h="37031" stroke="0" extrusionOk="0">
                  <a:moveTo>
                    <a:pt x="9541" y="-1"/>
                  </a:moveTo>
                  <a:cubicBezTo>
                    <a:pt x="16924" y="3634"/>
                    <a:pt x="21600" y="11148"/>
                    <a:pt x="21600" y="19378"/>
                  </a:cubicBezTo>
                  <a:cubicBezTo>
                    <a:pt x="21600" y="26400"/>
                    <a:pt x="18186" y="32984"/>
                    <a:pt x="12447" y="37031"/>
                  </a:cubicBezTo>
                  <a:lnTo>
                    <a:pt x="0" y="19378"/>
                  </a:lnTo>
                  <a:close/>
                </a:path>
              </a:pathLst>
            </a:custGeom>
            <a:noFill/>
            <a:ln w="50800">
              <a:solidFill>
                <a:srgbClr val="01B7A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02" name="Line 14"/>
            <p:cNvSpPr>
              <a:spLocks noChangeAspect="1" noChangeShapeType="1"/>
            </p:cNvSpPr>
            <p:nvPr/>
          </p:nvSpPr>
          <p:spPr bwMode="auto">
            <a:xfrm rot="37200000">
              <a:off x="4338" y="2550"/>
              <a:ext cx="257" cy="449"/>
            </a:xfrm>
            <a:prstGeom prst="line">
              <a:avLst/>
            </a:prstGeom>
            <a:noFill/>
            <a:ln w="50800">
              <a:solidFill>
                <a:srgbClr val="01B7A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03" name="Line 15"/>
            <p:cNvSpPr>
              <a:spLocks noChangeAspect="1" noChangeShapeType="1"/>
            </p:cNvSpPr>
            <p:nvPr/>
          </p:nvSpPr>
          <p:spPr bwMode="auto">
            <a:xfrm rot="37200000">
              <a:off x="4279" y="2484"/>
              <a:ext cx="259" cy="449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08" name="Line 20"/>
            <p:cNvSpPr>
              <a:spLocks noChangeShapeType="1"/>
            </p:cNvSpPr>
            <p:nvPr/>
          </p:nvSpPr>
          <p:spPr bwMode="auto">
            <a:xfrm rot="16200000" flipH="1">
              <a:off x="4041" y="2428"/>
              <a:ext cx="459" cy="229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/>
              <a:tailEnd type="arrow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09" name="Line 21"/>
            <p:cNvSpPr>
              <a:spLocks noChangeShapeType="1"/>
            </p:cNvSpPr>
            <p:nvPr/>
          </p:nvSpPr>
          <p:spPr bwMode="auto">
            <a:xfrm rot="16200000">
              <a:off x="3092" y="2404"/>
              <a:ext cx="525" cy="343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/>
              <a:tailEnd type="arrow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10" name="Line 22"/>
            <p:cNvSpPr>
              <a:spLocks noChangeShapeType="1"/>
            </p:cNvSpPr>
            <p:nvPr/>
          </p:nvSpPr>
          <p:spPr bwMode="auto">
            <a:xfrm rot="16200000" flipH="1">
              <a:off x="3468" y="2429"/>
              <a:ext cx="459" cy="22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/>
              <a:tailEnd type="arrow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11" name="Line 23"/>
            <p:cNvSpPr>
              <a:spLocks noChangeShapeType="1"/>
            </p:cNvSpPr>
            <p:nvPr/>
          </p:nvSpPr>
          <p:spPr bwMode="auto">
            <a:xfrm rot="16200000">
              <a:off x="3783" y="2400"/>
              <a:ext cx="459" cy="286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/>
              <a:tailEnd type="arrow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12" name="Line 24"/>
            <p:cNvSpPr>
              <a:spLocks noChangeShapeType="1"/>
            </p:cNvSpPr>
            <p:nvPr/>
          </p:nvSpPr>
          <p:spPr bwMode="auto">
            <a:xfrm rot="16200000" flipH="1">
              <a:off x="4131" y="2338"/>
              <a:ext cx="393" cy="343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/>
              <a:tailEnd type="arrow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13" name="Text Box 25"/>
            <p:cNvSpPr txBox="1">
              <a:spLocks noChangeArrowheads="1"/>
            </p:cNvSpPr>
            <p:nvPr/>
          </p:nvSpPr>
          <p:spPr bwMode="auto">
            <a:xfrm>
              <a:off x="4118" y="893"/>
              <a:ext cx="1068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009999"/>
                  </a:solidFill>
                </a:rPr>
                <a:t>Second Last</a:t>
              </a:r>
            </a:p>
            <a:p>
              <a:r>
                <a:rPr lang="en-US" sz="2000" b="1">
                  <a:solidFill>
                    <a:srgbClr val="009999"/>
                  </a:solidFill>
                </a:rPr>
                <a:t> Dynode</a:t>
              </a:r>
            </a:p>
          </p:txBody>
        </p:sp>
        <p:sp>
          <p:nvSpPr>
            <p:cNvPr id="549914" name="Line 26"/>
            <p:cNvSpPr>
              <a:spLocks noChangeShapeType="1"/>
            </p:cNvSpPr>
            <p:nvPr/>
          </p:nvSpPr>
          <p:spPr bwMode="auto">
            <a:xfrm rot="16200000" flipH="1" flipV="1">
              <a:off x="4102" y="1629"/>
              <a:ext cx="921" cy="314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16" name="Text Box 28"/>
            <p:cNvSpPr txBox="1">
              <a:spLocks noChangeArrowheads="1"/>
            </p:cNvSpPr>
            <p:nvPr/>
          </p:nvSpPr>
          <p:spPr bwMode="auto">
            <a:xfrm>
              <a:off x="2275" y="1037"/>
              <a:ext cx="1182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000" b="1">
                  <a:solidFill>
                    <a:srgbClr val="009999"/>
                  </a:solidFill>
                </a:rPr>
                <a:t>First Dynode</a:t>
              </a:r>
            </a:p>
          </p:txBody>
        </p:sp>
        <p:sp>
          <p:nvSpPr>
            <p:cNvPr id="549917" name="Line 29"/>
            <p:cNvSpPr>
              <a:spLocks noChangeShapeType="1"/>
            </p:cNvSpPr>
            <p:nvPr/>
          </p:nvSpPr>
          <p:spPr bwMode="auto">
            <a:xfrm rot="16200000" flipH="1" flipV="1">
              <a:off x="2160" y="1382"/>
              <a:ext cx="547" cy="375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19" name="Line 31"/>
            <p:cNvSpPr>
              <a:spLocks noChangeShapeType="1"/>
            </p:cNvSpPr>
            <p:nvPr/>
          </p:nvSpPr>
          <p:spPr bwMode="auto">
            <a:xfrm rot="16200000" flipH="1" flipV="1">
              <a:off x="993" y="1166"/>
              <a:ext cx="259" cy="116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20" name="Rectangle 32"/>
            <p:cNvSpPr>
              <a:spLocks noChangeArrowheads="1"/>
            </p:cNvSpPr>
            <p:nvPr/>
          </p:nvSpPr>
          <p:spPr bwMode="auto">
            <a:xfrm>
              <a:off x="950" y="1382"/>
              <a:ext cx="58" cy="178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7C80"/>
              </a:solidFill>
              <a:miter lim="800000"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21" name="Line 33"/>
            <p:cNvSpPr>
              <a:spLocks noChangeShapeType="1"/>
            </p:cNvSpPr>
            <p:nvPr/>
          </p:nvSpPr>
          <p:spPr bwMode="auto">
            <a:xfrm rot="5400000" flipV="1">
              <a:off x="1512" y="1454"/>
              <a:ext cx="259" cy="1037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/>
              <a:tailEnd type="arrow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22" name="Line 34"/>
            <p:cNvSpPr>
              <a:spLocks noChangeShapeType="1"/>
            </p:cNvSpPr>
            <p:nvPr/>
          </p:nvSpPr>
          <p:spPr bwMode="auto">
            <a:xfrm rot="16200000">
              <a:off x="1440" y="1958"/>
              <a:ext cx="346" cy="1037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/>
              <a:tailEnd type="arrow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23" name="Line 35"/>
            <p:cNvSpPr>
              <a:spLocks noChangeShapeType="1"/>
            </p:cNvSpPr>
            <p:nvPr/>
          </p:nvSpPr>
          <p:spPr bwMode="auto">
            <a:xfrm rot="16200000" flipH="1">
              <a:off x="2044" y="2506"/>
              <a:ext cx="606" cy="86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/>
              <a:tailEnd type="arrow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24" name="Line 36"/>
            <p:cNvSpPr>
              <a:spLocks noChangeShapeType="1"/>
            </p:cNvSpPr>
            <p:nvPr/>
          </p:nvSpPr>
          <p:spPr bwMode="auto">
            <a:xfrm rot="16200000">
              <a:off x="2417" y="2395"/>
              <a:ext cx="525" cy="343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/>
              <a:tailEnd type="arrow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25" name="Line 37"/>
            <p:cNvSpPr>
              <a:spLocks noChangeShapeType="1"/>
            </p:cNvSpPr>
            <p:nvPr/>
          </p:nvSpPr>
          <p:spPr bwMode="auto">
            <a:xfrm rot="16200000" flipH="1">
              <a:off x="2822" y="2449"/>
              <a:ext cx="459" cy="22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/>
              <a:tailEnd type="arrow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26" name="Text Box 38"/>
            <p:cNvSpPr txBox="1">
              <a:spLocks noChangeArrowheads="1"/>
            </p:cNvSpPr>
            <p:nvPr/>
          </p:nvSpPr>
          <p:spPr bwMode="auto">
            <a:xfrm>
              <a:off x="576" y="3686"/>
              <a:ext cx="164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000" b="1">
                  <a:solidFill>
                    <a:srgbClr val="009999"/>
                  </a:solidFill>
                </a:rPr>
                <a:t>Glass Window</a:t>
              </a:r>
            </a:p>
          </p:txBody>
        </p:sp>
        <p:sp>
          <p:nvSpPr>
            <p:cNvPr id="549927" name="Line 39"/>
            <p:cNvSpPr>
              <a:spLocks noChangeShapeType="1"/>
            </p:cNvSpPr>
            <p:nvPr/>
          </p:nvSpPr>
          <p:spPr bwMode="auto">
            <a:xfrm flipH="1" flipV="1">
              <a:off x="979" y="3226"/>
              <a:ext cx="231" cy="403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9928" name="Line 40"/>
            <p:cNvSpPr>
              <a:spLocks noChangeAspect="1" noChangeShapeType="1"/>
            </p:cNvSpPr>
            <p:nvPr/>
          </p:nvSpPr>
          <p:spPr bwMode="auto">
            <a:xfrm>
              <a:off x="115" y="1844"/>
              <a:ext cx="749" cy="0"/>
            </a:xfrm>
            <a:prstGeom prst="line">
              <a:avLst/>
            </a:prstGeom>
            <a:noFill/>
            <a:ln w="38100">
              <a:solidFill>
                <a:srgbClr val="CC99FF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b="1"/>
            </a:p>
          </p:txBody>
        </p:sp>
        <p:sp>
          <p:nvSpPr>
            <p:cNvPr id="549932" name="Line 44"/>
            <p:cNvSpPr>
              <a:spLocks noChangeAspect="1" noChangeShapeType="1"/>
            </p:cNvSpPr>
            <p:nvPr/>
          </p:nvSpPr>
          <p:spPr bwMode="auto">
            <a:xfrm>
              <a:off x="104" y="2074"/>
              <a:ext cx="749" cy="0"/>
            </a:xfrm>
            <a:prstGeom prst="line">
              <a:avLst/>
            </a:prstGeom>
            <a:noFill/>
            <a:ln w="38100">
              <a:solidFill>
                <a:srgbClr val="CC99FF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b="1"/>
            </a:p>
          </p:txBody>
        </p:sp>
        <p:sp>
          <p:nvSpPr>
            <p:cNvPr id="549933" name="Line 45"/>
            <p:cNvSpPr>
              <a:spLocks noChangeAspect="1" noChangeShapeType="1"/>
            </p:cNvSpPr>
            <p:nvPr/>
          </p:nvSpPr>
          <p:spPr bwMode="auto">
            <a:xfrm>
              <a:off x="93" y="2304"/>
              <a:ext cx="749" cy="0"/>
            </a:xfrm>
            <a:prstGeom prst="line">
              <a:avLst/>
            </a:prstGeom>
            <a:noFill/>
            <a:ln w="38100">
              <a:solidFill>
                <a:srgbClr val="CC99FF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b="1"/>
            </a:p>
          </p:txBody>
        </p:sp>
        <p:sp>
          <p:nvSpPr>
            <p:cNvPr id="549934" name="Line 46"/>
            <p:cNvSpPr>
              <a:spLocks noChangeAspect="1" noChangeShapeType="1"/>
            </p:cNvSpPr>
            <p:nvPr/>
          </p:nvSpPr>
          <p:spPr bwMode="auto">
            <a:xfrm>
              <a:off x="82" y="2534"/>
              <a:ext cx="749" cy="0"/>
            </a:xfrm>
            <a:prstGeom prst="line">
              <a:avLst/>
            </a:prstGeom>
            <a:noFill/>
            <a:ln w="38100">
              <a:solidFill>
                <a:srgbClr val="CC99FF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b="1"/>
            </a:p>
          </p:txBody>
        </p:sp>
        <p:sp>
          <p:nvSpPr>
            <p:cNvPr id="549935" name="Text Box 47"/>
            <p:cNvSpPr txBox="1">
              <a:spLocks noChangeArrowheads="1"/>
            </p:cNvSpPr>
            <p:nvPr/>
          </p:nvSpPr>
          <p:spPr bwMode="auto">
            <a:xfrm>
              <a:off x="0" y="2621"/>
              <a:ext cx="95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000" b="1">
                  <a:solidFill>
                    <a:srgbClr val="CC99FF"/>
                  </a:solidFill>
                </a:rPr>
                <a:t>Photons</a:t>
              </a:r>
            </a:p>
          </p:txBody>
        </p:sp>
      </p:grpSp>
      <p:sp>
        <p:nvSpPr>
          <p:cNvPr id="549937" name="Text Box 49"/>
          <p:cNvSpPr txBox="1">
            <a:spLocks noChangeArrowheads="1"/>
          </p:cNvSpPr>
          <p:nvPr/>
        </p:nvSpPr>
        <p:spPr bwMode="auto">
          <a:xfrm>
            <a:off x="1782763" y="2606675"/>
            <a:ext cx="7055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i="1"/>
              <a:t>QE</a:t>
            </a:r>
          </a:p>
        </p:txBody>
      </p:sp>
      <p:sp>
        <p:nvSpPr>
          <p:cNvPr id="549938" name="Text Box 50"/>
          <p:cNvSpPr txBox="1">
            <a:spLocks noChangeArrowheads="1"/>
          </p:cNvSpPr>
          <p:nvPr/>
        </p:nvSpPr>
        <p:spPr bwMode="auto">
          <a:xfrm>
            <a:off x="2732088" y="3382963"/>
            <a:ext cx="6684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i="1"/>
              <a:t>CE</a:t>
            </a:r>
            <a:endParaRPr lang="en-US" b="1" i="1" baseline="-25000"/>
          </a:p>
        </p:txBody>
      </p:sp>
      <p:sp>
        <p:nvSpPr>
          <p:cNvPr id="549939" name="Text Box 51"/>
          <p:cNvSpPr txBox="1">
            <a:spLocks noChangeArrowheads="1"/>
          </p:cNvSpPr>
          <p:nvPr/>
        </p:nvSpPr>
        <p:spPr bwMode="auto">
          <a:xfrm>
            <a:off x="3749675" y="3108325"/>
            <a:ext cx="5246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i="1">
                <a:sym typeface="Symbol" charset="0"/>
              </a:rPr>
              <a:t></a:t>
            </a:r>
            <a:r>
              <a:rPr lang="en-US" b="1" i="1" baseline="-25000">
                <a:sym typeface="Symbol" charset="0"/>
              </a:rPr>
              <a:t>1</a:t>
            </a:r>
            <a:endParaRPr lang="en-US" b="1" i="1">
              <a:sym typeface="Symbol" charset="0"/>
            </a:endParaRPr>
          </a:p>
        </p:txBody>
      </p:sp>
      <p:sp>
        <p:nvSpPr>
          <p:cNvPr id="549940" name="Text Box 52"/>
          <p:cNvSpPr txBox="1">
            <a:spLocks noChangeArrowheads="1"/>
          </p:cNvSpPr>
          <p:nvPr/>
        </p:nvSpPr>
        <p:spPr bwMode="auto">
          <a:xfrm>
            <a:off x="3382963" y="4572000"/>
            <a:ext cx="5246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i="1">
                <a:sym typeface="Symbol" charset="0"/>
              </a:rPr>
              <a:t></a:t>
            </a:r>
            <a:r>
              <a:rPr lang="en-US" b="1" i="1" baseline="-25000">
                <a:sym typeface="Symbol" charset="0"/>
              </a:rPr>
              <a:t>2</a:t>
            </a:r>
            <a:endParaRPr lang="en-US" b="1" i="1">
              <a:sym typeface="Symbol" charset="0"/>
            </a:endParaRPr>
          </a:p>
        </p:txBody>
      </p:sp>
      <p:sp>
        <p:nvSpPr>
          <p:cNvPr id="549941" name="Text Box 53"/>
          <p:cNvSpPr txBox="1">
            <a:spLocks noChangeArrowheads="1"/>
          </p:cNvSpPr>
          <p:nvPr/>
        </p:nvSpPr>
        <p:spPr bwMode="auto">
          <a:xfrm>
            <a:off x="4572000" y="3336925"/>
            <a:ext cx="5246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i="1">
                <a:sym typeface="Symbol" charset="0"/>
              </a:rPr>
              <a:t></a:t>
            </a:r>
            <a:r>
              <a:rPr lang="en-US" b="1" i="1" baseline="-25000">
                <a:sym typeface="Symbol" charset="0"/>
              </a:rPr>
              <a:t>3</a:t>
            </a:r>
            <a:endParaRPr lang="en-US" b="1" i="1">
              <a:sym typeface="Symbol" charset="0"/>
            </a:endParaRPr>
          </a:p>
        </p:txBody>
      </p:sp>
      <p:sp>
        <p:nvSpPr>
          <p:cNvPr id="549942" name="Text Box 54"/>
          <p:cNvSpPr txBox="1">
            <a:spLocks noChangeArrowheads="1"/>
          </p:cNvSpPr>
          <p:nvPr/>
        </p:nvSpPr>
        <p:spPr bwMode="auto">
          <a:xfrm>
            <a:off x="7451725" y="4297363"/>
            <a:ext cx="5358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i="1">
                <a:sym typeface="Symbol" charset="0"/>
              </a:rPr>
              <a:t></a:t>
            </a:r>
            <a:r>
              <a:rPr lang="en-US" b="1" i="1" baseline="-25000">
                <a:sym typeface="Symbol" charset="0"/>
              </a:rPr>
              <a:t>n</a:t>
            </a:r>
            <a:endParaRPr lang="en-US" b="1" i="1">
              <a:sym typeface="Symbol" charset="0"/>
            </a:endParaRPr>
          </a:p>
        </p:txBody>
      </p:sp>
      <p:sp>
        <p:nvSpPr>
          <p:cNvPr id="549943" name="Text Box 55"/>
          <p:cNvSpPr txBox="1">
            <a:spLocks noChangeArrowheads="1"/>
          </p:cNvSpPr>
          <p:nvPr/>
        </p:nvSpPr>
        <p:spPr bwMode="auto">
          <a:xfrm>
            <a:off x="503238" y="3382963"/>
            <a:ext cx="551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i="1"/>
              <a:t>N</a:t>
            </a:r>
            <a:r>
              <a:rPr lang="en-US" b="1" i="1" baseline="-25000">
                <a:sym typeface="Symbol" charset="0"/>
              </a:rPr>
              <a:t></a:t>
            </a:r>
          </a:p>
        </p:txBody>
      </p:sp>
      <p:sp>
        <p:nvSpPr>
          <p:cNvPr id="549944" name="Text Box 56"/>
          <p:cNvSpPr txBox="1">
            <a:spLocks noChangeArrowheads="1"/>
          </p:cNvSpPr>
          <p:nvPr/>
        </p:nvSpPr>
        <p:spPr bwMode="auto">
          <a:xfrm>
            <a:off x="3336925" y="5257800"/>
            <a:ext cx="243928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i="1"/>
              <a:t>G = </a:t>
            </a:r>
            <a:r>
              <a:rPr lang="en-US" b="1" i="1">
                <a:sym typeface="Symbol" charset="0"/>
              </a:rPr>
              <a:t></a:t>
            </a:r>
            <a:r>
              <a:rPr lang="en-US" b="1" i="1" baseline="-25000">
                <a:sym typeface="Symbol" charset="0"/>
              </a:rPr>
              <a:t>1</a:t>
            </a:r>
            <a:r>
              <a:rPr lang="en-US" b="1" i="1">
                <a:sym typeface="Symbol" charset="0"/>
              </a:rPr>
              <a:t></a:t>
            </a:r>
            <a:r>
              <a:rPr lang="en-US" b="1" i="1" baseline="-25000">
                <a:sym typeface="Symbol" charset="0"/>
              </a:rPr>
              <a:t>2</a:t>
            </a:r>
            <a:r>
              <a:rPr lang="en-US" b="1" i="1">
                <a:sym typeface="Symbol" charset="0"/>
              </a:rPr>
              <a:t></a:t>
            </a:r>
            <a:r>
              <a:rPr lang="en-US" b="1" i="1" baseline="-25000">
                <a:sym typeface="Symbol" charset="0"/>
              </a:rPr>
              <a:t>3 </a:t>
            </a:r>
            <a:r>
              <a:rPr lang="en-US" b="1" i="1">
                <a:sym typeface="Symbol" charset="0"/>
              </a:rPr>
              <a:t> </a:t>
            </a:r>
            <a:r>
              <a:rPr lang="en-US" b="1" i="1" baseline="-25000">
                <a:sym typeface="Symbol" charset="0"/>
              </a:rPr>
              <a:t>n</a:t>
            </a:r>
          </a:p>
          <a:p>
            <a:r>
              <a:rPr lang="en-US" b="1" i="1">
                <a:sym typeface="Symbol" charset="0"/>
              </a:rPr>
              <a:t>E=N</a:t>
            </a:r>
            <a:r>
              <a:rPr lang="en-US" b="1" i="1" baseline="-25000">
                <a:sym typeface="Symbol" charset="0"/>
              </a:rPr>
              <a:t></a:t>
            </a:r>
            <a:r>
              <a:rPr lang="en-US" b="1" i="1">
                <a:sym typeface="Symbol" charset="0"/>
              </a:rPr>
              <a:t>QECEG</a:t>
            </a:r>
            <a:endParaRPr lang="en-US" b="1" i="1" baseline="-25000"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2507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2514C-BE80-5347-8B6B-B4ED10AAF21C}" type="slidenum">
              <a:rPr lang="en-US"/>
              <a:pPr/>
              <a:t>80</a:t>
            </a:fld>
            <a:endParaRPr lang="en-US"/>
          </a:p>
        </p:txBody>
      </p:sp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Edge Effect of Magnetic Shields</a:t>
            </a:r>
          </a:p>
        </p:txBody>
      </p:sp>
      <p:pic>
        <p:nvPicPr>
          <p:cNvPr id="6993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0" y="1006475"/>
            <a:ext cx="6584950" cy="583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99396" name="Text Box 4"/>
          <p:cNvSpPr txBox="1">
            <a:spLocks noChangeArrowheads="1"/>
          </p:cNvSpPr>
          <p:nvPr/>
        </p:nvSpPr>
        <p:spPr bwMode="auto">
          <a:xfrm>
            <a:off x="228600" y="2095500"/>
            <a:ext cx="2971800" cy="25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/>
              <a:t>For effective shielding,</a:t>
            </a:r>
          </a:p>
          <a:p>
            <a:pPr algn="l"/>
            <a:r>
              <a:rPr lang="en-US" sz="3200"/>
              <a:t>we need extra mu-metal</a:t>
            </a:r>
          </a:p>
          <a:p>
            <a:pPr algn="l"/>
            <a:r>
              <a:rPr lang="en-US" sz="3200"/>
              <a:t>in front.</a:t>
            </a:r>
          </a:p>
        </p:txBody>
      </p:sp>
    </p:spTree>
    <p:extLst>
      <p:ext uri="{BB962C8B-B14F-4D97-AF65-F5344CB8AC3E}">
        <p14:creationId xmlns:p14="http://schemas.microsoft.com/office/powerpoint/2010/main" val="10207480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514600"/>
            <a:ext cx="7391400" cy="1905000"/>
          </a:xfrm>
          <a:solidFill>
            <a:srgbClr val="CCFFCC"/>
          </a:solidFill>
        </p:spPr>
        <p:txBody>
          <a:bodyPr/>
          <a:lstStyle/>
          <a:p>
            <a:r>
              <a:rPr lang="en-US" sz="4800" dirty="0" smtClean="0"/>
              <a:t>Dark Count</a:t>
            </a:r>
            <a:endParaRPr lang="en-US" sz="4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508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49F35-6030-7941-80E1-77397BFCC9E0}" type="slidenum">
              <a:rPr lang="en-US"/>
              <a:pPr/>
              <a:t>82</a:t>
            </a:fld>
            <a:endParaRPr lang="en-US"/>
          </a:p>
        </p:txBody>
      </p:sp>
      <p:sp>
        <p:nvSpPr>
          <p:cNvPr id="65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Temperature Dependence </a:t>
            </a:r>
            <a:br>
              <a:rPr lang="en-US" sz="3600"/>
            </a:br>
            <a:r>
              <a:rPr lang="en-US" sz="3600"/>
              <a:t>of Dark Current </a:t>
            </a:r>
          </a:p>
        </p:txBody>
      </p:sp>
      <p:pic>
        <p:nvPicPr>
          <p:cNvPr id="65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963" y="960438"/>
            <a:ext cx="5241925" cy="597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7532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Dark Count Rate vs. Temperature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83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38200"/>
            <a:ext cx="7088062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459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514600"/>
            <a:ext cx="7391400" cy="1905000"/>
          </a:xfrm>
          <a:solidFill>
            <a:srgbClr val="CCFFCC"/>
          </a:solidFill>
        </p:spPr>
        <p:txBody>
          <a:bodyPr/>
          <a:lstStyle/>
          <a:p>
            <a:r>
              <a:rPr lang="en-US" sz="4800" dirty="0" smtClean="0"/>
              <a:t>After Pulse</a:t>
            </a:r>
            <a:endParaRPr lang="en-US" sz="4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621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F0F61-7F70-F543-8662-85DB7A6B0F0C}" type="slidenum">
              <a:rPr lang="en-US"/>
              <a:pPr/>
              <a:t>85</a:t>
            </a:fld>
            <a:endParaRPr lang="en-US"/>
          </a:p>
        </p:txBody>
      </p:sp>
      <p:sp>
        <p:nvSpPr>
          <p:cNvPr id="69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Pulse </a:t>
            </a:r>
            <a:r>
              <a:rPr lang="en-US" dirty="0" smtClean="0"/>
              <a:t>(R11410)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914400"/>
            <a:ext cx="7543801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139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F0F61-7F70-F543-8662-85DB7A6B0F0C}" type="slidenum">
              <a:rPr lang="en-US"/>
              <a:pPr/>
              <a:t>86</a:t>
            </a:fld>
            <a:endParaRPr lang="en-US"/>
          </a:p>
        </p:txBody>
      </p:sp>
      <p:sp>
        <p:nvSpPr>
          <p:cNvPr id="69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After Pulse by Helium </a:t>
            </a:r>
          </a:p>
        </p:txBody>
      </p:sp>
      <p:pic>
        <p:nvPicPr>
          <p:cNvPr id="6973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3" y="1096963"/>
            <a:ext cx="6310312" cy="562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7348" name="Text Box 4"/>
          <p:cNvSpPr txBox="1">
            <a:spLocks noChangeArrowheads="1"/>
          </p:cNvSpPr>
          <p:nvPr/>
        </p:nvSpPr>
        <p:spPr bwMode="auto">
          <a:xfrm>
            <a:off x="304800" y="2514600"/>
            <a:ext cx="225583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0000FF"/>
                </a:solidFill>
                <a:latin typeface="+mn-lt"/>
              </a:rPr>
              <a:t>Helium Contaminated PMT from MACRO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315200" y="2895600"/>
            <a:ext cx="1371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0000FF"/>
                </a:solidFill>
                <a:latin typeface="+mn-lt"/>
              </a:rPr>
              <a:t>&gt; 10%</a:t>
            </a:r>
            <a:endParaRPr lang="en-US" sz="2800" b="1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53522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514600"/>
            <a:ext cx="7391400" cy="1905000"/>
          </a:xfrm>
          <a:solidFill>
            <a:srgbClr val="CCFFCC"/>
          </a:solidFill>
        </p:spPr>
        <p:txBody>
          <a:bodyPr/>
          <a:lstStyle/>
          <a:p>
            <a:r>
              <a:rPr lang="en-US" sz="4800" dirty="0" smtClean="0"/>
              <a:t>Long Term Stability </a:t>
            </a:r>
            <a:endParaRPr lang="en-US" sz="4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678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B3B62-6998-6643-A2A6-EB17A5C48B0C}" type="slidenum">
              <a:rPr lang="en-US"/>
              <a:pPr/>
              <a:t>88</a:t>
            </a:fld>
            <a:endParaRPr lang="en-US"/>
          </a:p>
        </p:txBody>
      </p:sp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Typical Long-term Stability</a:t>
            </a:r>
          </a:p>
        </p:txBody>
      </p:sp>
      <p:pic>
        <p:nvPicPr>
          <p:cNvPr id="7014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8" y="1096963"/>
            <a:ext cx="7818437" cy="578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01444" name="Text Box 4"/>
          <p:cNvSpPr txBox="1">
            <a:spLocks noChangeArrowheads="1"/>
          </p:cNvSpPr>
          <p:nvPr/>
        </p:nvSpPr>
        <p:spPr bwMode="auto">
          <a:xfrm>
            <a:off x="0" y="6627813"/>
            <a:ext cx="3841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CC0099"/>
                </a:solidFill>
                <a:latin typeface="Arial" charset="0"/>
              </a:rPr>
              <a:t>From Hamamatsu PMT Handbook</a:t>
            </a:r>
          </a:p>
        </p:txBody>
      </p:sp>
    </p:spTree>
    <p:extLst>
      <p:ext uri="{BB962C8B-B14F-4D97-AF65-F5344CB8AC3E}">
        <p14:creationId xmlns:p14="http://schemas.microsoft.com/office/powerpoint/2010/main" val="9848102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514600"/>
            <a:ext cx="7391400" cy="1905000"/>
          </a:xfrm>
          <a:solidFill>
            <a:srgbClr val="FFE2F2"/>
          </a:solidFill>
        </p:spPr>
        <p:txBody>
          <a:bodyPr/>
          <a:lstStyle/>
          <a:p>
            <a:r>
              <a:rPr lang="en-US" sz="4800" dirty="0" smtClean="0"/>
              <a:t>Other Vacuum Devices</a:t>
            </a:r>
            <a:endParaRPr lang="en-US" sz="4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5620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62D27-0C6D-E74D-B79C-4CF009877D22}" type="slidenum">
              <a:rPr lang="en-US"/>
              <a:pPr/>
              <a:t>9</a:t>
            </a:fld>
            <a:endParaRPr lang="en-US"/>
          </a:p>
        </p:txBody>
      </p:sp>
      <p:pic>
        <p:nvPicPr>
          <p:cNvPr id="67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463" y="4397375"/>
            <a:ext cx="5570537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778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Principle of Silicon Photodiode</a:t>
            </a:r>
          </a:p>
        </p:txBody>
      </p:sp>
      <p:sp>
        <p:nvSpPr>
          <p:cNvPr id="67789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92275"/>
            <a:ext cx="2590800" cy="3978275"/>
          </a:xfrm>
        </p:spPr>
        <p:txBody>
          <a:bodyPr/>
          <a:lstStyle/>
          <a:p>
            <a:r>
              <a:rPr lang="en-US" sz="3100">
                <a:solidFill>
                  <a:srgbClr val="9933FF"/>
                </a:solidFill>
              </a:rPr>
              <a:t>Gain = 1.0</a:t>
            </a:r>
          </a:p>
          <a:p>
            <a:r>
              <a:rPr lang="en-US" sz="3100">
                <a:solidFill>
                  <a:srgbClr val="9933FF"/>
                </a:solidFill>
              </a:rPr>
              <a:t>QE ~ 100%</a:t>
            </a:r>
          </a:p>
          <a:p>
            <a:r>
              <a:rPr lang="en-US" sz="3100">
                <a:solidFill>
                  <a:srgbClr val="9933FF"/>
                </a:solidFill>
              </a:rPr>
              <a:t>Extremely Stable</a:t>
            </a:r>
          </a:p>
          <a:p>
            <a:r>
              <a:rPr lang="en-US" sz="3100">
                <a:solidFill>
                  <a:srgbClr val="9933FF"/>
                </a:solidFill>
              </a:rPr>
              <a:t>Large Dynamic Range</a:t>
            </a:r>
          </a:p>
        </p:txBody>
      </p:sp>
      <p:pic>
        <p:nvPicPr>
          <p:cNvPr id="6778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7"/>
          <a:stretch>
            <a:fillRect/>
          </a:stretch>
        </p:blipFill>
        <p:spPr bwMode="auto">
          <a:xfrm>
            <a:off x="3154363" y="893763"/>
            <a:ext cx="6035675" cy="358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17696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62D27-0C6D-E74D-B79C-4CF009877D22}" type="slidenum">
              <a:rPr lang="en-US"/>
              <a:pPr/>
              <a:t>90</a:t>
            </a:fld>
            <a:endParaRPr lang="en-US"/>
          </a:p>
        </p:txBody>
      </p:sp>
      <p:pic>
        <p:nvPicPr>
          <p:cNvPr id="67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463" y="4397375"/>
            <a:ext cx="5570537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778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Principle of Silicon Photodiode</a:t>
            </a:r>
          </a:p>
        </p:txBody>
      </p:sp>
      <p:sp>
        <p:nvSpPr>
          <p:cNvPr id="67789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92275"/>
            <a:ext cx="2590800" cy="3978275"/>
          </a:xfrm>
        </p:spPr>
        <p:txBody>
          <a:bodyPr/>
          <a:lstStyle/>
          <a:p>
            <a:r>
              <a:rPr lang="en-US" sz="3100">
                <a:solidFill>
                  <a:srgbClr val="9933FF"/>
                </a:solidFill>
              </a:rPr>
              <a:t>Gain = 1.0</a:t>
            </a:r>
          </a:p>
          <a:p>
            <a:r>
              <a:rPr lang="en-US" sz="3100">
                <a:solidFill>
                  <a:srgbClr val="9933FF"/>
                </a:solidFill>
              </a:rPr>
              <a:t>QE ~ 100%</a:t>
            </a:r>
          </a:p>
          <a:p>
            <a:r>
              <a:rPr lang="en-US" sz="3100">
                <a:solidFill>
                  <a:srgbClr val="9933FF"/>
                </a:solidFill>
              </a:rPr>
              <a:t>Extremely Stable</a:t>
            </a:r>
          </a:p>
          <a:p>
            <a:r>
              <a:rPr lang="en-US" sz="3100">
                <a:solidFill>
                  <a:srgbClr val="9933FF"/>
                </a:solidFill>
              </a:rPr>
              <a:t>Large Dynamic Range</a:t>
            </a:r>
          </a:p>
        </p:txBody>
      </p:sp>
      <p:pic>
        <p:nvPicPr>
          <p:cNvPr id="6778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7"/>
          <a:stretch>
            <a:fillRect/>
          </a:stretch>
        </p:blipFill>
        <p:spPr bwMode="auto">
          <a:xfrm>
            <a:off x="3154363" y="893763"/>
            <a:ext cx="6035675" cy="358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04588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1BC90-8938-F04F-A43B-108E84CF3288}" type="slidenum">
              <a:rPr lang="en-US"/>
              <a:pPr/>
              <a:t>91</a:t>
            </a:fld>
            <a:endParaRPr lang="en-US"/>
          </a:p>
        </p:txBody>
      </p:sp>
      <p:sp>
        <p:nvSpPr>
          <p:cNvPr id="69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APD (Avalanche Photodiode)</a:t>
            </a:r>
          </a:p>
        </p:txBody>
      </p:sp>
      <p:sp>
        <p:nvSpPr>
          <p:cNvPr id="69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463675"/>
            <a:ext cx="9340850" cy="5470525"/>
          </a:xfrm>
        </p:spPr>
        <p:txBody>
          <a:bodyPr/>
          <a:lstStyle/>
          <a:p>
            <a:r>
              <a:rPr lang="en-US"/>
              <a:t>High Gain (100-1,000), High QE (~70%).</a:t>
            </a:r>
          </a:p>
          <a:p>
            <a:r>
              <a:rPr lang="en-US"/>
              <a:t>Then, why not replace PMTs?</a:t>
            </a:r>
          </a:p>
          <a:p>
            <a:r>
              <a:rPr lang="en-US">
                <a:solidFill>
                  <a:srgbClr val="FF3399"/>
                </a:solidFill>
              </a:rPr>
              <a:t>Drawbacks:</a:t>
            </a:r>
          </a:p>
          <a:p>
            <a:pPr lvl="1"/>
            <a:r>
              <a:rPr lang="en-US">
                <a:sym typeface="Symbol" charset="0"/>
              </a:rPr>
              <a:t> &lt;2, </a:t>
            </a:r>
            <a:r>
              <a:rPr lang="en-US"/>
              <a:t>ENF&gt;2 </a:t>
            </a:r>
            <a:r>
              <a:rPr lang="en-US">
                <a:sym typeface="Symbol" charset="0"/>
              </a:rPr>
              <a:t></a:t>
            </a:r>
            <a:r>
              <a:rPr lang="en-US"/>
              <a:t> Effectively QE &lt;35%.</a:t>
            </a:r>
          </a:p>
          <a:p>
            <a:pPr lvl="1"/>
            <a:r>
              <a:rPr lang="en-US"/>
              <a:t>Extremely Sensitive to Temperature and Voltage change.</a:t>
            </a:r>
          </a:p>
          <a:p>
            <a:pPr lvl="1"/>
            <a:r>
              <a:rPr lang="en-US"/>
              <a:t>Difficult to manufacture uniform, large area.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3540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9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9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9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F359-6141-5843-A9BB-438A8423FD86}" type="slidenum">
              <a:rPr lang="en-US"/>
              <a:pPr/>
              <a:t>92</a:t>
            </a:fld>
            <a:endParaRPr lang="en-US"/>
          </a:p>
        </p:txBody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350" y="1189038"/>
            <a:ext cx="9340850" cy="5470525"/>
          </a:xfrm>
        </p:spPr>
        <p:txBody>
          <a:bodyPr/>
          <a:lstStyle/>
          <a:p>
            <a:r>
              <a:rPr lang="en-US"/>
              <a:t>In vacuum, Silicon Photodiode instead of dynodes.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High Gain (1000-3000), we can count 1-5 photoelectrons.</a:t>
            </a:r>
          </a:p>
          <a:p>
            <a:r>
              <a:rPr lang="en-US"/>
              <a:t>Then, why not replace PMTs?</a:t>
            </a:r>
          </a:p>
        </p:txBody>
      </p:sp>
      <p:sp>
        <p:nvSpPr>
          <p:cNvPr id="69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HPD (Hybrid Photodiode)</a:t>
            </a:r>
          </a:p>
        </p:txBody>
      </p:sp>
      <p:grpSp>
        <p:nvGrpSpPr>
          <p:cNvPr id="696328" name="Group 8"/>
          <p:cNvGrpSpPr>
            <a:grpSpLocks/>
          </p:cNvGrpSpPr>
          <p:nvPr/>
        </p:nvGrpSpPr>
        <p:grpSpPr bwMode="auto">
          <a:xfrm>
            <a:off x="2468563" y="2789238"/>
            <a:ext cx="3475037" cy="1235075"/>
            <a:chOff x="2160" y="1786"/>
            <a:chExt cx="2189" cy="778"/>
          </a:xfrm>
        </p:grpSpPr>
        <p:sp>
          <p:nvSpPr>
            <p:cNvPr id="696324" name="Rectangle 4"/>
            <p:cNvSpPr>
              <a:spLocks noChangeArrowheads="1"/>
            </p:cNvSpPr>
            <p:nvPr/>
          </p:nvSpPr>
          <p:spPr bwMode="auto">
            <a:xfrm>
              <a:off x="2160" y="1786"/>
              <a:ext cx="2189" cy="778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325" name="Rectangle 5"/>
            <p:cNvSpPr>
              <a:spLocks noChangeArrowheads="1"/>
            </p:cNvSpPr>
            <p:nvPr/>
          </p:nvSpPr>
          <p:spPr bwMode="auto">
            <a:xfrm>
              <a:off x="2218" y="1814"/>
              <a:ext cx="2103" cy="87"/>
            </a:xfrm>
            <a:prstGeom prst="rect">
              <a:avLst/>
            </a:prstGeom>
            <a:solidFill>
              <a:srgbClr val="CC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FFCC00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326" name="Rectangle 6"/>
            <p:cNvSpPr>
              <a:spLocks noChangeArrowheads="1"/>
            </p:cNvSpPr>
            <p:nvPr/>
          </p:nvSpPr>
          <p:spPr bwMode="auto">
            <a:xfrm>
              <a:off x="2390" y="2218"/>
              <a:ext cx="1728" cy="172"/>
            </a:xfrm>
            <a:prstGeom prst="rect">
              <a:avLst/>
            </a:prstGeom>
            <a:solidFill>
              <a:srgbClr val="FFFF99"/>
            </a:solidFill>
            <a:ln w="38100">
              <a:solidFill>
                <a:srgbClr val="FF9900"/>
              </a:solidFill>
              <a:miter lim="800000"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96327" name="Text Box 7"/>
          <p:cNvSpPr txBox="1">
            <a:spLocks noChangeArrowheads="1"/>
          </p:cNvSpPr>
          <p:nvPr/>
        </p:nvSpPr>
        <p:spPr bwMode="auto">
          <a:xfrm>
            <a:off x="6080125" y="2468563"/>
            <a:ext cx="2349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9933FF"/>
                </a:solidFill>
              </a:rPr>
              <a:t>Photo Cathode</a:t>
            </a:r>
          </a:p>
        </p:txBody>
      </p:sp>
      <p:sp>
        <p:nvSpPr>
          <p:cNvPr id="696329" name="Text Box 9"/>
          <p:cNvSpPr txBox="1">
            <a:spLocks noChangeArrowheads="1"/>
          </p:cNvSpPr>
          <p:nvPr/>
        </p:nvSpPr>
        <p:spPr bwMode="auto">
          <a:xfrm>
            <a:off x="6172200" y="3429000"/>
            <a:ext cx="1689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9900"/>
                </a:solidFill>
              </a:rPr>
              <a:t>Silicon PD</a:t>
            </a:r>
          </a:p>
        </p:txBody>
      </p:sp>
      <p:sp>
        <p:nvSpPr>
          <p:cNvPr id="696330" name="Line 10"/>
          <p:cNvSpPr>
            <a:spLocks noChangeShapeType="1"/>
          </p:cNvSpPr>
          <p:nvPr/>
        </p:nvSpPr>
        <p:spPr bwMode="auto">
          <a:xfrm>
            <a:off x="3749675" y="3063875"/>
            <a:ext cx="0" cy="365125"/>
          </a:xfrm>
          <a:prstGeom prst="line">
            <a:avLst/>
          </a:prstGeom>
          <a:noFill/>
          <a:ln w="38100">
            <a:solidFill>
              <a:srgbClr val="0099CC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331" name="Line 11"/>
          <p:cNvSpPr>
            <a:spLocks noChangeShapeType="1"/>
          </p:cNvSpPr>
          <p:nvPr/>
        </p:nvSpPr>
        <p:spPr bwMode="auto">
          <a:xfrm>
            <a:off x="4114800" y="3063875"/>
            <a:ext cx="0" cy="365125"/>
          </a:xfrm>
          <a:prstGeom prst="line">
            <a:avLst/>
          </a:prstGeom>
          <a:noFill/>
          <a:ln w="38100">
            <a:solidFill>
              <a:srgbClr val="0099CC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332" name="Line 12"/>
          <p:cNvSpPr>
            <a:spLocks noChangeShapeType="1"/>
          </p:cNvSpPr>
          <p:nvPr/>
        </p:nvSpPr>
        <p:spPr bwMode="auto">
          <a:xfrm>
            <a:off x="4479925" y="3063875"/>
            <a:ext cx="0" cy="365125"/>
          </a:xfrm>
          <a:prstGeom prst="line">
            <a:avLst/>
          </a:prstGeom>
          <a:noFill/>
          <a:ln w="38100">
            <a:solidFill>
              <a:srgbClr val="0099CC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333" name="Text Box 13"/>
          <p:cNvSpPr txBox="1">
            <a:spLocks noChangeArrowheads="1"/>
          </p:cNvSpPr>
          <p:nvPr/>
        </p:nvSpPr>
        <p:spPr bwMode="auto">
          <a:xfrm>
            <a:off x="4864100" y="2995613"/>
            <a:ext cx="422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CC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99CC"/>
                </a:solidFill>
              </a:rPr>
              <a:t>e</a:t>
            </a:r>
            <a:r>
              <a:rPr lang="en-US" baseline="30000">
                <a:solidFill>
                  <a:srgbClr val="0099CC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3824943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F195C-92B4-4B45-B0CA-E97D5C3B7A85}" type="slidenum">
              <a:rPr lang="en-US"/>
              <a:pPr/>
              <a:t>93</a:t>
            </a:fld>
            <a:endParaRPr lang="en-US"/>
          </a:p>
        </p:txBody>
      </p:sp>
      <p:pic>
        <p:nvPicPr>
          <p:cNvPr id="107316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6012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315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defTabSz="903288"/>
            <a:r>
              <a:rPr lang="en-US"/>
              <a:t>CMS Detector under 4 Tesla</a:t>
            </a:r>
          </a:p>
        </p:txBody>
      </p:sp>
      <p:sp>
        <p:nvSpPr>
          <p:cNvPr id="1073157" name="Text Box 5"/>
          <p:cNvSpPr txBox="1">
            <a:spLocks noChangeArrowheads="1"/>
          </p:cNvSpPr>
          <p:nvPr/>
        </p:nvSpPr>
        <p:spPr bwMode="auto">
          <a:xfrm>
            <a:off x="3740150" y="5845175"/>
            <a:ext cx="1301194" cy="584693"/>
          </a:xfrm>
          <a:prstGeom prst="rect">
            <a:avLst/>
          </a:prstGeom>
          <a:noFill/>
          <a:ln w="50800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9" tIns="45679" rIns="91359" bIns="45679">
            <a:spAutoFit/>
          </a:bodyPr>
          <a:lstStyle/>
          <a:p>
            <a:r>
              <a:rPr lang="en-US" sz="3200" b="1">
                <a:solidFill>
                  <a:srgbClr val="FF00FF"/>
                </a:solidFill>
                <a:latin typeface="Arial Narrow" charset="0"/>
              </a:rPr>
              <a:t>4 Tesla</a:t>
            </a:r>
          </a:p>
        </p:txBody>
      </p:sp>
      <p:sp>
        <p:nvSpPr>
          <p:cNvPr id="1073158" name="Text Box 6"/>
          <p:cNvSpPr txBox="1">
            <a:spLocks noChangeArrowheads="1"/>
          </p:cNvSpPr>
          <p:nvPr/>
        </p:nvSpPr>
        <p:spPr bwMode="auto">
          <a:xfrm>
            <a:off x="1625600" y="5410200"/>
            <a:ext cx="563062" cy="461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9" tIns="45679" rIns="91359" bIns="45679">
            <a:spAutoFit/>
          </a:bodyPr>
          <a:lstStyle/>
          <a:p>
            <a:r>
              <a:rPr lang="en-US" sz="2400" b="1">
                <a:solidFill>
                  <a:srgbClr val="33CC33"/>
                </a:solidFill>
                <a:latin typeface="Arial Narrow" charset="0"/>
              </a:rPr>
              <a:t>EM</a:t>
            </a:r>
          </a:p>
        </p:txBody>
      </p:sp>
      <p:sp>
        <p:nvSpPr>
          <p:cNvPr id="1073159" name="Text Box 7"/>
          <p:cNvSpPr txBox="1">
            <a:spLocks noChangeArrowheads="1"/>
          </p:cNvSpPr>
          <p:nvPr/>
        </p:nvSpPr>
        <p:spPr bwMode="auto">
          <a:xfrm>
            <a:off x="2446338" y="5562600"/>
            <a:ext cx="1058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9" tIns="45679" rIns="91359" bIns="45679">
            <a:spAutoFit/>
          </a:bodyPr>
          <a:lstStyle/>
          <a:p>
            <a:r>
              <a:rPr lang="en-US" sz="2400" b="1">
                <a:solidFill>
                  <a:srgbClr val="000099"/>
                </a:solidFill>
                <a:latin typeface="Arial Narrow" charset="0"/>
              </a:rPr>
              <a:t>Hadron</a:t>
            </a:r>
          </a:p>
        </p:txBody>
      </p:sp>
      <p:grpSp>
        <p:nvGrpSpPr>
          <p:cNvPr id="1073164" name="Group 12"/>
          <p:cNvGrpSpPr>
            <a:grpSpLocks/>
          </p:cNvGrpSpPr>
          <p:nvPr/>
        </p:nvGrpSpPr>
        <p:grpSpPr bwMode="auto">
          <a:xfrm>
            <a:off x="1447800" y="5943603"/>
            <a:ext cx="1936750" cy="995363"/>
            <a:chOff x="912" y="3744"/>
            <a:chExt cx="1220" cy="627"/>
          </a:xfrm>
        </p:grpSpPr>
        <p:sp>
          <p:nvSpPr>
            <p:cNvPr id="1073160" name="Text Box 8"/>
            <p:cNvSpPr txBox="1">
              <a:spLocks noChangeArrowheads="1"/>
            </p:cNvSpPr>
            <p:nvPr/>
          </p:nvSpPr>
          <p:spPr bwMode="auto">
            <a:xfrm>
              <a:off x="912" y="3984"/>
              <a:ext cx="481" cy="291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359" tIns="45679" rIns="91359" bIns="45679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  <a:latin typeface="Arial Narrow" charset="0"/>
                </a:rPr>
                <a:t>APD</a:t>
              </a:r>
            </a:p>
          </p:txBody>
        </p:sp>
        <p:sp>
          <p:nvSpPr>
            <p:cNvPr id="1073161" name="Text Box 9"/>
            <p:cNvSpPr txBox="1">
              <a:spLocks noChangeArrowheads="1"/>
            </p:cNvSpPr>
            <p:nvPr/>
          </p:nvSpPr>
          <p:spPr bwMode="auto">
            <a:xfrm>
              <a:off x="1680" y="4080"/>
              <a:ext cx="452" cy="291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59" tIns="45679" rIns="91359" bIns="45679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  <a:latin typeface="Arial Narrow" charset="0"/>
                </a:rPr>
                <a:t>HPD</a:t>
              </a:r>
            </a:p>
          </p:txBody>
        </p:sp>
        <p:sp>
          <p:nvSpPr>
            <p:cNvPr id="1073162" name="Line 10"/>
            <p:cNvSpPr>
              <a:spLocks noChangeShapeType="1"/>
            </p:cNvSpPr>
            <p:nvPr/>
          </p:nvSpPr>
          <p:spPr bwMode="auto">
            <a:xfrm>
              <a:off x="1152" y="3744"/>
              <a:ext cx="0" cy="24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1073163" name="Line 11"/>
            <p:cNvSpPr>
              <a:spLocks noChangeShapeType="1"/>
            </p:cNvSpPr>
            <p:nvPr/>
          </p:nvSpPr>
          <p:spPr bwMode="auto">
            <a:xfrm>
              <a:off x="1920" y="3840"/>
              <a:ext cx="0" cy="24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70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73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4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B0490-78E0-A645-B842-EFE99DED4C83}" type="slidenum">
              <a:rPr lang="en-US"/>
              <a:pPr/>
              <a:t>94</a:t>
            </a:fld>
            <a:endParaRPr lang="en-US"/>
          </a:p>
        </p:txBody>
      </p:sp>
      <p:sp>
        <p:nvSpPr>
          <p:cNvPr id="881667" name="Text Box 3"/>
          <p:cNvSpPr txBox="1">
            <a:spLocks noChangeArrowheads="1"/>
          </p:cNvSpPr>
          <p:nvPr/>
        </p:nvSpPr>
        <p:spPr bwMode="auto">
          <a:xfrm>
            <a:off x="0" y="152400"/>
            <a:ext cx="9448800" cy="53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0" hangingPunct="0">
              <a:lnSpc>
                <a:spcPct val="75000"/>
              </a:lnSpc>
            </a:pPr>
            <a:r>
              <a:rPr lang="en-US" sz="3600" b="1" dirty="0">
                <a:solidFill>
                  <a:srgbClr val="A50021"/>
                </a:solidFill>
                <a:latin typeface="+mj-lt"/>
              </a:rPr>
              <a:t>CMS HCAL Multi pixel HPD</a:t>
            </a:r>
            <a:r>
              <a:rPr lang="ja-JP" altLang="en-US" sz="3600" b="1" dirty="0">
                <a:solidFill>
                  <a:srgbClr val="A50021"/>
                </a:solidFill>
                <a:latin typeface="+mj-lt"/>
                <a:ea typeface="MS PGothic" charset="0"/>
                <a:cs typeface="MS PGothic" charset="0"/>
              </a:rPr>
              <a:t>　</a:t>
            </a:r>
            <a:r>
              <a:rPr lang="en-US" altLang="ja-JP" sz="3600" b="1" dirty="0">
                <a:solidFill>
                  <a:srgbClr val="A50021"/>
                </a:solidFill>
                <a:latin typeface="+mj-lt"/>
                <a:ea typeface="MS PGothic" charset="0"/>
                <a:cs typeface="MS PGothic" charset="0"/>
              </a:rPr>
              <a:t>(DEP</a:t>
            </a:r>
            <a:r>
              <a:rPr lang="en-US" altLang="ja-JP" sz="3600" b="1" dirty="0" smtClean="0">
                <a:solidFill>
                  <a:srgbClr val="A50021"/>
                </a:solidFill>
                <a:latin typeface="+mj-lt"/>
                <a:ea typeface="MS PGothic" charset="0"/>
                <a:cs typeface="MS PGothic" charset="0"/>
              </a:rPr>
              <a:t>)</a:t>
            </a:r>
            <a:endParaRPr lang="en-US" altLang="ja-JP" sz="3600" b="1" dirty="0">
              <a:solidFill>
                <a:srgbClr val="A50021"/>
              </a:solidFill>
              <a:latin typeface="+mj-lt"/>
              <a:ea typeface="MS PGothic" charset="0"/>
              <a:cs typeface="MS PGothic" charset="0"/>
            </a:endParaRPr>
          </a:p>
        </p:txBody>
      </p:sp>
      <p:pic>
        <p:nvPicPr>
          <p:cNvPr id="881668" name="Picture 4" descr="HP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38" y="1185863"/>
            <a:ext cx="5414962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81669" name="Group 5"/>
          <p:cNvGrpSpPr>
            <a:grpSpLocks/>
          </p:cNvGrpSpPr>
          <p:nvPr/>
        </p:nvGrpSpPr>
        <p:grpSpPr bwMode="auto">
          <a:xfrm>
            <a:off x="969963" y="2193925"/>
            <a:ext cx="2881312" cy="1463675"/>
            <a:chOff x="2055" y="1713"/>
            <a:chExt cx="1728" cy="864"/>
          </a:xfrm>
        </p:grpSpPr>
        <p:sp>
          <p:nvSpPr>
            <p:cNvPr id="881670" name="Freeform 6" descr="Light vertical"/>
            <p:cNvSpPr>
              <a:spLocks/>
            </p:cNvSpPr>
            <p:nvPr/>
          </p:nvSpPr>
          <p:spPr bwMode="auto">
            <a:xfrm>
              <a:off x="2055" y="1713"/>
              <a:ext cx="1728" cy="288"/>
            </a:xfrm>
            <a:custGeom>
              <a:avLst/>
              <a:gdLst>
                <a:gd name="T0" fmla="*/ 1728 w 1728"/>
                <a:gd name="T1" fmla="*/ 144 h 288"/>
                <a:gd name="T2" fmla="*/ 1488 w 1728"/>
                <a:gd name="T3" fmla="*/ 144 h 288"/>
                <a:gd name="T4" fmla="*/ 1392 w 1728"/>
                <a:gd name="T5" fmla="*/ 288 h 288"/>
                <a:gd name="T6" fmla="*/ 240 w 1728"/>
                <a:gd name="T7" fmla="*/ 288 h 288"/>
                <a:gd name="T8" fmla="*/ 192 w 1728"/>
                <a:gd name="T9" fmla="*/ 144 h 288"/>
                <a:gd name="T10" fmla="*/ 0 w 1728"/>
                <a:gd name="T11" fmla="*/ 144 h 288"/>
                <a:gd name="T12" fmla="*/ 0 w 1728"/>
                <a:gd name="T13" fmla="*/ 0 h 288"/>
                <a:gd name="T14" fmla="*/ 1728 w 1728"/>
                <a:gd name="T15" fmla="*/ 0 h 288"/>
                <a:gd name="T16" fmla="*/ 1728 w 1728"/>
                <a:gd name="T17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8" h="288">
                  <a:moveTo>
                    <a:pt x="1728" y="144"/>
                  </a:moveTo>
                  <a:lnTo>
                    <a:pt x="1488" y="144"/>
                  </a:lnTo>
                  <a:lnTo>
                    <a:pt x="1392" y="288"/>
                  </a:lnTo>
                  <a:lnTo>
                    <a:pt x="240" y="288"/>
                  </a:lnTo>
                  <a:lnTo>
                    <a:pt x="192" y="144"/>
                  </a:lnTo>
                  <a:lnTo>
                    <a:pt x="0" y="144"/>
                  </a:lnTo>
                  <a:lnTo>
                    <a:pt x="0" y="0"/>
                  </a:lnTo>
                  <a:lnTo>
                    <a:pt x="1728" y="0"/>
                  </a:lnTo>
                  <a:lnTo>
                    <a:pt x="1728" y="144"/>
                  </a:lnTo>
                  <a:close/>
                </a:path>
              </a:pathLst>
            </a:custGeom>
            <a:pattFill prst="ltVert">
              <a:fgClr>
                <a:srgbClr val="000000"/>
              </a:fgClr>
              <a:bgClr>
                <a:srgbClr val="FFFFFF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671" name="Line 7"/>
            <p:cNvSpPr>
              <a:spLocks noChangeShapeType="1"/>
            </p:cNvSpPr>
            <p:nvPr/>
          </p:nvSpPr>
          <p:spPr bwMode="auto">
            <a:xfrm>
              <a:off x="2343" y="2385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672" name="Line 8"/>
            <p:cNvSpPr>
              <a:spLocks noChangeShapeType="1"/>
            </p:cNvSpPr>
            <p:nvPr/>
          </p:nvSpPr>
          <p:spPr bwMode="auto">
            <a:xfrm>
              <a:off x="2775" y="2385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673" name="Line 9"/>
            <p:cNvSpPr>
              <a:spLocks noChangeShapeType="1"/>
            </p:cNvSpPr>
            <p:nvPr/>
          </p:nvSpPr>
          <p:spPr bwMode="auto">
            <a:xfrm>
              <a:off x="2919" y="2385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674" name="Line 10"/>
            <p:cNvSpPr>
              <a:spLocks noChangeShapeType="1"/>
            </p:cNvSpPr>
            <p:nvPr/>
          </p:nvSpPr>
          <p:spPr bwMode="auto">
            <a:xfrm>
              <a:off x="3111" y="2385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675" name="Line 11"/>
            <p:cNvSpPr>
              <a:spLocks noChangeShapeType="1"/>
            </p:cNvSpPr>
            <p:nvPr/>
          </p:nvSpPr>
          <p:spPr bwMode="auto">
            <a:xfrm>
              <a:off x="3303" y="2385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676" name="Line 12"/>
            <p:cNvSpPr>
              <a:spLocks noChangeShapeType="1"/>
            </p:cNvSpPr>
            <p:nvPr/>
          </p:nvSpPr>
          <p:spPr bwMode="auto">
            <a:xfrm>
              <a:off x="3447" y="2385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677" name="Line 13"/>
            <p:cNvSpPr>
              <a:spLocks noChangeShapeType="1"/>
            </p:cNvSpPr>
            <p:nvPr/>
          </p:nvSpPr>
          <p:spPr bwMode="auto">
            <a:xfrm>
              <a:off x="2487" y="2385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678" name="Line 14"/>
            <p:cNvSpPr>
              <a:spLocks noChangeShapeType="1"/>
            </p:cNvSpPr>
            <p:nvPr/>
          </p:nvSpPr>
          <p:spPr bwMode="auto">
            <a:xfrm>
              <a:off x="2631" y="2385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679" name="Rectangle 15"/>
            <p:cNvSpPr>
              <a:spLocks noChangeArrowheads="1"/>
            </p:cNvSpPr>
            <p:nvPr/>
          </p:nvSpPr>
          <p:spPr bwMode="auto">
            <a:xfrm>
              <a:off x="2295" y="2193"/>
              <a:ext cx="1248" cy="48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81680" name="Group 16"/>
            <p:cNvGrpSpPr>
              <a:grpSpLocks/>
            </p:cNvGrpSpPr>
            <p:nvPr/>
          </p:nvGrpSpPr>
          <p:grpSpPr bwMode="auto">
            <a:xfrm>
              <a:off x="2055" y="1857"/>
              <a:ext cx="1728" cy="528"/>
              <a:chOff x="576" y="1968"/>
              <a:chExt cx="1728" cy="528"/>
            </a:xfrm>
          </p:grpSpPr>
          <p:sp>
            <p:nvSpPr>
              <p:cNvPr id="881681" name="Rectangle 17"/>
              <p:cNvSpPr>
                <a:spLocks noChangeArrowheads="1"/>
              </p:cNvSpPr>
              <p:nvPr/>
            </p:nvSpPr>
            <p:spPr bwMode="auto">
              <a:xfrm>
                <a:off x="2112" y="1968"/>
                <a:ext cx="192" cy="432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682" name="Rectangle 18"/>
              <p:cNvSpPr>
                <a:spLocks noChangeArrowheads="1"/>
              </p:cNvSpPr>
              <p:nvPr/>
            </p:nvSpPr>
            <p:spPr bwMode="auto">
              <a:xfrm>
                <a:off x="576" y="1968"/>
                <a:ext cx="192" cy="432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683" name="Rectangle 19"/>
              <p:cNvSpPr>
                <a:spLocks noChangeArrowheads="1"/>
              </p:cNvSpPr>
              <p:nvPr/>
            </p:nvSpPr>
            <p:spPr bwMode="auto">
              <a:xfrm>
                <a:off x="576" y="2400"/>
                <a:ext cx="1728" cy="96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684" name="Oval 20"/>
              <p:cNvSpPr>
                <a:spLocks noChangeArrowheads="1"/>
              </p:cNvSpPr>
              <p:nvPr/>
            </p:nvSpPr>
            <p:spPr bwMode="auto">
              <a:xfrm>
                <a:off x="864" y="2352"/>
                <a:ext cx="48" cy="48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685" name="Oval 21"/>
              <p:cNvSpPr>
                <a:spLocks noChangeArrowheads="1"/>
              </p:cNvSpPr>
              <p:nvPr/>
            </p:nvSpPr>
            <p:spPr bwMode="auto">
              <a:xfrm>
                <a:off x="1152" y="2352"/>
                <a:ext cx="48" cy="48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686" name="Oval 22"/>
              <p:cNvSpPr>
                <a:spLocks noChangeArrowheads="1"/>
              </p:cNvSpPr>
              <p:nvPr/>
            </p:nvSpPr>
            <p:spPr bwMode="auto">
              <a:xfrm>
                <a:off x="1296" y="2352"/>
                <a:ext cx="48" cy="48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687" name="Oval 23"/>
              <p:cNvSpPr>
                <a:spLocks noChangeArrowheads="1"/>
              </p:cNvSpPr>
              <p:nvPr/>
            </p:nvSpPr>
            <p:spPr bwMode="auto">
              <a:xfrm>
                <a:off x="1440" y="2352"/>
                <a:ext cx="48" cy="48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688" name="Oval 24"/>
              <p:cNvSpPr>
                <a:spLocks noChangeArrowheads="1"/>
              </p:cNvSpPr>
              <p:nvPr/>
            </p:nvSpPr>
            <p:spPr bwMode="auto">
              <a:xfrm>
                <a:off x="1632" y="2352"/>
                <a:ext cx="48" cy="48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689" name="Oval 25"/>
              <p:cNvSpPr>
                <a:spLocks noChangeArrowheads="1"/>
              </p:cNvSpPr>
              <p:nvPr/>
            </p:nvSpPr>
            <p:spPr bwMode="auto">
              <a:xfrm>
                <a:off x="1824" y="2352"/>
                <a:ext cx="48" cy="48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690" name="Oval 26"/>
              <p:cNvSpPr>
                <a:spLocks noChangeArrowheads="1"/>
              </p:cNvSpPr>
              <p:nvPr/>
            </p:nvSpPr>
            <p:spPr bwMode="auto">
              <a:xfrm>
                <a:off x="1968" y="2352"/>
                <a:ext cx="48" cy="48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1691" name="Oval 27"/>
              <p:cNvSpPr>
                <a:spLocks noChangeArrowheads="1"/>
              </p:cNvSpPr>
              <p:nvPr/>
            </p:nvSpPr>
            <p:spPr bwMode="auto">
              <a:xfrm>
                <a:off x="1008" y="2352"/>
                <a:ext cx="48" cy="48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81692" name="Text Box 28"/>
          <p:cNvSpPr txBox="1">
            <a:spLocks noChangeArrowheads="1"/>
          </p:cNvSpPr>
          <p:nvPr/>
        </p:nvSpPr>
        <p:spPr bwMode="auto">
          <a:xfrm>
            <a:off x="2833688" y="3824288"/>
            <a:ext cx="1333500" cy="67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900">
                <a:solidFill>
                  <a:srgbClr val="6600FF"/>
                </a:solidFill>
                <a:latin typeface="Arial" charset="0"/>
              </a:rPr>
              <a:t>PIN Diode</a:t>
            </a:r>
          </a:p>
          <a:p>
            <a:pPr eaLnBrk="0" hangingPunct="0"/>
            <a:r>
              <a:rPr lang="en-US" sz="1900">
                <a:solidFill>
                  <a:srgbClr val="6600FF"/>
                </a:solidFill>
                <a:latin typeface="Arial" charset="0"/>
              </a:rPr>
              <a:t> array</a:t>
            </a:r>
            <a:endParaRPr lang="en-US" sz="2500">
              <a:solidFill>
                <a:srgbClr val="6600FF"/>
              </a:solidFill>
              <a:latin typeface="Arial" charset="0"/>
            </a:endParaRPr>
          </a:p>
        </p:txBody>
      </p:sp>
      <p:sp>
        <p:nvSpPr>
          <p:cNvPr id="881693" name="Text Box 29"/>
          <p:cNvSpPr txBox="1">
            <a:spLocks noChangeArrowheads="1"/>
          </p:cNvSpPr>
          <p:nvPr/>
        </p:nvSpPr>
        <p:spPr bwMode="auto">
          <a:xfrm>
            <a:off x="1074738" y="1662113"/>
            <a:ext cx="1936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189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13" tIns="48257" rIns="96513" bIns="48257" anchor="ctr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0" hangingPunct="0"/>
            <a:endParaRPr lang="en-US" sz="2500">
              <a:solidFill>
                <a:srgbClr val="6600FF"/>
              </a:solidFill>
              <a:latin typeface="Arial" charset="0"/>
            </a:endParaRPr>
          </a:p>
        </p:txBody>
      </p:sp>
      <p:sp>
        <p:nvSpPr>
          <p:cNvPr id="881694" name="Line 30"/>
          <p:cNvSpPr>
            <a:spLocks noChangeShapeType="1"/>
          </p:cNvSpPr>
          <p:nvPr/>
        </p:nvSpPr>
        <p:spPr bwMode="auto">
          <a:xfrm flipH="1" flipV="1">
            <a:off x="3302000" y="3089275"/>
            <a:ext cx="46038" cy="814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189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695" name="Text Box 31"/>
          <p:cNvSpPr txBox="1">
            <a:spLocks noChangeArrowheads="1"/>
          </p:cNvSpPr>
          <p:nvPr/>
        </p:nvSpPr>
        <p:spPr bwMode="auto">
          <a:xfrm>
            <a:off x="169863" y="3824288"/>
            <a:ext cx="2625725" cy="38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189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13" tIns="48257" rIns="96513" bIns="48257" anchor="ctr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1900">
                <a:solidFill>
                  <a:srgbClr val="6600FF"/>
                </a:solidFill>
                <a:latin typeface="Arial" charset="0"/>
              </a:rPr>
              <a:t>Ceramic feedthrough</a:t>
            </a:r>
          </a:p>
        </p:txBody>
      </p:sp>
      <p:sp>
        <p:nvSpPr>
          <p:cNvPr id="881696" name="Line 32"/>
          <p:cNvSpPr>
            <a:spLocks noChangeShapeType="1"/>
          </p:cNvSpPr>
          <p:nvPr/>
        </p:nvSpPr>
        <p:spPr bwMode="auto">
          <a:xfrm flipV="1">
            <a:off x="820738" y="3332163"/>
            <a:ext cx="639762" cy="525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189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697" name="Text Box 33"/>
          <p:cNvSpPr txBox="1">
            <a:spLocks noChangeArrowheads="1"/>
          </p:cNvSpPr>
          <p:nvPr/>
        </p:nvSpPr>
        <p:spPr bwMode="auto">
          <a:xfrm>
            <a:off x="2749550" y="1468438"/>
            <a:ext cx="1484313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189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13" tIns="48257" rIns="96513" bIns="48257" anchor="ctr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1900">
                <a:solidFill>
                  <a:srgbClr val="6600FF"/>
                </a:solidFill>
                <a:latin typeface="Arial" charset="0"/>
              </a:rPr>
              <a:t>Fiber-Optic</a:t>
            </a:r>
          </a:p>
          <a:p>
            <a:pPr algn="ctr" eaLnBrk="0" hangingPunct="0"/>
            <a:r>
              <a:rPr lang="en-US" sz="1900">
                <a:solidFill>
                  <a:srgbClr val="6600FF"/>
                </a:solidFill>
                <a:latin typeface="Arial" charset="0"/>
              </a:rPr>
              <a:t>Window</a:t>
            </a:r>
          </a:p>
        </p:txBody>
      </p:sp>
      <p:sp>
        <p:nvSpPr>
          <p:cNvPr id="881698" name="Text Box 34"/>
          <p:cNvSpPr txBox="1">
            <a:spLocks noChangeArrowheads="1"/>
          </p:cNvSpPr>
          <p:nvPr/>
        </p:nvSpPr>
        <p:spPr bwMode="auto">
          <a:xfrm>
            <a:off x="-61913" y="1466850"/>
            <a:ext cx="2747963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189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13" tIns="48257" rIns="96513" bIns="48257" anchor="ctr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1900">
                <a:solidFill>
                  <a:srgbClr val="6600FF"/>
                </a:solidFill>
                <a:latin typeface="Arial" charset="0"/>
              </a:rPr>
              <a:t>Photocathode (-10 kV)</a:t>
            </a:r>
          </a:p>
        </p:txBody>
      </p:sp>
      <p:sp>
        <p:nvSpPr>
          <p:cNvPr id="881699" name="Line 35"/>
          <p:cNvSpPr>
            <a:spLocks noChangeShapeType="1"/>
          </p:cNvSpPr>
          <p:nvPr/>
        </p:nvSpPr>
        <p:spPr bwMode="auto">
          <a:xfrm>
            <a:off x="1301750" y="1870075"/>
            <a:ext cx="479425" cy="812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189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700" name="Text Box 36"/>
          <p:cNvSpPr txBox="1">
            <a:spLocks noChangeArrowheads="1"/>
          </p:cNvSpPr>
          <p:nvPr/>
        </p:nvSpPr>
        <p:spPr bwMode="auto">
          <a:xfrm>
            <a:off x="2181225" y="2682875"/>
            <a:ext cx="285750" cy="2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189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300">
                <a:solidFill>
                  <a:srgbClr val="6600FF"/>
                </a:solidFill>
                <a:latin typeface="Arial" charset="0"/>
              </a:rPr>
              <a:t>e</a:t>
            </a:r>
          </a:p>
        </p:txBody>
      </p:sp>
      <p:sp>
        <p:nvSpPr>
          <p:cNvPr id="881701" name="Line 37"/>
          <p:cNvSpPr>
            <a:spLocks noChangeShapeType="1"/>
          </p:cNvSpPr>
          <p:nvPr/>
        </p:nvSpPr>
        <p:spPr bwMode="auto">
          <a:xfrm>
            <a:off x="2420938" y="2682875"/>
            <a:ext cx="0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189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81702" name="Text Box 38"/>
          <p:cNvSpPr txBox="1">
            <a:spLocks noChangeArrowheads="1"/>
          </p:cNvSpPr>
          <p:nvPr/>
        </p:nvSpPr>
        <p:spPr bwMode="auto">
          <a:xfrm>
            <a:off x="4225925" y="4954588"/>
            <a:ext cx="3670300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500">
                <a:solidFill>
                  <a:srgbClr val="6600FF"/>
                </a:solidFill>
                <a:latin typeface="Arial" charset="0"/>
              </a:rPr>
              <a:t>19 channel pixel layout</a:t>
            </a:r>
          </a:p>
          <a:p>
            <a:pPr eaLnBrk="0" hangingPunct="0"/>
            <a:endParaRPr lang="en-US" sz="2500">
              <a:solidFill>
                <a:srgbClr val="6600FF"/>
              </a:solidFill>
              <a:latin typeface="Arial" charset="0"/>
            </a:endParaRPr>
          </a:p>
          <a:p>
            <a:pPr eaLnBrk="0" hangingPunct="0"/>
            <a:r>
              <a:rPr lang="en-US" sz="1900">
                <a:solidFill>
                  <a:srgbClr val="6600FF"/>
                </a:solidFill>
                <a:latin typeface="Arial" charset="0"/>
              </a:rPr>
              <a:t>pixel size: 5.4 mm flat-flat</a:t>
            </a:r>
          </a:p>
          <a:p>
            <a:pPr eaLnBrk="0" hangingPunct="0"/>
            <a:r>
              <a:rPr lang="en-US" sz="1900">
                <a:solidFill>
                  <a:srgbClr val="6600FF"/>
                </a:solidFill>
                <a:latin typeface="Arial" charset="0"/>
              </a:rPr>
              <a:t>gap between pixels:  0.04 mm</a:t>
            </a:r>
            <a:endParaRPr lang="en-US" sz="2500">
              <a:solidFill>
                <a:srgbClr val="6600FF"/>
              </a:solidFill>
              <a:latin typeface="Arial" charset="0"/>
            </a:endParaRPr>
          </a:p>
        </p:txBody>
      </p:sp>
      <p:sp>
        <p:nvSpPr>
          <p:cNvPr id="881703" name="Line 39"/>
          <p:cNvSpPr>
            <a:spLocks noChangeShapeType="1"/>
          </p:cNvSpPr>
          <p:nvPr/>
        </p:nvSpPr>
        <p:spPr bwMode="auto">
          <a:xfrm>
            <a:off x="846138" y="2668588"/>
            <a:ext cx="0" cy="487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704" name="Text Box 40"/>
          <p:cNvSpPr txBox="1">
            <a:spLocks noChangeArrowheads="1"/>
          </p:cNvSpPr>
          <p:nvPr/>
        </p:nvSpPr>
        <p:spPr bwMode="auto">
          <a:xfrm>
            <a:off x="0" y="2743200"/>
            <a:ext cx="939800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513" tIns="48257" rIns="96513" bIns="48257">
            <a:spAutoFit/>
          </a:bodyPr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82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667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4493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33575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700">
                <a:solidFill>
                  <a:srgbClr val="6600FF"/>
                </a:solidFill>
                <a:latin typeface="Arial" charset="0"/>
              </a:rPr>
              <a:t>3.4 mm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962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CEF7-D732-5A4B-83B7-73D3B05C44A9}" type="slidenum">
              <a:rPr lang="en-US"/>
              <a:pPr/>
              <a:t>95</a:t>
            </a:fld>
            <a:endParaRPr lang="en-US"/>
          </a:p>
        </p:txBody>
      </p:sp>
      <p:pic>
        <p:nvPicPr>
          <p:cNvPr id="1132546" name="Picture 2" descr="y-LHCb-reoptimized"/>
          <p:cNvPicPr>
            <a:picLocks noChangeAspect="1" noChangeArrowheads="1"/>
          </p:cNvPicPr>
          <p:nvPr/>
        </p:nvPicPr>
        <p:blipFill>
          <a:blip r:embed="rId3">
            <a:lum bright="-6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8382000" cy="607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25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en-US" sz="4800"/>
              <a:t>LHCb experiment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Katsushi Arisaka, UCLA</a:t>
            </a:r>
            <a:endParaRPr lang="en-US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524000" y="3200400"/>
            <a:ext cx="1219200" cy="42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6661" tIns="48331" rIns="96661" bIns="4833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100" b="1" dirty="0" smtClean="0">
                <a:solidFill>
                  <a:srgbClr val="FF00FF"/>
                </a:solidFill>
                <a:latin typeface="+mn-lt"/>
              </a:rPr>
              <a:t>RICH</a:t>
            </a:r>
            <a:endParaRPr lang="en-US" altLang="ja-JP" sz="21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886200" y="2819400"/>
            <a:ext cx="1219200" cy="42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6661" tIns="48331" rIns="96661" bIns="4833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100" b="1" dirty="0" smtClean="0">
                <a:solidFill>
                  <a:srgbClr val="FF00FF"/>
                </a:solidFill>
                <a:latin typeface="+mn-lt"/>
              </a:rPr>
              <a:t>RICH</a:t>
            </a:r>
            <a:endParaRPr lang="en-US" altLang="ja-JP" sz="2100" b="1" dirty="0">
              <a:solidFill>
                <a:srgbClr val="FF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2420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10/28/2012</a:t>
            </a:r>
            <a:endParaRPr lang="en-US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54CC0-BFF4-F84A-9C75-51784F10E59F}" type="slidenum">
              <a:rPr lang="en-US"/>
              <a:pPr/>
              <a:t>96</a:t>
            </a:fld>
            <a:endParaRPr lang="en-US"/>
          </a:p>
        </p:txBody>
      </p:sp>
      <p:sp>
        <p:nvSpPr>
          <p:cNvPr id="1144834" name="Rectangle 2"/>
          <p:cNvSpPr>
            <a:spLocks noChangeArrowheads="1"/>
          </p:cNvSpPr>
          <p:nvPr/>
        </p:nvSpPr>
        <p:spPr bwMode="auto">
          <a:xfrm>
            <a:off x="228600" y="0"/>
            <a:ext cx="90678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34" tIns="46018" rIns="92034" bIns="46018" anchor="ctr"/>
          <a:lstStyle/>
          <a:p>
            <a:pPr algn="ctr">
              <a:lnSpc>
                <a:spcPct val="80000"/>
              </a:lnSpc>
            </a:pPr>
            <a:r>
              <a:rPr lang="en-US" sz="4000" b="1" dirty="0">
                <a:solidFill>
                  <a:srgbClr val="A50021"/>
                </a:solidFill>
                <a:latin typeface="+mj-lt"/>
              </a:rPr>
              <a:t>The pixel HPD by </a:t>
            </a:r>
            <a:r>
              <a:rPr lang="en-US" sz="4000" b="1" dirty="0" smtClean="0">
                <a:solidFill>
                  <a:srgbClr val="A50021"/>
                </a:solidFill>
                <a:latin typeface="+mj-lt"/>
              </a:rPr>
              <a:t>DEP (for </a:t>
            </a:r>
            <a:r>
              <a:rPr lang="en-US" sz="4000" b="1" dirty="0" err="1" smtClean="0">
                <a:solidFill>
                  <a:srgbClr val="A50021"/>
                </a:solidFill>
                <a:latin typeface="+mj-lt"/>
              </a:rPr>
              <a:t>LHCb</a:t>
            </a:r>
            <a:r>
              <a:rPr lang="en-US" sz="4000" b="1" dirty="0" smtClean="0">
                <a:solidFill>
                  <a:srgbClr val="A50021"/>
                </a:solidFill>
                <a:latin typeface="+mj-lt"/>
              </a:rPr>
              <a:t>)   </a:t>
            </a:r>
            <a:endParaRPr lang="en-US" sz="4000" b="1" dirty="0">
              <a:solidFill>
                <a:srgbClr val="A50021"/>
              </a:solidFill>
              <a:latin typeface="+mj-lt"/>
            </a:endParaRPr>
          </a:p>
        </p:txBody>
      </p:sp>
      <p:grpSp>
        <p:nvGrpSpPr>
          <p:cNvPr id="1144835" name="Group 3"/>
          <p:cNvGrpSpPr>
            <a:grpSpLocks/>
          </p:cNvGrpSpPr>
          <p:nvPr/>
        </p:nvGrpSpPr>
        <p:grpSpPr bwMode="auto">
          <a:xfrm>
            <a:off x="228600" y="990600"/>
            <a:ext cx="5181600" cy="4572000"/>
            <a:chOff x="432" y="912"/>
            <a:chExt cx="2976" cy="2304"/>
          </a:xfrm>
        </p:grpSpPr>
        <p:sp>
          <p:nvSpPr>
            <p:cNvPr id="1144836" name="Rectangle 4"/>
            <p:cNvSpPr>
              <a:spLocks noChangeArrowheads="1"/>
            </p:cNvSpPr>
            <p:nvPr/>
          </p:nvSpPr>
          <p:spPr bwMode="auto">
            <a:xfrm>
              <a:off x="432" y="912"/>
              <a:ext cx="2976" cy="230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144837" name="Picture 5" descr="tube_LEB9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960"/>
              <a:ext cx="2832" cy="2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pic>
        <p:nvPicPr>
          <p:cNvPr id="1144838" name="Picture 6" descr="DSCN01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1066800"/>
            <a:ext cx="3524250" cy="5313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35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4839" name="Text Box 7"/>
          <p:cNvSpPr txBox="1">
            <a:spLocks noChangeArrowheads="1"/>
          </p:cNvSpPr>
          <p:nvPr/>
        </p:nvSpPr>
        <p:spPr bwMode="auto">
          <a:xfrm>
            <a:off x="304800" y="5791200"/>
            <a:ext cx="5464175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9" tIns="45699" rIns="91399" bIns="45699">
            <a:spAutoFit/>
          </a:bodyPr>
          <a:lstStyle/>
          <a:p>
            <a:pPr algn="l" eaLnBrk="0" hangingPunct="0"/>
            <a:r>
              <a:rPr lang="en-US" sz="1600">
                <a:solidFill>
                  <a:srgbClr val="3366FF"/>
                </a:solidFill>
                <a:latin typeface="Century Gothic" charset="0"/>
              </a:rPr>
              <a:t>Advantages of this hybrid, pixel structure:</a:t>
            </a:r>
          </a:p>
          <a:p>
            <a:pPr algn="l" eaLnBrk="0" hangingPunct="0"/>
            <a:endParaRPr lang="en-US" sz="600">
              <a:solidFill>
                <a:srgbClr val="3366FF"/>
              </a:solidFill>
              <a:latin typeface="Century Gothic" charset="0"/>
            </a:endParaRPr>
          </a:p>
          <a:p>
            <a:pPr algn="l" eaLnBrk="0" hangingPunct="0"/>
            <a:r>
              <a:rPr lang="en-US" sz="1600">
                <a:solidFill>
                  <a:srgbClr val="3366FF"/>
                </a:solidFill>
                <a:latin typeface="Century Gothic" charset="0"/>
              </a:rPr>
              <a:t>low noise: excellent resolution of single photoelectrons</a:t>
            </a:r>
          </a:p>
          <a:p>
            <a:pPr algn="l" eaLnBrk="0" hangingPunct="0"/>
            <a:r>
              <a:rPr lang="en-US" sz="1600">
                <a:solidFill>
                  <a:srgbClr val="3366FF"/>
                </a:solidFill>
                <a:latin typeface="Century Gothic" charset="0"/>
              </a:rPr>
              <a:t>high channel number/density</a:t>
            </a:r>
          </a:p>
        </p:txBody>
      </p:sp>
      <p:sp>
        <p:nvSpPr>
          <p:cNvPr id="1144844" name="Text Box 12"/>
          <p:cNvSpPr txBox="1">
            <a:spLocks noChangeArrowheads="1"/>
          </p:cNvSpPr>
          <p:nvPr/>
        </p:nvSpPr>
        <p:spPr bwMode="auto">
          <a:xfrm>
            <a:off x="6553200" y="6324600"/>
            <a:ext cx="22145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9" tIns="45699" rIns="91399" bIns="45699">
            <a:spAutoFit/>
          </a:bodyPr>
          <a:lstStyle/>
          <a:p>
            <a:pPr algn="l" eaLnBrk="0" hangingPunct="0"/>
            <a:r>
              <a:rPr lang="en-US" sz="1600">
                <a:solidFill>
                  <a:srgbClr val="3366FF"/>
                </a:solidFill>
                <a:latin typeface="Century Gothic" charset="0"/>
              </a:rPr>
              <a:t>DEP, The Netherlands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133600" y="7010400"/>
            <a:ext cx="5562600" cy="381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Katsushi Arisaka, UCLA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71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7F7F7F"/>
                </a:solidFill>
              </a:rPr>
              <a:t>10/28/2012</a:t>
            </a:r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7168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7F7F7F"/>
                </a:solidFill>
              </a:rPr>
              <a:t>Katsushi Arisaka, UCLA</a:t>
            </a:r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716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A137C5E-7CF9-4F4D-8803-EFEC0A5D7BB1}" type="slidenum">
              <a:rPr lang="en-US" sz="1500">
                <a:solidFill>
                  <a:srgbClr val="7F7F7F"/>
                </a:solidFill>
              </a:rPr>
              <a:pPr eaLnBrk="1" hangingPunct="1"/>
              <a:t>97</a:t>
            </a:fld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716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Hamamatsu Hybrid APD</a:t>
            </a:r>
          </a:p>
        </p:txBody>
      </p:sp>
      <p:grpSp>
        <p:nvGrpSpPr>
          <p:cNvPr id="71686" name="Group 7"/>
          <p:cNvGrpSpPr>
            <a:grpSpLocks/>
          </p:cNvGrpSpPr>
          <p:nvPr/>
        </p:nvGrpSpPr>
        <p:grpSpPr bwMode="auto">
          <a:xfrm>
            <a:off x="228600" y="800100"/>
            <a:ext cx="6400800" cy="2895600"/>
            <a:chOff x="381000" y="1905000"/>
            <a:chExt cx="8839200" cy="4092575"/>
          </a:xfrm>
        </p:grpSpPr>
        <p:pic>
          <p:nvPicPr>
            <p:cNvPr id="71691" name="Picture 3" descr="hpd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905000"/>
              <a:ext cx="4572000" cy="409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692" name="Picture 4" descr="150_hp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2133600"/>
              <a:ext cx="3581400" cy="358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687" name="Picture 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9" r="11295"/>
          <a:stretch>
            <a:fillRect/>
          </a:stretch>
        </p:blipFill>
        <p:spPr bwMode="auto">
          <a:xfrm>
            <a:off x="3352800" y="3657600"/>
            <a:ext cx="60960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8" name="Rectangle 277"/>
          <p:cNvSpPr>
            <a:spLocks noChangeArrowheads="1"/>
          </p:cNvSpPr>
          <p:nvPr/>
        </p:nvSpPr>
        <p:spPr bwMode="auto">
          <a:xfrm>
            <a:off x="6705600" y="1371600"/>
            <a:ext cx="2286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FF00FF"/>
                </a:solidFill>
                <a:latin typeface="Arial Narrow" charset="0"/>
              </a:rPr>
              <a:t>Single Channel HAPD</a:t>
            </a:r>
          </a:p>
        </p:txBody>
      </p:sp>
      <p:sp>
        <p:nvSpPr>
          <p:cNvPr id="71689" name="Rectangle 277"/>
          <p:cNvSpPr>
            <a:spLocks noChangeArrowheads="1"/>
          </p:cNvSpPr>
          <p:nvPr/>
        </p:nvSpPr>
        <p:spPr bwMode="auto">
          <a:xfrm>
            <a:off x="1447800" y="4343400"/>
            <a:ext cx="19812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00FF"/>
                </a:solidFill>
                <a:latin typeface="Arial Narrow" charset="0"/>
              </a:rPr>
              <a:t>64 Channel HAPD</a:t>
            </a:r>
          </a:p>
          <a:p>
            <a:r>
              <a:rPr lang="en-US" sz="2800" b="1">
                <a:solidFill>
                  <a:srgbClr val="FF00FF"/>
                </a:solidFill>
                <a:latin typeface="Arial Narrow" charset="0"/>
              </a:rPr>
              <a:t>+ Readout</a:t>
            </a:r>
          </a:p>
        </p:txBody>
      </p:sp>
    </p:spTree>
    <p:extLst>
      <p:ext uri="{BB962C8B-B14F-4D97-AF65-F5344CB8AC3E}">
        <p14:creationId xmlns:p14="http://schemas.microsoft.com/office/powerpoint/2010/main" val="16075892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1, 2, 3 … Photo-electron Distribution</a:t>
            </a:r>
          </a:p>
        </p:txBody>
      </p:sp>
      <p:sp>
        <p:nvSpPr>
          <p:cNvPr id="7475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7F7F7F"/>
                </a:solidFill>
              </a:rPr>
              <a:t>10/28/2012</a:t>
            </a:r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7475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7F7F7F"/>
                </a:solidFill>
              </a:rPr>
              <a:t>Katsushi Arisaka, UCLA</a:t>
            </a:r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7475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8C9ACCD-5DC1-7147-9EDD-25EF6C90CEC2}" type="slidenum">
              <a:rPr lang="en-US" sz="1500">
                <a:solidFill>
                  <a:srgbClr val="7F7F7F"/>
                </a:solidFill>
              </a:rPr>
              <a:pPr eaLnBrk="1" hangingPunct="1"/>
              <a:t>98</a:t>
            </a:fld>
            <a:endParaRPr lang="en-US" sz="1500">
              <a:solidFill>
                <a:srgbClr val="7F7F7F"/>
              </a:solidFill>
            </a:endParaRPr>
          </a:p>
        </p:txBody>
      </p:sp>
      <p:pic>
        <p:nvPicPr>
          <p:cNvPr id="7475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884713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Rectangle 277"/>
          <p:cNvSpPr>
            <a:spLocks noChangeArrowheads="1"/>
          </p:cNvSpPr>
          <p:nvPr/>
        </p:nvSpPr>
        <p:spPr bwMode="auto">
          <a:xfrm>
            <a:off x="1752600" y="2819400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 dirty="0">
                <a:solidFill>
                  <a:srgbClr val="FF6DFF"/>
                </a:solidFill>
                <a:latin typeface="Arial Narrow" charset="0"/>
              </a:rPr>
              <a:t>1</a:t>
            </a:r>
          </a:p>
        </p:txBody>
      </p:sp>
      <p:sp>
        <p:nvSpPr>
          <p:cNvPr id="74760" name="Rectangle 277"/>
          <p:cNvSpPr>
            <a:spLocks noChangeArrowheads="1"/>
          </p:cNvSpPr>
          <p:nvPr/>
        </p:nvSpPr>
        <p:spPr bwMode="auto">
          <a:xfrm>
            <a:off x="2590800" y="2357437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>
                <a:solidFill>
                  <a:srgbClr val="FF6DFF"/>
                </a:solidFill>
                <a:latin typeface="Arial Narrow" charset="0"/>
              </a:rPr>
              <a:t>2</a:t>
            </a:r>
          </a:p>
        </p:txBody>
      </p:sp>
      <p:sp>
        <p:nvSpPr>
          <p:cNvPr id="74761" name="Rectangle 277"/>
          <p:cNvSpPr>
            <a:spLocks noChangeArrowheads="1"/>
          </p:cNvSpPr>
          <p:nvPr/>
        </p:nvSpPr>
        <p:spPr bwMode="auto">
          <a:xfrm>
            <a:off x="3352800" y="2281237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>
                <a:solidFill>
                  <a:srgbClr val="FF6DFF"/>
                </a:solidFill>
                <a:latin typeface="Arial Narrow" charset="0"/>
              </a:rPr>
              <a:t>3</a:t>
            </a:r>
          </a:p>
        </p:txBody>
      </p:sp>
      <p:sp>
        <p:nvSpPr>
          <p:cNvPr id="74762" name="Rectangle 277"/>
          <p:cNvSpPr>
            <a:spLocks noChangeArrowheads="1"/>
          </p:cNvSpPr>
          <p:nvPr/>
        </p:nvSpPr>
        <p:spPr bwMode="auto">
          <a:xfrm>
            <a:off x="4191000" y="2586037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 dirty="0">
                <a:solidFill>
                  <a:srgbClr val="FF6DFF"/>
                </a:solidFill>
                <a:latin typeface="Arial Narrow" charset="0"/>
              </a:rPr>
              <a:t>4</a:t>
            </a:r>
          </a:p>
        </p:txBody>
      </p:sp>
      <p:sp>
        <p:nvSpPr>
          <p:cNvPr id="74763" name="Rectangle 277"/>
          <p:cNvSpPr>
            <a:spLocks noChangeArrowheads="1"/>
          </p:cNvSpPr>
          <p:nvPr/>
        </p:nvSpPr>
        <p:spPr bwMode="auto">
          <a:xfrm>
            <a:off x="4876800" y="3276600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 dirty="0">
                <a:solidFill>
                  <a:srgbClr val="FF6DFF"/>
                </a:solidFill>
                <a:latin typeface="Arial Narrow" charset="0"/>
              </a:rPr>
              <a:t>5</a:t>
            </a:r>
          </a:p>
        </p:txBody>
      </p:sp>
      <p:sp>
        <p:nvSpPr>
          <p:cNvPr id="74764" name="Rectangle 277"/>
          <p:cNvSpPr>
            <a:spLocks noChangeArrowheads="1"/>
          </p:cNvSpPr>
          <p:nvPr/>
        </p:nvSpPr>
        <p:spPr bwMode="auto">
          <a:xfrm>
            <a:off x="5638800" y="3886200"/>
            <a:ext cx="2743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FF6DFF"/>
                </a:solidFill>
                <a:latin typeface="Arial Narrow" charset="0"/>
              </a:rPr>
              <a:t>6 Photo-electrons</a:t>
            </a:r>
          </a:p>
        </p:txBody>
      </p:sp>
      <p:sp>
        <p:nvSpPr>
          <p:cNvPr id="74765" name="Rectangle 277"/>
          <p:cNvSpPr>
            <a:spLocks noChangeArrowheads="1"/>
          </p:cNvSpPr>
          <p:nvPr/>
        </p:nvSpPr>
        <p:spPr bwMode="auto">
          <a:xfrm>
            <a:off x="4876800" y="1752600"/>
            <a:ext cx="350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 i="1">
                <a:solidFill>
                  <a:srgbClr val="FF6600"/>
                </a:solidFill>
                <a:latin typeface="Arial Narrow" charset="0"/>
              </a:rPr>
              <a:t>True photon counting</a:t>
            </a:r>
          </a:p>
        </p:txBody>
      </p:sp>
    </p:spTree>
    <p:extLst>
      <p:ext uri="{BB962C8B-B14F-4D97-AF65-F5344CB8AC3E}">
        <p14:creationId xmlns:p14="http://schemas.microsoft.com/office/powerpoint/2010/main" val="13918663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Decay Time Measurement by HAPD</a:t>
            </a:r>
          </a:p>
        </p:txBody>
      </p:sp>
      <p:sp>
        <p:nvSpPr>
          <p:cNvPr id="75779" name="Date Placeholder 3"/>
          <p:cNvSpPr>
            <a:spLocks noGrp="1"/>
          </p:cNvSpPr>
          <p:nvPr>
            <p:ph type="dt" sz="quarter" idx="10"/>
          </p:nvPr>
        </p:nvSpPr>
        <p:spPr>
          <a:xfrm>
            <a:off x="152400" y="7018338"/>
            <a:ext cx="1905000" cy="296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7F7F7F"/>
                </a:solidFill>
              </a:rPr>
              <a:t>10/28/2012</a:t>
            </a:r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7578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7F7F7F"/>
                </a:solidFill>
              </a:rPr>
              <a:t>Katsushi Arisaka, UCLA</a:t>
            </a:r>
            <a:endParaRPr lang="en-US" sz="1500">
              <a:solidFill>
                <a:srgbClr val="7F7F7F"/>
              </a:solidFill>
            </a:endParaRPr>
          </a:p>
        </p:txBody>
      </p:sp>
      <p:sp>
        <p:nvSpPr>
          <p:cNvPr id="7578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DA5322-10D8-3243-B005-26144FD99B49}" type="slidenum">
              <a:rPr lang="en-US" sz="1500">
                <a:solidFill>
                  <a:srgbClr val="7F7F7F"/>
                </a:solidFill>
              </a:rPr>
              <a:pPr eaLnBrk="1" hangingPunct="1"/>
              <a:t>99</a:t>
            </a:fld>
            <a:endParaRPr lang="en-US" sz="1500">
              <a:solidFill>
                <a:srgbClr val="7F7F7F"/>
              </a:solidFill>
            </a:endParaRPr>
          </a:p>
        </p:txBody>
      </p:sp>
      <p:pic>
        <p:nvPicPr>
          <p:cNvPr id="75782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39775"/>
            <a:ext cx="9296400" cy="622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066800"/>
            <a:ext cx="500538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4" name="Rectangle 277"/>
          <p:cNvSpPr>
            <a:spLocks noChangeArrowheads="1"/>
          </p:cNvSpPr>
          <p:nvPr/>
        </p:nvSpPr>
        <p:spPr bwMode="auto">
          <a:xfrm>
            <a:off x="4557713" y="3595688"/>
            <a:ext cx="3581400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b="1" i="1">
                <a:solidFill>
                  <a:srgbClr val="FF6600"/>
                </a:solidFill>
                <a:latin typeface="Arial Narrow" charset="0"/>
              </a:rPr>
              <a:t>Time Resolution = 80 psec</a:t>
            </a:r>
          </a:p>
        </p:txBody>
      </p:sp>
      <p:sp>
        <p:nvSpPr>
          <p:cNvPr id="75785" name="Rectangle 277"/>
          <p:cNvSpPr>
            <a:spLocks noChangeArrowheads="1"/>
          </p:cNvSpPr>
          <p:nvPr/>
        </p:nvSpPr>
        <p:spPr bwMode="auto">
          <a:xfrm>
            <a:off x="6477000" y="2738438"/>
            <a:ext cx="1981200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b="1" i="1">
                <a:solidFill>
                  <a:srgbClr val="FF6600"/>
                </a:solidFill>
                <a:latin typeface="Arial Narrow" charset="0"/>
              </a:rPr>
              <a:t>FWHM = 1.5 ns</a:t>
            </a:r>
          </a:p>
        </p:txBody>
      </p:sp>
      <p:sp>
        <p:nvSpPr>
          <p:cNvPr id="75786" name="Rectangle 277"/>
          <p:cNvSpPr>
            <a:spLocks noChangeArrowheads="1"/>
          </p:cNvSpPr>
          <p:nvPr/>
        </p:nvSpPr>
        <p:spPr bwMode="auto">
          <a:xfrm>
            <a:off x="1447800" y="5410200"/>
            <a:ext cx="2819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 i="1">
                <a:solidFill>
                  <a:srgbClr val="FF6600"/>
                </a:solidFill>
                <a:latin typeface="Arial Narrow" charset="0"/>
              </a:rPr>
              <a:t>No after pulse</a:t>
            </a:r>
          </a:p>
        </p:txBody>
      </p:sp>
      <p:sp>
        <p:nvSpPr>
          <p:cNvPr id="75787" name="Rectangle 277"/>
          <p:cNvSpPr>
            <a:spLocks noChangeArrowheads="1"/>
          </p:cNvSpPr>
          <p:nvPr/>
        </p:nvSpPr>
        <p:spPr bwMode="auto">
          <a:xfrm>
            <a:off x="3657600" y="1200150"/>
            <a:ext cx="2819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 i="1" dirty="0">
                <a:solidFill>
                  <a:srgbClr val="FF6DFF"/>
                </a:solidFill>
                <a:latin typeface="Arial Narrow" charset="0"/>
              </a:rPr>
              <a:t>Pulse Shape</a:t>
            </a:r>
          </a:p>
        </p:txBody>
      </p:sp>
      <p:sp>
        <p:nvSpPr>
          <p:cNvPr id="75788" name="Rectangle 277"/>
          <p:cNvSpPr>
            <a:spLocks noChangeArrowheads="1"/>
          </p:cNvSpPr>
          <p:nvPr/>
        </p:nvSpPr>
        <p:spPr bwMode="auto">
          <a:xfrm>
            <a:off x="1676400" y="2133600"/>
            <a:ext cx="182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 i="1">
                <a:solidFill>
                  <a:srgbClr val="FF6DFF"/>
                </a:solidFill>
                <a:latin typeface="Arial Narrow" charset="0"/>
              </a:rPr>
              <a:t>Decay Time</a:t>
            </a:r>
          </a:p>
        </p:txBody>
      </p:sp>
    </p:spTree>
    <p:extLst>
      <p:ext uri="{BB962C8B-B14F-4D97-AF65-F5344CB8AC3E}">
        <p14:creationId xmlns:p14="http://schemas.microsoft.com/office/powerpoint/2010/main" val="8425492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Tahoma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mpd="sng">
          <a:solidFill>
            <a:srgbClr val="3333CC"/>
          </a:solidFill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b="1" dirty="0" smtClean="0">
            <a:latin typeface="+mn-lt"/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58781</TotalTime>
  <Words>5642</Words>
  <Application>Microsoft Macintosh PowerPoint</Application>
  <PresentationFormat>Custom</PresentationFormat>
  <Paragraphs>1264</Paragraphs>
  <Slides>126</Slides>
  <Notes>32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126</vt:i4>
      </vt:variant>
    </vt:vector>
  </HeadingPairs>
  <TitlesOfParts>
    <vt:vector size="131" baseType="lpstr">
      <vt:lpstr>blank</vt:lpstr>
      <vt:lpstr>ビットマップ イメージ</vt:lpstr>
      <vt:lpstr>Equation</vt:lpstr>
      <vt:lpstr>SPW 8.0 Graph</vt:lpstr>
      <vt:lpstr>Chart</vt:lpstr>
      <vt:lpstr>Vacuum based Photon Detectors</vt:lpstr>
      <vt:lpstr>Outline</vt:lpstr>
      <vt:lpstr>Concept of PMT</vt:lpstr>
      <vt:lpstr>PMT (Photomultiplier Tube)</vt:lpstr>
      <vt:lpstr>Super-Kamiokande</vt:lpstr>
      <vt:lpstr>PowerPoint Presentation</vt:lpstr>
      <vt:lpstr>Operation of Head-On Type PMT</vt:lpstr>
      <vt:lpstr>Structure of Linear-focus PMT </vt:lpstr>
      <vt:lpstr>Principle of Silicon Photodiode</vt:lpstr>
      <vt:lpstr>FAQ</vt:lpstr>
      <vt:lpstr>Purpose of Photon Detector</vt:lpstr>
      <vt:lpstr>Basic Properties</vt:lpstr>
      <vt:lpstr>Outline</vt:lpstr>
      <vt:lpstr>Quantum Efficiency (QE)</vt:lpstr>
      <vt:lpstr>Quantum Efficiency (QE)</vt:lpstr>
      <vt:lpstr>QE curves of 6 types</vt:lpstr>
      <vt:lpstr>Typical QE</vt:lpstr>
      <vt:lpstr>Transmittance of windows</vt:lpstr>
      <vt:lpstr>FAQ</vt:lpstr>
      <vt:lpstr>FAQ</vt:lpstr>
      <vt:lpstr>PowerPoint Presentation</vt:lpstr>
      <vt:lpstr>PowerPoint Presentation</vt:lpstr>
      <vt:lpstr>Propagation Chain of Absolute Calibration  of Photon Detectors</vt:lpstr>
      <vt:lpstr>NIST High Accuracy Cryogenic Radiometer (HACR)</vt:lpstr>
      <vt:lpstr>Trap Detector</vt:lpstr>
      <vt:lpstr>NIST Standards: Quantum efficiencies of typical Si, InGaAs, and Ge photodiodes</vt:lpstr>
      <vt:lpstr>Sk (Cathode Sensitivity) and Skb (Cathode Blue Sensitivity)</vt:lpstr>
      <vt:lpstr>Collection Efficiency (CE)</vt:lpstr>
      <vt:lpstr>FAQ</vt:lpstr>
      <vt:lpstr>Detective Quantum Efficiency (DQE)</vt:lpstr>
      <vt:lpstr>FAQ</vt:lpstr>
      <vt:lpstr>Dynode Structure</vt:lpstr>
      <vt:lpstr>PMT Types</vt:lpstr>
      <vt:lpstr>Dynode Structures – Side-on vs. Head-on</vt:lpstr>
      <vt:lpstr>Dynode Structures – Linear Focus vs. Venetian Blind</vt:lpstr>
      <vt:lpstr>Metal Channel PMT</vt:lpstr>
      <vt:lpstr>Fine Mesh PMT</vt:lpstr>
      <vt:lpstr>MCP (Micro Channel Plate)</vt:lpstr>
      <vt:lpstr>MCP PMT</vt:lpstr>
      <vt:lpstr>Principle of Image Intensifier</vt:lpstr>
      <vt:lpstr>Effect of Magnetic Fields</vt:lpstr>
      <vt:lpstr>Gain of PMT</vt:lpstr>
      <vt:lpstr>Structure of Linear-focus PMT </vt:lpstr>
      <vt:lpstr>Secondary electron Emission</vt:lpstr>
      <vt:lpstr>Gain (GP)</vt:lpstr>
      <vt:lpstr>FAQ</vt:lpstr>
      <vt:lpstr>Single PE distribution</vt:lpstr>
      <vt:lpstr>Gain (GI)</vt:lpstr>
      <vt:lpstr>FAQ</vt:lpstr>
      <vt:lpstr>Gain vs. Voltage Curve</vt:lpstr>
      <vt:lpstr>270 Auger-SD PMTs: HV for G=2105 UCLA vs. Photonis</vt:lpstr>
      <vt:lpstr>FAQ</vt:lpstr>
      <vt:lpstr>FAQ</vt:lpstr>
      <vt:lpstr>Gain and Dark Current vs. HV</vt:lpstr>
      <vt:lpstr>Temperature Dependence of Anode Sensitivity</vt:lpstr>
      <vt:lpstr>Two Types of Voltage Divider</vt:lpstr>
      <vt:lpstr>Time Response</vt:lpstr>
      <vt:lpstr>Time Response</vt:lpstr>
      <vt:lpstr>Typical TTS (Transit Time Spread)</vt:lpstr>
      <vt:lpstr>Transit Time  vs. HV</vt:lpstr>
      <vt:lpstr>Time Properties (R11410)</vt:lpstr>
      <vt:lpstr>Time Resolution vs. Sensitive Area</vt:lpstr>
      <vt:lpstr>Imperfect Behavior of PMT</vt:lpstr>
      <vt:lpstr>Uncertainties Specific to PMTs</vt:lpstr>
      <vt:lpstr>Linearity</vt:lpstr>
      <vt:lpstr>PMT Non Linearity</vt:lpstr>
      <vt:lpstr>Pulse Linearity</vt:lpstr>
      <vt:lpstr>PowerPoint Presentation</vt:lpstr>
      <vt:lpstr>Optimization of Anode Pulse Linearity</vt:lpstr>
      <vt:lpstr>PowerPoint Presentation</vt:lpstr>
      <vt:lpstr>Uniformity</vt:lpstr>
      <vt:lpstr>Anode Uniformity</vt:lpstr>
      <vt:lpstr>Cathode Uniformity (3 inch PMT) </vt:lpstr>
      <vt:lpstr>Anode Uniformity (3 inch PMT) </vt:lpstr>
      <vt:lpstr>Collection Efficiency (=Anode/Cathode)</vt:lpstr>
      <vt:lpstr>Effect of Magnetic Field</vt:lpstr>
      <vt:lpstr>Effect of Magnetic Fields</vt:lpstr>
      <vt:lpstr>Typical Magnetic Field Effect</vt:lpstr>
      <vt:lpstr>Effect of Magnetic Field on Liner-focus 2” PMT</vt:lpstr>
      <vt:lpstr>Edge Effect of Magnetic Shields</vt:lpstr>
      <vt:lpstr>Dark Count</vt:lpstr>
      <vt:lpstr>Temperature Dependence  of Dark Current </vt:lpstr>
      <vt:lpstr>Dark Count Rate vs. Temperature</vt:lpstr>
      <vt:lpstr>After Pulse</vt:lpstr>
      <vt:lpstr>After Pulse (R11410)</vt:lpstr>
      <vt:lpstr>After Pulse by Helium </vt:lpstr>
      <vt:lpstr>Long Term Stability </vt:lpstr>
      <vt:lpstr>Typical Long-term Stability</vt:lpstr>
      <vt:lpstr>Other Vacuum Devices</vt:lpstr>
      <vt:lpstr>Principle of Silicon Photodiode</vt:lpstr>
      <vt:lpstr>APD (Avalanche Photodiode)</vt:lpstr>
      <vt:lpstr>HPD (Hybrid Photodiode)</vt:lpstr>
      <vt:lpstr>CMS Detector under 4 Tesla</vt:lpstr>
      <vt:lpstr>PowerPoint Presentation</vt:lpstr>
      <vt:lpstr>LHCb experiment</vt:lpstr>
      <vt:lpstr>PowerPoint Presentation</vt:lpstr>
      <vt:lpstr>Hamamatsu Hybrid APD</vt:lpstr>
      <vt:lpstr>1, 2, 3 … Photo-electron Distribution</vt:lpstr>
      <vt:lpstr>Decay Time Measurement by HAPD</vt:lpstr>
      <vt:lpstr>Leica HyD Detector for Confocal Microscope</vt:lpstr>
      <vt:lpstr>8 inch HAPD by Hamamatsu</vt:lpstr>
      <vt:lpstr>PowerPoint Presentation</vt:lpstr>
      <vt:lpstr>QUPID (QUartz Photon Intensifying Detector)</vt:lpstr>
      <vt:lpstr>Production Version QUPID</vt:lpstr>
      <vt:lpstr>1, 2 and 3 PE Distribution with 2m cable</vt:lpstr>
      <vt:lpstr>Intevac Electron Bombarded CMOS</vt:lpstr>
      <vt:lpstr>EBAPS by Intevac</vt:lpstr>
      <vt:lpstr>Energy Resolution</vt:lpstr>
      <vt:lpstr>Anode Signal (E)</vt:lpstr>
      <vt:lpstr>Energy Resolution (/E)</vt:lpstr>
      <vt:lpstr>Excess Noise Factor (ENF)</vt:lpstr>
      <vt:lpstr>Single PE Distribution</vt:lpstr>
      <vt:lpstr>Single PE Distribution</vt:lpstr>
      <vt:lpstr>ENF vs. P/V Ratio of 270 Auger-SD PMTs</vt:lpstr>
      <vt:lpstr>FAQ</vt:lpstr>
      <vt:lpstr>Resolution of Hybrid Photodiode (HPD)</vt:lpstr>
      <vt:lpstr>Summary Table</vt:lpstr>
      <vt:lpstr>Energy Resolution vs. N</vt:lpstr>
      <vt:lpstr>Resolution (over Poisson Limit)</vt:lpstr>
      <vt:lpstr>Summary</vt:lpstr>
      <vt:lpstr>Purpose of Photon Detector</vt:lpstr>
      <vt:lpstr>Market Price</vt:lpstr>
      <vt:lpstr>FAQ’s</vt:lpstr>
      <vt:lpstr>More FAQ’s</vt:lpstr>
      <vt:lpstr>Closing Remarks</vt:lpstr>
      <vt:lpstr>References</vt:lpstr>
    </vt:vector>
  </TitlesOfParts>
  <Company>Bar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General-Purpose Liquid-Noble-Gas Multi-Detectors for WIMP, DPD and Solar neutrino</dc:title>
  <dc:creator>Katsushi Arisaka</dc:creator>
  <cp:lastModifiedBy>Katsushi Arisaka</cp:lastModifiedBy>
  <cp:revision>1258</cp:revision>
  <cp:lastPrinted>2012-08-07T20:54:53Z</cp:lastPrinted>
  <dcterms:created xsi:type="dcterms:W3CDTF">2010-08-08T19:05:31Z</dcterms:created>
  <dcterms:modified xsi:type="dcterms:W3CDTF">2012-11-16T20:53:24Z</dcterms:modified>
</cp:coreProperties>
</file>