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embeddings/oleObject1.bin" ContentType="application/vnd.openxmlformats-officedocument.oleObject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embeddings/oleObject2.bin" ContentType="application/vnd.openxmlformats-officedocument.oleObject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718" r:id="rId3"/>
  </p:sldMasterIdLst>
  <p:notesMasterIdLst>
    <p:notesMasterId r:id="rId74"/>
  </p:notesMasterIdLst>
  <p:handoutMasterIdLst>
    <p:handoutMasterId r:id="rId75"/>
  </p:handoutMasterIdLst>
  <p:sldIdLst>
    <p:sldId id="464" r:id="rId4"/>
    <p:sldId id="598" r:id="rId5"/>
    <p:sldId id="727" r:id="rId6"/>
    <p:sldId id="729" r:id="rId7"/>
    <p:sldId id="545" r:id="rId8"/>
    <p:sldId id="546" r:id="rId9"/>
    <p:sldId id="470" r:id="rId10"/>
    <p:sldId id="644" r:id="rId11"/>
    <p:sldId id="645" r:id="rId12"/>
    <p:sldId id="731" r:id="rId13"/>
    <p:sldId id="474" r:id="rId14"/>
    <p:sldId id="743" r:id="rId15"/>
    <p:sldId id="744" r:id="rId16"/>
    <p:sldId id="745" r:id="rId17"/>
    <p:sldId id="746" r:id="rId18"/>
    <p:sldId id="573" r:id="rId19"/>
    <p:sldId id="629" r:id="rId20"/>
    <p:sldId id="630" r:id="rId21"/>
    <p:sldId id="692" r:id="rId22"/>
    <p:sldId id="593" r:id="rId23"/>
    <p:sldId id="476" r:id="rId24"/>
    <p:sldId id="495" r:id="rId25"/>
    <p:sldId id="748" r:id="rId26"/>
    <p:sldId id="749" r:id="rId27"/>
    <p:sldId id="750" r:id="rId28"/>
    <p:sldId id="751" r:id="rId29"/>
    <p:sldId id="752" r:id="rId30"/>
    <p:sldId id="753" r:id="rId31"/>
    <p:sldId id="754" r:id="rId32"/>
    <p:sldId id="631" r:id="rId33"/>
    <p:sldId id="739" r:id="rId34"/>
    <p:sldId id="755" r:id="rId35"/>
    <p:sldId id="604" r:id="rId36"/>
    <p:sldId id="559" r:id="rId37"/>
    <p:sldId id="516" r:id="rId38"/>
    <p:sldId id="647" r:id="rId39"/>
    <p:sldId id="547" r:id="rId40"/>
    <p:sldId id="653" r:id="rId41"/>
    <p:sldId id="633" r:id="rId42"/>
    <p:sldId id="738" r:id="rId43"/>
    <p:sldId id="605" r:id="rId44"/>
    <p:sldId id="670" r:id="rId45"/>
    <p:sldId id="671" r:id="rId46"/>
    <p:sldId id="672" r:id="rId47"/>
    <p:sldId id="564" r:id="rId48"/>
    <p:sldId id="741" r:id="rId49"/>
    <p:sldId id="597" r:id="rId50"/>
    <p:sldId id="733" r:id="rId51"/>
    <p:sldId id="726" r:id="rId52"/>
    <p:sldId id="606" r:id="rId53"/>
    <p:sldId id="498" r:id="rId54"/>
    <p:sldId id="581" r:id="rId55"/>
    <p:sldId id="693" r:id="rId56"/>
    <p:sldId id="695" r:id="rId57"/>
    <p:sldId id="659" r:id="rId58"/>
    <p:sldId id="578" r:id="rId59"/>
    <p:sldId id="662" r:id="rId60"/>
    <p:sldId id="734" r:id="rId61"/>
    <p:sldId id="735" r:id="rId62"/>
    <p:sldId id="742" r:id="rId63"/>
    <p:sldId id="676" r:id="rId64"/>
    <p:sldId id="715" r:id="rId65"/>
    <p:sldId id="643" r:id="rId66"/>
    <p:sldId id="592" r:id="rId67"/>
    <p:sldId id="708" r:id="rId68"/>
    <p:sldId id="697" r:id="rId69"/>
    <p:sldId id="698" r:id="rId70"/>
    <p:sldId id="699" r:id="rId71"/>
    <p:sldId id="700" r:id="rId72"/>
    <p:sldId id="758" r:id="rId73"/>
  </p:sldIdLst>
  <p:sldSz cx="9601200" cy="73152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3300"/>
    <a:srgbClr val="666633"/>
    <a:srgbClr val="009900"/>
    <a:srgbClr val="0066FF"/>
    <a:srgbClr val="66FFFF"/>
    <a:srgbClr val="FF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8826" autoAdjust="0"/>
  </p:normalViewPr>
  <p:slideViewPr>
    <p:cSldViewPr>
      <p:cViewPr varScale="1">
        <p:scale>
          <a:sx n="158" d="100"/>
          <a:sy n="158" d="100"/>
        </p:scale>
        <p:origin x="-176" y="-112"/>
      </p:cViewPr>
      <p:guideLst>
        <p:guide orient="horz" pos="2304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928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80" Type="http://schemas.openxmlformats.org/officeDocument/2006/relationships/tableStyles" Target="tableStyles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slide" Target="slides/slide70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fld id="{3EA96418-05F9-844E-8FFE-20101E7693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484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96988" y="720725"/>
            <a:ext cx="4725987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fld id="{8272A04E-A32C-364F-8C36-FD59D253C4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062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11C40D-EB83-1146-9A33-4C4131D71E1D}" type="slidenum">
              <a:rPr lang="en-US" sz="1300">
                <a:latin typeface="Times New Roman" charset="0"/>
              </a:rPr>
              <a:pPr eaLnBrk="1" hangingPunct="1"/>
              <a:t>1</a:t>
            </a:fld>
            <a:endParaRPr lang="en-US" sz="1300">
              <a:latin typeface="Times New Roman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C3415A-2FA8-784F-9512-AE02AA80300B}" type="slidenum">
              <a:rPr lang="en-US" sz="1300">
                <a:latin typeface="Times New Roman" charset="0"/>
              </a:rPr>
              <a:pPr eaLnBrk="1" hangingPunct="1"/>
              <a:t>11</a:t>
            </a:fld>
            <a:endParaRPr lang="en-US" sz="1300">
              <a:latin typeface="Times New Roman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EB9D0A-79B0-BB46-90C3-C6BD246AD2A6}" type="slidenum">
              <a:rPr lang="en-US" sz="1300">
                <a:latin typeface="Times New Roman" charset="0"/>
              </a:rPr>
              <a:pPr eaLnBrk="1" hangingPunct="1"/>
              <a:t>13</a:t>
            </a:fld>
            <a:endParaRPr lang="en-US" sz="1300">
              <a:latin typeface="Times New Roman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0B56B3-5055-B54E-B4FF-602A22798136}" type="slidenum">
              <a:rPr lang="en-US" sz="1300">
                <a:latin typeface="Times New Roman" charset="0"/>
              </a:rPr>
              <a:pPr eaLnBrk="1" hangingPunct="1"/>
              <a:t>14</a:t>
            </a:fld>
            <a:endParaRPr lang="en-US" sz="1300">
              <a:latin typeface="Times New Roman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07F6F8-88BC-0A43-B69F-FA298DFE0814}" type="slidenum">
              <a:rPr lang="en-US" sz="1300">
                <a:latin typeface="Times New Roman" charset="0"/>
              </a:rPr>
              <a:pPr eaLnBrk="1" hangingPunct="1"/>
              <a:t>15</a:t>
            </a:fld>
            <a:endParaRPr lang="en-US" sz="1300">
              <a:latin typeface="Times New Roman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E90CDD-741C-BD43-BA9E-0D0BC5A7A88B}" type="slidenum">
              <a:rPr lang="en-US" sz="1300">
                <a:latin typeface="Times New Roman" charset="0"/>
              </a:rPr>
              <a:pPr eaLnBrk="1" hangingPunct="1"/>
              <a:t>16</a:t>
            </a:fld>
            <a:endParaRPr lang="en-US" sz="1300">
              <a:latin typeface="Times New Roman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313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5BA82B-CC49-B446-841B-F9C93404BBD5}" type="slidenum">
              <a:rPr lang="en-US" sz="1300">
                <a:latin typeface="Times New Roman" charset="0"/>
              </a:rPr>
              <a:pPr eaLnBrk="1" hangingPunct="1"/>
              <a:t>17</a:t>
            </a:fld>
            <a:endParaRPr lang="en-US" sz="130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7EC630-4F00-5D45-8876-2BED66D99D3C}" type="slidenum">
              <a:rPr lang="en-US" sz="1300">
                <a:latin typeface="Times New Roman" charset="0"/>
              </a:rPr>
              <a:pPr eaLnBrk="1" hangingPunct="1"/>
              <a:t>18</a:t>
            </a:fld>
            <a:endParaRPr lang="en-US" sz="130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7C43EF-414B-B746-B06E-682DC969CAD1}" type="slidenum">
              <a:rPr lang="en-US" sz="1300">
                <a:latin typeface="Times New Roman" charset="0"/>
              </a:rPr>
              <a:pPr eaLnBrk="1" hangingPunct="1"/>
              <a:t>19</a:t>
            </a:fld>
            <a:endParaRPr lang="en-US" sz="1300">
              <a:latin typeface="Times New Roman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1AD124-4F37-5344-A95C-88A16E71A464}" type="slidenum">
              <a:rPr lang="en-US" sz="1300">
                <a:latin typeface="Times New Roman" charset="0"/>
              </a:rPr>
              <a:pPr eaLnBrk="1" hangingPunct="1"/>
              <a:t>20</a:t>
            </a:fld>
            <a:endParaRPr lang="en-US" sz="1300">
              <a:latin typeface="Times New Roman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F4FB98-AF6F-CC49-AB5B-0A1E5CCBAD29}" type="slidenum">
              <a:rPr lang="en-US" sz="1300">
                <a:latin typeface="Times New Roman" charset="0"/>
              </a:rPr>
              <a:pPr eaLnBrk="1" hangingPunct="1"/>
              <a:t>21</a:t>
            </a:fld>
            <a:endParaRPr lang="en-US" sz="1300">
              <a:latin typeface="Times New Roman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AA61E7-FAFB-A242-96EB-F1792477F181}" type="slidenum">
              <a:rPr lang="en-US" sz="1300">
                <a:latin typeface="Times New Roman" charset="0"/>
              </a:rPr>
              <a:pPr eaLnBrk="1" hangingPunct="1"/>
              <a:t>2</a:t>
            </a:fld>
            <a:endParaRPr lang="en-US" sz="130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7575" cy="3602038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B796A5-6022-4947-BDDA-A297BAE02C6D}" type="slidenum">
              <a:rPr lang="en-US" sz="1300">
                <a:latin typeface="Times New Roman" charset="0"/>
              </a:rPr>
              <a:pPr eaLnBrk="1" hangingPunct="1"/>
              <a:t>22</a:t>
            </a:fld>
            <a:endParaRPr lang="en-US" sz="1300">
              <a:latin typeface="Times New Roman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12B8F8-CDDF-584C-815B-213E99F92876}" type="slidenum">
              <a:rPr lang="en-US" sz="1300">
                <a:latin typeface="Times New Roman" charset="0"/>
              </a:rPr>
              <a:pPr eaLnBrk="1" hangingPunct="1"/>
              <a:t>23</a:t>
            </a:fld>
            <a:endParaRPr lang="en-US" sz="1300">
              <a:latin typeface="Times New Roman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13FEE4-4C0A-8E41-A60F-5C5C6B88BCCE}" type="slidenum">
              <a:rPr lang="en-US" sz="1300">
                <a:latin typeface="Times New Roman" charset="0"/>
              </a:rPr>
              <a:pPr eaLnBrk="1" hangingPunct="1"/>
              <a:t>24</a:t>
            </a:fld>
            <a:endParaRPr lang="en-US" sz="1300">
              <a:latin typeface="Times New Roman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A2865F-F811-FC49-9043-D4F65C0BCC8F}" type="slidenum">
              <a:rPr lang="en-US" sz="1300">
                <a:latin typeface="Times New Roman" charset="0"/>
              </a:rPr>
              <a:pPr eaLnBrk="1" hangingPunct="1"/>
              <a:t>25</a:t>
            </a:fld>
            <a:endParaRPr lang="en-US" sz="130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9163" cy="360203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A33D2E-7D1B-6B43-AA96-19443FC68A6E}" type="slidenum">
              <a:rPr lang="en-US" sz="1300">
                <a:latin typeface="Times New Roman" charset="0"/>
              </a:rPr>
              <a:pPr eaLnBrk="1" hangingPunct="1"/>
              <a:t>26</a:t>
            </a:fld>
            <a:endParaRPr lang="en-US" sz="1300">
              <a:latin typeface="Times New Roman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3338" y="727075"/>
            <a:ext cx="4705350" cy="3586163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F277E7-A0A7-B340-AFA9-2356EE3AF2FC}" type="slidenum">
              <a:rPr lang="en-US" sz="1300">
                <a:latin typeface="Times New Roman" charset="0"/>
              </a:rPr>
              <a:pPr eaLnBrk="1" hangingPunct="1"/>
              <a:t>27</a:t>
            </a:fld>
            <a:endParaRPr lang="en-US" sz="1300">
              <a:latin typeface="Times New Roman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C9394B-312B-2344-A67F-E8E281E29E24}" type="slidenum">
              <a:rPr lang="en-US" sz="1300">
                <a:latin typeface="Times New Roman" charset="0"/>
              </a:rPr>
              <a:pPr eaLnBrk="1" hangingPunct="1"/>
              <a:t>29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602A70-8BA1-294A-91AC-A021532F9569}" type="slidenum">
              <a:rPr lang="en-US" sz="1300">
                <a:latin typeface="Times New Roman" charset="0"/>
              </a:rPr>
              <a:pPr eaLnBrk="1" hangingPunct="1"/>
              <a:t>33</a:t>
            </a:fld>
            <a:endParaRPr lang="en-US" sz="1300">
              <a:latin typeface="Times New Roman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C161B2-C365-484D-8E58-1C1A91CFE5C1}" type="slidenum">
              <a:rPr lang="en-US" sz="1300">
                <a:latin typeface="Times New Roman" charset="0"/>
              </a:rPr>
              <a:pPr eaLnBrk="1" hangingPunct="1"/>
              <a:t>34</a:t>
            </a:fld>
            <a:endParaRPr lang="en-US" sz="1300">
              <a:latin typeface="Times New Roman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11DE6D-C052-BA4C-BF6A-D4C5520F24C6}" type="slidenum">
              <a:rPr lang="en-US" sz="1300">
                <a:latin typeface="Times New Roman" charset="0"/>
              </a:rPr>
              <a:pPr eaLnBrk="1" hangingPunct="1"/>
              <a:t>35</a:t>
            </a:fld>
            <a:endParaRPr lang="en-US" sz="1300">
              <a:latin typeface="Times New Roman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BEB071-7F60-9949-A4E8-84EDE439E515}" type="slidenum">
              <a:rPr lang="en-US" sz="1300">
                <a:latin typeface="Times New Roman" charset="0"/>
              </a:rPr>
              <a:pPr eaLnBrk="1" hangingPunct="1"/>
              <a:t>4</a:t>
            </a:fld>
            <a:endParaRPr lang="en-US" sz="1300">
              <a:latin typeface="Times New Roman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0CCD46-B647-6145-8E72-21981247557D}" type="slidenum">
              <a:rPr lang="en-US" sz="1300">
                <a:latin typeface="Times New Roman" charset="0"/>
              </a:rPr>
              <a:pPr eaLnBrk="1" hangingPunct="1"/>
              <a:t>36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3EDC7A-4BAA-5747-8123-6F6394F0FE7A}" type="slidenum">
              <a:rPr lang="en-US" sz="1300">
                <a:latin typeface="Times New Roman" charset="0"/>
              </a:rPr>
              <a:pPr eaLnBrk="1" hangingPunct="1"/>
              <a:t>37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B75F0A-1C4E-0743-8693-D7BA3D0F6DAE}" type="slidenum">
              <a:rPr lang="en-US" sz="1300">
                <a:latin typeface="Times New Roman" charset="0"/>
              </a:rPr>
              <a:pPr eaLnBrk="1" hangingPunct="1"/>
              <a:t>38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1BAF83-D9BF-1A48-88D6-230FCD3FA738}" type="slidenum">
              <a:rPr lang="en-US" sz="1300">
                <a:latin typeface="Times New Roman" charset="0"/>
              </a:rPr>
              <a:pPr eaLnBrk="1" hangingPunct="1"/>
              <a:t>39</a:t>
            </a:fld>
            <a:endParaRPr lang="en-US" sz="1300">
              <a:latin typeface="Times New Roman" charset="0"/>
            </a:endParaRPr>
          </a:p>
        </p:txBody>
      </p:sp>
      <p:sp>
        <p:nvSpPr>
          <p:cNvPr id="134147" name="Text Box 1"/>
          <p:cNvSpPr txBox="1">
            <a:spLocks noChangeArrowheads="1"/>
          </p:cNvSpPr>
          <p:nvPr/>
        </p:nvSpPr>
        <p:spPr bwMode="auto">
          <a:xfrm>
            <a:off x="1477963" y="920750"/>
            <a:ext cx="4349750" cy="3314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/>
          </a:p>
        </p:txBody>
      </p:sp>
      <p:sp>
        <p:nvSpPr>
          <p:cNvPr id="134148" name="Text Box 2"/>
          <p:cNvSpPr>
            <a:spLocks noGrp="1" noChangeArrowheads="1"/>
          </p:cNvSpPr>
          <p:nvPr>
            <p:ph type="body"/>
          </p:nvPr>
        </p:nvSpPr>
        <p:spPr>
          <a:xfrm>
            <a:off x="974725" y="4560888"/>
            <a:ext cx="5365750" cy="4416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DF4B34-5E7F-DF4F-806F-0399E7C99090}" type="slidenum">
              <a:rPr lang="en-US" sz="1300">
                <a:latin typeface="Times New Roman" charset="0"/>
              </a:rPr>
              <a:pPr eaLnBrk="1" hangingPunct="1"/>
              <a:t>41</a:t>
            </a:fld>
            <a:endParaRPr lang="en-US" sz="1300">
              <a:latin typeface="Times New Roman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4A80EF-1DA3-0A40-A2BF-A9D49EBD35D9}" type="slidenum">
              <a:rPr lang="en-US" sz="1300">
                <a:latin typeface="Times New Roman" charset="0"/>
              </a:rPr>
              <a:pPr eaLnBrk="1" hangingPunct="1"/>
              <a:t>42</a:t>
            </a:fld>
            <a:endParaRPr lang="en-US" sz="1300">
              <a:latin typeface="Times New Roman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9DEE72-29DB-554E-B250-A8D3B5586431}" type="slidenum">
              <a:rPr lang="en-US" sz="1300">
                <a:latin typeface="Times New Roman" charset="0"/>
              </a:rPr>
              <a:pPr eaLnBrk="1" hangingPunct="1"/>
              <a:t>43</a:t>
            </a:fld>
            <a:endParaRPr lang="en-US" sz="1300">
              <a:latin typeface="Times New Roman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1DD9E8-45CF-D547-8CC3-CFDD6983B918}" type="slidenum">
              <a:rPr lang="en-US" sz="1300">
                <a:latin typeface="Times New Roman" charset="0"/>
              </a:rPr>
              <a:pPr eaLnBrk="1" hangingPunct="1"/>
              <a:t>44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3910A8-1AEF-A440-BD3D-62A647350633}" type="slidenum">
              <a:rPr lang="en-US" sz="1300">
                <a:latin typeface="Times New Roman" charset="0"/>
              </a:rPr>
              <a:pPr eaLnBrk="1" hangingPunct="1"/>
              <a:t>45</a:t>
            </a:fld>
            <a:endParaRPr lang="en-US" sz="1300">
              <a:latin typeface="Times New Roman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133F41D3-5D45-9844-993F-F8EE72EC889C}" type="slidenum">
              <a:rPr lang="en-US" sz="1300" b="0">
                <a:latin typeface="Times New Roman" charset="0"/>
              </a:rPr>
              <a:pPr eaLnBrk="1" hangingPunct="1"/>
              <a:t>46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D81439-4879-454D-900B-539E5FD2BC2D}" type="slidenum">
              <a:rPr lang="en-US" sz="1300">
                <a:latin typeface="Times New Roman" charset="0"/>
              </a:rPr>
              <a:pPr eaLnBrk="1" hangingPunct="1"/>
              <a:t>5</a:t>
            </a:fld>
            <a:endParaRPr lang="en-US" sz="1300"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3FE8F82-C40F-2A4B-A005-EC658305787F}" type="slidenum">
              <a:rPr lang="en-US" sz="1200">
                <a:solidFill>
                  <a:srgbClr val="000000"/>
                </a:solidFill>
              </a:rPr>
              <a:pPr eaLnBrk="1" hangingPunct="1"/>
              <a:t>47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5988" cy="360045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2E917E-4BC8-BD49-AEEF-8F2B1A79A913}" type="slidenum">
              <a:rPr lang="en-US" sz="1300">
                <a:latin typeface="Times New Roman" charset="0"/>
              </a:rPr>
              <a:pPr eaLnBrk="1" hangingPunct="1"/>
              <a:t>48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732321-1A51-3249-AE36-74EB9B0351D9}" type="slidenum">
              <a:rPr lang="en-US" sz="1400">
                <a:latin typeface="Times New Roman" charset="0"/>
              </a:rPr>
              <a:pPr eaLnBrk="1" hangingPunct="1"/>
              <a:t>49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BF30ED-DCFA-BB4E-8916-5D7EBE25E854}" type="slidenum">
              <a:rPr lang="en-US" sz="1300">
                <a:latin typeface="Times New Roman" charset="0"/>
              </a:rPr>
              <a:pPr eaLnBrk="1" hangingPunct="1"/>
              <a:t>50</a:t>
            </a:fld>
            <a:endParaRPr lang="en-US" sz="1300">
              <a:latin typeface="Times New Roman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4C58B1-DC52-C747-B116-89187250481B}" type="slidenum">
              <a:rPr lang="en-US" sz="1300">
                <a:latin typeface="Times New Roman" charset="0"/>
              </a:rPr>
              <a:pPr eaLnBrk="1" hangingPunct="1"/>
              <a:t>51</a:t>
            </a:fld>
            <a:endParaRPr lang="en-US" sz="1300">
              <a:latin typeface="Times New Roman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6DE7A1-183E-B64D-AEC6-DB71B2DE8C16}" type="slidenum">
              <a:rPr lang="en-US" sz="1300">
                <a:latin typeface="Times New Roman" charset="0"/>
              </a:rPr>
              <a:pPr eaLnBrk="1" hangingPunct="1"/>
              <a:t>52</a:t>
            </a:fld>
            <a:endParaRPr lang="en-US" sz="1300">
              <a:latin typeface="Times New Roman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83904E-8705-004B-9595-319E542F9B59}" type="slidenum">
              <a:rPr lang="en-US" sz="1300">
                <a:latin typeface="Times New Roman" charset="0"/>
              </a:rPr>
              <a:pPr eaLnBrk="1" hangingPunct="1"/>
              <a:t>53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BF4CC1-5333-A74D-9D20-A165601CE96C}" type="slidenum">
              <a:rPr lang="en-US" sz="1300">
                <a:latin typeface="Times New Roman" charset="0"/>
              </a:rPr>
              <a:pPr eaLnBrk="1" hangingPunct="1"/>
              <a:t>54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ABA91D-D3B7-2146-AFB2-8ED00FC64646}" type="slidenum">
              <a:rPr lang="en-US" sz="1300">
                <a:latin typeface="Times New Roman" charset="0"/>
              </a:rPr>
              <a:pPr eaLnBrk="1" hangingPunct="1"/>
              <a:t>56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29FD19-7DD8-A94C-B349-B7E1A12830A6}" type="slidenum">
              <a:rPr lang="en-US" sz="1300">
                <a:latin typeface="Times New Roman" charset="0"/>
              </a:rPr>
              <a:pPr eaLnBrk="1" hangingPunct="1"/>
              <a:t>57</a:t>
            </a:fld>
            <a:endParaRPr lang="en-US" sz="1300">
              <a:latin typeface="Times New Roman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654BEF-4D7F-AD40-96AB-3B37EA047EF5}" type="slidenum">
              <a:rPr lang="en-US" sz="1300">
                <a:latin typeface="Times New Roman" charset="0"/>
              </a:rPr>
              <a:pPr eaLnBrk="1" hangingPunct="1"/>
              <a:t>6</a:t>
            </a:fld>
            <a:endParaRPr lang="en-US" sz="1300">
              <a:latin typeface="Times New Roman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8863E14-2B4E-4F41-AE32-7C640E9093A0}" type="slidenum">
              <a:rPr lang="en-US" sz="1300">
                <a:solidFill>
                  <a:srgbClr val="000000"/>
                </a:solidFill>
              </a:rPr>
              <a:pPr/>
              <a:t>61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01675"/>
            <a:ext cx="4765675" cy="3630613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425" y="4570413"/>
            <a:ext cx="5340350" cy="4329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7313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fld id="{7B7BCDCC-D1D7-D94C-9128-6F031FE8B166}" type="slidenum">
              <a:rPr lang="en-US" sz="1300" b="0">
                <a:solidFill>
                  <a:srgbClr val="000000"/>
                </a:solidFill>
                <a:latin typeface="Arial" charset="0"/>
              </a:rPr>
              <a:pPr/>
              <a:t>62</a:t>
            </a:fld>
            <a:endParaRPr lang="en-US" sz="13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01675"/>
            <a:ext cx="4765675" cy="3630613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425" y="4567238"/>
            <a:ext cx="5340350" cy="4332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5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15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3D4304-6D2E-9748-ADA1-EE9270807EA9}" type="slidenum">
              <a:rPr lang="en-US" sz="1300">
                <a:latin typeface="Times New Roman" charset="0"/>
              </a:rPr>
              <a:pPr eaLnBrk="1" hangingPunct="1"/>
              <a:t>63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EDA9CB-7390-284C-B277-C5821D2C3873}" type="slidenum">
              <a:rPr lang="en-US" sz="1300">
                <a:latin typeface="Times New Roman" charset="0"/>
              </a:rPr>
              <a:pPr eaLnBrk="1" hangingPunct="1"/>
              <a:t>64</a:t>
            </a:fld>
            <a:endParaRPr lang="en-US" sz="1300">
              <a:latin typeface="Times New Roman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2576F5-3B77-5B44-B4E6-564A3CAC76E5}" type="slidenum">
              <a:rPr lang="en-US" sz="1300">
                <a:latin typeface="Times New Roman" charset="0"/>
              </a:rPr>
              <a:pPr eaLnBrk="1" hangingPunct="1"/>
              <a:t>65</a:t>
            </a:fld>
            <a:endParaRPr lang="en-US" sz="1300">
              <a:latin typeface="Times New Roman" charset="0"/>
            </a:endParaRPr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7575" cy="3602038"/>
          </a:xfrm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3308A0-3E63-1140-8C7D-DF1CA25CB347}" type="slidenum">
              <a:rPr lang="en-US" sz="1300">
                <a:latin typeface="Times New Roman" charset="0"/>
              </a:rPr>
              <a:pPr eaLnBrk="1" hangingPunct="1"/>
              <a:t>66</a:t>
            </a:fld>
            <a:endParaRPr lang="en-US" sz="1300">
              <a:latin typeface="Times New Roman" charset="0"/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3FFEE3-E218-EF47-996A-73F6293BF95F}" type="slidenum">
              <a:rPr lang="en-US" sz="1300">
                <a:latin typeface="Times New Roman" charset="0"/>
              </a:rPr>
              <a:pPr eaLnBrk="1" hangingPunct="1"/>
              <a:t>67</a:t>
            </a:fld>
            <a:endParaRPr lang="en-US" sz="1300">
              <a:latin typeface="Times New Roman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79D608-1CE1-6140-9842-448F601F4B6E}" type="slidenum">
              <a:rPr lang="en-US" sz="1300">
                <a:latin typeface="Times New Roman" charset="0"/>
              </a:rPr>
              <a:pPr eaLnBrk="1" hangingPunct="1"/>
              <a:t>68</a:t>
            </a:fld>
            <a:endParaRPr lang="en-US" sz="1300">
              <a:latin typeface="Times New Roman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7AA93F-B4C1-A541-B6C4-F13255FD33FF}" type="slidenum">
              <a:rPr lang="en-US" sz="1300">
                <a:latin typeface="Times New Roman" charset="0"/>
              </a:rPr>
              <a:pPr eaLnBrk="1" hangingPunct="1"/>
              <a:t>69</a:t>
            </a:fld>
            <a:endParaRPr lang="en-US" sz="1300">
              <a:latin typeface="Times New Roman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2E399D-8358-7942-9C14-379A42287CC8}" type="slidenum">
              <a:rPr lang="en-US" sz="1300">
                <a:latin typeface="Times New Roman" charset="0"/>
              </a:rPr>
              <a:pPr eaLnBrk="1" hangingPunct="1"/>
              <a:t>7</a:t>
            </a:fld>
            <a:endParaRPr lang="en-US" sz="1300">
              <a:latin typeface="Times New Roman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CEA5F0-D439-8445-B15C-2DABB985D4F0}" type="slidenum">
              <a:rPr lang="en-US" sz="1300">
                <a:latin typeface="Times New Roman" charset="0"/>
              </a:rPr>
              <a:pPr eaLnBrk="1" hangingPunct="1"/>
              <a:t>8</a:t>
            </a:fld>
            <a:endParaRPr lang="en-US" sz="1300"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6EBC92-E960-E84A-9E15-0A6905ABE6C5}" type="slidenum">
              <a:rPr lang="en-US" sz="1300">
                <a:latin typeface="Times New Roman" charset="0"/>
              </a:rPr>
              <a:pPr eaLnBrk="1" hangingPunct="1"/>
              <a:t>9</a:t>
            </a:fld>
            <a:endParaRPr lang="en-US" sz="1300">
              <a:latin typeface="Times New Roman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097626" indent="-3961432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666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4991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332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659E32-803C-A94E-AE65-EF16B733A0A7}" type="slidenum">
              <a:rPr lang="en-US" sz="1300"/>
              <a:pPr eaLnBrk="1" hangingPunct="1"/>
              <a:t>10</a:t>
            </a:fld>
            <a:endParaRPr lang="en-US" sz="13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EFEA1C-791D-DE44-A68D-B7D5BD8512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49709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028295-5D18-5540-A256-4D4A88EA25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52146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77C267-8754-CB41-985B-C0B3358A9F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66292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155DC9-4937-CC4B-B5CF-02B7C0B373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2902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35DC03-0AE0-4B47-ADDC-896B5CA0C4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33860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341C1-CC20-BB4B-A176-F83F0F07C2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42397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272454"/>
            <a:ext cx="816102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4145280"/>
            <a:ext cx="6720840" cy="1869440"/>
          </a:xfrm>
        </p:spPr>
        <p:txBody>
          <a:bodyPr/>
          <a:lstStyle>
            <a:lvl1pPr marL="0" indent="0" algn="ctr">
              <a:buNone/>
              <a:defRPr/>
            </a:lvl1pPr>
            <a:lvl2pPr marL="483306" indent="0" algn="ctr">
              <a:buNone/>
              <a:defRPr/>
            </a:lvl2pPr>
            <a:lvl3pPr marL="966612" indent="0" algn="ctr">
              <a:buNone/>
              <a:defRPr/>
            </a:lvl3pPr>
            <a:lvl4pPr marL="1449918" indent="0" algn="ctr">
              <a:buNone/>
              <a:defRPr/>
            </a:lvl4pPr>
            <a:lvl5pPr marL="1933224" indent="0" algn="ctr">
              <a:buNone/>
              <a:defRPr/>
            </a:lvl5pPr>
            <a:lvl6pPr marL="2416531" indent="0" algn="ctr">
              <a:buNone/>
              <a:defRPr/>
            </a:lvl6pPr>
            <a:lvl7pPr marL="2899837" indent="0" algn="ctr">
              <a:buNone/>
              <a:defRPr/>
            </a:lvl7pPr>
            <a:lvl8pPr marL="3383143" indent="0" algn="ctr">
              <a:buNone/>
              <a:defRPr/>
            </a:lvl8pPr>
            <a:lvl9pPr marL="386644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52B504-D107-EF40-A2E6-172C94495C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42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241215-0E88-ED4B-B2A0-865AC41BE2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17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9" y="4700694"/>
            <a:ext cx="8161020" cy="1452880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9" y="3100495"/>
            <a:ext cx="8161020" cy="1600199"/>
          </a:xfrm>
        </p:spPr>
        <p:txBody>
          <a:bodyPr anchor="b"/>
          <a:lstStyle>
            <a:lvl1pPr marL="0" indent="0">
              <a:buNone/>
              <a:defRPr sz="2100"/>
            </a:lvl1pPr>
            <a:lvl2pPr marL="483306" indent="0">
              <a:buNone/>
              <a:defRPr sz="1900"/>
            </a:lvl2pPr>
            <a:lvl3pPr marL="966612" indent="0">
              <a:buNone/>
              <a:defRPr sz="1700"/>
            </a:lvl3pPr>
            <a:lvl4pPr marL="1449918" indent="0">
              <a:buNone/>
              <a:defRPr sz="1500"/>
            </a:lvl4pPr>
            <a:lvl5pPr marL="1933224" indent="0">
              <a:buNone/>
              <a:defRPr sz="1500"/>
            </a:lvl5pPr>
            <a:lvl6pPr marL="2416531" indent="0">
              <a:buNone/>
              <a:defRPr sz="1500"/>
            </a:lvl6pPr>
            <a:lvl7pPr marL="2899837" indent="0">
              <a:buNone/>
              <a:defRPr sz="1500"/>
            </a:lvl7pPr>
            <a:lvl8pPr marL="3383143" indent="0">
              <a:buNone/>
              <a:defRPr sz="1500"/>
            </a:lvl8pPr>
            <a:lvl9pPr marL="386644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741BE7-7253-5D43-B743-EA07776512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98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0040" y="1137920"/>
            <a:ext cx="4440555" cy="5527040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615" y="1137920"/>
            <a:ext cx="4440555" cy="5527040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394A1F-4810-0249-B4B3-BF0E0FD673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68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92947"/>
            <a:ext cx="864108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637454"/>
            <a:ext cx="4242197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306" indent="0">
              <a:buNone/>
              <a:defRPr sz="2100" b="1"/>
            </a:lvl2pPr>
            <a:lvl3pPr marL="966612" indent="0">
              <a:buNone/>
              <a:defRPr sz="1900" b="1"/>
            </a:lvl3pPr>
            <a:lvl4pPr marL="1449918" indent="0">
              <a:buNone/>
              <a:defRPr sz="1700" b="1"/>
            </a:lvl4pPr>
            <a:lvl5pPr marL="1933224" indent="0">
              <a:buNone/>
              <a:defRPr sz="1700" b="1"/>
            </a:lvl5pPr>
            <a:lvl6pPr marL="2416531" indent="0">
              <a:buNone/>
              <a:defRPr sz="1700" b="1"/>
            </a:lvl6pPr>
            <a:lvl7pPr marL="2899837" indent="0">
              <a:buNone/>
              <a:defRPr sz="1700" b="1"/>
            </a:lvl7pPr>
            <a:lvl8pPr marL="3383143" indent="0">
              <a:buNone/>
              <a:defRPr sz="1700" b="1"/>
            </a:lvl8pPr>
            <a:lvl9pPr marL="386644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319867"/>
            <a:ext cx="4242197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77" y="1637454"/>
            <a:ext cx="4243864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306" indent="0">
              <a:buNone/>
              <a:defRPr sz="2100" b="1"/>
            </a:lvl2pPr>
            <a:lvl3pPr marL="966612" indent="0">
              <a:buNone/>
              <a:defRPr sz="1900" b="1"/>
            </a:lvl3pPr>
            <a:lvl4pPr marL="1449918" indent="0">
              <a:buNone/>
              <a:defRPr sz="1700" b="1"/>
            </a:lvl4pPr>
            <a:lvl5pPr marL="1933224" indent="0">
              <a:buNone/>
              <a:defRPr sz="1700" b="1"/>
            </a:lvl5pPr>
            <a:lvl6pPr marL="2416531" indent="0">
              <a:buNone/>
              <a:defRPr sz="1700" b="1"/>
            </a:lvl6pPr>
            <a:lvl7pPr marL="2899837" indent="0">
              <a:buNone/>
              <a:defRPr sz="1700" b="1"/>
            </a:lvl7pPr>
            <a:lvl8pPr marL="3383143" indent="0">
              <a:buNone/>
              <a:defRPr sz="1700" b="1"/>
            </a:lvl8pPr>
            <a:lvl9pPr marL="386644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7" y="2319867"/>
            <a:ext cx="4243864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407B3-07CD-3340-A115-BAF61A5ECC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50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35A1A-3114-1E4A-9ABD-849ED4EBCB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00243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44F98F-D2BE-BF49-85B9-A6B62A1B86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37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F029E3-3D7E-6847-B7AB-CCF68F59AB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7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91253"/>
            <a:ext cx="3158729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2" y="291254"/>
            <a:ext cx="536733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" y="1530774"/>
            <a:ext cx="3158729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3306" indent="0">
              <a:buNone/>
              <a:defRPr sz="1300"/>
            </a:lvl2pPr>
            <a:lvl3pPr marL="966612" indent="0">
              <a:buNone/>
              <a:defRPr sz="1100"/>
            </a:lvl3pPr>
            <a:lvl4pPr marL="1449918" indent="0">
              <a:buNone/>
              <a:defRPr sz="1000"/>
            </a:lvl4pPr>
            <a:lvl5pPr marL="1933224" indent="0">
              <a:buNone/>
              <a:defRPr sz="1000"/>
            </a:lvl5pPr>
            <a:lvl6pPr marL="2416531" indent="0">
              <a:buNone/>
              <a:defRPr sz="1000"/>
            </a:lvl6pPr>
            <a:lvl7pPr marL="2899837" indent="0">
              <a:buNone/>
              <a:defRPr sz="1000"/>
            </a:lvl7pPr>
            <a:lvl8pPr marL="3383143" indent="0">
              <a:buNone/>
              <a:defRPr sz="1000"/>
            </a:lvl8pPr>
            <a:lvl9pPr marL="386644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9D37CB-4B19-0045-9A5E-D3F683828A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14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2" y="5120640"/>
            <a:ext cx="5760720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2" y="653627"/>
            <a:ext cx="5760720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3306" indent="0">
              <a:buNone/>
              <a:defRPr sz="3000"/>
            </a:lvl2pPr>
            <a:lvl3pPr marL="966612" indent="0">
              <a:buNone/>
              <a:defRPr sz="2500"/>
            </a:lvl3pPr>
            <a:lvl4pPr marL="1449918" indent="0">
              <a:buNone/>
              <a:defRPr sz="2100"/>
            </a:lvl4pPr>
            <a:lvl5pPr marL="1933224" indent="0">
              <a:buNone/>
              <a:defRPr sz="2100"/>
            </a:lvl5pPr>
            <a:lvl6pPr marL="2416531" indent="0">
              <a:buNone/>
              <a:defRPr sz="2100"/>
            </a:lvl6pPr>
            <a:lvl7pPr marL="2899837" indent="0">
              <a:buNone/>
              <a:defRPr sz="2100"/>
            </a:lvl7pPr>
            <a:lvl8pPr marL="3383143" indent="0">
              <a:buNone/>
              <a:defRPr sz="2100"/>
            </a:lvl8pPr>
            <a:lvl9pPr marL="3866449" indent="0">
              <a:buNone/>
              <a:defRPr sz="2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2" y="5725161"/>
            <a:ext cx="576072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3306" indent="0">
              <a:buNone/>
              <a:defRPr sz="1300"/>
            </a:lvl2pPr>
            <a:lvl3pPr marL="966612" indent="0">
              <a:buNone/>
              <a:defRPr sz="1100"/>
            </a:lvl3pPr>
            <a:lvl4pPr marL="1449918" indent="0">
              <a:buNone/>
              <a:defRPr sz="1000"/>
            </a:lvl4pPr>
            <a:lvl5pPr marL="1933224" indent="0">
              <a:buNone/>
              <a:defRPr sz="1000"/>
            </a:lvl5pPr>
            <a:lvl6pPr marL="2416531" indent="0">
              <a:buNone/>
              <a:defRPr sz="1000"/>
            </a:lvl6pPr>
            <a:lvl7pPr marL="2899837" indent="0">
              <a:buNone/>
              <a:defRPr sz="1000"/>
            </a:lvl7pPr>
            <a:lvl8pPr marL="3383143" indent="0">
              <a:buNone/>
              <a:defRPr sz="1000"/>
            </a:lvl8pPr>
            <a:lvl9pPr marL="386644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98BFF7-0A42-ED48-A8AB-83BBA8C416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29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C6A4B9-2161-5946-A765-1F45AD1AEC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63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0887" y="325120"/>
            <a:ext cx="2260283" cy="63398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0040" y="325120"/>
            <a:ext cx="6620828" cy="63398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224AB3-439D-F149-8EB9-734337009F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58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5F284-C41D-074A-AC3A-8D7A3EB4DF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71163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70839-4B0A-0D4A-BDBA-F44360475F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48662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FEA79F-043A-4B4C-9FB4-3FB4796FE6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62618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848CAF-0D69-B64A-9B7B-A219759D81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91463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862202-6095-0B4F-849E-0F8CE5EA43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69214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EEA1FE-169B-2444-B7AF-13C6F1502E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04757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D1B169-43DB-4040-A74A-620996F825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45034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6399B8-0293-D645-AD25-98683C0E83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20595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A78CCE-8DD9-5E49-A0A8-BEFBFE593D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95327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AE85C-17BF-D746-A4A6-F9C57E46FF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03000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12C28B-86C3-C442-8488-61C41EEC00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9251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4B6BE-9257-6542-AA58-0FB0437A3D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98539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2C77F5-189F-4548-B85A-73E692A596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91041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A175-2201-BA4E-B4C8-0A4E70C32D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98420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D95EA-96E1-C449-8803-F139B80C2F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24761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75CAE-F903-3D4A-816A-513C4557C2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49057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B1EF56-06C3-D94C-9867-2B23BACB9D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13568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912B97-8915-B948-9859-49C7858852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8178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52DC4C-93DE-F049-B380-00B98BDBC7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4450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24626-EEC6-2B48-8C92-B272F93EE1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15108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ECD556-EE4E-DB47-9E0E-FA7946782B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0154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ctr">
              <a:defRPr sz="1500" i="1">
                <a:solidFill>
                  <a:schemeClr val="bg1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26B02E6-7B3E-294B-A3A3-20B2F7F5B6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bg1">
                  <a:lumMod val="50000"/>
                </a:schemeClr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  <p:sldLayoutId id="2147484417" r:id="rId12"/>
    <p:sldLayoutId id="2147484418" r:id="rId13"/>
    <p:sldLayoutId id="2147484444" r:id="rId14"/>
  </p:sldLayoutIdLst>
  <p:transition xmlns:p14="http://schemas.microsoft.com/office/powerpoint/2010/main"/>
  <p:hf hdr="0"/>
  <p:txStyles>
    <p:titleStyle>
      <a:lvl1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72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44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16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88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60363" indent="-360363" algn="l" defTabSz="966788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chemeClr val="accent6">
              <a:lumMod val="75000"/>
            </a:schemeClr>
          </a:solidFill>
          <a:latin typeface="+mn-lt"/>
          <a:ea typeface="ＭＳ Ｐゴシック" charset="-128"/>
          <a:cs typeface="ＭＳ Ｐゴシック" charset="-128"/>
        </a:defRPr>
      </a:lvl1pPr>
      <a:lvl2pPr marL="785813" indent="-3048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charset="-128"/>
        </a:defRPr>
      </a:lvl2pPr>
      <a:lvl3pPr marL="1208088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chemeClr val="accent1">
              <a:lumMod val="75000"/>
            </a:schemeClr>
          </a:solidFill>
          <a:latin typeface="+mn-lt"/>
          <a:ea typeface="ＭＳ Ｐゴシック" charset="-128"/>
        </a:defRPr>
      </a:lvl3pPr>
      <a:lvl4pPr marL="1693863" indent="-246063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charset="-128"/>
        </a:defRPr>
      </a:lvl4pPr>
      <a:lvl5pPr marL="2174875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charset="-128"/>
        </a:defRPr>
      </a:lvl5pPr>
      <a:lvl6pPr marL="26320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92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4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6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325438"/>
            <a:ext cx="81613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0675" y="1138238"/>
            <a:ext cx="9040813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20975" y="6989763"/>
            <a:ext cx="4000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00950" y="6827838"/>
            <a:ext cx="200025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10BD5E95-FAA6-474C-A1C3-85A8634E4FE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83306" algn="ctr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</a:defRPr>
      </a:lvl6pPr>
      <a:lvl7pPr marL="966612" algn="ctr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</a:defRPr>
      </a:lvl7pPr>
      <a:lvl8pPr marL="1449918" algn="ctr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</a:defRPr>
      </a:lvl8pPr>
      <a:lvl9pPr marL="1933224" algn="ctr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</a:defRPr>
      </a:lvl9pPr>
    </p:titleStyle>
    <p:bodyStyle>
      <a:lvl1pPr marL="361950" indent="-36195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84225" indent="-301625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2pPr>
      <a:lvl3pPr marL="1208088" indent="-2413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ＭＳ Ｐゴシック" charset="-128"/>
        </a:defRPr>
      </a:lvl3pPr>
      <a:lvl4pPr marL="1690688" indent="-24130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4pPr>
      <a:lvl5pPr marL="2174875" indent="-241300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5pPr>
      <a:lvl6pPr marL="2658184" indent="-241653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41490" indent="-241653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24796" indent="-241653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08102" indent="-241653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306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612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9918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3224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6531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9837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143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449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ctr">
              <a:defRPr sz="1500" i="1">
                <a:solidFill>
                  <a:srgbClr val="0000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</a:defRPr>
            </a:lvl1pPr>
          </a:lstStyle>
          <a:p>
            <a:fld id="{DDFB726E-743A-E64E-BA8A-4DECBBCDCA2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0" r:id="rId1"/>
    <p:sldLayoutId id="2147484431" r:id="rId2"/>
    <p:sldLayoutId id="2147484432" r:id="rId3"/>
    <p:sldLayoutId id="2147484433" r:id="rId4"/>
    <p:sldLayoutId id="2147484434" r:id="rId5"/>
    <p:sldLayoutId id="2147484435" r:id="rId6"/>
    <p:sldLayoutId id="2147484436" r:id="rId7"/>
    <p:sldLayoutId id="2147484437" r:id="rId8"/>
    <p:sldLayoutId id="2147484438" r:id="rId9"/>
    <p:sldLayoutId id="2147484439" r:id="rId10"/>
    <p:sldLayoutId id="2147484440" r:id="rId11"/>
    <p:sldLayoutId id="2147484441" r:id="rId12"/>
    <p:sldLayoutId id="2147484442" r:id="rId13"/>
    <p:sldLayoutId id="2147484443" r:id="rId14"/>
  </p:sldLayoutIdLst>
  <p:transition xmlns:p14="http://schemas.microsoft.com/office/powerpoint/2010/main"/>
  <p:hf hdr="0"/>
  <p:txStyles>
    <p:titleStyle>
      <a:lvl1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72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44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16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88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60363" indent="-360363" algn="l" defTabSz="966788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85813" indent="-3048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charset="-128"/>
        </a:defRPr>
      </a:lvl2pPr>
      <a:lvl3pPr marL="1208088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charset="-128"/>
        </a:defRPr>
      </a:lvl3pPr>
      <a:lvl4pPr marL="1693863" indent="-246063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charset="-128"/>
        </a:defRPr>
      </a:lvl4pPr>
      <a:lvl5pPr marL="2174875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charset="-128"/>
        </a:defRPr>
      </a:lvl5pPr>
      <a:lvl6pPr marL="26320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92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4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6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38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7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notesSlide" Target="../notesSlides/notesSlide41.xml"/><Relationship Id="rId5" Type="http://schemas.openxmlformats.org/officeDocument/2006/relationships/image" Target="../media/image41.png"/><Relationship Id="rId1" Type="http://schemas.microsoft.com/office/2007/relationships/media" Target="file://localhost/Users/arisaka/Documents/BIO/My%20Movies/Goldbead1_10k.mp4" TargetMode="External"/><Relationship Id="rId2" Type="http://schemas.openxmlformats.org/officeDocument/2006/relationships/video" Target="file://localhost/Users/arisaka/Documents/BIO/My%20Movies/Goldbead1_10k.mp4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5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9.png"/><Relationship Id="rId10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57.png"/><Relationship Id="rId6" Type="http://schemas.openxmlformats.org/officeDocument/2006/relationships/image" Target="../media/image58.jpeg"/><Relationship Id="rId7" Type="http://schemas.openxmlformats.org/officeDocument/2006/relationships/image" Target="../media/image5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0.png"/><Relationship Id="rId1" Type="http://schemas.microsoft.com/office/2007/relationships/media" Target="file://localhost/Users/arisaka/Music/iTunes/iTunes%20Music/Movies/STEM_single_plane_raw%204/STEM_single_plane_raw%204.m4v" TargetMode="External"/><Relationship Id="rId2" Type="http://schemas.openxmlformats.org/officeDocument/2006/relationships/video" Target="file://localhost/Users/arisaka/Music/iTunes/iTunes%20Music/Movies/STEM_single_plane_raw%204/STEM_single_plane_raw%204.m4v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1.png"/><Relationship Id="rId1" Type="http://schemas.microsoft.com/office/2007/relationships/media" Target="file://localhost/Users/arisaka/Music/iTunes/iTunes%20Music/Movies/STEM_single_plane_contours/STEM_single_plane_contours.m4v" TargetMode="External"/><Relationship Id="rId2" Type="http://schemas.openxmlformats.org/officeDocument/2006/relationships/video" Target="file://localhost/Users/arisaka/Music/iTunes/iTunes%20Music/Movies/STEM_single_plane_contours/STEM_single_plane_contours.m4v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ome.physics.ucla.edu/~arisaka/home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chemeClr val="bg1">
                    <a:lumMod val="50000"/>
                  </a:schemeClr>
                </a:solidFill>
              </a:rPr>
              <a:t>11/27/2012</a:t>
            </a:r>
            <a:endParaRPr lang="en-US" sz="15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0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chemeClr val="bg1">
                    <a:lumMod val="50000"/>
                  </a:schemeClr>
                </a:solidFill>
              </a:rPr>
              <a:t>Katsushi Arisaka, UCLA</a:t>
            </a:r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FA2279-E3F3-7F44-BCF6-998152C8A8CA}" type="slidenum">
              <a:rPr lang="en-US" sz="1500">
                <a:solidFill>
                  <a:schemeClr val="bg1">
                    <a:lumMod val="50000"/>
                  </a:schemeClr>
                </a:solidFill>
              </a:rPr>
              <a:pPr eaLnBrk="1" hangingPunct="1"/>
              <a:t>1</a:t>
            </a:fld>
            <a:endParaRPr lang="en-US" sz="15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1371600" y="3625850"/>
            <a:ext cx="6705600" cy="641350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/>
        </p:spPr>
        <p:txBody>
          <a:bodyPr lIns="91359" tIns="45679" rIns="91359" bIns="45679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40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Katsushi Arisaka</a:t>
            </a:r>
          </a:p>
        </p:txBody>
      </p:sp>
      <p:sp>
        <p:nvSpPr>
          <p:cNvPr id="46086" name="Line 13"/>
          <p:cNvSpPr>
            <a:spLocks noChangeShapeType="1"/>
          </p:cNvSpPr>
          <p:nvPr/>
        </p:nvSpPr>
        <p:spPr bwMode="auto">
          <a:xfrm>
            <a:off x="0" y="25146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7" name="Line 14"/>
          <p:cNvSpPr>
            <a:spLocks noChangeShapeType="1"/>
          </p:cNvSpPr>
          <p:nvPr/>
        </p:nvSpPr>
        <p:spPr bwMode="auto">
          <a:xfrm>
            <a:off x="36513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Line 15"/>
          <p:cNvSpPr>
            <a:spLocks noChangeShapeType="1"/>
          </p:cNvSpPr>
          <p:nvPr/>
        </p:nvSpPr>
        <p:spPr bwMode="auto">
          <a:xfrm>
            <a:off x="9564688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Rectangle 17"/>
          <p:cNvSpPr>
            <a:spLocks noChangeArrowheads="1"/>
          </p:cNvSpPr>
          <p:nvPr/>
        </p:nvSpPr>
        <p:spPr bwMode="auto">
          <a:xfrm>
            <a:off x="1447800" y="5029200"/>
            <a:ext cx="66516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  <p:txBody>
          <a:bodyPr lIns="95260" tIns="47630" rIns="95260" bIns="47630">
            <a:spAutoFit/>
          </a:bodyPr>
          <a:lstStyle/>
          <a:p>
            <a:pPr algn="ctr" defTabSz="952500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University of California, Los Angeles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defTabSz="952500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Department of Physics and Astronomy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defTabSz="952500" eaLnBrk="0" hangingPunct="0"/>
            <a:endParaRPr lang="en-US" altLang="ja-JP" sz="2500">
              <a:solidFill>
                <a:srgbClr val="0099FF"/>
              </a:solidFill>
              <a:latin typeface="Tahoma" charset="0"/>
              <a:ea typeface="MS Mincho" charset="0"/>
              <a:cs typeface="MS Mincho" charset="0"/>
            </a:endParaRPr>
          </a:p>
          <a:p>
            <a:pPr algn="ctr" defTabSz="952500" eaLnBrk="0" hangingPunct="0"/>
            <a:r>
              <a:rPr lang="en-US" altLang="ja-JP" sz="2500">
                <a:solidFill>
                  <a:srgbClr val="0099FF"/>
                </a:solidFill>
                <a:latin typeface="Tahoma" charset="0"/>
                <a:ea typeface="MS Mincho" charset="0"/>
                <a:cs typeface="MS Mincho" charset="0"/>
              </a:rPr>
              <a:t>arisaka@physics.ucla.edu</a:t>
            </a:r>
            <a:endParaRPr lang="en-US" altLang="ja-JP" sz="2500">
              <a:latin typeface="Times New Roman" charset="0"/>
            </a:endParaRPr>
          </a:p>
        </p:txBody>
      </p:sp>
      <p:sp>
        <p:nvSpPr>
          <p:cNvPr id="29902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0" y="781050"/>
            <a:ext cx="9601200" cy="1600200"/>
          </a:xfrm>
          <a:effectLst>
            <a:outerShdw blurRad="63500" dist="35921" dir="2700000" algn="ctr" rotWithShape="0">
              <a:srgbClr val="FF990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ja-JP" sz="4800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  <a:t>Why are we here?</a:t>
            </a:r>
            <a:br>
              <a:rPr lang="en-US" altLang="ja-JP" sz="4800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</a:br>
            <a:r>
              <a:rPr lang="en-US" altLang="ja-JP" sz="44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  <a:t>Origin of Universe and Ourselves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MS Gothic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ahoma" charset="0"/>
              </a:rPr>
              <a:t> </a:t>
            </a:r>
            <a:endParaRPr lang="en-US" dirty="0">
              <a:latin typeface="Tahoma" charset="0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 Narrow" charset="0"/>
            </a:endParaRPr>
          </a:p>
        </p:txBody>
      </p:sp>
      <p:pic>
        <p:nvPicPr>
          <p:cNvPr id="63492" name="Picture 7" descr="Tevatron-03-0391-28D_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8"/>
          <p:cNvSpPr>
            <a:spLocks noChangeArrowheads="1"/>
          </p:cNvSpPr>
          <p:nvPr/>
        </p:nvSpPr>
        <p:spPr bwMode="auto">
          <a:xfrm>
            <a:off x="320040" y="164253"/>
            <a:ext cx="8881110" cy="59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39" tIns="48269" rIns="96539" bIns="48269" anchor="ctr"/>
          <a:lstStyle/>
          <a:p>
            <a:pPr algn="ctr">
              <a:lnSpc>
                <a:spcPct val="80000"/>
              </a:lnSpc>
            </a:pPr>
            <a:r>
              <a:rPr lang="en-US" sz="3600" b="1" dirty="0" err="1">
                <a:solidFill>
                  <a:srgbClr val="FF0066"/>
                </a:solidFill>
                <a:latin typeface="Tahoma" charset="0"/>
              </a:rPr>
              <a:t>Tevatron</a:t>
            </a:r>
            <a:r>
              <a:rPr lang="en-US" sz="3600" b="1" dirty="0">
                <a:solidFill>
                  <a:srgbClr val="FF0066"/>
                </a:solidFill>
                <a:latin typeface="Tahoma" charset="0"/>
              </a:rPr>
              <a:t> at </a:t>
            </a:r>
            <a:r>
              <a:rPr lang="en-US" sz="3600" b="1" dirty="0" smtClean="0">
                <a:solidFill>
                  <a:srgbClr val="FF0066"/>
                </a:solidFill>
                <a:latin typeface="Tahoma" charset="0"/>
              </a:rPr>
              <a:t>Fermi Lab near Chicago </a:t>
            </a:r>
            <a:r>
              <a:rPr lang="en-US" sz="3600" b="1" dirty="0">
                <a:solidFill>
                  <a:srgbClr val="FF0066"/>
                </a:solidFill>
                <a:latin typeface="Tahoma" charset="0"/>
              </a:rPr>
              <a:t>(1980 – 2010)</a:t>
            </a:r>
          </a:p>
        </p:txBody>
      </p:sp>
      <p:sp>
        <p:nvSpPr>
          <p:cNvPr id="63494" name="Text Box 9"/>
          <p:cNvSpPr txBox="1">
            <a:spLocks noChangeArrowheads="1"/>
          </p:cNvSpPr>
          <p:nvPr/>
        </p:nvSpPr>
        <p:spPr bwMode="auto">
          <a:xfrm>
            <a:off x="5715000" y="6400800"/>
            <a:ext cx="3041354" cy="46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defTabSz="8651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8651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FFFF00"/>
                </a:solidFill>
              </a:rPr>
              <a:t>6km </a:t>
            </a:r>
            <a:r>
              <a:rPr lang="en-US" b="1" dirty="0" smtClean="0">
                <a:solidFill>
                  <a:srgbClr val="FFFF00"/>
                </a:solidFill>
              </a:rPr>
              <a:t>Circumference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73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06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706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6FB7C2-E86E-9247-95B5-40E0E1F3F537}" type="slidenum">
              <a:rPr lang="en-US" sz="1500">
                <a:solidFill>
                  <a:srgbClr val="0000FF"/>
                </a:solidFill>
              </a:rPr>
              <a:pPr eaLnBrk="1" hangingPunct="1"/>
              <a:t>11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0661" name="Rectangle 2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665163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Elementary Particles</a:t>
            </a:r>
            <a:endParaRPr lang="en-US" sz="28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066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3" y="974725"/>
            <a:ext cx="9558337" cy="628015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Quark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11/27/2012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26D4F-781C-3A41-B293-C4D1AAEAE64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2209800" y="2895600"/>
            <a:ext cx="2051993" cy="2051995"/>
          </a:xfrm>
          <a:prstGeom prst="ellipse">
            <a:avLst/>
          </a:prstGeom>
          <a:noFill/>
          <a:ln w="508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2912531" y="3276600"/>
            <a:ext cx="533400" cy="533401"/>
          </a:xfrm>
          <a:prstGeom prst="ellipse">
            <a:avLst/>
          </a:prstGeom>
          <a:noFill/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7935" y="3200400"/>
            <a:ext cx="4353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2590800" y="3886200"/>
            <a:ext cx="533400" cy="533401"/>
          </a:xfrm>
          <a:prstGeom prst="ellipse">
            <a:avLst/>
          </a:prstGeom>
          <a:noFill/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3276600" y="3886200"/>
            <a:ext cx="533400" cy="533401"/>
          </a:xfrm>
          <a:prstGeom prst="ellipse">
            <a:avLst/>
          </a:prstGeom>
          <a:noFill/>
          <a:ln w="508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8527" y="3817890"/>
            <a:ext cx="4353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15398" y="3809423"/>
            <a:ext cx="4353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</a:rPr>
              <a:t>d</a:t>
            </a:r>
            <a:endParaRPr lang="en-US" sz="3200" b="1" dirty="0">
              <a:solidFill>
                <a:srgbClr val="33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55657" y="2057400"/>
            <a:ext cx="1672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Proton</a:t>
            </a:r>
            <a:endParaRPr lang="en-US" sz="3600" b="1" dirty="0"/>
          </a:p>
        </p:txBody>
      </p:sp>
      <p:sp>
        <p:nvSpPr>
          <p:cNvPr id="17" name="Oval 16"/>
          <p:cNvSpPr>
            <a:spLocks noChangeAspect="1"/>
          </p:cNvSpPr>
          <p:nvPr/>
        </p:nvSpPr>
        <p:spPr bwMode="auto">
          <a:xfrm>
            <a:off x="6141733" y="3276600"/>
            <a:ext cx="533400" cy="533401"/>
          </a:xfrm>
          <a:prstGeom prst="ellipse">
            <a:avLst/>
          </a:prstGeom>
          <a:noFill/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67137" y="3200400"/>
            <a:ext cx="4353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>
            <a:spLocks noChangeAspect="1"/>
          </p:cNvSpPr>
          <p:nvPr/>
        </p:nvSpPr>
        <p:spPr bwMode="auto">
          <a:xfrm>
            <a:off x="5820002" y="3886200"/>
            <a:ext cx="533400" cy="533401"/>
          </a:xfrm>
          <a:prstGeom prst="ellipse">
            <a:avLst/>
          </a:prstGeom>
          <a:noFill/>
          <a:ln w="508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 bwMode="auto">
          <a:xfrm>
            <a:off x="6505802" y="3886200"/>
            <a:ext cx="533400" cy="533401"/>
          </a:xfrm>
          <a:prstGeom prst="ellipse">
            <a:avLst/>
          </a:prstGeom>
          <a:noFill/>
          <a:ln w="508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87729" y="3817890"/>
            <a:ext cx="4353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</a:rPr>
              <a:t>d</a:t>
            </a:r>
            <a:endParaRPr lang="en-US" sz="3200" b="1" dirty="0">
              <a:solidFill>
                <a:srgbClr val="3366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44600" y="3809423"/>
            <a:ext cx="4353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</a:rPr>
              <a:t>d</a:t>
            </a:r>
            <a:endParaRPr lang="en-US" sz="3200" b="1" dirty="0">
              <a:solidFill>
                <a:srgbClr val="3366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62600" y="2057400"/>
            <a:ext cx="1954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Neutron</a:t>
            </a:r>
            <a:endParaRPr lang="en-US" sz="3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676400" y="5638800"/>
            <a:ext cx="2829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+ 2/3 + 2/3 </a:t>
            </a:r>
            <a:r>
              <a:rPr lang="en-US" sz="2800" b="1" dirty="0" smtClean="0">
                <a:solidFill>
                  <a:srgbClr val="3366FF"/>
                </a:solidFill>
                <a:latin typeface="+mn-lt"/>
              </a:rPr>
              <a:t>– 1/3 </a:t>
            </a:r>
            <a:r>
              <a:rPr lang="en-US" sz="2800" b="1" dirty="0" smtClean="0">
                <a:latin typeface="+mn-lt"/>
              </a:rPr>
              <a:t>= 1</a:t>
            </a:r>
            <a:endParaRPr lang="en-US" sz="2800" b="1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34000" y="5638800"/>
            <a:ext cx="2821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+ 2/3 </a:t>
            </a:r>
            <a:r>
              <a:rPr lang="en-US" sz="2800" b="1" dirty="0" smtClean="0">
                <a:solidFill>
                  <a:srgbClr val="3366FF"/>
                </a:solidFill>
                <a:latin typeface="+mn-lt"/>
              </a:rPr>
              <a:t>– 1/3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dirty="0" smtClean="0">
                <a:solidFill>
                  <a:srgbClr val="3366FF"/>
                </a:solidFill>
                <a:latin typeface="+mn-lt"/>
              </a:rPr>
              <a:t>– 1/3 </a:t>
            </a:r>
            <a:r>
              <a:rPr lang="en-US" sz="2800" b="1" dirty="0" smtClean="0">
                <a:latin typeface="+mn-lt"/>
              </a:rPr>
              <a:t>= 0</a:t>
            </a:r>
            <a:endParaRPr lang="en-US" sz="2800" b="1" dirty="0">
              <a:latin typeface="+mn-lt"/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 bwMode="auto">
          <a:xfrm>
            <a:off x="5410200" y="2901005"/>
            <a:ext cx="2051993" cy="2051995"/>
          </a:xfrm>
          <a:prstGeom prst="ellipse">
            <a:avLst/>
          </a:prstGeom>
          <a:noFill/>
          <a:ln w="508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2091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11/27/2012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849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14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9A1820-DE80-844D-B8D6-9ACB35CA1900}" type="slidenum">
              <a:rPr lang="en-US" sz="1500">
                <a:solidFill>
                  <a:srgbClr val="0000FF"/>
                </a:solidFill>
              </a:rPr>
              <a:pPr eaLnBrk="1" hangingPunct="1"/>
              <a:t>13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Unification of Forces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1445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1066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61447" name="Text Box 5"/>
          <p:cNvSpPr txBox="1">
            <a:spLocks noChangeArrowheads="1"/>
          </p:cNvSpPr>
          <p:nvPr/>
        </p:nvSpPr>
        <p:spPr bwMode="auto">
          <a:xfrm>
            <a:off x="7775575" y="1660525"/>
            <a:ext cx="1825625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000">
              <a:solidFill>
                <a:srgbClr val="FF00FF"/>
              </a:solidFill>
            </a:endParaRPr>
          </a:p>
          <a:p>
            <a:pPr eaLnBrk="1" hangingPunct="1"/>
            <a:r>
              <a:rPr lang="en-US">
                <a:solidFill>
                  <a:srgbClr val="FF00FF"/>
                </a:solidFill>
              </a:rPr>
              <a:t>??</a:t>
            </a:r>
          </a:p>
        </p:txBody>
      </p:sp>
      <p:sp>
        <p:nvSpPr>
          <p:cNvPr id="61448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838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sp>
        <p:nvSpPr>
          <p:cNvPr id="61449" name="Rectangle 7"/>
          <p:cNvSpPr>
            <a:spLocks noChangeArrowheads="1"/>
          </p:cNvSpPr>
          <p:nvPr/>
        </p:nvSpPr>
        <p:spPr bwMode="auto">
          <a:xfrm>
            <a:off x="2971800" y="990600"/>
            <a:ext cx="6400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1450" name="Text Box 8"/>
          <p:cNvSpPr txBox="1">
            <a:spLocks noChangeArrowheads="1"/>
          </p:cNvSpPr>
          <p:nvPr/>
        </p:nvSpPr>
        <p:spPr bwMode="auto">
          <a:xfrm>
            <a:off x="2895600" y="2133600"/>
            <a:ext cx="2133600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FF"/>
                </a:solidFill>
              </a:rPr>
              <a:t>Electro-Weak Unification</a:t>
            </a:r>
          </a:p>
        </p:txBody>
      </p:sp>
      <p:sp>
        <p:nvSpPr>
          <p:cNvPr id="61451" name="Text Box 9"/>
          <p:cNvSpPr txBox="1">
            <a:spLocks noChangeArrowheads="1"/>
          </p:cNvSpPr>
          <p:nvPr/>
        </p:nvSpPr>
        <p:spPr bwMode="auto">
          <a:xfrm>
            <a:off x="2057400" y="5562600"/>
            <a:ext cx="1006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100 GeV</a:t>
            </a:r>
          </a:p>
        </p:txBody>
      </p:sp>
      <p:sp>
        <p:nvSpPr>
          <p:cNvPr id="61452" name="Text Box 10"/>
          <p:cNvSpPr txBox="1">
            <a:spLocks noChangeArrowheads="1"/>
          </p:cNvSpPr>
          <p:nvPr/>
        </p:nvSpPr>
        <p:spPr bwMode="auto">
          <a:xfrm>
            <a:off x="5715000" y="5562600"/>
            <a:ext cx="1039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</a:t>
            </a:r>
            <a:r>
              <a:rPr lang="en-US" sz="2000" baseline="30000">
                <a:solidFill>
                  <a:srgbClr val="FF3300"/>
                </a:solidFill>
              </a:rPr>
              <a:t>16</a:t>
            </a:r>
            <a:r>
              <a:rPr lang="en-US" sz="2000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61453" name="Text Box 11"/>
          <p:cNvSpPr txBox="1">
            <a:spLocks noChangeArrowheads="1"/>
          </p:cNvSpPr>
          <p:nvPr/>
        </p:nvSpPr>
        <p:spPr bwMode="auto">
          <a:xfrm>
            <a:off x="7620000" y="5562600"/>
            <a:ext cx="1039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</a:t>
            </a:r>
            <a:r>
              <a:rPr lang="en-US" sz="2000" baseline="30000">
                <a:solidFill>
                  <a:srgbClr val="FF3300"/>
                </a:solidFill>
              </a:rPr>
              <a:t>19</a:t>
            </a:r>
            <a:r>
              <a:rPr lang="en-US" sz="2000">
                <a:solidFill>
                  <a:srgbClr val="FF3300"/>
                </a:solidFill>
              </a:rPr>
              <a:t> GeV</a:t>
            </a:r>
          </a:p>
        </p:txBody>
      </p:sp>
    </p:spTree>
    <p:extLst>
      <p:ext uri="{BB962C8B-B14F-4D97-AF65-F5344CB8AC3E}">
        <p14:creationId xmlns:p14="http://schemas.microsoft.com/office/powerpoint/2010/main" val="2873903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11/27/2012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870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7F7F7F"/>
                </a:solidFill>
              </a:rPr>
              <a:t>Katsushi Arisaka, UCLA</a:t>
            </a:r>
            <a:endParaRPr lang="en-US">
              <a:solidFill>
                <a:srgbClr val="7F7F7F"/>
              </a:solidFill>
            </a:endParaRPr>
          </a:p>
        </p:txBody>
      </p:sp>
      <p:sp>
        <p:nvSpPr>
          <p:cNvPr id="634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9B2FCD-707B-5E4E-BB45-8703B6A0A371}" type="slidenum">
              <a:rPr lang="en-US" sz="1500">
                <a:solidFill>
                  <a:srgbClr val="7F7F7F"/>
                </a:solidFill>
              </a:rPr>
              <a:pPr eaLnBrk="1" hangingPunct="1"/>
              <a:t>14</a:t>
            </a:fld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Unification of Forces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3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565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565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pic>
        <p:nvPicPr>
          <p:cNvPr id="63495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Rectangle 9"/>
          <p:cNvSpPr>
            <a:spLocks noChangeArrowheads="1"/>
          </p:cNvSpPr>
          <p:nvPr/>
        </p:nvSpPr>
        <p:spPr bwMode="auto">
          <a:xfrm>
            <a:off x="6248400" y="990600"/>
            <a:ext cx="31242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3497" name="Text Box 7"/>
          <p:cNvSpPr txBox="1">
            <a:spLocks noChangeArrowheads="1"/>
          </p:cNvSpPr>
          <p:nvPr/>
        </p:nvSpPr>
        <p:spPr bwMode="auto">
          <a:xfrm>
            <a:off x="5943600" y="1905000"/>
            <a:ext cx="1905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FF"/>
                </a:solidFill>
              </a:rPr>
              <a:t>Grand Unification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2057400" y="5562600"/>
            <a:ext cx="1006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100 GeV</a:t>
            </a: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5715000" y="5562600"/>
            <a:ext cx="1039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</a:t>
            </a:r>
            <a:r>
              <a:rPr lang="en-US" sz="2000" baseline="30000">
                <a:solidFill>
                  <a:srgbClr val="FF3300"/>
                </a:solidFill>
              </a:rPr>
              <a:t>16</a:t>
            </a:r>
            <a:r>
              <a:rPr lang="en-US" sz="2000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7620000" y="5562600"/>
            <a:ext cx="1039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</a:t>
            </a:r>
            <a:r>
              <a:rPr lang="en-US" sz="2000" baseline="30000">
                <a:solidFill>
                  <a:srgbClr val="FF3300"/>
                </a:solidFill>
              </a:rPr>
              <a:t>19</a:t>
            </a:r>
            <a:r>
              <a:rPr lang="en-US" sz="2000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63501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63502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7744054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11/27/2012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890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>
                <a:solidFill>
                  <a:srgbClr val="7F7F7F"/>
                </a:solidFill>
              </a:rPr>
              <a:t>Katsushi Arisaka, UCLA</a:t>
            </a:r>
            <a:endParaRPr lang="en-US">
              <a:solidFill>
                <a:srgbClr val="7F7F7F"/>
              </a:solidFill>
            </a:endParaRPr>
          </a:p>
        </p:txBody>
      </p:sp>
      <p:sp>
        <p:nvSpPr>
          <p:cNvPr id="655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C2A59F-6234-074F-95FA-C258F38B1BA6}" type="slidenum">
              <a:rPr lang="en-US" sz="1500">
                <a:solidFill>
                  <a:srgbClr val="7F7F7F"/>
                </a:solidFill>
              </a:rPr>
              <a:pPr eaLnBrk="1" hangingPunct="1"/>
              <a:t>15</a:t>
            </a:fld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Unification of Forces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5541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65543" name="Text Box 5"/>
          <p:cNvSpPr txBox="1">
            <a:spLocks noChangeArrowheads="1"/>
          </p:cNvSpPr>
          <p:nvPr/>
        </p:nvSpPr>
        <p:spPr bwMode="auto">
          <a:xfrm>
            <a:off x="7775575" y="1660525"/>
            <a:ext cx="1825625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000">
              <a:solidFill>
                <a:srgbClr val="FF00FF"/>
              </a:solidFill>
            </a:endParaRPr>
          </a:p>
          <a:p>
            <a:pPr eaLnBrk="1" hangingPunct="1"/>
            <a:r>
              <a:rPr lang="en-US" sz="2000">
                <a:solidFill>
                  <a:srgbClr val="FF00FF"/>
                </a:solidFill>
              </a:rPr>
              <a:t>Planck Epoch</a:t>
            </a:r>
          </a:p>
        </p:txBody>
      </p:sp>
      <p:sp>
        <p:nvSpPr>
          <p:cNvPr id="65544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sp>
        <p:nvSpPr>
          <p:cNvPr id="65545" name="Text Box 7"/>
          <p:cNvSpPr txBox="1">
            <a:spLocks noChangeArrowheads="1"/>
          </p:cNvSpPr>
          <p:nvPr/>
        </p:nvSpPr>
        <p:spPr bwMode="auto">
          <a:xfrm>
            <a:off x="2057400" y="5562600"/>
            <a:ext cx="1006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100 GeV</a:t>
            </a:r>
          </a:p>
        </p:txBody>
      </p:sp>
      <p:sp>
        <p:nvSpPr>
          <p:cNvPr id="65546" name="Text Box 8"/>
          <p:cNvSpPr txBox="1">
            <a:spLocks noChangeArrowheads="1"/>
          </p:cNvSpPr>
          <p:nvPr/>
        </p:nvSpPr>
        <p:spPr bwMode="auto">
          <a:xfrm>
            <a:off x="5715000" y="5562600"/>
            <a:ext cx="1039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</a:t>
            </a:r>
            <a:r>
              <a:rPr lang="en-US" sz="2000" baseline="30000">
                <a:solidFill>
                  <a:srgbClr val="FF3300"/>
                </a:solidFill>
              </a:rPr>
              <a:t>16</a:t>
            </a:r>
            <a:r>
              <a:rPr lang="en-US" sz="2000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65547" name="Text Box 9"/>
          <p:cNvSpPr txBox="1">
            <a:spLocks noChangeArrowheads="1"/>
          </p:cNvSpPr>
          <p:nvPr/>
        </p:nvSpPr>
        <p:spPr bwMode="auto">
          <a:xfrm>
            <a:off x="7620000" y="5562600"/>
            <a:ext cx="1039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</a:t>
            </a:r>
            <a:r>
              <a:rPr lang="en-US" sz="2000" baseline="30000">
                <a:solidFill>
                  <a:srgbClr val="FF3300"/>
                </a:solidFill>
              </a:rPr>
              <a:t>19</a:t>
            </a:r>
            <a:r>
              <a:rPr lang="en-US" sz="2000">
                <a:solidFill>
                  <a:srgbClr val="FF3300"/>
                </a:solidFill>
              </a:rPr>
              <a:t> GeV</a:t>
            </a:r>
          </a:p>
        </p:txBody>
      </p:sp>
    </p:spTree>
    <p:extLst>
      <p:ext uri="{BB962C8B-B14F-4D97-AF65-F5344CB8AC3E}">
        <p14:creationId xmlns:p14="http://schemas.microsoft.com/office/powerpoint/2010/main" val="28769381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8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9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0B5971-8190-6B4B-9A7D-812F57315F37}" type="slidenum">
              <a:rPr lang="en-US" sz="1500">
                <a:solidFill>
                  <a:srgbClr val="0000FF"/>
                </a:solidFill>
              </a:rPr>
              <a:pPr eaLnBrk="1" hangingPunct="1"/>
              <a:t>16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90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80902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/>
          </a:p>
        </p:txBody>
      </p:sp>
      <p:sp>
        <p:nvSpPr>
          <p:cNvPr id="80903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 algn="ctr">
              <a:lnSpc>
                <a:spcPct val="80000"/>
              </a:lnSpc>
            </a:pPr>
            <a:r>
              <a:rPr lang="en-US" altLang="ja-JP" sz="4000" b="1">
                <a:solidFill>
                  <a:srgbClr val="00FFFF"/>
                </a:solidFill>
              </a:rPr>
              <a:t>Physicists’ View of Early Universe</a:t>
            </a:r>
          </a:p>
        </p:txBody>
      </p:sp>
      <p:sp>
        <p:nvSpPr>
          <p:cNvPr id="4035589" name="Text Box 5"/>
          <p:cNvSpPr txBox="1">
            <a:spLocks noChangeArrowheads="1"/>
          </p:cNvSpPr>
          <p:nvPr/>
        </p:nvSpPr>
        <p:spPr bwMode="auto">
          <a:xfrm>
            <a:off x="3746500" y="5032375"/>
            <a:ext cx="50927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Fiat lux</a:t>
            </a:r>
          </a:p>
          <a:p>
            <a:pPr algn="ctr"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Let there be light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558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11/27/2012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829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7F7F7F"/>
                </a:solidFill>
              </a:rPr>
              <a:t>Katsushi Arisaka, UCLA</a:t>
            </a:r>
          </a:p>
        </p:txBody>
      </p:sp>
      <p:sp>
        <p:nvSpPr>
          <p:cNvPr id="829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22BC25-969C-D14A-8886-9ED6B612734E}" type="slidenum">
              <a:rPr lang="en-US" sz="1500">
                <a:solidFill>
                  <a:srgbClr val="7F7F7F"/>
                </a:solidFill>
              </a:rPr>
              <a:pPr eaLnBrk="1" hangingPunct="1"/>
              <a:t>17</a:t>
            </a:fld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829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Structure of DNA</a:t>
            </a:r>
          </a:p>
        </p:txBody>
      </p:sp>
      <p:pic>
        <p:nvPicPr>
          <p:cNvPr id="82950" name="Picture 3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58674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4" descr="d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0036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24200" y="6791980"/>
            <a:ext cx="2836158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7F7F7F"/>
                </a:solidFill>
                <a:latin typeface="+mn-lt"/>
              </a:rPr>
              <a:t>3 billion </a:t>
            </a:r>
            <a:r>
              <a:rPr lang="en-US" b="1" dirty="0">
                <a:solidFill>
                  <a:srgbClr val="7F7F7F"/>
                </a:solidFill>
                <a:latin typeface="+mn-lt"/>
              </a:rPr>
              <a:t>base pairs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11/27/2012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849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Katsushi Arisaka, UCLA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849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E8A82B-93E6-AF44-957F-5B26C2EBF867}" type="slidenum">
              <a:rPr lang="en-US" sz="1500">
                <a:solidFill>
                  <a:srgbClr val="7F7F7F"/>
                </a:solidFill>
              </a:rPr>
              <a:pPr eaLnBrk="1" hangingPunct="1"/>
              <a:t>18</a:t>
            </a:fld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849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Symmetry Breaking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3505200" y="3036888"/>
            <a:ext cx="2436813" cy="2133600"/>
            <a:chOff x="3120" y="1962"/>
            <a:chExt cx="1535" cy="1344"/>
          </a:xfrm>
        </p:grpSpPr>
        <p:sp>
          <p:nvSpPr>
            <p:cNvPr id="85071" name="AutoShape 78"/>
            <p:cNvSpPr>
              <a:spLocks noChangeArrowheads="1"/>
            </p:cNvSpPr>
            <p:nvPr/>
          </p:nvSpPr>
          <p:spPr bwMode="auto">
            <a:xfrm>
              <a:off x="3120" y="1962"/>
              <a:ext cx="528" cy="1344"/>
            </a:xfrm>
            <a:prstGeom prst="downArrow">
              <a:avLst>
                <a:gd name="adj1" fmla="val 50000"/>
                <a:gd name="adj2" fmla="val 63636"/>
              </a:avLst>
            </a:prstGeom>
            <a:solidFill>
              <a:schemeClr val="bg1"/>
            </a:solidFill>
            <a:ln w="508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1">
                <a:latin typeface="Arial Narrow" charset="0"/>
              </a:endParaRPr>
            </a:p>
          </p:txBody>
        </p:sp>
        <p:sp>
          <p:nvSpPr>
            <p:cNvPr id="4043855" name="Text Box 79"/>
            <p:cNvSpPr txBox="1">
              <a:spLocks noChangeArrowheads="1"/>
            </p:cNvSpPr>
            <p:nvPr/>
          </p:nvSpPr>
          <p:spPr bwMode="auto">
            <a:xfrm>
              <a:off x="3608" y="2091"/>
              <a:ext cx="1047" cy="53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i="1" dirty="0">
                  <a:solidFill>
                    <a:srgbClr val="FF9900"/>
                  </a:solidFill>
                  <a:latin typeface="+mn-lt"/>
                  <a:ea typeface="+mn-ea"/>
                  <a:cs typeface="+mn-cs"/>
                </a:rPr>
                <a:t>Symmetry</a:t>
              </a:r>
            </a:p>
            <a:p>
              <a:pPr algn="ctr">
                <a:defRPr/>
              </a:pPr>
              <a:r>
                <a:rPr lang="en-US" b="1" i="1" dirty="0">
                  <a:solidFill>
                    <a:srgbClr val="FF9900"/>
                  </a:solidFill>
                  <a:latin typeface="+mn-lt"/>
                  <a:ea typeface="+mn-ea"/>
                  <a:cs typeface="+mn-cs"/>
                </a:rPr>
                <a:t>Break Down</a:t>
              </a:r>
            </a:p>
          </p:txBody>
        </p:sp>
      </p:grpSp>
      <p:sp>
        <p:nvSpPr>
          <p:cNvPr id="4043857" name="Text Box 81"/>
          <p:cNvSpPr txBox="1">
            <a:spLocks noChangeArrowheads="1"/>
          </p:cNvSpPr>
          <p:nvPr/>
        </p:nvSpPr>
        <p:spPr bwMode="auto">
          <a:xfrm>
            <a:off x="3276600" y="1211263"/>
            <a:ext cx="1704975" cy="7826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 algn="ctr"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+mn-ea"/>
                <a:cs typeface="+mn-cs"/>
              </a:rPr>
              <a:t>Simple</a:t>
            </a:r>
          </a:p>
        </p:txBody>
      </p:sp>
      <p:sp>
        <p:nvSpPr>
          <p:cNvPr id="85000" name="Rectangle 82"/>
          <p:cNvSpPr>
            <a:spLocks noChangeArrowheads="1"/>
          </p:cNvSpPr>
          <p:nvPr/>
        </p:nvSpPr>
        <p:spPr bwMode="auto">
          <a:xfrm>
            <a:off x="6705600" y="838200"/>
            <a:ext cx="2133600" cy="1676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 algn="ctr"/>
            <a:endParaRPr lang="en-US" b="1">
              <a:latin typeface="Arial Narrow" charset="0"/>
            </a:endParaRPr>
          </a:p>
        </p:txBody>
      </p:sp>
      <p:sp>
        <p:nvSpPr>
          <p:cNvPr id="4043860" name="Text Box 84"/>
          <p:cNvSpPr txBox="1">
            <a:spLocks noChangeArrowheads="1"/>
          </p:cNvSpPr>
          <p:nvPr/>
        </p:nvSpPr>
        <p:spPr bwMode="auto">
          <a:xfrm>
            <a:off x="3200400" y="5791200"/>
            <a:ext cx="2141538" cy="7826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 algn="ctr"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+mn-ea"/>
                <a:cs typeface="+mn-cs"/>
              </a:rPr>
              <a:t>Complex</a:t>
            </a:r>
          </a:p>
        </p:txBody>
      </p:sp>
      <p:grpSp>
        <p:nvGrpSpPr>
          <p:cNvPr id="85002" name="Group 88"/>
          <p:cNvGrpSpPr>
            <a:grpSpLocks/>
          </p:cNvGrpSpPr>
          <p:nvPr/>
        </p:nvGrpSpPr>
        <p:grpSpPr bwMode="auto">
          <a:xfrm>
            <a:off x="771525" y="854075"/>
            <a:ext cx="1154113" cy="6003925"/>
            <a:chOff x="771525" y="854075"/>
            <a:chExt cx="1154113" cy="6003925"/>
          </a:xfrm>
        </p:grpSpPr>
        <p:sp>
          <p:nvSpPr>
            <p:cNvPr id="90" name="Text Box 16"/>
            <p:cNvSpPr txBox="1">
              <a:spLocks noChangeArrowheads="1"/>
            </p:cNvSpPr>
            <p:nvPr/>
          </p:nvSpPr>
          <p:spPr bwMode="auto">
            <a:xfrm>
              <a:off x="782638" y="854075"/>
              <a:ext cx="876300" cy="41116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 type="none" w="lg" len="med"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FF6600"/>
                  </a:solidFill>
                  <a:latin typeface="+mn-lt"/>
                  <a:ea typeface="+mn-ea"/>
                  <a:cs typeface="+mn-cs"/>
                </a:rPr>
                <a:t>Time </a:t>
              </a:r>
            </a:p>
          </p:txBody>
        </p:sp>
        <p:sp>
          <p:nvSpPr>
            <p:cNvPr id="91" name="Line 17"/>
            <p:cNvSpPr>
              <a:spLocks noChangeAspect="1" noChangeShapeType="1"/>
            </p:cNvSpPr>
            <p:nvPr/>
          </p:nvSpPr>
          <p:spPr bwMode="auto">
            <a:xfrm flipH="1">
              <a:off x="782638" y="1076325"/>
              <a:ext cx="0" cy="5781675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" name="Line 18"/>
            <p:cNvSpPr>
              <a:spLocks noChangeShapeType="1"/>
            </p:cNvSpPr>
            <p:nvPr/>
          </p:nvSpPr>
          <p:spPr bwMode="auto">
            <a:xfrm>
              <a:off x="782638" y="129698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" name="Line 19"/>
            <p:cNvSpPr>
              <a:spLocks noChangeShapeType="1"/>
            </p:cNvSpPr>
            <p:nvPr/>
          </p:nvSpPr>
          <p:spPr bwMode="auto">
            <a:xfrm>
              <a:off x="787400" y="1658938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" name="Line 20"/>
            <p:cNvSpPr>
              <a:spLocks noChangeShapeType="1"/>
            </p:cNvSpPr>
            <p:nvPr/>
          </p:nvSpPr>
          <p:spPr bwMode="auto">
            <a:xfrm>
              <a:off x="787400" y="204152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" name="Line 21"/>
            <p:cNvSpPr>
              <a:spLocks noChangeShapeType="1"/>
            </p:cNvSpPr>
            <p:nvPr/>
          </p:nvSpPr>
          <p:spPr bwMode="auto">
            <a:xfrm>
              <a:off x="795338" y="24050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" name="Line 22"/>
            <p:cNvSpPr>
              <a:spLocks noChangeShapeType="1"/>
            </p:cNvSpPr>
            <p:nvPr/>
          </p:nvSpPr>
          <p:spPr bwMode="auto">
            <a:xfrm>
              <a:off x="804863" y="27844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" name="Line 23"/>
            <p:cNvSpPr>
              <a:spLocks noChangeShapeType="1"/>
            </p:cNvSpPr>
            <p:nvPr/>
          </p:nvSpPr>
          <p:spPr bwMode="auto">
            <a:xfrm>
              <a:off x="793750" y="315277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8" name="Line 24"/>
            <p:cNvSpPr>
              <a:spLocks noChangeShapeType="1"/>
            </p:cNvSpPr>
            <p:nvPr/>
          </p:nvSpPr>
          <p:spPr bwMode="auto">
            <a:xfrm>
              <a:off x="801688" y="352583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" name="Line 25"/>
            <p:cNvSpPr>
              <a:spLocks noChangeShapeType="1"/>
            </p:cNvSpPr>
            <p:nvPr/>
          </p:nvSpPr>
          <p:spPr bwMode="auto">
            <a:xfrm>
              <a:off x="804863" y="39020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" name="Line 26"/>
            <p:cNvSpPr>
              <a:spLocks noChangeShapeType="1"/>
            </p:cNvSpPr>
            <p:nvPr/>
          </p:nvSpPr>
          <p:spPr bwMode="auto">
            <a:xfrm>
              <a:off x="793750" y="4265613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1" name="Line 27"/>
            <p:cNvSpPr>
              <a:spLocks noChangeShapeType="1"/>
            </p:cNvSpPr>
            <p:nvPr/>
          </p:nvSpPr>
          <p:spPr bwMode="auto">
            <a:xfrm>
              <a:off x="782638" y="462121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" name="Line 28"/>
            <p:cNvSpPr>
              <a:spLocks noChangeShapeType="1"/>
            </p:cNvSpPr>
            <p:nvPr/>
          </p:nvSpPr>
          <p:spPr bwMode="auto">
            <a:xfrm>
              <a:off x="782638" y="5008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052" name="Text Box 30"/>
            <p:cNvSpPr txBox="1">
              <a:spLocks noChangeArrowheads="1"/>
            </p:cNvSpPr>
            <p:nvPr/>
          </p:nvSpPr>
          <p:spPr bwMode="auto">
            <a:xfrm>
              <a:off x="1011238" y="1906588"/>
              <a:ext cx="674687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53" name="Text Box 31"/>
            <p:cNvSpPr txBox="1">
              <a:spLocks noChangeArrowheads="1"/>
            </p:cNvSpPr>
            <p:nvPr/>
          </p:nvSpPr>
          <p:spPr bwMode="auto">
            <a:xfrm>
              <a:off x="1011238" y="2239963"/>
              <a:ext cx="762000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54" name="Text Box 32"/>
            <p:cNvSpPr txBox="1">
              <a:spLocks noChangeArrowheads="1"/>
            </p:cNvSpPr>
            <p:nvPr/>
          </p:nvSpPr>
          <p:spPr bwMode="auto">
            <a:xfrm>
              <a:off x="1163638" y="2346325"/>
              <a:ext cx="762000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06" name="Line 33"/>
            <p:cNvSpPr>
              <a:spLocks noChangeShapeType="1"/>
            </p:cNvSpPr>
            <p:nvPr/>
          </p:nvSpPr>
          <p:spPr bwMode="auto">
            <a:xfrm>
              <a:off x="771525" y="539750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7" name="Line 34"/>
            <p:cNvSpPr>
              <a:spLocks noChangeShapeType="1"/>
            </p:cNvSpPr>
            <p:nvPr/>
          </p:nvSpPr>
          <p:spPr bwMode="auto">
            <a:xfrm>
              <a:off x="779463" y="5770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" name="Line 35"/>
            <p:cNvSpPr>
              <a:spLocks noChangeShapeType="1"/>
            </p:cNvSpPr>
            <p:nvPr/>
          </p:nvSpPr>
          <p:spPr bwMode="auto">
            <a:xfrm>
              <a:off x="782638" y="6146800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9" name="Line 36"/>
            <p:cNvSpPr>
              <a:spLocks noChangeShapeType="1"/>
            </p:cNvSpPr>
            <p:nvPr/>
          </p:nvSpPr>
          <p:spPr bwMode="auto">
            <a:xfrm>
              <a:off x="771525" y="650875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059" name="Text Box 37"/>
            <p:cNvSpPr txBox="1">
              <a:spLocks noChangeArrowheads="1"/>
            </p:cNvSpPr>
            <p:nvPr/>
          </p:nvSpPr>
          <p:spPr bwMode="auto">
            <a:xfrm>
              <a:off x="1000125" y="223837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0" name="Text Box 38"/>
            <p:cNvSpPr txBox="1">
              <a:spLocks noChangeArrowheads="1"/>
            </p:cNvSpPr>
            <p:nvPr/>
          </p:nvSpPr>
          <p:spPr bwMode="auto">
            <a:xfrm>
              <a:off x="1000125" y="262572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1" name="Text Box 39"/>
            <p:cNvSpPr txBox="1">
              <a:spLocks noChangeArrowheads="1"/>
            </p:cNvSpPr>
            <p:nvPr/>
          </p:nvSpPr>
          <p:spPr bwMode="auto">
            <a:xfrm>
              <a:off x="1000125" y="30178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5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2" name="Text Box 40"/>
            <p:cNvSpPr txBox="1">
              <a:spLocks noChangeArrowheads="1"/>
            </p:cNvSpPr>
            <p:nvPr/>
          </p:nvSpPr>
          <p:spPr bwMode="auto">
            <a:xfrm>
              <a:off x="1000125" y="340201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6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3" name="Text Box 41"/>
            <p:cNvSpPr txBox="1">
              <a:spLocks noChangeArrowheads="1"/>
            </p:cNvSpPr>
            <p:nvPr/>
          </p:nvSpPr>
          <p:spPr bwMode="auto">
            <a:xfrm>
              <a:off x="1000125" y="378936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7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4" name="Text Box 42"/>
            <p:cNvSpPr txBox="1">
              <a:spLocks noChangeArrowheads="1"/>
            </p:cNvSpPr>
            <p:nvPr/>
          </p:nvSpPr>
          <p:spPr bwMode="auto">
            <a:xfrm>
              <a:off x="1000125" y="41227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8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5" name="Text Box 43"/>
            <p:cNvSpPr txBox="1">
              <a:spLocks noChangeArrowheads="1"/>
            </p:cNvSpPr>
            <p:nvPr/>
          </p:nvSpPr>
          <p:spPr bwMode="auto">
            <a:xfrm>
              <a:off x="1000125" y="451008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9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6" name="Text Box 44"/>
            <p:cNvSpPr txBox="1">
              <a:spLocks noChangeArrowheads="1"/>
            </p:cNvSpPr>
            <p:nvPr/>
          </p:nvSpPr>
          <p:spPr bwMode="auto">
            <a:xfrm>
              <a:off x="1000125" y="48974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10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7" name="Text Box 45"/>
            <p:cNvSpPr txBox="1">
              <a:spLocks noChangeArrowheads="1"/>
            </p:cNvSpPr>
            <p:nvPr/>
          </p:nvSpPr>
          <p:spPr bwMode="auto">
            <a:xfrm>
              <a:off x="1000125" y="528796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11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8" name="Text Box 46"/>
            <p:cNvSpPr txBox="1">
              <a:spLocks noChangeArrowheads="1"/>
            </p:cNvSpPr>
            <p:nvPr/>
          </p:nvSpPr>
          <p:spPr bwMode="auto">
            <a:xfrm>
              <a:off x="1000125" y="561657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9" name="Text Box 47"/>
            <p:cNvSpPr txBox="1">
              <a:spLocks noChangeArrowheads="1"/>
            </p:cNvSpPr>
            <p:nvPr/>
          </p:nvSpPr>
          <p:spPr bwMode="auto">
            <a:xfrm>
              <a:off x="1000125" y="600551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70" name="Text Box 48"/>
            <p:cNvSpPr txBox="1">
              <a:spLocks noChangeArrowheads="1"/>
            </p:cNvSpPr>
            <p:nvPr/>
          </p:nvSpPr>
          <p:spPr bwMode="auto">
            <a:xfrm>
              <a:off x="1000125" y="63960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</p:grpSp>
      <p:sp>
        <p:nvSpPr>
          <p:cNvPr id="122" name="Text Box 3"/>
          <p:cNvSpPr txBox="1">
            <a:spLocks noChangeArrowheads="1"/>
          </p:cNvSpPr>
          <p:nvPr/>
        </p:nvSpPr>
        <p:spPr bwMode="auto">
          <a:xfrm>
            <a:off x="1011238" y="1501775"/>
            <a:ext cx="1427162" cy="404813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 lIns="91424" tIns="45712" rIns="91424" bIns="45712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6600"/>
                </a:solidFill>
                <a:latin typeface="+mn-lt"/>
                <a:ea typeface="+mn-ea"/>
                <a:cs typeface="+mn-cs"/>
              </a:rPr>
              <a:t>1B years</a:t>
            </a:r>
          </a:p>
        </p:txBody>
      </p:sp>
      <p:sp>
        <p:nvSpPr>
          <p:cNvPr id="85004" name="Text Box 29"/>
          <p:cNvSpPr txBox="1">
            <a:spLocks noChangeArrowheads="1"/>
          </p:cNvSpPr>
          <p:nvPr/>
        </p:nvSpPr>
        <p:spPr bwMode="auto">
          <a:xfrm>
            <a:off x="1011238" y="1131888"/>
            <a:ext cx="74136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0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grpSp>
        <p:nvGrpSpPr>
          <p:cNvPr id="4" name="Group 85"/>
          <p:cNvGrpSpPr>
            <a:grpSpLocks noChangeAspect="1"/>
          </p:cNvGrpSpPr>
          <p:nvPr/>
        </p:nvGrpSpPr>
        <p:grpSpPr bwMode="auto">
          <a:xfrm>
            <a:off x="6781800" y="2667000"/>
            <a:ext cx="2005013" cy="2054225"/>
            <a:chOff x="2400" y="1886"/>
            <a:chExt cx="1961" cy="2008"/>
          </a:xfrm>
        </p:grpSpPr>
        <p:sp>
          <p:nvSpPr>
            <p:cNvPr id="85007" name="Oval 86"/>
            <p:cNvSpPr>
              <a:spLocks noChangeArrowheads="1"/>
            </p:cNvSpPr>
            <p:nvPr/>
          </p:nvSpPr>
          <p:spPr bwMode="auto">
            <a:xfrm>
              <a:off x="2400" y="1936"/>
              <a:ext cx="1961" cy="1958"/>
            </a:xfrm>
            <a:prstGeom prst="ellipse">
              <a:avLst/>
            </a:prstGeom>
            <a:noFill/>
            <a:ln w="38100" cap="rnd">
              <a:solidFill>
                <a:srgbClr val="FF9900"/>
              </a:solidFill>
              <a:prstDash val="sysDot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ctr"/>
              <a:endParaRPr lang="en-US">
                <a:latin typeface="Arial Narrow" charset="0"/>
              </a:endParaRPr>
            </a:p>
          </p:txBody>
        </p:sp>
        <p:sp>
          <p:nvSpPr>
            <p:cNvPr id="36880" name="Rectangle 87"/>
            <p:cNvSpPr>
              <a:spLocks noChangeAspect="1" noChangeArrowheads="1"/>
            </p:cNvSpPr>
            <p:nvPr/>
          </p:nvSpPr>
          <p:spPr bwMode="auto">
            <a:xfrm>
              <a:off x="3169" y="2662"/>
              <a:ext cx="391" cy="40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 algn="ctr">
                <a:defRPr/>
              </a:pPr>
              <a:r>
                <a:rPr lang="en-US" sz="21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Z</a:t>
              </a:r>
              <a:r>
                <a:rPr lang="en-US" sz="2100" baseline="300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o</a:t>
              </a:r>
            </a:p>
          </p:txBody>
        </p:sp>
        <p:sp>
          <p:nvSpPr>
            <p:cNvPr id="85009" name="Rectangle 88"/>
            <p:cNvSpPr>
              <a:spLocks noChangeAspect="1" noChangeArrowheads="1"/>
            </p:cNvSpPr>
            <p:nvPr/>
          </p:nvSpPr>
          <p:spPr bwMode="auto">
            <a:xfrm>
              <a:off x="3099" y="2164"/>
              <a:ext cx="40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µ</a:t>
              </a:r>
              <a:r>
                <a:rPr lang="en-US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-</a:t>
              </a:r>
            </a:p>
          </p:txBody>
        </p:sp>
        <p:sp>
          <p:nvSpPr>
            <p:cNvPr id="85010" name="Rectangle 89"/>
            <p:cNvSpPr>
              <a:spLocks noChangeAspect="1" noChangeArrowheads="1"/>
            </p:cNvSpPr>
            <p:nvPr/>
          </p:nvSpPr>
          <p:spPr bwMode="auto">
            <a:xfrm>
              <a:off x="3457" y="2539"/>
              <a:ext cx="31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d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85011" name="Rectangle 90"/>
            <p:cNvSpPr>
              <a:spLocks noChangeAspect="1" noChangeArrowheads="1"/>
            </p:cNvSpPr>
            <p:nvPr/>
          </p:nvSpPr>
          <p:spPr bwMode="auto">
            <a:xfrm>
              <a:off x="3530" y="3269"/>
              <a:ext cx="450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µ</a:t>
              </a:r>
              <a:r>
                <a:rPr lang="en-US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+</a:t>
              </a:r>
            </a:p>
          </p:txBody>
        </p:sp>
        <p:sp>
          <p:nvSpPr>
            <p:cNvPr id="85012" name="Rectangle 91"/>
            <p:cNvSpPr>
              <a:spLocks noChangeAspect="1" noChangeArrowheads="1"/>
            </p:cNvSpPr>
            <p:nvPr/>
          </p:nvSpPr>
          <p:spPr bwMode="auto">
            <a:xfrm>
              <a:off x="2628" y="2404"/>
              <a:ext cx="429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e</a:t>
              </a:r>
            </a:p>
          </p:txBody>
        </p:sp>
        <p:sp>
          <p:nvSpPr>
            <p:cNvPr id="85013" name="Rectangle 92"/>
            <p:cNvSpPr>
              <a:spLocks noChangeAspect="1" noChangeArrowheads="1"/>
            </p:cNvSpPr>
            <p:nvPr/>
          </p:nvSpPr>
          <p:spPr bwMode="auto">
            <a:xfrm>
              <a:off x="2624" y="2980"/>
              <a:ext cx="317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u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36886" name="Rectangle 93"/>
            <p:cNvSpPr>
              <a:spLocks noChangeAspect="1" noChangeArrowheads="1"/>
            </p:cNvSpPr>
            <p:nvPr/>
          </p:nvSpPr>
          <p:spPr bwMode="auto">
            <a:xfrm>
              <a:off x="2874" y="2739"/>
              <a:ext cx="413" cy="452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 algn="ctr">
                <a:defRPr/>
              </a:pPr>
              <a:r>
                <a:rPr lang="en-US">
                  <a:solidFill>
                    <a:srgbClr val="0000FF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e</a:t>
              </a:r>
              <a:r>
                <a:rPr lang="en-US" baseline="30000">
                  <a:solidFill>
                    <a:srgbClr val="0000FF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+</a:t>
              </a:r>
            </a:p>
          </p:txBody>
        </p:sp>
        <p:sp>
          <p:nvSpPr>
            <p:cNvPr id="85015" name="Rectangle 94"/>
            <p:cNvSpPr>
              <a:spLocks noChangeAspect="1" noChangeArrowheads="1"/>
            </p:cNvSpPr>
            <p:nvPr/>
          </p:nvSpPr>
          <p:spPr bwMode="auto">
            <a:xfrm>
              <a:off x="3703" y="2213"/>
              <a:ext cx="315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FF3300"/>
                  </a:solidFill>
                  <a:latin typeface="Arial Narrow" charset="0"/>
                  <a:sym typeface="Symbol" charset="0"/>
                </a:rPr>
                <a:t></a:t>
              </a:r>
            </a:p>
          </p:txBody>
        </p:sp>
        <p:sp>
          <p:nvSpPr>
            <p:cNvPr id="36888" name="Rectangle 95"/>
            <p:cNvSpPr>
              <a:spLocks noChangeAspect="1" noChangeArrowheads="1"/>
            </p:cNvSpPr>
            <p:nvPr/>
          </p:nvSpPr>
          <p:spPr bwMode="auto">
            <a:xfrm>
              <a:off x="3737" y="2837"/>
              <a:ext cx="373" cy="45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 algn="ctr">
                <a:defRPr/>
              </a:pPr>
              <a:r>
                <a:rPr lang="en-US">
                  <a:solidFill>
                    <a:srgbClr val="0000FF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e</a:t>
              </a:r>
              <a:r>
                <a:rPr lang="en-US" baseline="30000">
                  <a:solidFill>
                    <a:srgbClr val="0000FF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-</a:t>
              </a:r>
            </a:p>
          </p:txBody>
        </p:sp>
        <p:sp>
          <p:nvSpPr>
            <p:cNvPr id="36889" name="Rectangle 96"/>
            <p:cNvSpPr>
              <a:spLocks noChangeAspect="1" noChangeArrowheads="1"/>
            </p:cNvSpPr>
            <p:nvPr/>
          </p:nvSpPr>
          <p:spPr bwMode="auto">
            <a:xfrm>
              <a:off x="3380" y="2085"/>
              <a:ext cx="469" cy="40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 algn="ctr">
                <a:defRPr/>
              </a:pPr>
              <a:r>
                <a:rPr lang="en-US" sz="21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W</a:t>
              </a:r>
              <a:r>
                <a:rPr lang="en-US" sz="2100" baseline="300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+</a:t>
              </a:r>
            </a:p>
          </p:txBody>
        </p:sp>
        <p:sp>
          <p:nvSpPr>
            <p:cNvPr id="85018" name="Rectangle 97"/>
            <p:cNvSpPr>
              <a:spLocks noChangeAspect="1" noChangeArrowheads="1"/>
            </p:cNvSpPr>
            <p:nvPr/>
          </p:nvSpPr>
          <p:spPr bwMode="auto">
            <a:xfrm>
              <a:off x="2864" y="3221"/>
              <a:ext cx="464" cy="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µ</a:t>
              </a:r>
            </a:p>
          </p:txBody>
        </p:sp>
        <p:sp>
          <p:nvSpPr>
            <p:cNvPr id="85019" name="Rectangle 98"/>
            <p:cNvSpPr>
              <a:spLocks noChangeAspect="1" noChangeArrowheads="1"/>
            </p:cNvSpPr>
            <p:nvPr/>
          </p:nvSpPr>
          <p:spPr bwMode="auto">
            <a:xfrm>
              <a:off x="3929" y="2549"/>
              <a:ext cx="429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e</a:t>
              </a:r>
            </a:p>
          </p:txBody>
        </p:sp>
        <p:sp>
          <p:nvSpPr>
            <p:cNvPr id="85020" name="Rectangle 99"/>
            <p:cNvSpPr>
              <a:spLocks noChangeAspect="1" noChangeArrowheads="1"/>
            </p:cNvSpPr>
            <p:nvPr/>
          </p:nvSpPr>
          <p:spPr bwMode="auto">
            <a:xfrm>
              <a:off x="3401" y="2933"/>
              <a:ext cx="464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µ</a:t>
              </a:r>
            </a:p>
          </p:txBody>
        </p:sp>
        <p:sp>
          <p:nvSpPr>
            <p:cNvPr id="36893" name="Rectangle 100"/>
            <p:cNvSpPr>
              <a:spLocks noChangeAspect="1" noChangeArrowheads="1"/>
            </p:cNvSpPr>
            <p:nvPr/>
          </p:nvSpPr>
          <p:spPr bwMode="auto">
            <a:xfrm>
              <a:off x="3237" y="3430"/>
              <a:ext cx="469" cy="40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 algn="ctr">
                <a:defRPr/>
              </a:pPr>
              <a:r>
                <a:rPr lang="en-US" sz="21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W</a:t>
              </a:r>
              <a:r>
                <a:rPr lang="en-US" sz="2100" baseline="300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+</a:t>
              </a:r>
            </a:p>
          </p:txBody>
        </p:sp>
        <p:sp>
          <p:nvSpPr>
            <p:cNvPr id="36894" name="Line 101"/>
            <p:cNvSpPr>
              <a:spLocks noChangeAspect="1" noChangeShapeType="1"/>
            </p:cNvSpPr>
            <p:nvPr/>
          </p:nvSpPr>
          <p:spPr bwMode="auto">
            <a:xfrm>
              <a:off x="2712" y="2566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895" name="Line 102"/>
            <p:cNvSpPr>
              <a:spLocks noChangeAspect="1" noChangeShapeType="1"/>
            </p:cNvSpPr>
            <p:nvPr/>
          </p:nvSpPr>
          <p:spPr bwMode="auto">
            <a:xfrm>
              <a:off x="3552" y="2608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896" name="Line 103"/>
            <p:cNvSpPr>
              <a:spLocks noChangeAspect="1" noChangeShapeType="1"/>
            </p:cNvSpPr>
            <p:nvPr/>
          </p:nvSpPr>
          <p:spPr bwMode="auto">
            <a:xfrm>
              <a:off x="2928" y="2150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897" name="Line 104"/>
            <p:cNvSpPr>
              <a:spLocks noChangeAspect="1" noChangeShapeType="1"/>
            </p:cNvSpPr>
            <p:nvPr/>
          </p:nvSpPr>
          <p:spPr bwMode="auto">
            <a:xfrm>
              <a:off x="3487" y="3106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026" name="Rectangle 105"/>
            <p:cNvSpPr>
              <a:spLocks noChangeAspect="1" noChangeArrowheads="1"/>
            </p:cNvSpPr>
            <p:nvPr/>
          </p:nvSpPr>
          <p:spPr bwMode="auto">
            <a:xfrm>
              <a:off x="2843" y="2044"/>
              <a:ext cx="304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s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85027" name="Rectangle 106"/>
            <p:cNvSpPr>
              <a:spLocks noChangeAspect="1" noChangeArrowheads="1"/>
            </p:cNvSpPr>
            <p:nvPr/>
          </p:nvSpPr>
          <p:spPr bwMode="auto">
            <a:xfrm>
              <a:off x="3111" y="3027"/>
              <a:ext cx="318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u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85028" name="Rectangle 107"/>
            <p:cNvSpPr>
              <a:spLocks noChangeAspect="1" noChangeArrowheads="1"/>
            </p:cNvSpPr>
            <p:nvPr/>
          </p:nvSpPr>
          <p:spPr bwMode="auto">
            <a:xfrm flipV="1">
              <a:off x="3956" y="3143"/>
              <a:ext cx="233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s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85029" name="Rectangle 108"/>
            <p:cNvSpPr>
              <a:spLocks noChangeAspect="1" noChangeArrowheads="1"/>
            </p:cNvSpPr>
            <p:nvPr/>
          </p:nvSpPr>
          <p:spPr bwMode="auto">
            <a:xfrm>
              <a:off x="2487" y="2691"/>
              <a:ext cx="318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d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36902" name="Line 109"/>
            <p:cNvSpPr>
              <a:spLocks noChangeAspect="1" noChangeShapeType="1"/>
            </p:cNvSpPr>
            <p:nvPr/>
          </p:nvSpPr>
          <p:spPr bwMode="auto">
            <a:xfrm>
              <a:off x="2687" y="3129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031" name="Rectangle 110"/>
            <p:cNvSpPr>
              <a:spLocks noChangeAspect="1" noChangeArrowheads="1"/>
            </p:cNvSpPr>
            <p:nvPr/>
          </p:nvSpPr>
          <p:spPr bwMode="auto">
            <a:xfrm>
              <a:off x="3689" y="2559"/>
              <a:ext cx="366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</a:t>
              </a:r>
              <a:r>
                <a:rPr lang="en-US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-</a:t>
              </a:r>
            </a:p>
          </p:txBody>
        </p:sp>
        <p:sp>
          <p:nvSpPr>
            <p:cNvPr id="85032" name="Rectangle 111"/>
            <p:cNvSpPr>
              <a:spLocks noChangeAspect="1" noChangeArrowheads="1"/>
            </p:cNvSpPr>
            <p:nvPr/>
          </p:nvSpPr>
          <p:spPr bwMode="auto">
            <a:xfrm>
              <a:off x="2905" y="2463"/>
              <a:ext cx="408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</a:t>
              </a:r>
              <a:r>
                <a:rPr lang="en-US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+</a:t>
              </a:r>
            </a:p>
          </p:txBody>
        </p:sp>
        <p:sp>
          <p:nvSpPr>
            <p:cNvPr id="85033" name="Rectangle 112"/>
            <p:cNvSpPr>
              <a:spLocks noChangeAspect="1" noChangeArrowheads="1"/>
            </p:cNvSpPr>
            <p:nvPr/>
          </p:nvSpPr>
          <p:spPr bwMode="auto">
            <a:xfrm>
              <a:off x="3883" y="2269"/>
              <a:ext cx="304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c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85034" name="Rectangle 113"/>
            <p:cNvSpPr>
              <a:spLocks noChangeAspect="1" noChangeArrowheads="1"/>
            </p:cNvSpPr>
            <p:nvPr/>
          </p:nvSpPr>
          <p:spPr bwMode="auto">
            <a:xfrm>
              <a:off x="3105" y="1886"/>
              <a:ext cx="31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b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85035" name="Rectangle 114"/>
            <p:cNvSpPr>
              <a:spLocks noChangeAspect="1" noChangeArrowheads="1"/>
            </p:cNvSpPr>
            <p:nvPr/>
          </p:nvSpPr>
          <p:spPr bwMode="auto">
            <a:xfrm>
              <a:off x="2630" y="3276"/>
              <a:ext cx="31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b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36908" name="Line 115"/>
            <p:cNvSpPr>
              <a:spLocks noChangeAspect="1" noChangeShapeType="1"/>
            </p:cNvSpPr>
            <p:nvPr/>
          </p:nvSpPr>
          <p:spPr bwMode="auto">
            <a:xfrm>
              <a:off x="2687" y="3419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037" name="Rectangle 116"/>
            <p:cNvSpPr>
              <a:spLocks noChangeAspect="1" noChangeArrowheads="1"/>
            </p:cNvSpPr>
            <p:nvPr/>
          </p:nvSpPr>
          <p:spPr bwMode="auto">
            <a:xfrm>
              <a:off x="3782" y="3374"/>
              <a:ext cx="304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c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36910" name="Line 117"/>
            <p:cNvSpPr>
              <a:spLocks noChangeAspect="1" noChangeShapeType="1"/>
            </p:cNvSpPr>
            <p:nvPr/>
          </p:nvSpPr>
          <p:spPr bwMode="auto">
            <a:xfrm>
              <a:off x="3855" y="3556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82" name="Picture 3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7"/>
          <a:stretch>
            <a:fillRect/>
          </a:stretch>
        </p:blipFill>
        <p:spPr bwMode="auto">
          <a:xfrm>
            <a:off x="6564313" y="4892675"/>
            <a:ext cx="236220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43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38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11/27/2012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0240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>
                <a:solidFill>
                  <a:srgbClr val="7F7F7F"/>
                </a:solidFill>
              </a:rPr>
              <a:t>Katsushi Arisaka, UCLA</a:t>
            </a:r>
            <a:endParaRPr lang="en-US">
              <a:solidFill>
                <a:srgbClr val="7F7F7F"/>
              </a:solidFill>
            </a:endParaRPr>
          </a:p>
        </p:txBody>
      </p:sp>
      <p:sp>
        <p:nvSpPr>
          <p:cNvPr id="10240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8C1380-18D4-A44E-A336-6D442BD8C8E0}" type="slidenum">
              <a:rPr lang="en-US" sz="1500">
                <a:solidFill>
                  <a:srgbClr val="7F7F7F"/>
                </a:solidFill>
              </a:rPr>
              <a:pPr eaLnBrk="1" hangingPunct="1"/>
              <a:t>19</a:t>
            </a:fld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870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The Beginning</a:t>
            </a:r>
          </a:p>
        </p:txBody>
      </p:sp>
      <p:sp>
        <p:nvSpPr>
          <p:cNvPr id="870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9448800" cy="6076950"/>
          </a:xfrm>
        </p:spPr>
        <p:txBody>
          <a:bodyPr/>
          <a:lstStyle/>
          <a:p>
            <a:pPr eaLnBrk="1" hangingPunct="1"/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</a:rPr>
              <a:t>Everything was the same </a:t>
            </a:r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 Perfect symmetry.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All the particles are the same as photons.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All four forces are the same.</a:t>
            </a:r>
          </a:p>
          <a:p>
            <a:pPr lvl="4" eaLnBrk="1" hangingPunct="1"/>
            <a:endParaRPr lang="en-US" sz="2500">
              <a:latin typeface="Arial Narrow" charset="0"/>
              <a:ea typeface="ＭＳ Ｐゴシック" charset="0"/>
              <a:sym typeface="Symbol" charset="0"/>
            </a:endParaRPr>
          </a:p>
          <a:p>
            <a:pPr eaLnBrk="1" hangingPunct="1"/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The Universe was </a:t>
            </a:r>
            <a:r>
              <a:rPr lang="en-US" sz="3800" u="sng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10 dimension</a:t>
            </a:r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.</a:t>
            </a:r>
          </a:p>
          <a:p>
            <a:pPr lvl="3" eaLnBrk="1" hangingPunct="1"/>
            <a:endParaRPr lang="en-US" sz="2500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3	</a:t>
            </a:r>
            <a:r>
              <a:rPr lang="en-US" sz="3400">
                <a:solidFill>
                  <a:srgbClr val="FF00FF"/>
                </a:solidFill>
                <a:latin typeface="Arial Narrow" charset="0"/>
                <a:ea typeface="ＭＳ Ｐゴシック" charset="0"/>
                <a:sym typeface="Symbol" charset="0"/>
              </a:rPr>
              <a:t>Space</a:t>
            </a: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			</a:t>
            </a:r>
            <a:r>
              <a:rPr lang="en-US" sz="3400" i="1">
                <a:latin typeface="Arial Narrow" charset="0"/>
                <a:ea typeface="ＭＳ Ｐゴシック" charset="0"/>
                <a:sym typeface="Symbol" charset="0"/>
              </a:rPr>
              <a:t>Flattened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1	</a:t>
            </a:r>
            <a:r>
              <a:rPr lang="en-US" sz="3400">
                <a:solidFill>
                  <a:srgbClr val="FF3300"/>
                </a:solidFill>
                <a:latin typeface="Arial Narrow" charset="0"/>
                <a:ea typeface="ＭＳ Ｐゴシック" charset="0"/>
                <a:sym typeface="Symbol" charset="0"/>
              </a:rPr>
              <a:t>Time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	   	3 	</a:t>
            </a:r>
            <a:r>
              <a:rPr lang="en-US" sz="3400">
                <a:solidFill>
                  <a:srgbClr val="008000"/>
                </a:solidFill>
                <a:latin typeface="Arial Narrow" charset="0"/>
                <a:ea typeface="ＭＳ Ｐゴシック" charset="0"/>
                <a:sym typeface="Symbol" charset="0"/>
              </a:rPr>
              <a:t>Strong Force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6   	2	</a:t>
            </a:r>
            <a:r>
              <a:rPr lang="en-US" sz="3400">
                <a:solidFill>
                  <a:srgbClr val="0000FF"/>
                </a:solidFill>
                <a:latin typeface="Arial Narrow" charset="0"/>
                <a:ea typeface="ＭＳ Ｐゴシック" charset="0"/>
                <a:sym typeface="Symbol" charset="0"/>
              </a:rPr>
              <a:t>Weak	</a:t>
            </a: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		</a:t>
            </a:r>
            <a:r>
              <a:rPr lang="en-US" sz="3400" i="1">
                <a:latin typeface="Arial Narrow" charset="0"/>
                <a:ea typeface="ＭＳ Ｐゴシック" charset="0"/>
                <a:sym typeface="Symbol" charset="0"/>
              </a:rPr>
              <a:t>Compacitified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	   	1	</a:t>
            </a:r>
            <a:r>
              <a:rPr lang="en-US" sz="3400">
                <a:solidFill>
                  <a:srgbClr val="9933FF"/>
                </a:solidFill>
                <a:latin typeface="Arial Narrow" charset="0"/>
                <a:ea typeface="ＭＳ Ｐゴシック" charset="0"/>
                <a:sym typeface="Symbol" charset="0"/>
              </a:rPr>
              <a:t>Electro-Magnetic</a:t>
            </a:r>
          </a:p>
          <a:p>
            <a:pPr lvl="1" eaLnBrk="1" hangingPunct="1">
              <a:buFont typeface="Wingdings" charset="0"/>
              <a:buNone/>
            </a:pPr>
            <a:endParaRPr lang="en-US" sz="3400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/>
            <a:endParaRPr lang="en-US" sz="3400">
              <a:latin typeface="Arial Narrow" charset="0"/>
              <a:ea typeface="ＭＳ Ｐゴシック" charset="0"/>
              <a:sym typeface="Symbol" charset="0"/>
            </a:endParaRPr>
          </a:p>
        </p:txBody>
      </p:sp>
      <p:sp>
        <p:nvSpPr>
          <p:cNvPr id="87047" name="AutoShape 4"/>
          <p:cNvSpPr>
            <a:spLocks/>
          </p:cNvSpPr>
          <p:nvPr/>
        </p:nvSpPr>
        <p:spPr bwMode="auto">
          <a:xfrm>
            <a:off x="528638" y="4343400"/>
            <a:ext cx="457200" cy="1600200"/>
          </a:xfrm>
          <a:prstGeom prst="leftBrace">
            <a:avLst>
              <a:gd name="adj1" fmla="val 29167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7048" name="AutoShape 5"/>
          <p:cNvSpPr>
            <a:spLocks/>
          </p:cNvSpPr>
          <p:nvPr/>
        </p:nvSpPr>
        <p:spPr bwMode="auto">
          <a:xfrm>
            <a:off x="1600200" y="5334000"/>
            <a:ext cx="381000" cy="1066800"/>
          </a:xfrm>
          <a:prstGeom prst="leftBrace">
            <a:avLst>
              <a:gd name="adj1" fmla="val 23333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7049" name="AutoShape 6"/>
          <p:cNvSpPr>
            <a:spLocks/>
          </p:cNvSpPr>
          <p:nvPr/>
        </p:nvSpPr>
        <p:spPr bwMode="auto">
          <a:xfrm flipH="1">
            <a:off x="6324600" y="5257800"/>
            <a:ext cx="381000" cy="1066800"/>
          </a:xfrm>
          <a:prstGeom prst="leftBrace">
            <a:avLst>
              <a:gd name="adj1" fmla="val 23333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7050" name="Line 7"/>
          <p:cNvSpPr>
            <a:spLocks noChangeShapeType="1"/>
          </p:cNvSpPr>
          <p:nvPr/>
        </p:nvSpPr>
        <p:spPr bwMode="auto">
          <a:xfrm>
            <a:off x="5943600" y="4419600"/>
            <a:ext cx="7620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7051" name="Rectangle 8"/>
          <p:cNvSpPr>
            <a:spLocks noChangeArrowheads="1"/>
          </p:cNvSpPr>
          <p:nvPr/>
        </p:nvSpPr>
        <p:spPr bwMode="auto">
          <a:xfrm>
            <a:off x="1905000" y="4114800"/>
            <a:ext cx="1524000" cy="1066800"/>
          </a:xfrm>
          <a:prstGeom prst="rect">
            <a:avLst/>
          </a:prstGeom>
          <a:noFill/>
          <a:ln w="38100" cap="rnd">
            <a:solidFill>
              <a:srgbClr val="FF9900"/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7052" name="Rectangle 9"/>
          <p:cNvSpPr>
            <a:spLocks noChangeArrowheads="1"/>
          </p:cNvSpPr>
          <p:nvPr/>
        </p:nvSpPr>
        <p:spPr bwMode="auto">
          <a:xfrm>
            <a:off x="3048000" y="5181600"/>
            <a:ext cx="2971800" cy="1524000"/>
          </a:xfrm>
          <a:prstGeom prst="rect">
            <a:avLst/>
          </a:prstGeom>
          <a:noFill/>
          <a:ln w="38100" cap="rnd">
            <a:solidFill>
              <a:srgbClr val="FF9900"/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81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481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BCCC49-7B10-B242-8E8C-4DDCD7AB404C}" type="slidenum">
              <a:rPr lang="en-US" sz="1500">
                <a:solidFill>
                  <a:srgbClr val="0000FF"/>
                </a:solidFill>
              </a:rPr>
              <a:pPr eaLnBrk="1" hangingPunct="1"/>
              <a:t>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8133" name="Rectangle 2"/>
          <p:cNvSpPr>
            <a:spLocks noChangeArrowheads="1"/>
          </p:cNvSpPr>
          <p:nvPr/>
        </p:nvSpPr>
        <p:spPr bwMode="auto">
          <a:xfrm>
            <a:off x="0" y="0"/>
            <a:ext cx="9982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 b="1"/>
          </a:p>
        </p:txBody>
      </p:sp>
      <p:pic>
        <p:nvPicPr>
          <p:cNvPr id="48134" name="Picture 3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938"/>
            <a:ext cx="6629400" cy="69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6964" name="Text Box 4"/>
          <p:cNvSpPr txBox="1">
            <a:spLocks noChangeArrowheads="1"/>
          </p:cNvSpPr>
          <p:nvPr/>
        </p:nvSpPr>
        <p:spPr bwMode="auto">
          <a:xfrm>
            <a:off x="6019800" y="6629400"/>
            <a:ext cx="37480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3200" b="1">
                <a:solidFill>
                  <a:srgbClr val="60C99C"/>
                </a:solidFill>
              </a:rPr>
              <a:t>Why are we here? </a:t>
            </a:r>
            <a:endParaRPr lang="ja-JP" altLang="en-US" sz="3200" b="1">
              <a:solidFill>
                <a:srgbClr val="60C99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69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11/27/2012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91139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Katsushi Arisaka, UCLA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37F929-F86A-7C4B-8DB4-C7BC02253455}" type="slidenum">
              <a:rPr lang="en-US" sz="1500">
                <a:solidFill>
                  <a:srgbClr val="7F7F7F"/>
                </a:solidFill>
              </a:rPr>
              <a:pPr eaLnBrk="1" hangingPunct="1"/>
              <a:t>20</a:t>
            </a:fld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91141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91142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91144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31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931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2C679A-72B4-DF4C-B89A-EDC5D22EBFCF}" type="slidenum">
              <a:rPr lang="en-US" sz="1500">
                <a:solidFill>
                  <a:srgbClr val="0000FF"/>
                </a:solidFill>
              </a:rPr>
              <a:pPr eaLnBrk="1" hangingPunct="1"/>
              <a:t>21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31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713913" cy="7353300"/>
          </a:xfrm>
        </p:spPr>
      </p:pic>
      <p:sp>
        <p:nvSpPr>
          <p:cNvPr id="93190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>
                <a:solidFill>
                  <a:srgbClr val="C00000"/>
                </a:solidFill>
                <a:latin typeface="Tahoma" charset="0"/>
                <a:ea typeface="ＭＳ Ｐゴシック" charset="0"/>
                <a:cs typeface="ＭＳ Ｐゴシック" charset="0"/>
              </a:rPr>
              <a:t>CERN and LHC in Geneva</a:t>
            </a:r>
          </a:p>
        </p:txBody>
      </p:sp>
      <p:sp>
        <p:nvSpPr>
          <p:cNvPr id="93191" name="Text Box 4"/>
          <p:cNvSpPr txBox="1">
            <a:spLocks noChangeArrowheads="1"/>
          </p:cNvSpPr>
          <p:nvPr/>
        </p:nvSpPr>
        <p:spPr bwMode="auto">
          <a:xfrm>
            <a:off x="5592763" y="4713288"/>
            <a:ext cx="36877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27km Circumference</a:t>
            </a:r>
          </a:p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7+7=14 TeV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52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952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4863DD-3D95-514C-B975-B7C337BD7D02}" type="slidenum">
              <a:rPr lang="en-US" sz="1500">
                <a:solidFill>
                  <a:srgbClr val="0000FF"/>
                </a:solidFill>
              </a:rPr>
              <a:pPr eaLnBrk="1" hangingPunct="1"/>
              <a:t>22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5237" name="Picture 2" descr="magn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601200" cy="733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Rectangle 3"/>
          <p:cNvSpPr>
            <a:spLocks noChangeArrowheads="1"/>
          </p:cNvSpPr>
          <p:nvPr/>
        </p:nvSpPr>
        <p:spPr bwMode="auto">
          <a:xfrm>
            <a:off x="228600" y="152400"/>
            <a:ext cx="54864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27" tIns="48314" rIns="96627" bIns="48314" anchor="ctr"/>
          <a:lstStyle/>
          <a:p>
            <a:pPr algn="ctr">
              <a:lnSpc>
                <a:spcPct val="80000"/>
              </a:lnSpc>
            </a:pPr>
            <a:r>
              <a:rPr lang="en-US" sz="3200" b="1">
                <a:solidFill>
                  <a:srgbClr val="FFFF00"/>
                </a:solidFill>
                <a:latin typeface="Tahoma" charset="0"/>
              </a:rPr>
              <a:t>LHC Tunnel with Magnets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26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264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69435E-B1B1-E243-B7B9-ADDDECCCF999}" type="slidenum">
              <a:rPr lang="en-US" sz="1500">
                <a:solidFill>
                  <a:srgbClr val="0000FF"/>
                </a:solidFill>
              </a:rPr>
              <a:pPr eaLnBrk="1" hangingPunct="1"/>
              <a:t>23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7285" name="Line 2"/>
          <p:cNvSpPr>
            <a:spLocks noChangeAspect="1" noChangeShapeType="1"/>
          </p:cNvSpPr>
          <p:nvPr/>
        </p:nvSpPr>
        <p:spPr bwMode="auto">
          <a:xfrm>
            <a:off x="0" y="650875"/>
            <a:ext cx="9601200" cy="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6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CMS Collaboration (1993 ~)</a:t>
            </a:r>
          </a:p>
        </p:txBody>
      </p:sp>
      <p:pic>
        <p:nvPicPr>
          <p:cNvPr id="9728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87400"/>
            <a:ext cx="9601200" cy="6527800"/>
          </a:xfrm>
        </p:spPr>
      </p:pic>
      <p:sp>
        <p:nvSpPr>
          <p:cNvPr id="97288" name="Rectangle 5"/>
          <p:cNvSpPr>
            <a:spLocks noChangeArrowheads="1"/>
          </p:cNvSpPr>
          <p:nvPr/>
        </p:nvSpPr>
        <p:spPr bwMode="auto">
          <a:xfrm>
            <a:off x="7667625" y="5530850"/>
            <a:ext cx="1265238" cy="134938"/>
          </a:xfrm>
          <a:prstGeom prst="rect">
            <a:avLst/>
          </a:prstGeom>
          <a:noFill/>
          <a:ln w="508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91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0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0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D6AF67-3A14-4B44-BCE8-D039A1994740}" type="slidenum">
              <a:rPr lang="en-US" sz="1500">
                <a:solidFill>
                  <a:srgbClr val="0000FF"/>
                </a:solidFill>
              </a:rPr>
              <a:pPr eaLnBrk="1" hangingPunct="1"/>
              <a:t>24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933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1038" b="1425"/>
          <a:stretch>
            <a:fillRect/>
          </a:stretch>
        </p:blipFill>
        <p:spPr>
          <a:xfrm>
            <a:off x="0" y="228600"/>
            <a:ext cx="9601200" cy="7086600"/>
          </a:xfrm>
        </p:spPr>
      </p:pic>
      <p:sp>
        <p:nvSpPr>
          <p:cNvPr id="9933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567488"/>
            <a:ext cx="3025775" cy="555625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2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CMS</a:t>
            </a:r>
          </a:p>
        </p:txBody>
      </p:sp>
    </p:spTree>
    <p:extLst>
      <p:ext uri="{BB962C8B-B14F-4D97-AF65-F5344CB8AC3E}">
        <p14:creationId xmlns:p14="http://schemas.microsoft.com/office/powerpoint/2010/main" val="29096272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11/27/2012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13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Katsushi Arisaka, UCLA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13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AAB96A-8270-D344-8198-B4E1FEEA3439}" type="slidenum">
              <a:rPr lang="en-US" sz="1500">
                <a:solidFill>
                  <a:srgbClr val="0000FF"/>
                </a:solidFill>
                <a:cs typeface="Arial" charset="0"/>
              </a:rPr>
              <a:pPr eaLnBrk="1" hangingPunct="1"/>
              <a:t>25</a:t>
            </a:fld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10138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/>
          <a:stretch>
            <a:fillRect/>
          </a:stretch>
        </p:blipFill>
        <p:spPr>
          <a:xfrm>
            <a:off x="0" y="22225"/>
            <a:ext cx="9601200" cy="7302500"/>
          </a:xfrm>
          <a:noFill/>
        </p:spPr>
      </p:pic>
      <p:sp>
        <p:nvSpPr>
          <p:cNvPr id="101382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  <a:noFill/>
        </p:spPr>
        <p:txBody>
          <a:bodyPr lIns="96582" tIns="48291" rIns="96582" bIns="48291"/>
          <a:lstStyle/>
          <a:p>
            <a:r>
              <a:rPr lang="en-US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CMS Barrel Yoke</a:t>
            </a:r>
          </a:p>
        </p:txBody>
      </p:sp>
    </p:spTree>
    <p:extLst>
      <p:ext uri="{BB962C8B-B14F-4D97-AF65-F5344CB8AC3E}">
        <p14:creationId xmlns:p14="http://schemas.microsoft.com/office/powerpoint/2010/main" val="10051513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3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 UCLA</a:t>
            </a:r>
          </a:p>
        </p:txBody>
      </p:sp>
      <p:sp>
        <p:nvSpPr>
          <p:cNvPr id="11674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85831C-70D3-6348-9B52-1F27004DA518}" type="slidenum">
              <a:rPr lang="en-US" sz="1500">
                <a:solidFill>
                  <a:srgbClr val="0000FF"/>
                </a:solidFill>
              </a:rPr>
              <a:pPr eaLnBrk="1" hangingPunct="1"/>
              <a:t>26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34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Installing muon Detectors</a:t>
            </a:r>
          </a:p>
        </p:txBody>
      </p:sp>
      <p:pic>
        <p:nvPicPr>
          <p:cNvPr id="1034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963"/>
            <a:ext cx="9601200" cy="73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206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11/27/2012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547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Arisaka, UCLA</a:t>
            </a:r>
          </a:p>
        </p:txBody>
      </p:sp>
      <p:sp>
        <p:nvSpPr>
          <p:cNvPr id="1054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F77A62-B86E-AA48-A2F5-03BE41E268EB}" type="slidenum">
              <a:rPr lang="en-US" sz="1500">
                <a:solidFill>
                  <a:srgbClr val="0000FF"/>
                </a:solidFill>
                <a:cs typeface="Arial" charset="0"/>
              </a:rPr>
              <a:pPr eaLnBrk="1" hangingPunct="1"/>
              <a:t>27</a:t>
            </a:fld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54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4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5479" name="Picture 4" descr="0702022_01-A4-at-144-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8"/>
          <a:stretch>
            <a:fillRect/>
          </a:stretch>
        </p:blipFill>
        <p:spPr bwMode="auto">
          <a:xfrm>
            <a:off x="0" y="7938"/>
            <a:ext cx="9601200" cy="730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471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ChangeArrowheads="1"/>
          </p:cNvSpPr>
          <p:nvPr/>
        </p:nvSpPr>
        <p:spPr bwMode="auto">
          <a:xfrm>
            <a:off x="0" y="0"/>
            <a:ext cx="9609138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625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138" y="304800"/>
            <a:ext cx="1034573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998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2100"/>
          </a:p>
        </p:txBody>
      </p:sp>
      <p:sp>
        <p:nvSpPr>
          <p:cNvPr id="9728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pic>
        <p:nvPicPr>
          <p:cNvPr id="97283" name="Picture 2" descr="http://www.physics.ucla.edu/~hauser/080915_newsweek_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"/>
          <a:stretch>
            <a:fillRect/>
          </a:stretch>
        </p:blipFill>
        <p:spPr bwMode="auto">
          <a:xfrm>
            <a:off x="231775" y="0"/>
            <a:ext cx="57689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Rectangle 3"/>
          <p:cNvSpPr>
            <a:spLocks noChangeArrowheads="1"/>
          </p:cNvSpPr>
          <p:nvPr/>
        </p:nvSpPr>
        <p:spPr bwMode="auto">
          <a:xfrm>
            <a:off x="6721475" y="6746875"/>
            <a:ext cx="25400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sz="2000" b="1">
                <a:solidFill>
                  <a:srgbClr val="FFC000"/>
                </a:solidFill>
              </a:rPr>
              <a:t>Sept 15, 2008 Issue</a:t>
            </a:r>
            <a:endParaRPr lang="en-US" sz="2000" b="1"/>
          </a:p>
        </p:txBody>
      </p:sp>
      <p:sp>
        <p:nvSpPr>
          <p:cNvPr id="97285" name="Rectangle 3"/>
          <p:cNvSpPr>
            <a:spLocks noChangeArrowheads="1"/>
          </p:cNvSpPr>
          <p:nvPr/>
        </p:nvSpPr>
        <p:spPr bwMode="auto">
          <a:xfrm>
            <a:off x="6629400" y="3576638"/>
            <a:ext cx="29718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/>
          <a:p>
            <a:r>
              <a:rPr lang="en-US" b="1">
                <a:solidFill>
                  <a:srgbClr val="FF6600"/>
                </a:solidFill>
              </a:rPr>
              <a:t>Particle detectors</a:t>
            </a:r>
          </a:p>
          <a:p>
            <a:r>
              <a:rPr lang="en-US" b="1">
                <a:solidFill>
                  <a:srgbClr val="FF6600"/>
                </a:solidFill>
              </a:rPr>
              <a:t>constructed</a:t>
            </a:r>
          </a:p>
          <a:p>
            <a:r>
              <a:rPr lang="en-US" b="1">
                <a:solidFill>
                  <a:srgbClr val="FF6600"/>
                </a:solidFill>
              </a:rPr>
              <a:t>at Westwood,</a:t>
            </a:r>
          </a:p>
          <a:p>
            <a:r>
              <a:rPr lang="en-US" b="1">
                <a:solidFill>
                  <a:srgbClr val="FF6600"/>
                </a:solidFill>
              </a:rPr>
              <a:t>now at LHC, CERN</a:t>
            </a:r>
          </a:p>
          <a:p>
            <a:endParaRPr lang="en-US" b="1">
              <a:solidFill>
                <a:srgbClr val="FF66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43600" y="4191000"/>
            <a:ext cx="609600" cy="0"/>
          </a:xfrm>
          <a:prstGeom prst="straightConnector1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5A1A-3114-1E4A-9ABD-849ED4EBCB8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471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v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smtClean="0">
                <a:solidFill>
                  <a:srgbClr val="0000FF"/>
                </a:solidFill>
              </a:rPr>
              <a:t>11/27/2012</a:t>
            </a:r>
            <a:endParaRPr lang="en-US" altLang="ja-JP" sz="1500">
              <a:solidFill>
                <a:srgbClr val="0000FF"/>
              </a:solidFill>
            </a:endParaRP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smtClean="0">
                <a:solidFill>
                  <a:srgbClr val="0000FF"/>
                </a:solidFill>
              </a:rPr>
              <a:t>Katsushi Arisaka, UCLA</a:t>
            </a:r>
            <a:endParaRPr lang="en-US" altLang="ja-JP" sz="1500">
              <a:solidFill>
                <a:srgbClr val="0000FF"/>
              </a:solidFill>
            </a:endParaRPr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E86850-B390-DF43-B51B-B728C70FA164}" type="slidenum">
              <a:rPr lang="en-US" sz="1500">
                <a:solidFill>
                  <a:srgbClr val="0000FF"/>
                </a:solidFill>
              </a:rPr>
              <a:pPr eaLnBrk="1" hangingPunct="1"/>
              <a:t>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174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4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2"/>
          <p:cNvSpPr txBox="1">
            <a:spLocks noChangeArrowheads="1"/>
          </p:cNvSpPr>
          <p:nvPr/>
        </p:nvSpPr>
        <p:spPr bwMode="auto">
          <a:xfrm>
            <a:off x="1066800" y="76200"/>
            <a:ext cx="7848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ja-JP" sz="3600" b="1" dirty="0">
                <a:solidFill>
                  <a:srgbClr val="FF6600"/>
                </a:solidFill>
                <a:latin typeface="Tahoma" charset="0"/>
                <a:ea typeface="MS PGothic" charset="0"/>
                <a:cs typeface="MS PGothic" charset="0"/>
              </a:rPr>
              <a:t>Solar </a:t>
            </a:r>
            <a:r>
              <a:rPr lang="en-US" altLang="ja-JP" sz="3600" b="1" dirty="0" smtClean="0">
                <a:solidFill>
                  <a:srgbClr val="FF6600"/>
                </a:solidFill>
                <a:latin typeface="Tahoma" charset="0"/>
                <a:ea typeface="MS PGothic" charset="0"/>
                <a:cs typeface="MS PGothic" charset="0"/>
              </a:rPr>
              <a:t>System</a:t>
            </a:r>
            <a:endParaRPr lang="ja-JP" altLang="en-US" sz="3600" b="1" dirty="0">
              <a:solidFill>
                <a:srgbClr val="FF6600"/>
              </a:solidFill>
              <a:latin typeface="Tahoma" charset="0"/>
              <a:ea typeface="MS PGothic" charset="0"/>
              <a:cs typeface="MS PGothic" charset="0"/>
            </a:endParaRPr>
          </a:p>
        </p:txBody>
      </p:sp>
      <p:sp>
        <p:nvSpPr>
          <p:cNvPr id="31751" name="Rectangle 3"/>
          <p:cNvSpPr>
            <a:spLocks noChangeArrowheads="1"/>
          </p:cNvSpPr>
          <p:nvPr/>
        </p:nvSpPr>
        <p:spPr bwMode="auto">
          <a:xfrm>
            <a:off x="152400" y="6629400"/>
            <a:ext cx="8628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66FF99"/>
                </a:solidFill>
              </a:rPr>
              <a:t>Sun </a:t>
            </a:r>
            <a:endParaRPr lang="en-US" sz="2800" b="1" dirty="0">
              <a:solidFill>
                <a:srgbClr val="66FF99"/>
              </a:solidFill>
            </a:endParaRPr>
          </a:p>
        </p:txBody>
      </p:sp>
      <p:sp>
        <p:nvSpPr>
          <p:cNvPr id="31752" name="Rectangle 3"/>
          <p:cNvSpPr>
            <a:spLocks noChangeArrowheads="1"/>
          </p:cNvSpPr>
          <p:nvPr/>
        </p:nvSpPr>
        <p:spPr bwMode="auto">
          <a:xfrm>
            <a:off x="7924800" y="6553200"/>
            <a:ext cx="11025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66FF99"/>
                </a:solidFill>
              </a:rPr>
              <a:t>Earth</a:t>
            </a:r>
            <a:endParaRPr lang="en-US" sz="2800" b="1" dirty="0">
              <a:solidFill>
                <a:srgbClr val="66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688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5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9572" name="Picture 3" descr="iSpy-20-32-34.290-07.11.20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Rectangle 3"/>
          <p:cNvSpPr>
            <a:spLocks noChangeArrowheads="1"/>
          </p:cNvSpPr>
          <p:nvPr/>
        </p:nvSpPr>
        <p:spPr bwMode="auto">
          <a:xfrm>
            <a:off x="246063" y="6781800"/>
            <a:ext cx="90027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6600"/>
                </a:solidFill>
                <a:latin typeface="+mn-lt"/>
                <a:ea typeface="+mn-ea"/>
                <a:cs typeface="+mn-cs"/>
              </a:rPr>
              <a:t>First Event at LHC – Recreation of the Big Bang!   (Nov 7, 2009)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pic>
        <p:nvPicPr>
          <p:cNvPr id="5" name="Picture 4" descr="Higgs NY Tim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9140409" cy="731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8052" y="838200"/>
            <a:ext cx="6761820" cy="707886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66"/>
                </a:solidFill>
                <a:latin typeface="+mj-lt"/>
              </a:rPr>
              <a:t>News release on July 4</a:t>
            </a:r>
            <a:r>
              <a:rPr lang="en-US" sz="4000" b="1" baseline="30000" dirty="0" smtClean="0">
                <a:solidFill>
                  <a:srgbClr val="FF0066"/>
                </a:solidFill>
                <a:latin typeface="+mj-lt"/>
              </a:rPr>
              <a:t>th</a:t>
            </a:r>
            <a:r>
              <a:rPr lang="en-US" sz="4000" b="1" dirty="0" smtClean="0">
                <a:solidFill>
                  <a:srgbClr val="FF0066"/>
                </a:solidFill>
                <a:latin typeface="+mj-lt"/>
              </a:rPr>
              <a:t> !</a:t>
            </a:r>
            <a:endParaRPr lang="en-US" sz="4000" b="1" dirty="0">
              <a:solidFill>
                <a:srgbClr val="FF00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72381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2100"/>
          </a:p>
        </p:txBody>
      </p:sp>
      <p:pic>
        <p:nvPicPr>
          <p:cNvPr id="5" name="Picture 4" descr="higgs_2gamma_CM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888"/>
            <a:ext cx="9601200" cy="6159260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62000" y="193675"/>
            <a:ext cx="77724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smtClean="0">
                <a:solidFill>
                  <a:srgbClr val="FF0000"/>
                </a:solidFill>
                <a:latin typeface="Tahoma" charset="0"/>
              </a:rPr>
              <a:t>Higgs particle </a:t>
            </a:r>
            <a:r>
              <a:rPr lang="en-US" b="1" dirty="0" smtClean="0">
                <a:solidFill>
                  <a:srgbClr val="FF0000"/>
                </a:solidFill>
                <a:latin typeface="Tahoma" charset="0"/>
                <a:sym typeface="Wingdings"/>
              </a:rPr>
              <a:t> 2 gamma rays</a:t>
            </a:r>
            <a:endParaRPr lang="en-US" b="1" dirty="0">
              <a:solidFill>
                <a:srgbClr val="FF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4072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11/27/2012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1059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Katsushi Arisaka, UCLA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D4DAB6-62F2-6D4D-B815-FD0C2B1CB10F}" type="slidenum">
              <a:rPr lang="en-US" sz="1500">
                <a:solidFill>
                  <a:srgbClr val="7F7F7F"/>
                </a:solidFill>
              </a:rPr>
              <a:pPr eaLnBrk="1" hangingPunct="1"/>
              <a:t>33</a:t>
            </a:fld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10597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110598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110600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>
              <a:solidFill>
                <a:srgbClr val="7F7F7F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Structure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2720975" y="6989763"/>
            <a:ext cx="4000500" cy="4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smtClean="0"/>
              <a:t>11/27/2012</a:t>
            </a:r>
            <a:endParaRPr lang="en-US" sz="1500"/>
          </a:p>
        </p:txBody>
      </p:sp>
      <p:sp>
        <p:nvSpPr>
          <p:cNvPr id="11264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600950" y="6827838"/>
            <a:ext cx="2000250" cy="487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500"/>
              <a:t>Katsushi Arisaka, UCLA</a:t>
            </a:r>
          </a:p>
        </p:txBody>
      </p:sp>
      <p:sp>
        <p:nvSpPr>
          <p:cNvPr id="11264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772400" y="7010400"/>
            <a:ext cx="16764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1874CD-321A-564B-8E05-7381838461F7}" type="slidenum">
              <a:rPr lang="en-US" sz="1500"/>
              <a:pPr eaLnBrk="1" hangingPunct="1"/>
              <a:t>34</a:t>
            </a:fld>
            <a:endParaRPr lang="en-US" sz="1500"/>
          </a:p>
        </p:txBody>
      </p:sp>
      <p:pic>
        <p:nvPicPr>
          <p:cNvPr id="1126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422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04800" y="6719888"/>
            <a:ext cx="41814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>
                <a:solidFill>
                  <a:srgbClr val="FF00FF"/>
                </a:solidFill>
              </a:rPr>
              <a:t>Dark Matter is required!</a:t>
            </a:r>
            <a:endParaRPr lang="ja-JP" altLang="en-US">
              <a:solidFill>
                <a:srgbClr val="FF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3F4096-1430-494A-A1EA-A39FB5827CA1}" type="slidenum">
              <a:rPr lang="en-US" sz="1500">
                <a:solidFill>
                  <a:srgbClr val="0000FF"/>
                </a:solidFill>
              </a:rPr>
              <a:pPr eaLnBrk="1" hangingPunct="1"/>
              <a:t>35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2" name="Rectangle 2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4693" name="Text Box 3"/>
          <p:cNvSpPr txBox="1">
            <a:spLocks noChangeArrowheads="1"/>
          </p:cNvSpPr>
          <p:nvPr/>
        </p:nvSpPr>
        <p:spPr bwMode="auto">
          <a:xfrm>
            <a:off x="762000" y="193675"/>
            <a:ext cx="77724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ahoma" charset="0"/>
              </a:rPr>
              <a:t>Formation of Structure in the Universe</a:t>
            </a:r>
          </a:p>
        </p:txBody>
      </p:sp>
      <p:grpSp>
        <p:nvGrpSpPr>
          <p:cNvPr id="114694" name="Group 4"/>
          <p:cNvGrpSpPr>
            <a:grpSpLocks/>
          </p:cNvGrpSpPr>
          <p:nvPr/>
        </p:nvGrpSpPr>
        <p:grpSpPr bwMode="auto">
          <a:xfrm>
            <a:off x="76200" y="990600"/>
            <a:ext cx="9525000" cy="6324600"/>
            <a:chOff x="288" y="1056"/>
            <a:chExt cx="4944" cy="3216"/>
          </a:xfrm>
        </p:grpSpPr>
        <p:pic>
          <p:nvPicPr>
            <p:cNvPr id="114696" name="Picture 5" descr="27_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" y="1100"/>
              <a:ext cx="4833" cy="3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697" name="AutoShape 6"/>
            <p:cNvSpPr>
              <a:spLocks noChangeArrowheads="1"/>
            </p:cNvSpPr>
            <p:nvPr/>
          </p:nvSpPr>
          <p:spPr bwMode="auto">
            <a:xfrm>
              <a:off x="288" y="2448"/>
              <a:ext cx="4368" cy="1824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14698" name="AutoShape 7"/>
            <p:cNvSpPr>
              <a:spLocks noChangeArrowheads="1"/>
            </p:cNvSpPr>
            <p:nvPr/>
          </p:nvSpPr>
          <p:spPr bwMode="auto">
            <a:xfrm flipH="1" flipV="1">
              <a:off x="1200" y="1056"/>
              <a:ext cx="4032" cy="960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4289544" name="Text Box 8"/>
          <p:cNvSpPr txBox="1">
            <a:spLocks noChangeArrowheads="1"/>
          </p:cNvSpPr>
          <p:nvPr/>
        </p:nvSpPr>
        <p:spPr bwMode="auto">
          <a:xfrm>
            <a:off x="685800" y="6477000"/>
            <a:ext cx="4181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>
                <a:solidFill>
                  <a:srgbClr val="FF00FF"/>
                </a:solidFill>
              </a:rPr>
              <a:t>Dark Matter is required!</a:t>
            </a:r>
            <a:endParaRPr lang="ja-JP" altLang="en-US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89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954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Cosmic Pie Chart</a:t>
            </a:r>
          </a:p>
        </p:txBody>
      </p:sp>
      <p:sp>
        <p:nvSpPr>
          <p:cNvPr id="11673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4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Katsushi Arisaka, UCLA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167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6D37EF2-B694-BE47-A9F6-7EE4A8B70FC3}" type="slidenum">
              <a:rPr lang="en-US" sz="1500">
                <a:solidFill>
                  <a:srgbClr val="0000FF"/>
                </a:solidFill>
              </a:rPr>
              <a:pPr eaLnBrk="1" hangingPunct="1"/>
              <a:t>36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16742" name="Picture 2" descr="http://www.kusastro.kyoto-u.ac.jp/~totani/research-figures/cosmos-contents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"/>
          <a:stretch>
            <a:fillRect/>
          </a:stretch>
        </p:blipFill>
        <p:spPr>
          <a:xfrm>
            <a:off x="147638" y="752475"/>
            <a:ext cx="9377362" cy="6553200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69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698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698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269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E15F59-7FBD-FA43-BEFC-CAD592B2931F}" type="slidenum">
              <a:rPr lang="en-US" sz="1500">
                <a:solidFill>
                  <a:srgbClr val="0000FF"/>
                </a:solidFill>
              </a:rPr>
              <a:pPr eaLnBrk="1" hangingPunct="1"/>
              <a:t>37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69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43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4" name="TextBox 36"/>
          <p:cNvSpPr txBox="1">
            <a:spLocks noChangeArrowheads="1"/>
          </p:cNvSpPr>
          <p:nvPr/>
        </p:nvSpPr>
        <p:spPr bwMode="auto">
          <a:xfrm>
            <a:off x="6046788" y="5213350"/>
            <a:ext cx="877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i="1">
                <a:solidFill>
                  <a:schemeClr val="bg1"/>
                </a:solidFill>
              </a:rPr>
              <a:t>WARP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XENON100 Detector</a:t>
            </a:r>
          </a:p>
        </p:txBody>
      </p:sp>
      <p:sp>
        <p:nvSpPr>
          <p:cNvPr id="12902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11/27/2012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2902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7F7F7F"/>
                </a:solidFill>
                <a:cs typeface="Arial" charset="0"/>
              </a:rPr>
              <a:t>Katsushi Arisaka, UCLA</a:t>
            </a:r>
          </a:p>
        </p:txBody>
      </p:sp>
      <p:sp>
        <p:nvSpPr>
          <p:cNvPr id="1290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91CC9D-0F84-0C4C-845A-1A3287B6F275}" type="slidenum">
              <a:rPr lang="en-US" sz="1500">
                <a:solidFill>
                  <a:srgbClr val="7F7F7F"/>
                </a:solidFill>
              </a:rPr>
              <a:pPr eaLnBrk="1" hangingPunct="1"/>
              <a:t>38</a:t>
            </a:fld>
            <a:endParaRPr lang="en-US" sz="1500">
              <a:solidFill>
                <a:srgbClr val="7F7F7F"/>
              </a:solidFill>
            </a:endParaRPr>
          </a:p>
        </p:txBody>
      </p:sp>
      <p:pic>
        <p:nvPicPr>
          <p:cNvPr id="1290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/>
          <a:stretch>
            <a:fillRect/>
          </a:stretch>
        </p:blipFill>
        <p:spPr bwMode="auto">
          <a:xfrm>
            <a:off x="381000" y="746125"/>
            <a:ext cx="87725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1" name="Rectangle 6"/>
          <p:cNvSpPr>
            <a:spLocks noChangeArrowheads="1"/>
          </p:cNvSpPr>
          <p:nvPr/>
        </p:nvSpPr>
        <p:spPr bwMode="auto">
          <a:xfrm>
            <a:off x="1409700" y="5105400"/>
            <a:ext cx="1333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00FF"/>
                </a:solidFill>
                <a:latin typeface="Arial Narrow" charset="0"/>
              </a:rPr>
              <a:t>170 kg</a:t>
            </a:r>
          </a:p>
          <a:p>
            <a:pPr algn="ctr"/>
            <a:r>
              <a:rPr lang="en-US" b="1">
                <a:solidFill>
                  <a:srgbClr val="FF00FF"/>
                </a:solidFill>
                <a:latin typeface="Arial Narrow" charset="0"/>
              </a:rPr>
              <a:t>(50 kg)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33123" name="Text Box 1"/>
          <p:cNvSpPr txBox="1">
            <a:spLocks noChangeArrowheads="1"/>
          </p:cNvSpPr>
          <p:nvPr/>
        </p:nvSpPr>
        <p:spPr bwMode="auto">
          <a:xfrm>
            <a:off x="555625" y="76200"/>
            <a:ext cx="84359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ctr"/>
          <a:lstStyle>
            <a:lvl1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GB" sz="3200" b="1">
                <a:solidFill>
                  <a:srgbClr val="FF9900"/>
                </a:solidFill>
                <a:latin typeface="Tahoma" charset="0"/>
              </a:rPr>
              <a:t>XENON100 Detector (2009)</a:t>
            </a:r>
          </a:p>
        </p:txBody>
      </p:sp>
      <p:pic>
        <p:nvPicPr>
          <p:cNvPr id="133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08025"/>
            <a:ext cx="46482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1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33425"/>
            <a:ext cx="4638675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686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68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0B88B1-3E73-D74D-ADC3-5C8474537D44}" type="slidenum">
              <a:rPr lang="en-US" sz="1500">
                <a:solidFill>
                  <a:srgbClr val="0000FF"/>
                </a:solidFill>
              </a:rPr>
              <a:pPr eaLnBrk="1" hangingPunct="1"/>
              <a:t>4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6868" name="Picture 5" descr="Andromeda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01213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76200"/>
            <a:ext cx="3657600" cy="685800"/>
          </a:xfrm>
        </p:spPr>
        <p:txBody>
          <a:bodyPr/>
          <a:lstStyle/>
          <a:p>
            <a:r>
              <a:rPr lang="en-US" sz="3200">
                <a:solidFill>
                  <a:srgbClr val="FF9900"/>
                </a:solidFill>
                <a:latin typeface="Tahoma" charset="0"/>
                <a:ea typeface="ＭＳ Ｐゴシック" charset="0"/>
                <a:cs typeface="ＭＳ Ｐゴシック" charset="0"/>
              </a:rPr>
              <a:t>Andromeda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111625" y="6784975"/>
            <a:ext cx="5337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700" b="1">
                <a:solidFill>
                  <a:srgbClr val="FFFF00"/>
                </a:solidFill>
              </a:rPr>
              <a:t>~100 Billions Stars in a Galaxy</a:t>
            </a:r>
          </a:p>
        </p:txBody>
      </p:sp>
    </p:spTree>
    <p:extLst>
      <p:ext uri="{BB962C8B-B14F-4D97-AF65-F5344CB8AC3E}">
        <p14:creationId xmlns:p14="http://schemas.microsoft.com/office/powerpoint/2010/main" val="5502102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00200"/>
            <a:ext cx="3014339" cy="4586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XENON 1T </a:t>
            </a:r>
            <a:r>
              <a:rPr lang="en-US" dirty="0" smtClean="0">
                <a:solidFill>
                  <a:srgbClr val="009973"/>
                </a:solidFill>
              </a:rPr>
              <a:t>at Gran </a:t>
            </a:r>
            <a:r>
              <a:rPr lang="en-US" dirty="0" err="1" smtClean="0">
                <a:solidFill>
                  <a:srgbClr val="009973"/>
                </a:solidFill>
              </a:rPr>
              <a:t>Sasso</a:t>
            </a:r>
            <a:endParaRPr lang="en-US" dirty="0">
              <a:solidFill>
                <a:srgbClr val="00997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1859"/>
          <a:stretch/>
        </p:blipFill>
        <p:spPr>
          <a:xfrm>
            <a:off x="4038600" y="990600"/>
            <a:ext cx="5190922" cy="594480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3124200" y="2362200"/>
            <a:ext cx="3200400" cy="1066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2971800" y="4038600"/>
            <a:ext cx="3352800" cy="1524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34"/>
          <p:cNvSpPr txBox="1">
            <a:spLocks noChangeArrowheads="1"/>
          </p:cNvSpPr>
          <p:nvPr/>
        </p:nvSpPr>
        <p:spPr bwMode="auto">
          <a:xfrm>
            <a:off x="2819400" y="838200"/>
            <a:ext cx="997859" cy="132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1" tIns="45650" rIns="91301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latin typeface="Arial Narrow" charset="0"/>
              </a:rPr>
              <a:t>Xe</a:t>
            </a:r>
            <a:endParaRPr lang="en-US" sz="3200" b="1" dirty="0">
              <a:solidFill>
                <a:srgbClr val="FF0000"/>
              </a:solidFill>
              <a:latin typeface="Arial Narrow" charset="0"/>
            </a:endParaRPr>
          </a:p>
          <a:p>
            <a:pPr algn="ctr" eaLnBrk="1" hangingPunct="1"/>
            <a:r>
              <a:rPr lang="en-US" b="1" dirty="0" smtClean="0">
                <a:solidFill>
                  <a:srgbClr val="FF0000"/>
                </a:solidFill>
                <a:latin typeface="Arial Narrow" charset="0"/>
              </a:rPr>
              <a:t>2.5 </a:t>
            </a:r>
            <a:r>
              <a:rPr lang="en-US" b="1" dirty="0">
                <a:solidFill>
                  <a:srgbClr val="FF0000"/>
                </a:solidFill>
                <a:latin typeface="Arial Narrow" charset="0"/>
              </a:rPr>
              <a:t>ton</a:t>
            </a: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  <a:latin typeface="Arial Narrow" charset="0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Arial Narrow" charset="0"/>
              </a:rPr>
              <a:t>1 </a:t>
            </a:r>
            <a:r>
              <a:rPr lang="en-US" b="1" dirty="0">
                <a:solidFill>
                  <a:srgbClr val="FF0000"/>
                </a:solidFill>
                <a:latin typeface="Arial Narrow" charset="0"/>
              </a:rPr>
              <a:t>ton)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53"/>
          <p:cNvCxnSpPr>
            <a:cxnSpLocks noChangeShapeType="1"/>
          </p:cNvCxnSpPr>
          <p:nvPr/>
        </p:nvCxnSpPr>
        <p:spPr bwMode="auto">
          <a:xfrm flipH="1">
            <a:off x="3505200" y="2514600"/>
            <a:ext cx="1588" cy="27432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3276600" y="3581400"/>
            <a:ext cx="762000" cy="373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5" tIns="45662" rIns="91325" bIns="45662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C00000"/>
                </a:solidFill>
                <a:latin typeface="Arial Narrow" charset="0"/>
              </a:rPr>
              <a:t>1 </a:t>
            </a:r>
            <a:r>
              <a:rPr lang="en-US" sz="1800" b="1" dirty="0">
                <a:solidFill>
                  <a:srgbClr val="C00000"/>
                </a:solidFill>
                <a:latin typeface="Arial Narrow" charset="0"/>
              </a:rPr>
              <a:t>m</a:t>
            </a:r>
          </a:p>
        </p:txBody>
      </p:sp>
      <p:cxnSp>
        <p:nvCxnSpPr>
          <p:cNvPr id="21" name="Straight Arrow Connector 53"/>
          <p:cNvCxnSpPr>
            <a:cxnSpLocks noChangeShapeType="1"/>
          </p:cNvCxnSpPr>
          <p:nvPr/>
        </p:nvCxnSpPr>
        <p:spPr bwMode="auto">
          <a:xfrm flipH="1">
            <a:off x="9372600" y="2133600"/>
            <a:ext cx="1588" cy="44196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10"/>
          <p:cNvSpPr txBox="1">
            <a:spLocks noChangeArrowheads="1"/>
          </p:cNvSpPr>
          <p:nvPr/>
        </p:nvSpPr>
        <p:spPr bwMode="auto">
          <a:xfrm>
            <a:off x="8991600" y="4116724"/>
            <a:ext cx="685800" cy="36921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25" tIns="45662" rIns="91325" bIns="45662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C00000"/>
                </a:solidFill>
                <a:latin typeface="Arial Narrow" charset="0"/>
              </a:rPr>
              <a:t>10 </a:t>
            </a:r>
            <a:r>
              <a:rPr lang="en-US" sz="1800" b="1" dirty="0">
                <a:solidFill>
                  <a:srgbClr val="C00000"/>
                </a:solidFill>
                <a:latin typeface="Arial Narrow" charset="0"/>
              </a:rPr>
              <a:t>m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563630" y="5181600"/>
            <a:ext cx="992513" cy="5231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CFFCC"/>
                </a:solidFill>
                <a:latin typeface="Arial Narrow" charset="0"/>
              </a:rPr>
              <a:t>Water</a:t>
            </a:r>
            <a:endParaRPr lang="en-US" sz="2800" b="1" dirty="0">
              <a:solidFill>
                <a:srgbClr val="CCFFCC"/>
              </a:solidFill>
              <a:latin typeface="Arial Narrow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981200" y="6324600"/>
            <a:ext cx="1401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b="1" dirty="0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800" b="1" dirty="0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800" b="1" dirty="0">
                <a:solidFill>
                  <a:srgbClr val="32946A"/>
                </a:solidFill>
                <a:latin typeface="Arial Narrow" charset="0"/>
              </a:rPr>
              <a:t> </a:t>
            </a:r>
            <a:r>
              <a:rPr lang="en-US" sz="1800" b="1" dirty="0" smtClean="0">
                <a:solidFill>
                  <a:srgbClr val="32946A"/>
                </a:solidFill>
                <a:latin typeface="Arial Narrow" charset="0"/>
              </a:rPr>
              <a:t>PMT x 250</a:t>
            </a:r>
            <a:endParaRPr lang="en-US" sz="1800" b="1" dirty="0">
              <a:solidFill>
                <a:srgbClr val="32946A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9904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11/27/2012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45411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Katsushi Arisaka, UCLA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556071-B553-064F-8765-4C2BE9511C1C}" type="slidenum">
              <a:rPr lang="en-US" sz="1500">
                <a:solidFill>
                  <a:srgbClr val="7F7F7F"/>
                </a:solidFill>
              </a:rPr>
              <a:pPr eaLnBrk="1" hangingPunct="1"/>
              <a:t>41</a:t>
            </a:fld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45413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145414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145416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Origin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Life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/>
          </a:p>
        </p:txBody>
      </p:sp>
      <p:sp>
        <p:nvSpPr>
          <p:cNvPr id="147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Organic Polymers (4.5B </a:t>
            </a:r>
            <a:r>
              <a:rPr lang="en-US" sz="2800">
                <a:solidFill>
                  <a:srgbClr val="FF6600"/>
                </a:solidFill>
                <a:latin typeface="Wingdings" charset="0"/>
                <a:ea typeface="ＭＳ Ｐゴシック" charset="0"/>
                <a:cs typeface="Wingdings" charset="0"/>
                <a:sym typeface="Wingdings" charset="0"/>
              </a:rPr>
              <a:t></a:t>
            </a:r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 4B years)</a:t>
            </a:r>
          </a:p>
        </p:txBody>
      </p:sp>
      <p:pic>
        <p:nvPicPr>
          <p:cNvPr id="147460" name="Picture 3" descr="prebio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"/>
          <a:stretch>
            <a:fillRect/>
          </a:stretch>
        </p:blipFill>
        <p:spPr bwMode="auto">
          <a:xfrm>
            <a:off x="304800" y="577850"/>
            <a:ext cx="8839200" cy="673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5A1A-3114-1E4A-9ABD-849ED4EBCB8D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RNA 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Word</a:t>
            </a:r>
            <a:r>
              <a:rPr lang="ja-JP" altLang="en-US" sz="3600">
                <a:latin typeface="Tahoma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(4B </a:t>
            </a:r>
            <a:r>
              <a:rPr lang="en-US" altLang="ja-JP" sz="3200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 3.5B years ago)</a:t>
            </a:r>
            <a:endParaRPr lang="en-US" sz="36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9507" name="Picture 3" descr="06_Figure08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71"/>
          <a:stretch>
            <a:fillRect/>
          </a:stretch>
        </p:blipFill>
        <p:spPr bwMode="auto">
          <a:xfrm>
            <a:off x="0" y="762000"/>
            <a:ext cx="80010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8" name="Picture 4" descr="06_Figure08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b="8736"/>
          <a:stretch>
            <a:fillRect/>
          </a:stretch>
        </p:blipFill>
        <p:spPr bwMode="auto">
          <a:xfrm>
            <a:off x="3962400" y="3810000"/>
            <a:ext cx="56388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11/27/2012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4951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7F7F7F"/>
                </a:solidFill>
              </a:rPr>
              <a:t>Katsushi Arisaka, UCLA</a:t>
            </a:r>
          </a:p>
        </p:txBody>
      </p:sp>
      <p:sp>
        <p:nvSpPr>
          <p:cNvPr id="1495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50E0CE-B861-ED45-8AB3-6AFD2E0D4C82}" type="slidenum">
              <a:rPr lang="en-US" sz="1500">
                <a:solidFill>
                  <a:srgbClr val="7F7F7F"/>
                </a:solidFill>
              </a:rPr>
              <a:pPr eaLnBrk="1" hangingPunct="1"/>
              <a:t>43</a:t>
            </a:fld>
            <a:endParaRPr lang="en-US" sz="150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Eukaryote 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(〜2B years ago)</a:t>
            </a:r>
            <a:endParaRPr lang="en-US" sz="36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55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11/27/2012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5155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Katsushi Arisaka, UCLA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5155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F9FCD4-A720-DD4A-B2C8-DEAA4C8DEAC4}" type="slidenum">
              <a:rPr lang="en-US" sz="1500">
                <a:solidFill>
                  <a:srgbClr val="7F7F7F"/>
                </a:solidFill>
              </a:rPr>
              <a:pPr eaLnBrk="1" hangingPunct="1"/>
              <a:t>44</a:t>
            </a:fld>
            <a:endParaRPr lang="en-US" sz="1500">
              <a:solidFill>
                <a:srgbClr val="7F7F7F"/>
              </a:solidFill>
            </a:endParaRPr>
          </a:p>
        </p:txBody>
      </p:sp>
      <p:pic>
        <p:nvPicPr>
          <p:cNvPr id="151558" name="Picture 2" descr="http://www.cbu.edu/~seisen/EukaryoticCellStructure_files/image00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05000"/>
            <a:ext cx="4810125" cy="4114800"/>
          </a:xfrm>
        </p:spPr>
      </p:pic>
      <p:cxnSp>
        <p:nvCxnSpPr>
          <p:cNvPr id="151559" name="Straight Arrow Connector 12"/>
          <p:cNvCxnSpPr>
            <a:cxnSpLocks noChangeShapeType="1"/>
          </p:cNvCxnSpPr>
          <p:nvPr/>
        </p:nvCxnSpPr>
        <p:spPr bwMode="auto">
          <a:xfrm>
            <a:off x="838200" y="6705600"/>
            <a:ext cx="3352800" cy="1588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979613" y="6553200"/>
            <a:ext cx="1060450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10 – 50 µ</a:t>
            </a:r>
            <a:r>
              <a:rPr lang="en-US" sz="1600" b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</a:t>
            </a:r>
            <a:endParaRPr lang="en-US" sz="16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1561" name="Picture 2" descr="http://www.rikenresearch.riken.jp/frontline/546/images/fi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36713"/>
            <a:ext cx="480060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2" name="Rectangle 12"/>
          <p:cNvSpPr>
            <a:spLocks noChangeArrowheads="1"/>
          </p:cNvSpPr>
          <p:nvPr/>
        </p:nvSpPr>
        <p:spPr bwMode="auto">
          <a:xfrm rot="-1854623">
            <a:off x="4668838" y="1905000"/>
            <a:ext cx="2392362" cy="1998663"/>
          </a:xfrm>
          <a:prstGeom prst="rect">
            <a:avLst/>
          </a:prstGeom>
          <a:solidFill>
            <a:srgbClr val="FFFFFF"/>
          </a:solidFill>
          <a:ln w="508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51563" name="Rectangle 13"/>
          <p:cNvSpPr>
            <a:spLocks noChangeArrowheads="1"/>
          </p:cNvSpPr>
          <p:nvPr/>
        </p:nvSpPr>
        <p:spPr bwMode="auto">
          <a:xfrm rot="-1854623">
            <a:off x="5384800" y="2030413"/>
            <a:ext cx="1568450" cy="2128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51564" name="Rectangle 14"/>
          <p:cNvSpPr>
            <a:spLocks noChangeArrowheads="1"/>
          </p:cNvSpPr>
          <p:nvPr/>
        </p:nvSpPr>
        <p:spPr bwMode="auto">
          <a:xfrm rot="-1854623">
            <a:off x="6110288" y="2746375"/>
            <a:ext cx="522287" cy="138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5791200" y="5157788"/>
            <a:ext cx="1450975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Up to ~2 </a:t>
            </a:r>
            <a:r>
              <a:rPr lang="en-US" sz="1600" b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16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long</a:t>
            </a:r>
          </a:p>
        </p:txBody>
      </p:sp>
      <p:sp>
        <p:nvSpPr>
          <p:cNvPr id="151566" name="Rectangle 11"/>
          <p:cNvSpPr>
            <a:spLocks noChangeArrowheads="1"/>
          </p:cNvSpPr>
          <p:nvPr/>
        </p:nvSpPr>
        <p:spPr bwMode="auto">
          <a:xfrm>
            <a:off x="8153400" y="3862388"/>
            <a:ext cx="1087438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0070C0"/>
                </a:solidFill>
                <a:latin typeface="Arial Narrow" charset="0"/>
              </a:rPr>
              <a:t>2 nm</a:t>
            </a:r>
            <a:r>
              <a:rPr lang="ja-JP" altLang="en-US" sz="1600" b="1">
                <a:solidFill>
                  <a:srgbClr val="0070C0"/>
                </a:solidFill>
                <a:latin typeface="Arial Narrow" charset="0"/>
              </a:rPr>
              <a:t>　</a:t>
            </a:r>
            <a:r>
              <a:rPr lang="en-US" altLang="ja-JP" sz="1600" b="1">
                <a:solidFill>
                  <a:srgbClr val="0070C0"/>
                </a:solidFill>
                <a:latin typeface="Arial Narrow" charset="0"/>
              </a:rPr>
              <a:t>wide</a:t>
            </a:r>
            <a:endParaRPr lang="en-US" sz="1600" b="1">
              <a:solidFill>
                <a:srgbClr val="0070C0"/>
              </a:solidFill>
              <a:latin typeface="Arial Narrow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8025" y="1366838"/>
            <a:ext cx="2806700" cy="46196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Cell made by proteins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54775" y="1290638"/>
            <a:ext cx="2516188" cy="46196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Gene made by DNA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997200" y="609600"/>
            <a:ext cx="3825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3600" b="1" i="1">
                <a:solidFill>
                  <a:srgbClr val="FF6DFF"/>
                </a:solidFill>
                <a:latin typeface="Arial Narrow" charset="0"/>
              </a:rPr>
              <a:t>Symmetry breaking</a:t>
            </a:r>
            <a:endParaRPr lang="ja-JP" altLang="en-US" sz="3600" b="1" i="1">
              <a:solidFill>
                <a:srgbClr val="FF6DFF"/>
              </a:solidFill>
              <a:latin typeface="Arial Narrow" charset="0"/>
            </a:endParaRPr>
          </a:p>
        </p:txBody>
      </p:sp>
      <p:sp>
        <p:nvSpPr>
          <p:cNvPr id="20" name="Left-Right Arrow 19"/>
          <p:cNvSpPr>
            <a:spLocks noChangeArrowheads="1"/>
          </p:cNvSpPr>
          <p:nvPr/>
        </p:nvSpPr>
        <p:spPr bwMode="auto">
          <a:xfrm>
            <a:off x="4343400" y="1371600"/>
            <a:ext cx="1143000" cy="381000"/>
          </a:xfrm>
          <a:prstGeom prst="leftRightArrow">
            <a:avLst>
              <a:gd name="adj1" fmla="val 41074"/>
              <a:gd name="adj2" fmla="val 45542"/>
            </a:avLst>
          </a:prstGeom>
          <a:solidFill>
            <a:schemeClr val="bg1"/>
          </a:solidFill>
          <a:ln w="38100">
            <a:solidFill>
              <a:srgbClr val="FF6D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11/27/2012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546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Katsushi Arisaka, UCLA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54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92BFA1-F3F8-6E4F-95F3-B40F39E367E2}" type="slidenum">
              <a:rPr lang="en-US" sz="1500">
                <a:solidFill>
                  <a:srgbClr val="7F7F7F"/>
                </a:solidFill>
              </a:rPr>
              <a:pPr eaLnBrk="1" hangingPunct="1"/>
              <a:t>45</a:t>
            </a:fld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54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How to observe the “Origin of Life”</a:t>
            </a:r>
          </a:p>
        </p:txBody>
      </p:sp>
      <p:sp>
        <p:nvSpPr>
          <p:cNvPr id="154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839200" cy="52736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Exactly the same way as we look for the “Origin of Universe”</a:t>
            </a:r>
            <a:endParaRPr lang="ja-JP" altLang="en-US">
              <a:solidFill>
                <a:schemeClr val="tx1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ja-JP" altLang="en-US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	    </a:t>
            </a:r>
            <a:r>
              <a:rPr lang="en-US" altLang="ja-JP" sz="46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Telescope</a:t>
            </a:r>
            <a:r>
              <a:rPr lang="ja-JP" altLang="en-US" sz="46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　</a:t>
            </a:r>
            <a:r>
              <a:rPr lang="ja-JP" altLang="en-US" sz="46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　</a:t>
            </a:r>
            <a:r>
              <a:rPr lang="en-US" altLang="ja-JP" sz="460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Microscope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altLang="ja-JP" sz="260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	</a:t>
            </a:r>
            <a:endParaRPr lang="en-US" altLang="ja-JP" sz="900">
              <a:solidFill>
                <a:srgbClr val="FF0000"/>
              </a:solidFill>
              <a:latin typeface="Arial Narrow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We must look for “</a:t>
            </a:r>
            <a:r>
              <a:rPr lang="en-US" altLang="ja-JP">
                <a:solidFill>
                  <a:srgbClr val="66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Live Life</a:t>
            </a:r>
            <a:r>
              <a:rPr lang="en-US" altLang="ja-JP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”</a:t>
            </a:r>
          </a:p>
          <a:p>
            <a:pPr lvl="1" eaLnBrk="1" hangingPunct="1">
              <a:lnSpc>
                <a:spcPct val="80000"/>
              </a:lnSpc>
            </a:pPr>
            <a:endParaRPr lang="en-US" altLang="ja-JP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Take advantages of the state of art “</a:t>
            </a:r>
            <a:r>
              <a:rPr lang="en-US" altLang="ja-JP">
                <a:solidFill>
                  <a:srgbClr val="FF99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Photon Detectors</a:t>
            </a:r>
            <a:r>
              <a:rPr lang="en-US" altLang="ja-JP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” in particle physics.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altLang="ja-JP" sz="4600">
              <a:solidFill>
                <a:srgbClr val="FF0000"/>
              </a:solidFill>
              <a:latin typeface="Arial Narrow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ja-JP" altLang="en-US">
              <a:solidFill>
                <a:schemeClr val="tx1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D80A4AA-34B0-1F4D-897F-2428288F1CDC}" type="slidenum">
              <a:rPr lang="en-US" sz="1500" b="0">
                <a:solidFill>
                  <a:srgbClr val="7F7F7F"/>
                </a:solidFill>
                <a:latin typeface="Arial" charset="0"/>
              </a:rPr>
              <a:pPr eaLnBrk="1" hangingPunct="1"/>
              <a:t>46</a:t>
            </a:fld>
            <a:endParaRPr lang="en-US" sz="1500" b="0">
              <a:solidFill>
                <a:srgbClr val="7F7F7F"/>
              </a:solidFill>
              <a:latin typeface="Arial" charset="0"/>
            </a:endParaRPr>
          </a:p>
        </p:txBody>
      </p:sp>
      <p:pic>
        <p:nvPicPr>
          <p:cNvPr id="120838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0" name="Rectangle 10"/>
          <p:cNvSpPr>
            <a:spLocks noChangeArrowheads="1"/>
          </p:cNvSpPr>
          <p:nvPr/>
        </p:nvSpPr>
        <p:spPr bwMode="auto">
          <a:xfrm>
            <a:off x="28956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 b="1">
              <a:latin typeface="+mn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4160" y="6096000"/>
            <a:ext cx="1804701" cy="52322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  <a:latin typeface="+mn-lt"/>
              </a:rPr>
              <a:t>Accelerator</a:t>
            </a:r>
            <a:endParaRPr lang="en-US" sz="2800" b="1" dirty="0">
              <a:solidFill>
                <a:srgbClr val="FF6600"/>
              </a:solidFill>
              <a:latin typeface="+mn-lt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724400" y="6096000"/>
            <a:ext cx="3352800" cy="523220"/>
            <a:chOff x="4724400" y="6122184"/>
            <a:chExt cx="3352800" cy="523737"/>
          </a:xfrm>
        </p:grpSpPr>
        <p:cxnSp>
          <p:nvCxnSpPr>
            <p:cNvPr id="120847" name="Straight Arrow Connector 15"/>
            <p:cNvCxnSpPr>
              <a:cxnSpLocks noChangeShapeType="1"/>
            </p:cNvCxnSpPr>
            <p:nvPr/>
          </p:nvCxnSpPr>
          <p:spPr bwMode="auto">
            <a:xfrm>
              <a:off x="4724400" y="6400800"/>
              <a:ext cx="3352800" cy="1588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5391875" y="6122184"/>
              <a:ext cx="1821006" cy="523737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FF0000"/>
                  </a:solidFill>
                  <a:latin typeface="+mn-lt"/>
                </a:rPr>
                <a:t>Microscope</a:t>
              </a:r>
              <a:endParaRPr lang="en-US" sz="28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120843" name="Group 18"/>
          <p:cNvGrpSpPr>
            <a:grpSpLocks/>
          </p:cNvGrpSpPr>
          <p:nvPr/>
        </p:nvGrpSpPr>
        <p:grpSpPr bwMode="auto">
          <a:xfrm>
            <a:off x="1905000" y="6106180"/>
            <a:ext cx="2743200" cy="523220"/>
            <a:chOff x="1676400" y="6120824"/>
            <a:chExt cx="2743200" cy="523737"/>
          </a:xfrm>
        </p:grpSpPr>
        <p:cxnSp>
          <p:nvCxnSpPr>
            <p:cNvPr id="120845" name="Straight Arrow Connector 16"/>
            <p:cNvCxnSpPr>
              <a:cxnSpLocks noChangeShapeType="1"/>
            </p:cNvCxnSpPr>
            <p:nvPr/>
          </p:nvCxnSpPr>
          <p:spPr bwMode="auto">
            <a:xfrm>
              <a:off x="1676400" y="6400800"/>
              <a:ext cx="2743200" cy="1588"/>
            </a:xfrm>
            <a:prstGeom prst="straightConnector1">
              <a:avLst/>
            </a:prstGeom>
            <a:noFill/>
            <a:ln w="57150">
              <a:solidFill>
                <a:srgbClr val="FF00FF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2116115" y="6120824"/>
              <a:ext cx="1603424" cy="523737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rgbClr val="FF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FF00FF"/>
                  </a:solidFill>
                  <a:latin typeface="+mn-lt"/>
                </a:rPr>
                <a:t>Telescope</a:t>
              </a:r>
              <a:endParaRPr lang="en-US" sz="2800" b="1" dirty="0">
                <a:solidFill>
                  <a:srgbClr val="FF00FF"/>
                </a:solidFill>
                <a:latin typeface="+mn-lt"/>
              </a:endParaRPr>
            </a:p>
          </p:txBody>
        </p:sp>
      </p:grp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4000" dirty="0" smtClean="0">
                <a:solidFill>
                  <a:srgbClr val="A50021"/>
                </a:solidFill>
                <a:latin typeface="Tahoma" charset="0"/>
              </a:rPr>
              <a:t>Seven steps of cosmic evolution</a:t>
            </a:r>
            <a:endParaRPr lang="en-US" sz="4000" dirty="0">
              <a:solidFill>
                <a:srgbClr val="A50021"/>
              </a:solidFill>
              <a:latin typeface="Tahoma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7638" y="2286000"/>
            <a:ext cx="1610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14B years ago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609600" y="787400"/>
            <a:ext cx="565126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 i="1" dirty="0" smtClean="0">
                <a:solidFill>
                  <a:srgbClr val="00B0F0"/>
                </a:solidFill>
                <a:latin typeface="+mn-lt"/>
              </a:rPr>
              <a:t>Spontaneous Symmetry Breaking</a:t>
            </a:r>
            <a:endParaRPr lang="en-US" sz="32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11/27/2012</a:t>
            </a:r>
            <a:endParaRPr lang="en-US">
              <a:solidFill>
                <a:srgbClr val="7F7F7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7F7F7F"/>
                </a:solidFill>
              </a:rPr>
              <a:t>Katsushi Arisaka, UCLA</a:t>
            </a:r>
            <a:endParaRPr lang="en-US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08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11/27/2012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566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76D59A-64FB-8541-B992-0CC1F130F6F9}" type="slidenum">
              <a:rPr lang="en-US" sz="1500">
                <a:solidFill>
                  <a:srgbClr val="7F7F7F"/>
                </a:solidFill>
              </a:rPr>
              <a:pPr eaLnBrk="1" hangingPunct="1"/>
              <a:t>47</a:t>
            </a:fld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207298" name="Text Box 2"/>
          <p:cNvSpPr txBox="1">
            <a:spLocks noChangeArrowheads="1"/>
          </p:cNvSpPr>
          <p:nvPr/>
        </p:nvSpPr>
        <p:spPr bwMode="auto">
          <a:xfrm>
            <a:off x="1724025" y="1616075"/>
            <a:ext cx="18129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573" tIns="48286" rIns="96573" bIns="48286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9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 H33D detector attaches to a standard fluorescence microscope</a:t>
            </a:r>
          </a:p>
        </p:txBody>
      </p:sp>
      <p:grpSp>
        <p:nvGrpSpPr>
          <p:cNvPr id="156678" name="Group 3"/>
          <p:cNvGrpSpPr>
            <a:grpSpLocks/>
          </p:cNvGrpSpPr>
          <p:nvPr/>
        </p:nvGrpSpPr>
        <p:grpSpPr bwMode="auto">
          <a:xfrm>
            <a:off x="188913" y="4041775"/>
            <a:ext cx="4059237" cy="2820988"/>
            <a:chOff x="295" y="890"/>
            <a:chExt cx="2436" cy="1666"/>
          </a:xfrm>
        </p:grpSpPr>
        <p:pic>
          <p:nvPicPr>
            <p:cNvPr id="156692" name="Picture 4" descr="Olympus IX7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890"/>
              <a:ext cx="1212" cy="1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6674" name="Object 5"/>
            <p:cNvGraphicFramePr>
              <a:graphicFrameLocks noChangeAspect="1"/>
            </p:cNvGraphicFramePr>
            <p:nvPr/>
          </p:nvGraphicFramePr>
          <p:xfrm>
            <a:off x="1320" y="1674"/>
            <a:ext cx="680" cy="5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734" name="Image" r:id="rId5" imgW="6760325" imgH="5159195" progId="">
                    <p:embed/>
                  </p:oleObj>
                </mc:Choice>
                <mc:Fallback>
                  <p:oleObj name="Image" r:id="rId5" imgW="6760325" imgH="5159195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0" y="1674"/>
                          <a:ext cx="680" cy="5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56693" name="Group 6"/>
            <p:cNvGrpSpPr>
              <a:grpSpLocks/>
            </p:cNvGrpSpPr>
            <p:nvPr/>
          </p:nvGrpSpPr>
          <p:grpSpPr bwMode="auto">
            <a:xfrm>
              <a:off x="1093" y="2167"/>
              <a:ext cx="1638" cy="389"/>
              <a:chOff x="1229" y="1277"/>
              <a:chExt cx="1638" cy="389"/>
            </a:xfrm>
          </p:grpSpPr>
          <p:sp>
            <p:nvSpPr>
              <p:cNvPr id="156696" name="AutoShape 7"/>
              <p:cNvSpPr>
                <a:spLocks noChangeArrowheads="1"/>
              </p:cNvSpPr>
              <p:nvPr/>
            </p:nvSpPr>
            <p:spPr bwMode="auto">
              <a:xfrm rot="6251443">
                <a:off x="2481" y="1280"/>
                <a:ext cx="182" cy="590"/>
              </a:xfrm>
              <a:prstGeom prst="can">
                <a:avLst>
                  <a:gd name="adj" fmla="val 81044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697" name="AutoShape 8"/>
              <p:cNvSpPr>
                <a:spLocks noChangeArrowheads="1"/>
              </p:cNvSpPr>
              <p:nvPr/>
            </p:nvSpPr>
            <p:spPr bwMode="auto">
              <a:xfrm rot="6251443">
                <a:off x="1526" y="980"/>
                <a:ext cx="74" cy="668"/>
              </a:xfrm>
              <a:prstGeom prst="can">
                <a:avLst>
                  <a:gd name="adj" fmla="val 45595"/>
                </a:avLst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698" name="AutoShape 9"/>
              <p:cNvSpPr>
                <a:spLocks noChangeArrowheads="1"/>
              </p:cNvSpPr>
              <p:nvPr/>
            </p:nvSpPr>
            <p:spPr bwMode="auto">
              <a:xfrm rot="6251443">
                <a:off x="1890" y="1276"/>
                <a:ext cx="182" cy="275"/>
              </a:xfrm>
              <a:prstGeom prst="can">
                <a:avLst>
                  <a:gd name="adj" fmla="val 75549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699" name="AutoShape 10"/>
              <p:cNvSpPr>
                <a:spLocks noChangeArrowheads="1"/>
              </p:cNvSpPr>
              <p:nvPr/>
            </p:nvSpPr>
            <p:spPr bwMode="auto">
              <a:xfrm rot="6251443">
                <a:off x="2062" y="1358"/>
                <a:ext cx="90" cy="170"/>
              </a:xfrm>
              <a:prstGeom prst="can">
                <a:avLst>
                  <a:gd name="adj" fmla="val 94444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700" name="Line 11"/>
              <p:cNvSpPr>
                <a:spLocks noChangeShapeType="1"/>
              </p:cNvSpPr>
              <p:nvPr/>
            </p:nvSpPr>
            <p:spPr bwMode="auto">
              <a:xfrm>
                <a:off x="2144" y="1456"/>
                <a:ext cx="147" cy="40"/>
              </a:xfrm>
              <a:prstGeom prst="line">
                <a:avLst/>
              </a:prstGeom>
              <a:noFill/>
              <a:ln w="1905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07308" name="Text Box 12"/>
            <p:cNvSpPr txBox="1">
              <a:spLocks noChangeArrowheads="1"/>
            </p:cNvSpPr>
            <p:nvPr/>
          </p:nvSpPr>
          <p:spPr bwMode="auto">
            <a:xfrm rot="-713319">
              <a:off x="1654" y="1818"/>
              <a:ext cx="11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6573" tIns="48286" rIns="96573" bIns="48286">
              <a:spAutoFit/>
            </a:bodyPr>
            <a:lstStyle/>
            <a:p>
              <a:pPr algn="ctr" defTabSz="966788">
                <a:defRPr/>
              </a:pPr>
              <a:endParaRPr lang="en-US" sz="13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207309" name="Text Box 13"/>
            <p:cNvSpPr txBox="1">
              <a:spLocks noChangeArrowheads="1"/>
            </p:cNvSpPr>
            <p:nvPr/>
          </p:nvSpPr>
          <p:spPr bwMode="auto">
            <a:xfrm rot="872164">
              <a:off x="2222" y="2363"/>
              <a:ext cx="38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6573" tIns="48286" rIns="96573" bIns="48286">
              <a:spAutoFit/>
            </a:bodyPr>
            <a:lstStyle>
              <a:lvl1pPr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300" b="1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Laser</a:t>
              </a:r>
            </a:p>
          </p:txBody>
        </p:sp>
      </p:grpSp>
      <p:grpSp>
        <p:nvGrpSpPr>
          <p:cNvPr id="156679" name="Group 14"/>
          <p:cNvGrpSpPr>
            <a:grpSpLocks/>
          </p:cNvGrpSpPr>
          <p:nvPr/>
        </p:nvGrpSpPr>
        <p:grpSpPr bwMode="auto">
          <a:xfrm>
            <a:off x="1330325" y="1300163"/>
            <a:ext cx="6350000" cy="4302125"/>
            <a:chOff x="930" y="766"/>
            <a:chExt cx="3810" cy="2540"/>
          </a:xfrm>
        </p:grpSpPr>
        <p:grpSp>
          <p:nvGrpSpPr>
            <p:cNvPr id="156688" name="Group 15"/>
            <p:cNvGrpSpPr>
              <a:grpSpLocks/>
            </p:cNvGrpSpPr>
            <p:nvPr/>
          </p:nvGrpSpPr>
          <p:grpSpPr bwMode="auto">
            <a:xfrm>
              <a:off x="930" y="766"/>
              <a:ext cx="1266" cy="2540"/>
              <a:chOff x="930" y="436"/>
              <a:chExt cx="1266" cy="2540"/>
            </a:xfrm>
          </p:grpSpPr>
          <p:pic>
            <p:nvPicPr>
              <p:cNvPr id="156690" name="Picture 1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" y="436"/>
                <a:ext cx="1266" cy="1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56691" name="AutoShape 17"/>
              <p:cNvCxnSpPr>
                <a:cxnSpLocks noChangeShapeType="1"/>
                <a:stCxn id="1207308" idx="3"/>
              </p:cNvCxnSpPr>
              <p:nvPr/>
            </p:nvCxnSpPr>
            <p:spPr bwMode="auto">
              <a:xfrm flipH="1" flipV="1">
                <a:off x="1563" y="1768"/>
                <a:ext cx="353" cy="1208"/>
              </a:xfrm>
              <a:prstGeom prst="curvedConnector4">
                <a:avLst>
                  <a:gd name="adj1" fmla="val -45611"/>
                  <a:gd name="adj2" fmla="val 53560"/>
                </a:avLst>
              </a:prstGeom>
              <a:noFill/>
              <a:ln w="76200">
                <a:solidFill>
                  <a:srgbClr val="CC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207314" name="Rectangle 18"/>
            <p:cNvSpPr>
              <a:spLocks noChangeArrowheads="1"/>
            </p:cNvSpPr>
            <p:nvPr/>
          </p:nvSpPr>
          <p:spPr bwMode="auto">
            <a:xfrm>
              <a:off x="3379" y="845"/>
              <a:ext cx="1361" cy="1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573" tIns="48286" rIns="96573" bIns="48286">
              <a:spAutoFit/>
            </a:bodyPr>
            <a:lstStyle/>
            <a:p>
              <a:pPr algn="ctr" defTabSz="966788"/>
              <a:r>
                <a:rPr lang="en-US" sz="19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It will permit to track multicolor qdot-labeled proteins in live cells virtually background-free</a:t>
              </a:r>
            </a:p>
          </p:txBody>
        </p:sp>
      </p:grpSp>
      <p:grpSp>
        <p:nvGrpSpPr>
          <p:cNvPr id="156680" name="Group 19"/>
          <p:cNvGrpSpPr>
            <a:grpSpLocks/>
          </p:cNvGrpSpPr>
          <p:nvPr/>
        </p:nvGrpSpPr>
        <p:grpSpPr bwMode="auto">
          <a:xfrm>
            <a:off x="2438400" y="1276350"/>
            <a:ext cx="6916738" cy="5194300"/>
            <a:chOff x="1563" y="436"/>
            <a:chExt cx="4072" cy="3067"/>
          </a:xfrm>
        </p:grpSpPr>
        <p:pic>
          <p:nvPicPr>
            <p:cNvPr id="156686" name="Picture 20" descr="Fig Signaling Cascad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436"/>
              <a:ext cx="2301" cy="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6687" name="AutoShape 21"/>
            <p:cNvCxnSpPr>
              <a:cxnSpLocks noChangeShapeType="1"/>
            </p:cNvCxnSpPr>
            <p:nvPr/>
          </p:nvCxnSpPr>
          <p:spPr bwMode="auto">
            <a:xfrm rot="5400000" flipV="1">
              <a:off x="1682" y="317"/>
              <a:ext cx="1534" cy="1771"/>
            </a:xfrm>
            <a:prstGeom prst="curvedConnector4">
              <a:avLst>
                <a:gd name="adj1" fmla="val -9389"/>
                <a:gd name="adj2" fmla="val 67870"/>
              </a:avLst>
            </a:prstGeom>
            <a:noFill/>
            <a:ln w="76200">
              <a:solidFill>
                <a:srgbClr val="CC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56681" name="Rectangle 22"/>
          <p:cNvSpPr>
            <a:spLocks noChangeArrowheads="1"/>
          </p:cNvSpPr>
          <p:nvPr/>
        </p:nvSpPr>
        <p:spPr bwMode="auto">
          <a:xfrm>
            <a:off x="914400" y="-76200"/>
            <a:ext cx="780415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3" tIns="48286" rIns="96573" bIns="48286">
            <a:spAutoFit/>
          </a:bodyPr>
          <a:lstStyle/>
          <a:p>
            <a:pPr algn="ctr" defTabSz="966788"/>
            <a:r>
              <a:rPr lang="en-US" altLang="ja-JP" sz="4000" b="1">
                <a:solidFill>
                  <a:srgbClr val="A50021"/>
                </a:solidFill>
                <a:latin typeface="Tahoma" charset="0"/>
              </a:rPr>
              <a:t>Single Molecule Imaging</a:t>
            </a:r>
          </a:p>
        </p:txBody>
      </p:sp>
      <p:sp>
        <p:nvSpPr>
          <p:cNvPr id="156682" name="Text Box 23"/>
          <p:cNvSpPr txBox="1">
            <a:spLocks noChangeArrowheads="1"/>
          </p:cNvSpPr>
          <p:nvPr/>
        </p:nvSpPr>
        <p:spPr bwMode="auto">
          <a:xfrm>
            <a:off x="5486400" y="6629400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9" tIns="45630" rIns="91259" bIns="4563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en-US" sz="2400" b="1" i="1">
                <a:solidFill>
                  <a:srgbClr val="008000"/>
                </a:solidFill>
                <a:latin typeface="Arial Narrow" charset="0"/>
              </a:rPr>
              <a:t>Prof. Shimon Weiss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3200400" y="5410200"/>
            <a:ext cx="2209800" cy="830263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400" b="1">
                <a:solidFill>
                  <a:srgbClr val="FF00FF"/>
                </a:solidFill>
                <a:latin typeface="Arial Narrow" charset="0"/>
              </a:rPr>
              <a:t>Particle Physics Detector</a:t>
            </a: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6172200" y="762000"/>
            <a:ext cx="2514600" cy="461963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400" b="1">
                <a:solidFill>
                  <a:srgbClr val="FF00FF"/>
                </a:solidFill>
                <a:latin typeface="Arial Narrow" charset="0"/>
              </a:rPr>
              <a:t>Nano Technology</a:t>
            </a:r>
          </a:p>
        </p:txBody>
      </p:sp>
      <p:sp>
        <p:nvSpPr>
          <p:cNvPr id="156685" name="Footer Placeholder 2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Katsushi Arisaka, UCLA</a:t>
            </a:r>
            <a:endParaRPr lang="en-US" sz="150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ChangeArrowheads="1"/>
          </p:cNvSpPr>
          <p:nvPr/>
        </p:nvSpPr>
        <p:spPr bwMode="auto">
          <a:xfrm>
            <a:off x="-79375" y="-7938"/>
            <a:ext cx="9680575" cy="7323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1900"/>
          </a:p>
        </p:txBody>
      </p:sp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-231775" y="-7938"/>
            <a:ext cx="10001250" cy="533401"/>
          </a:xfrm>
        </p:spPr>
        <p:txBody>
          <a:bodyPr/>
          <a:lstStyle/>
          <a:p>
            <a:pPr eaLnBrk="1" hangingPunct="1"/>
            <a:r>
              <a:rPr lang="en-US" sz="230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  <a:t>Gold nano particle (40nm) </a:t>
            </a:r>
            <a:br>
              <a:rPr lang="en-US" sz="230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30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  <a:t>attached to Transferrin Receptor (TfR) on Cancer Cell</a:t>
            </a:r>
            <a:endParaRPr lang="en-US" sz="2300">
              <a:solidFill>
                <a:srgbClr val="92D05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7044" name="Goldbead1_10k.mp4" descr="/Users/Katsushi/Desktop/P41/Arisaka_Goldbead.mp4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20750"/>
            <a:ext cx="9440863" cy="6394450"/>
          </a:xfrm>
          <a:noFill/>
        </p:spPr>
      </p:pic>
      <p:sp>
        <p:nvSpPr>
          <p:cNvPr id="84996" name="TextBox 6"/>
          <p:cNvSpPr txBox="1">
            <a:spLocks noChangeArrowheads="1"/>
          </p:cNvSpPr>
          <p:nvPr/>
        </p:nvSpPr>
        <p:spPr bwMode="auto">
          <a:xfrm>
            <a:off x="4960938" y="585787"/>
            <a:ext cx="3894137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Prof. Manuel </a:t>
            </a:r>
            <a:r>
              <a:rPr lang="en-US" sz="2000" b="1" i="1" dirty="0" err="1">
                <a:solidFill>
                  <a:srgbClr val="00B0F0"/>
                </a:solidFill>
                <a:latin typeface="Calibri" charset="0"/>
                <a:cs typeface="Arial" charset="0"/>
              </a:rPr>
              <a:t>Penichet</a:t>
            </a:r>
            <a:r>
              <a:rPr lang="en-US" sz="20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 (Oncology)</a:t>
            </a:r>
          </a:p>
        </p:txBody>
      </p:sp>
      <p:sp>
        <p:nvSpPr>
          <p:cNvPr id="84997" name="Rectangle 7"/>
          <p:cNvSpPr>
            <a:spLocks noChangeArrowheads="1"/>
          </p:cNvSpPr>
          <p:nvPr/>
        </p:nvSpPr>
        <p:spPr bwMode="auto">
          <a:xfrm>
            <a:off x="7121525" y="3902075"/>
            <a:ext cx="23606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sz="2100" b="1" dirty="0">
                <a:solidFill>
                  <a:srgbClr val="92D050"/>
                </a:solidFill>
                <a:latin typeface="Calibri" charset="0"/>
              </a:rPr>
              <a:t>(10, 000 frame/sec)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65922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00" fill="hold"/>
                                        <p:tgtEl>
                                          <p:spTgt spid="87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70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7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7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4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52400" y="7938"/>
            <a:ext cx="9296400" cy="685800"/>
          </a:xfrm>
        </p:spPr>
        <p:txBody>
          <a:bodyPr/>
          <a:lstStyle/>
          <a:p>
            <a:pPr eaLnBrk="1" hangingPunct="1"/>
            <a:r>
              <a:rPr lang="en-US" sz="3000">
                <a:latin typeface="Tahoma" charset="0"/>
                <a:ea typeface="ＭＳ Ｐゴシック" charset="0"/>
                <a:cs typeface="ＭＳ Ｐゴシック" charset="0"/>
              </a:rPr>
              <a:t>Arisaka’s Campus-wide Collaborations </a:t>
            </a:r>
            <a:br>
              <a:rPr lang="en-US" sz="30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000">
                <a:latin typeface="Tahoma" charset="0"/>
                <a:ea typeface="ＭＳ Ｐゴシック" charset="0"/>
                <a:cs typeface="ＭＳ Ｐゴシック" charset="0"/>
              </a:rPr>
              <a:t>on High-Speed Bio-imaging 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r="424"/>
          <a:stretch>
            <a:fillRect/>
          </a:stretch>
        </p:blipFill>
        <p:spPr>
          <a:xfrm>
            <a:off x="166688" y="1066800"/>
            <a:ext cx="6727825" cy="5867400"/>
          </a:xfrm>
          <a:noFill/>
        </p:spPr>
      </p:pic>
      <p:grpSp>
        <p:nvGrpSpPr>
          <p:cNvPr id="18435" name="Group 31"/>
          <p:cNvGrpSpPr>
            <a:grpSpLocks/>
          </p:cNvGrpSpPr>
          <p:nvPr/>
        </p:nvGrpSpPr>
        <p:grpSpPr bwMode="auto">
          <a:xfrm>
            <a:off x="3108325" y="3429000"/>
            <a:ext cx="6261100" cy="1362075"/>
            <a:chOff x="3108325" y="3505200"/>
            <a:chExt cx="6261100" cy="1362075"/>
          </a:xfrm>
        </p:grpSpPr>
        <p:sp>
          <p:nvSpPr>
            <p:cNvPr id="49170" name="Oval 10"/>
            <p:cNvSpPr>
              <a:spLocks noChangeAspect="1"/>
            </p:cNvSpPr>
            <p:nvPr/>
          </p:nvSpPr>
          <p:spPr bwMode="auto">
            <a:xfrm>
              <a:off x="3108325" y="3505200"/>
              <a:ext cx="639763" cy="639763"/>
            </a:xfrm>
            <a:prstGeom prst="ellipse">
              <a:avLst/>
            </a:prstGeom>
            <a:noFill/>
            <a:ln w="5080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63" name="TextBox 14"/>
            <p:cNvSpPr txBox="1">
              <a:spLocks noChangeArrowheads="1"/>
            </p:cNvSpPr>
            <p:nvPr/>
          </p:nvSpPr>
          <p:spPr bwMode="auto">
            <a:xfrm>
              <a:off x="6502400" y="4267200"/>
              <a:ext cx="2867025" cy="600075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California Nano Systems Institute</a:t>
              </a:r>
            </a:p>
            <a:p>
              <a:pPr eaLnBrk="1" hangingPunct="1"/>
              <a:r>
                <a:rPr lang="en-US" sz="16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(CNSI, </a:t>
              </a:r>
              <a:r>
                <a:rPr lang="en-US" sz="17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Laurent Bentolila</a:t>
              </a:r>
              <a:r>
                <a:rPr lang="en-US" sz="16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)</a:t>
              </a:r>
            </a:p>
          </p:txBody>
        </p:sp>
        <p:cxnSp>
          <p:nvCxnSpPr>
            <p:cNvPr id="18464" name="Straight Arrow Connector 17"/>
            <p:cNvCxnSpPr>
              <a:cxnSpLocks noChangeShapeType="1"/>
            </p:cNvCxnSpPr>
            <p:nvPr/>
          </p:nvCxnSpPr>
          <p:spPr bwMode="auto">
            <a:xfrm rot="10800000">
              <a:off x="3730986" y="3962052"/>
              <a:ext cx="2759867" cy="672447"/>
            </a:xfrm>
            <a:prstGeom prst="straightConnector1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6" name="Group 29"/>
          <p:cNvGrpSpPr>
            <a:grpSpLocks/>
          </p:cNvGrpSpPr>
          <p:nvPr/>
        </p:nvGrpSpPr>
        <p:grpSpPr bwMode="auto">
          <a:xfrm>
            <a:off x="4030663" y="3048000"/>
            <a:ext cx="5337175" cy="812800"/>
            <a:chOff x="4030663" y="3124200"/>
            <a:chExt cx="5337175" cy="812800"/>
          </a:xfrm>
        </p:grpSpPr>
        <p:sp>
          <p:nvSpPr>
            <p:cNvPr id="49169" name="Oval 8"/>
            <p:cNvSpPr>
              <a:spLocks noChangeAspect="1"/>
            </p:cNvSpPr>
            <p:nvPr/>
          </p:nvSpPr>
          <p:spPr bwMode="auto">
            <a:xfrm>
              <a:off x="4030663" y="3124200"/>
              <a:ext cx="639762" cy="639763"/>
            </a:xfrm>
            <a:prstGeom prst="ellipse">
              <a:avLst/>
            </a:prstGeom>
            <a:noFill/>
            <a:ln w="50800">
              <a:solidFill>
                <a:srgbClr val="00B0F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60" name="TextBox 12"/>
            <p:cNvSpPr txBox="1">
              <a:spLocks noChangeArrowheads="1"/>
            </p:cNvSpPr>
            <p:nvPr/>
          </p:nvSpPr>
          <p:spPr bwMode="auto">
            <a:xfrm>
              <a:off x="6405563" y="3352800"/>
              <a:ext cx="2962275" cy="584200"/>
            </a:xfrm>
            <a:prstGeom prst="rect">
              <a:avLst/>
            </a:prstGeom>
            <a:noFill/>
            <a:ln w="9525">
              <a:solidFill>
                <a:srgbClr val="08D9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B0F0"/>
                  </a:solidFill>
                  <a:latin typeface="Arial Narrow" charset="0"/>
                  <a:cs typeface="Arial" charset="0"/>
                </a:rPr>
                <a:t>Dept. of Chemistry &amp; Biochemistry</a:t>
              </a:r>
            </a:p>
            <a:p>
              <a:pPr eaLnBrk="1" hangingPunct="1"/>
              <a:r>
                <a:rPr lang="en-US" sz="1600" b="1">
                  <a:solidFill>
                    <a:srgbClr val="00B0F0"/>
                  </a:solidFill>
                  <a:latin typeface="Arial Narrow" charset="0"/>
                  <a:cs typeface="Arial" charset="0"/>
                </a:rPr>
                <a:t>(Shimon Weiss)</a:t>
              </a:r>
            </a:p>
          </p:txBody>
        </p:sp>
        <p:cxnSp>
          <p:nvCxnSpPr>
            <p:cNvPr id="18461" name="Straight Arrow Connector 20"/>
            <p:cNvCxnSpPr>
              <a:cxnSpLocks noChangeShapeType="1"/>
              <a:stCxn id="18460" idx="1"/>
            </p:cNvCxnSpPr>
            <p:nvPr/>
          </p:nvCxnSpPr>
          <p:spPr bwMode="auto">
            <a:xfrm flipH="1" flipV="1">
              <a:off x="4738479" y="3505045"/>
              <a:ext cx="1667084" cy="139855"/>
            </a:xfrm>
            <a:prstGeom prst="straightConnector1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7" name="Group 30"/>
          <p:cNvGrpSpPr>
            <a:grpSpLocks/>
          </p:cNvGrpSpPr>
          <p:nvPr/>
        </p:nvGrpSpPr>
        <p:grpSpPr bwMode="auto">
          <a:xfrm>
            <a:off x="3595688" y="4343400"/>
            <a:ext cx="5091112" cy="1371600"/>
            <a:chOff x="3595688" y="4343400"/>
            <a:chExt cx="5091112" cy="1371600"/>
          </a:xfrm>
        </p:grpSpPr>
        <p:sp>
          <p:nvSpPr>
            <p:cNvPr id="18456" name="TextBox 22"/>
            <p:cNvSpPr txBox="1">
              <a:spLocks noChangeArrowheads="1"/>
            </p:cNvSpPr>
            <p:nvPr/>
          </p:nvSpPr>
          <p:spPr bwMode="auto">
            <a:xfrm>
              <a:off x="6342063" y="5130800"/>
              <a:ext cx="2344737" cy="584200"/>
            </a:xfrm>
            <a:prstGeom prst="rect">
              <a:avLst/>
            </a:prstGeom>
            <a:noFill/>
            <a:ln w="9525">
              <a:solidFill>
                <a:srgbClr val="A5002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CC3300"/>
                  </a:solidFill>
                  <a:latin typeface="Arial Narrow" charset="0"/>
                  <a:cs typeface="Arial" charset="0"/>
                </a:rPr>
                <a:t>Dept. of Surgical Oncology</a:t>
              </a:r>
            </a:p>
            <a:p>
              <a:pPr eaLnBrk="1" hangingPunct="1"/>
              <a:r>
                <a:rPr lang="en-US" sz="1600" b="1">
                  <a:solidFill>
                    <a:srgbClr val="CC3300"/>
                  </a:solidFill>
                  <a:latin typeface="Arial Narrow" charset="0"/>
                  <a:cs typeface="Arial" charset="0"/>
                </a:rPr>
                <a:t>(Manuel Penichet)</a:t>
              </a:r>
            </a:p>
          </p:txBody>
        </p:sp>
        <p:cxnSp>
          <p:nvCxnSpPr>
            <p:cNvPr id="18457" name="Straight Arrow Connector 17"/>
            <p:cNvCxnSpPr>
              <a:cxnSpLocks noChangeShapeType="1"/>
              <a:stCxn id="18456" idx="1"/>
            </p:cNvCxnSpPr>
            <p:nvPr/>
          </p:nvCxnSpPr>
          <p:spPr bwMode="auto">
            <a:xfrm flipH="1" flipV="1">
              <a:off x="4281337" y="4704464"/>
              <a:ext cx="2060726" cy="718436"/>
            </a:xfrm>
            <a:prstGeom prst="straightConnector1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77" name="Oval 10"/>
            <p:cNvSpPr>
              <a:spLocks noChangeAspect="1"/>
            </p:cNvSpPr>
            <p:nvPr/>
          </p:nvSpPr>
          <p:spPr bwMode="auto">
            <a:xfrm>
              <a:off x="3595688" y="4343400"/>
              <a:ext cx="639762" cy="639763"/>
            </a:xfrm>
            <a:prstGeom prst="ellipse">
              <a:avLst/>
            </a:prstGeom>
            <a:noFill/>
            <a:ln w="508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8438" name="Group 33"/>
          <p:cNvGrpSpPr>
            <a:grpSpLocks/>
          </p:cNvGrpSpPr>
          <p:nvPr/>
        </p:nvGrpSpPr>
        <p:grpSpPr bwMode="auto">
          <a:xfrm>
            <a:off x="4205288" y="1371600"/>
            <a:ext cx="5324475" cy="987425"/>
            <a:chOff x="4205288" y="1371600"/>
            <a:chExt cx="5324580" cy="987425"/>
          </a:xfrm>
        </p:grpSpPr>
        <p:sp>
          <p:nvSpPr>
            <p:cNvPr id="49156" name="Oval 7"/>
            <p:cNvSpPr>
              <a:spLocks noChangeAspect="1"/>
            </p:cNvSpPr>
            <p:nvPr/>
          </p:nvSpPr>
          <p:spPr bwMode="auto">
            <a:xfrm>
              <a:off x="4205288" y="1719263"/>
              <a:ext cx="639775" cy="639762"/>
            </a:xfrm>
            <a:prstGeom prst="ellipse">
              <a:avLst/>
            </a:prstGeom>
            <a:noFill/>
            <a:ln w="50800">
              <a:solidFill>
                <a:srgbClr val="FF0066"/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54" name="TextBox 11"/>
            <p:cNvSpPr txBox="1">
              <a:spLocks noChangeArrowheads="1"/>
            </p:cNvSpPr>
            <p:nvPr/>
          </p:nvSpPr>
          <p:spPr bwMode="auto">
            <a:xfrm>
              <a:off x="6624532" y="1371600"/>
              <a:ext cx="2905336" cy="5847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0000"/>
                  </a:solidFill>
                  <a:latin typeface="Arial Narrow" charset="0"/>
                </a:rPr>
                <a:t>Dept. of Physics &amp; Astronomy</a:t>
              </a:r>
            </a:p>
            <a:p>
              <a:pPr eaLnBrk="1" hangingPunct="1"/>
              <a:r>
                <a:rPr lang="en-US" sz="1600" b="1">
                  <a:solidFill>
                    <a:srgbClr val="FF0000"/>
                  </a:solidFill>
                  <a:latin typeface="Arial Narrow" charset="0"/>
                </a:rPr>
                <a:t>(Dolores Bozovic, Mayank Mehta)</a:t>
              </a:r>
            </a:p>
          </p:txBody>
        </p:sp>
        <p:cxnSp>
          <p:nvCxnSpPr>
            <p:cNvPr id="18455" name="Straight Arrow Connector 23"/>
            <p:cNvCxnSpPr>
              <a:cxnSpLocks noChangeShapeType="1"/>
              <a:stCxn id="18454" idx="1"/>
              <a:endCxn id="49156" idx="6"/>
            </p:cNvCxnSpPr>
            <p:nvPr/>
          </p:nvCxnSpPr>
          <p:spPr bwMode="auto">
            <a:xfrm flipH="1">
              <a:off x="4845033" y="1663976"/>
              <a:ext cx="1779500" cy="375168"/>
            </a:xfrm>
            <a:prstGeom prst="straightConnector1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9" name="Group 21"/>
          <p:cNvGrpSpPr>
            <a:grpSpLocks/>
          </p:cNvGrpSpPr>
          <p:nvPr/>
        </p:nvGrpSpPr>
        <p:grpSpPr bwMode="auto">
          <a:xfrm>
            <a:off x="1905000" y="4495800"/>
            <a:ext cx="7550149" cy="2478980"/>
            <a:chOff x="2057400" y="4389106"/>
            <a:chExt cx="7551154" cy="2480757"/>
          </a:xfrm>
        </p:grpSpPr>
        <p:sp>
          <p:nvSpPr>
            <p:cNvPr id="49164" name="Oval 9"/>
            <p:cNvSpPr>
              <a:spLocks noChangeAspect="1"/>
            </p:cNvSpPr>
            <p:nvPr/>
          </p:nvSpPr>
          <p:spPr bwMode="auto">
            <a:xfrm>
              <a:off x="2057400" y="4571799"/>
              <a:ext cx="639847" cy="640221"/>
            </a:xfrm>
            <a:prstGeom prst="ellipse">
              <a:avLst/>
            </a:prstGeom>
            <a:noFill/>
            <a:ln w="50800">
              <a:solidFill>
                <a:srgbClr val="FF840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49" name="TextBox 13"/>
            <p:cNvSpPr txBox="1">
              <a:spLocks noChangeArrowheads="1"/>
            </p:cNvSpPr>
            <p:nvPr/>
          </p:nvSpPr>
          <p:spPr bwMode="auto">
            <a:xfrm>
              <a:off x="6082248" y="5791873"/>
              <a:ext cx="3526306" cy="1077990"/>
            </a:xfrm>
            <a:prstGeom prst="rect">
              <a:avLst/>
            </a:prstGeom>
            <a:noFill/>
            <a:ln w="9525">
              <a:solidFill>
                <a:srgbClr val="FF5B0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 dirty="0">
                  <a:solidFill>
                    <a:srgbClr val="FF8409"/>
                  </a:solidFill>
                  <a:latin typeface="Arial Narrow" charset="0"/>
                </a:rPr>
                <a:t>Dept. of Neurology &amp; Neurobiology</a:t>
              </a:r>
            </a:p>
            <a:p>
              <a:pPr eaLnBrk="1" hangingPunct="1"/>
              <a:r>
                <a:rPr lang="en-US" sz="1600" b="1" dirty="0">
                  <a:solidFill>
                    <a:srgbClr val="FF8409"/>
                  </a:solidFill>
                  <a:latin typeface="Arial Narrow" charset="0"/>
                </a:rPr>
                <a:t>(Carlos </a:t>
              </a:r>
              <a:r>
                <a:rPr lang="en-US" sz="1600" b="1" dirty="0" err="1">
                  <a:solidFill>
                    <a:srgbClr val="FF8409"/>
                  </a:solidFill>
                  <a:latin typeface="Arial Narrow" charset="0"/>
                </a:rPr>
                <a:t>Portera-Cailliau</a:t>
              </a:r>
              <a:r>
                <a:rPr lang="en-US" sz="1600" b="1" dirty="0">
                  <a:solidFill>
                    <a:srgbClr val="FF8409"/>
                  </a:solidFill>
                  <a:latin typeface="Arial Narrow" charset="0"/>
                </a:rPr>
                <a:t>,</a:t>
              </a:r>
            </a:p>
            <a:p>
              <a:pPr eaLnBrk="1" hangingPunct="1"/>
              <a:r>
                <a:rPr lang="en-US" sz="1600" b="1" dirty="0">
                  <a:solidFill>
                    <a:srgbClr val="FF8409"/>
                  </a:solidFill>
                  <a:latin typeface="Arial Narrow" charset="0"/>
                </a:rPr>
                <a:t>Jack Feldman, Tom </a:t>
              </a:r>
              <a:r>
                <a:rPr lang="en-US" sz="1600" b="1" dirty="0" smtClean="0">
                  <a:solidFill>
                    <a:srgbClr val="FF8409"/>
                  </a:solidFill>
                  <a:latin typeface="Arial Narrow" charset="0"/>
                </a:rPr>
                <a:t>Otis, </a:t>
              </a:r>
            </a:p>
            <a:p>
              <a:pPr eaLnBrk="1" hangingPunct="1"/>
              <a:r>
                <a:rPr lang="en-US" sz="1600" b="1" dirty="0" smtClean="0">
                  <a:solidFill>
                    <a:srgbClr val="FF8409"/>
                  </a:solidFill>
                  <a:latin typeface="Arial Narrow" charset="0"/>
                </a:rPr>
                <a:t>Joshua Trachtenberg)</a:t>
              </a:r>
              <a:endParaRPr lang="en-US" sz="1600" b="1" dirty="0">
                <a:solidFill>
                  <a:srgbClr val="FF8409"/>
                </a:solidFill>
                <a:latin typeface="Arial Narrow" charset="0"/>
              </a:endParaRPr>
            </a:p>
          </p:txBody>
        </p:sp>
        <p:cxnSp>
          <p:nvCxnSpPr>
            <p:cNvPr id="18450" name="Straight Arrow Connector 16"/>
            <p:cNvCxnSpPr>
              <a:cxnSpLocks noChangeShapeType="1"/>
              <a:stCxn id="18449" idx="1"/>
              <a:endCxn id="49164" idx="5"/>
            </p:cNvCxnSpPr>
            <p:nvPr/>
          </p:nvCxnSpPr>
          <p:spPr bwMode="auto">
            <a:xfrm flipH="1" flipV="1">
              <a:off x="2603544" y="5118261"/>
              <a:ext cx="3478704" cy="1212607"/>
            </a:xfrm>
            <a:prstGeom prst="straightConnector1">
              <a:avLst/>
            </a:prstGeom>
            <a:noFill/>
            <a:ln w="28575">
              <a:solidFill>
                <a:srgbClr val="FF840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51" name="Straight Arrow Connector 16"/>
            <p:cNvCxnSpPr>
              <a:cxnSpLocks noChangeShapeType="1"/>
              <a:endCxn id="49168" idx="5"/>
            </p:cNvCxnSpPr>
            <p:nvPr/>
          </p:nvCxnSpPr>
          <p:spPr bwMode="auto">
            <a:xfrm flipH="1" flipV="1">
              <a:off x="3594276" y="4935568"/>
              <a:ext cx="2487972" cy="1313832"/>
            </a:xfrm>
            <a:prstGeom prst="straightConnector1">
              <a:avLst/>
            </a:prstGeom>
            <a:noFill/>
            <a:ln w="28575">
              <a:solidFill>
                <a:srgbClr val="FF840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68" name="Oval 9"/>
            <p:cNvSpPr>
              <a:spLocks noChangeAspect="1"/>
            </p:cNvSpPr>
            <p:nvPr/>
          </p:nvSpPr>
          <p:spPr bwMode="auto">
            <a:xfrm>
              <a:off x="3048132" y="4389106"/>
              <a:ext cx="639847" cy="640220"/>
            </a:xfrm>
            <a:prstGeom prst="ellipse">
              <a:avLst/>
            </a:prstGeom>
            <a:noFill/>
            <a:ln w="50800">
              <a:solidFill>
                <a:srgbClr val="FF840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8440" name="Group 32"/>
          <p:cNvGrpSpPr>
            <a:grpSpLocks/>
          </p:cNvGrpSpPr>
          <p:nvPr/>
        </p:nvGrpSpPr>
        <p:grpSpPr bwMode="auto">
          <a:xfrm>
            <a:off x="2438400" y="2362200"/>
            <a:ext cx="7000875" cy="990600"/>
            <a:chOff x="2422525" y="2514600"/>
            <a:chExt cx="7000875" cy="990600"/>
          </a:xfrm>
        </p:grpSpPr>
        <p:sp>
          <p:nvSpPr>
            <p:cNvPr id="26" name="Oval 7"/>
            <p:cNvSpPr>
              <a:spLocks noChangeAspect="1"/>
            </p:cNvSpPr>
            <p:nvPr/>
          </p:nvSpPr>
          <p:spPr bwMode="auto">
            <a:xfrm>
              <a:off x="2422525" y="2865438"/>
              <a:ext cx="639763" cy="639762"/>
            </a:xfrm>
            <a:prstGeom prst="ellipse">
              <a:avLst/>
            </a:prstGeom>
            <a:noFill/>
            <a:ln w="50800" algn="ctr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>
                <a:defRPr/>
              </a:pPr>
              <a:endParaRPr lang="en-US" sz="1900" dirty="0">
                <a:latin typeface="+mn-lt"/>
                <a:ea typeface="+mn-ea"/>
                <a:cs typeface="Arial" charset="0"/>
              </a:endParaRPr>
            </a:p>
          </p:txBody>
        </p:sp>
        <p:cxnSp>
          <p:nvCxnSpPr>
            <p:cNvPr id="27" name="Straight Arrow Connector 23"/>
            <p:cNvCxnSpPr>
              <a:cxnSpLocks noChangeShapeType="1"/>
            </p:cNvCxnSpPr>
            <p:nvPr/>
          </p:nvCxnSpPr>
          <p:spPr bwMode="auto">
            <a:xfrm rot="10800000" flipV="1">
              <a:off x="3062288" y="2819400"/>
              <a:ext cx="3733800" cy="304800"/>
            </a:xfrm>
            <a:prstGeom prst="straightConnector1">
              <a:avLst/>
            </a:prstGeom>
            <a:noFill/>
            <a:ln w="28575" algn="ctr">
              <a:solidFill>
                <a:schemeClr val="accent1">
                  <a:lumMod val="75000"/>
                </a:schemeClr>
              </a:solidFill>
              <a:round/>
              <a:headEnd/>
              <a:tailEnd type="arrow" w="med" len="med"/>
            </a:ln>
          </p:spPr>
        </p:cxnSp>
        <p:sp>
          <p:nvSpPr>
            <p:cNvPr id="18447" name="TextBox 29"/>
            <p:cNvSpPr txBox="1">
              <a:spLocks noChangeArrowheads="1"/>
            </p:cNvSpPr>
            <p:nvPr/>
          </p:nvSpPr>
          <p:spPr bwMode="auto">
            <a:xfrm>
              <a:off x="6797675" y="2514600"/>
              <a:ext cx="2625725" cy="584200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9973"/>
                  </a:solidFill>
                  <a:latin typeface="Arial Narrow" charset="0"/>
                  <a:cs typeface="Arial" charset="0"/>
                </a:rPr>
                <a:t>Dept. of Electrical Engineering</a:t>
              </a:r>
            </a:p>
            <a:p>
              <a:pPr eaLnBrk="1" hangingPunct="1"/>
              <a:r>
                <a:rPr lang="en-US" sz="1600" b="1">
                  <a:solidFill>
                    <a:srgbClr val="009973"/>
                  </a:solidFill>
                  <a:latin typeface="Arial Narrow" charset="0"/>
                  <a:cs typeface="Arial" charset="0"/>
                </a:rPr>
                <a:t>(Bahram Jalali)</a:t>
              </a:r>
            </a:p>
          </p:txBody>
        </p:sp>
      </p:grpSp>
      <p:sp>
        <p:nvSpPr>
          <p:cNvPr id="1844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11/27/2012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844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dirty="0">
                <a:solidFill>
                  <a:srgbClr val="7F7F7F"/>
                </a:solidFill>
              </a:rPr>
              <a:t>Katsushi Arisaka, UCLA</a:t>
            </a:r>
          </a:p>
        </p:txBody>
      </p:sp>
      <p:sp>
        <p:nvSpPr>
          <p:cNvPr id="184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6EDC2C-6AE7-5C41-8477-2CE245D616CA}" type="slidenum">
              <a:rPr lang="en-US" sz="1500">
                <a:solidFill>
                  <a:srgbClr val="7F7F7F"/>
                </a:solidFill>
              </a:rPr>
              <a:pPr eaLnBrk="1" hangingPunct="1"/>
              <a:t>49</a:t>
            </a:fld>
            <a:endParaRPr lang="en-US" sz="1500" dirty="0">
              <a:solidFill>
                <a:srgbClr val="7F7F7F"/>
              </a:solidFill>
            </a:endParaRPr>
          </a:p>
        </p:txBody>
      </p:sp>
      <p:sp>
        <p:nvSpPr>
          <p:cNvPr id="18444" name="TextBox 11"/>
          <p:cNvSpPr txBox="1">
            <a:spLocks noChangeArrowheads="1"/>
          </p:cNvSpPr>
          <p:nvPr/>
        </p:nvSpPr>
        <p:spPr bwMode="auto">
          <a:xfrm>
            <a:off x="152400" y="3505200"/>
            <a:ext cx="2802922" cy="830972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FF"/>
            </a:solidFill>
            <a:miter lim="800000"/>
            <a:headEnd/>
            <a:tailEnd/>
          </a:ln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FF00FF"/>
                </a:solidFill>
                <a:latin typeface="Arial Narrow" charset="0"/>
              </a:rPr>
              <a:t>Industrial Partners</a:t>
            </a:r>
          </a:p>
          <a:p>
            <a:pPr eaLnBrk="1" hangingPunct="1"/>
            <a:r>
              <a:rPr lang="en-US" sz="1600" b="1" dirty="0">
                <a:solidFill>
                  <a:srgbClr val="FF00FF"/>
                </a:solidFill>
                <a:latin typeface="Arial Narrow" charset="0"/>
              </a:rPr>
              <a:t>(Hamamatsu Photonics,</a:t>
            </a:r>
          </a:p>
          <a:p>
            <a:pPr eaLnBrk="1" hangingPunct="1"/>
            <a:r>
              <a:rPr lang="en-US" sz="1600" b="1" dirty="0" err="1">
                <a:solidFill>
                  <a:srgbClr val="FF00FF"/>
                </a:solidFill>
                <a:latin typeface="Arial Narrow" charset="0"/>
              </a:rPr>
              <a:t>Photron</a:t>
            </a:r>
            <a:r>
              <a:rPr lang="en-US" sz="1600" b="1" dirty="0">
                <a:solidFill>
                  <a:srgbClr val="FF00FF"/>
                </a:solidFill>
                <a:latin typeface="Arial Narrow" charset="0"/>
              </a:rPr>
              <a:t>, </a:t>
            </a:r>
            <a:r>
              <a:rPr lang="en-US" sz="1600" b="1" dirty="0" smtClean="0">
                <a:solidFill>
                  <a:srgbClr val="FF00FF"/>
                </a:solidFill>
                <a:latin typeface="Arial Narrow" charset="0"/>
              </a:rPr>
              <a:t>Leica, Spectra Physics)</a:t>
            </a:r>
            <a:endParaRPr lang="en-US" sz="1600" b="1" dirty="0">
              <a:solidFill>
                <a:srgbClr val="FF00FF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545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83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83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C1F2AE-2411-E14F-8238-CCA5726A4EB3}" type="slidenum">
              <a:rPr lang="en-US" sz="1500">
                <a:solidFill>
                  <a:srgbClr val="0000FF"/>
                </a:solidFill>
              </a:rPr>
              <a:pPr eaLnBrk="1" hangingPunct="1"/>
              <a:t>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8373" name="Rectangle 2"/>
          <p:cNvSpPr>
            <a:spLocks noChangeArrowheads="1"/>
          </p:cNvSpPr>
          <p:nvPr/>
        </p:nvSpPr>
        <p:spPr bwMode="auto">
          <a:xfrm>
            <a:off x="0" y="0"/>
            <a:ext cx="9601200" cy="4714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>
            <a:spAutoFit/>
          </a:bodyPr>
          <a:lstStyle/>
          <a:p>
            <a:pPr algn="ctr"/>
            <a:endParaRPr lang="en-US"/>
          </a:p>
        </p:txBody>
      </p:sp>
      <p:pic>
        <p:nvPicPr>
          <p:cNvPr id="58374" name="Picture 3" descr="print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t="13817" r="3598" b="27570"/>
          <a:stretch>
            <a:fillRect/>
          </a:stretch>
        </p:blipFill>
        <p:spPr bwMode="auto">
          <a:xfrm>
            <a:off x="0" y="-166688"/>
            <a:ext cx="9867900" cy="77866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4225" y="6791325"/>
            <a:ext cx="36052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700" b="1" dirty="0">
                <a:solidFill>
                  <a:srgbClr val="FFFF00"/>
                </a:solidFill>
              </a:rPr>
              <a:t>~100 Billion</a:t>
            </a:r>
            <a:r>
              <a:rPr lang="en-US" sz="2700" b="1" baseline="30000" dirty="0">
                <a:solidFill>
                  <a:srgbClr val="FFFF00"/>
                </a:solidFill>
              </a:rPr>
              <a:t> </a:t>
            </a:r>
            <a:r>
              <a:rPr lang="en-US" sz="2700" b="1" dirty="0">
                <a:solidFill>
                  <a:srgbClr val="FFFF00"/>
                </a:solidFill>
              </a:rPr>
              <a:t>Galaxies</a:t>
            </a:r>
            <a:endParaRPr lang="ja-JP" altLang="en-US" sz="2700" b="1" dirty="0">
              <a:solidFill>
                <a:srgbClr val="FFFF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4267200" cy="685800"/>
          </a:xfrm>
        </p:spPr>
        <p:txBody>
          <a:bodyPr/>
          <a:lstStyle/>
          <a:p>
            <a:pPr eaLnBrk="1" hangingPunct="1"/>
            <a:r>
              <a:rPr lang="en-US" altLang="ja-JP" sz="3200" dirty="0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  <a:endParaRPr lang="en-US" sz="3200" dirty="0">
              <a:solidFill>
                <a:srgbClr val="00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11/27/2012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6691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Katsushi Arisaka, UCLA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1FAC29-42BF-1847-86EF-5C24A14195FA}" type="slidenum">
              <a:rPr lang="en-US" sz="1500">
                <a:solidFill>
                  <a:srgbClr val="7F7F7F"/>
                </a:solidFill>
              </a:rPr>
              <a:pPr eaLnBrk="1" hangingPunct="1"/>
              <a:t>50</a:t>
            </a:fld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66917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166918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166920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Origin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Life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05600" y="6003925"/>
            <a:ext cx="205422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Origin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Consciousness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89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689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2F7384-2DB5-3842-8D84-0F8D43F92C72}" type="slidenum">
              <a:rPr lang="en-US" sz="1500">
                <a:solidFill>
                  <a:srgbClr val="0000FF"/>
                </a:solidFill>
              </a:rPr>
              <a:pPr eaLnBrk="1" hangingPunct="1"/>
              <a:t>51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8965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29251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9296400" cy="685800"/>
          </a:xfrm>
        </p:spPr>
        <p:txBody>
          <a:bodyPr/>
          <a:lstStyle/>
          <a:p>
            <a:pPr eaLnBrk="1" hangingPunct="1"/>
            <a:r>
              <a:rPr lang="en-US" altLang="ja-JP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Brain				</a:t>
            </a:r>
            <a:r>
              <a:rPr lang="ja-JP" altLang="en-US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Universe</a:t>
            </a:r>
            <a:endParaRPr lang="en-US" sz="3600">
              <a:solidFill>
                <a:srgbClr val="FFFF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8967" name="Picture 4" descr="Graphic: Separated at Birth?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04950"/>
            <a:ext cx="941705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8" name="Rectangle 5"/>
          <p:cNvSpPr>
            <a:spLocks noChangeArrowheads="1"/>
          </p:cNvSpPr>
          <p:nvPr/>
        </p:nvSpPr>
        <p:spPr bwMode="auto">
          <a:xfrm>
            <a:off x="4667250" y="1295400"/>
            <a:ext cx="244475" cy="4840288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8969" name="Rectangle 6"/>
          <p:cNvSpPr>
            <a:spLocks noChangeArrowheads="1"/>
          </p:cNvSpPr>
          <p:nvPr/>
        </p:nvSpPr>
        <p:spPr bwMode="auto">
          <a:xfrm>
            <a:off x="7075488" y="6948488"/>
            <a:ext cx="2525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FF9933"/>
                </a:solidFill>
                <a:latin typeface="Arial Narrow" charset="0"/>
              </a:rPr>
              <a:t>New York Times 8/21/2006</a:t>
            </a:r>
          </a:p>
        </p:txBody>
      </p:sp>
      <p:sp>
        <p:nvSpPr>
          <p:cNvPr id="2229255" name="Text Box 7"/>
          <p:cNvSpPr txBox="1">
            <a:spLocks noChangeArrowheads="1"/>
          </p:cNvSpPr>
          <p:nvPr/>
        </p:nvSpPr>
        <p:spPr bwMode="auto">
          <a:xfrm>
            <a:off x="5562600" y="6172200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FFFF00"/>
                </a:solidFill>
              </a:rPr>
              <a:t>100 Billions Galaxies</a:t>
            </a:r>
            <a:endParaRPr lang="ja-JP" altLang="en-US" sz="2000" b="1">
              <a:solidFill>
                <a:srgbClr val="FFFF00"/>
              </a:solidFill>
            </a:endParaRPr>
          </a:p>
        </p:txBody>
      </p:sp>
      <p:sp>
        <p:nvSpPr>
          <p:cNvPr id="2229256" name="Text Box 8"/>
          <p:cNvSpPr txBox="1">
            <a:spLocks noChangeArrowheads="1"/>
          </p:cNvSpPr>
          <p:nvPr/>
        </p:nvSpPr>
        <p:spPr bwMode="auto">
          <a:xfrm>
            <a:off x="990600" y="61563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FFFF00"/>
                </a:solidFill>
              </a:rPr>
              <a:t>100 Billions Neurons</a:t>
            </a:r>
            <a:endParaRPr lang="ja-JP" altLang="en-US" sz="20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2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29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2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9251" grpId="0"/>
      <p:bldP spid="2229255" grpId="0"/>
      <p:bldP spid="222925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10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1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41F0A2-220C-6F49-A8B0-3B9B7A2361F4}" type="slidenum">
              <a:rPr lang="en-US" sz="1500">
                <a:solidFill>
                  <a:srgbClr val="0000FF"/>
                </a:solidFill>
              </a:rPr>
              <a:pPr eaLnBrk="1" hangingPunct="1"/>
              <a:t>52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1013" name="Rectangle 2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17101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Ca</a:t>
            </a:r>
            <a:r>
              <a:rPr lang="en-US" sz="2800" baseline="30000">
                <a:latin typeface="Tahoma" charset="0"/>
                <a:ea typeface="ＭＳ Ｐゴシック" charset="0"/>
                <a:cs typeface="ＭＳ Ｐゴシック" charset="0"/>
              </a:rPr>
              <a:t>2+</a:t>
            </a: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 Signal in cultivated Rat</a:t>
            </a:r>
            <a:r>
              <a:rPr lang="ja-JP" altLang="en-US" sz="2800"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s Brain </a:t>
            </a:r>
          </a:p>
        </p:txBody>
      </p:sp>
      <p:pic>
        <p:nvPicPr>
          <p:cNvPr id="171015" name="Picture 4" descr="923f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0550"/>
            <a:ext cx="8966200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Assembly of cortical circuits during development</a:t>
            </a:r>
          </a:p>
        </p:txBody>
      </p:sp>
      <p:sp>
        <p:nvSpPr>
          <p:cNvPr id="15667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11/27/2012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5667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44465E-D2B9-304B-BCB6-E1311C0D4E19}" type="slidenum">
              <a:rPr lang="en-US" sz="1500">
                <a:solidFill>
                  <a:srgbClr val="7F7F7F"/>
                </a:solidFill>
              </a:rPr>
              <a:pPr eaLnBrk="1" hangingPunct="1"/>
              <a:t>53</a:t>
            </a:fld>
            <a:endParaRPr lang="en-US" sz="1500">
              <a:solidFill>
                <a:srgbClr val="7F7F7F"/>
              </a:solidFill>
            </a:endParaRPr>
          </a:p>
        </p:txBody>
      </p:sp>
      <p:pic>
        <p:nvPicPr>
          <p:cNvPr id="173061" name="Picture 4" descr="http://fig.cox.miami.edu/~cmallery/150/neuro/48x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>
            <a:fillRect/>
          </a:stretch>
        </p:blipFill>
        <p:spPr bwMode="auto">
          <a:xfrm>
            <a:off x="228600" y="762000"/>
            <a:ext cx="9144000" cy="612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7F7F7F"/>
                </a:solidFill>
              </a:rPr>
              <a:t>Katsushi Arisaka, UCLA</a:t>
            </a:r>
            <a:endParaRPr lang="en-US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>
                <a:latin typeface="Tahoma" charset="0"/>
                <a:ea typeface="ＭＳ Ｐゴシック" charset="0"/>
                <a:cs typeface="ＭＳ Ｐゴシック" charset="0"/>
              </a:rPr>
              <a:t>Human Eyes</a:t>
            </a:r>
          </a:p>
        </p:txBody>
      </p:sp>
      <p:sp>
        <p:nvSpPr>
          <p:cNvPr id="160771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11/27/2012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6077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>
                <a:solidFill>
                  <a:srgbClr val="7F7F7F"/>
                </a:solidFill>
              </a:rPr>
              <a:t>Katsushi Arisaka, UCLA</a:t>
            </a:r>
            <a:endParaRPr lang="en-US">
              <a:solidFill>
                <a:srgbClr val="7F7F7F"/>
              </a:solidFill>
            </a:endParaRPr>
          </a:p>
        </p:txBody>
      </p:sp>
      <p:sp>
        <p:nvSpPr>
          <p:cNvPr id="16077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6124BA-38CA-4047-88BC-C5ECC8705AD3}" type="slidenum">
              <a:rPr lang="en-US" sz="1500">
                <a:solidFill>
                  <a:srgbClr val="7F7F7F"/>
                </a:solidFill>
              </a:rPr>
              <a:pPr eaLnBrk="1" hangingPunct="1"/>
              <a:t>54</a:t>
            </a:fld>
            <a:endParaRPr lang="en-US" sz="1500">
              <a:solidFill>
                <a:srgbClr val="7F7F7F"/>
              </a:solidFill>
            </a:endParaRPr>
          </a:p>
        </p:txBody>
      </p:sp>
      <p:pic>
        <p:nvPicPr>
          <p:cNvPr id="175110" name="Picture 2" descr="http://webvision.med.utah.edu/imageswv/Sagschem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r="2113" b="15584"/>
          <a:stretch>
            <a:fillRect/>
          </a:stretch>
        </p:blipFill>
        <p:spPr>
          <a:xfrm>
            <a:off x="0" y="955675"/>
            <a:ext cx="9601200" cy="5673725"/>
          </a:xfr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16" tIns="45708" rIns="91416" bIns="45708" anchor="ctr"/>
          <a:lstStyle/>
          <a:p>
            <a:pPr algn="ctr"/>
            <a:endParaRPr lang="en-US" sz="1800"/>
          </a:p>
        </p:txBody>
      </p:sp>
      <p:sp>
        <p:nvSpPr>
          <p:cNvPr id="177155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601200" cy="685800"/>
          </a:xfrm>
        </p:spPr>
        <p:txBody>
          <a:bodyPr/>
          <a:lstStyle/>
          <a:p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How can I recognize a woman so far away?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95600" y="5715000"/>
            <a:ext cx="6096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/>
          <a:lstStyle>
            <a:lvl1pPr marL="358775" indent="-35877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4225" indent="-303213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3200" b="1">
                <a:solidFill>
                  <a:srgbClr val="47FFD1"/>
                </a:solidFill>
                <a:latin typeface="Arial Narrow" charset="0"/>
              </a:rPr>
              <a:t>Genetically encoded?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3200" b="1">
                <a:solidFill>
                  <a:srgbClr val="47FFD1"/>
                </a:solidFill>
                <a:latin typeface="Arial Narrow" charset="0"/>
              </a:rPr>
              <a:t>Learning and memory?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endParaRPr lang="en-US" sz="3200" b="1">
              <a:solidFill>
                <a:srgbClr val="47FFD1"/>
              </a:solidFill>
              <a:latin typeface="Arial Narrow" charset="0"/>
            </a:endParaRPr>
          </a:p>
          <a:p>
            <a:pPr lvl="1" eaLnBrk="1" hangingPunct="1">
              <a:lnSpc>
                <a:spcPct val="90000"/>
              </a:lnSpc>
              <a:spcBef>
                <a:spcPct val="10000"/>
              </a:spcBef>
              <a:buFont typeface="Wingdings" charset="0"/>
              <a:buNone/>
            </a:pPr>
            <a:endParaRPr lang="en-US" b="1">
              <a:solidFill>
                <a:srgbClr val="47FFD1"/>
              </a:solidFill>
              <a:latin typeface="Arial Narrow" charset="0"/>
            </a:endParaRPr>
          </a:p>
        </p:txBody>
      </p:sp>
      <p:pic>
        <p:nvPicPr>
          <p:cNvPr id="12" name="Picture 11" descr="SCAN0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24200"/>
            <a:ext cx="1147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563813" y="4648200"/>
            <a:ext cx="5260975" cy="2301875"/>
            <a:chOff x="2563813" y="4648200"/>
            <a:chExt cx="5260975" cy="2301875"/>
          </a:xfrm>
        </p:grpSpPr>
        <p:pic>
          <p:nvPicPr>
            <p:cNvPr id="341008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68813" y="5129213"/>
              <a:ext cx="1709737" cy="17954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09" name="Picture 1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3813" y="5097463"/>
              <a:ext cx="1801812" cy="1828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9" name="Picture 2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97613" y="5097463"/>
              <a:ext cx="1527175" cy="18526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1" name="Straight Arrow Connector 20"/>
            <p:cNvCxnSpPr/>
            <p:nvPr/>
          </p:nvCxnSpPr>
          <p:spPr>
            <a:xfrm rot="10800000" flipV="1">
              <a:off x="3581400" y="4724400"/>
              <a:ext cx="400050" cy="263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H="1" flipV="1">
              <a:off x="6457950" y="4724400"/>
              <a:ext cx="400050" cy="263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4937125" y="4816475"/>
              <a:ext cx="346075" cy="9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600200" y="-33338"/>
            <a:ext cx="6400800" cy="77470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6661" tIns="48331" rIns="96661" bIns="48331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C00000"/>
                </a:solidFill>
                <a:latin typeface="+mj-lt"/>
                <a:ea typeface="+mn-ea"/>
                <a:cs typeface="+mn-cs"/>
              </a:rPr>
              <a:t>Nature vs. Nurture</a:t>
            </a:r>
          </a:p>
        </p:txBody>
      </p:sp>
      <p:sp>
        <p:nvSpPr>
          <p:cNvPr id="18022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11/27/2012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802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A38EB2E-FBF5-0D4C-ABE7-FD46DF6BBCA1}" type="slidenum">
              <a:rPr lang="en-US" sz="1500">
                <a:solidFill>
                  <a:srgbClr val="7F7F7F"/>
                </a:solidFill>
              </a:rPr>
              <a:pPr eaLnBrk="1" hangingPunct="1"/>
              <a:t>56</a:t>
            </a:fld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80230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Katsushi Arisaka, UCLA</a:t>
            </a:r>
            <a:endParaRPr lang="en-US" sz="1500">
              <a:solidFill>
                <a:srgbClr val="7F7F7F"/>
              </a:solidFill>
            </a:endParaRPr>
          </a:p>
        </p:txBody>
      </p:sp>
      <p:pic>
        <p:nvPicPr>
          <p:cNvPr id="18023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9"/>
          <a:stretch>
            <a:fillRect/>
          </a:stretch>
        </p:blipFill>
        <p:spPr bwMode="auto">
          <a:xfrm>
            <a:off x="3962400" y="762000"/>
            <a:ext cx="1981200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228600" y="838200"/>
            <a:ext cx="3462338" cy="4829175"/>
            <a:chOff x="228600" y="838200"/>
            <a:chExt cx="3462066" cy="4829175"/>
          </a:xfrm>
        </p:grpSpPr>
        <p:sp>
          <p:nvSpPr>
            <p:cNvPr id="180239" name="Line 23"/>
            <p:cNvSpPr>
              <a:spLocks noChangeShapeType="1"/>
            </p:cNvSpPr>
            <p:nvPr/>
          </p:nvSpPr>
          <p:spPr bwMode="auto">
            <a:xfrm>
              <a:off x="2514600" y="3124200"/>
              <a:ext cx="1090613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pic>
          <p:nvPicPr>
            <p:cNvPr id="447493" name="Picture 5"/>
            <p:cNvPicPr>
              <a:picLocks noChangeAspect="1" noChangeArrowheads="1"/>
            </p:cNvPicPr>
            <p:nvPr/>
          </p:nvPicPr>
          <p:blipFill>
            <a:blip r:embed="rId7"/>
            <a:srcRect l="4623" b="7500"/>
            <a:stretch>
              <a:fillRect/>
            </a:stretch>
          </p:blipFill>
          <p:spPr bwMode="auto">
            <a:xfrm>
              <a:off x="228600" y="4419600"/>
              <a:ext cx="2133432" cy="12477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47494" name="Picture 6"/>
            <p:cNvPicPr>
              <a:picLocks noChangeAspect="1" noChangeArrowheads="1"/>
            </p:cNvPicPr>
            <p:nvPr/>
          </p:nvPicPr>
          <p:blipFill>
            <a:blip r:embed="rId8"/>
            <a:srcRect t="13194"/>
            <a:stretch>
              <a:fillRect/>
            </a:stretch>
          </p:blipFill>
          <p:spPr bwMode="auto">
            <a:xfrm>
              <a:off x="304794" y="2895600"/>
              <a:ext cx="2001681" cy="14128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0242" name="Picture 3" descr="DNA-backbon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838200"/>
              <a:ext cx="1985963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3"/>
            <p:cNvSpPr>
              <a:spLocks noChangeArrowheads="1"/>
            </p:cNvSpPr>
            <p:nvPr/>
          </p:nvSpPr>
          <p:spPr bwMode="auto">
            <a:xfrm>
              <a:off x="2438226" y="2406650"/>
              <a:ext cx="125244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2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Nature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6324600" y="876300"/>
            <a:ext cx="3200400" cy="4540250"/>
            <a:chOff x="6324600" y="876300"/>
            <a:chExt cx="3200400" cy="4540250"/>
          </a:xfrm>
        </p:grpSpPr>
        <p:sp>
          <p:nvSpPr>
            <p:cNvPr id="180234" name="Line 24"/>
            <p:cNvSpPr>
              <a:spLocks noChangeShapeType="1"/>
            </p:cNvSpPr>
            <p:nvPr/>
          </p:nvSpPr>
          <p:spPr bwMode="auto">
            <a:xfrm flipH="1">
              <a:off x="6570663" y="3124200"/>
              <a:ext cx="1049337" cy="952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pic>
          <p:nvPicPr>
            <p:cNvPr id="341005" name="Picture 13"/>
            <p:cNvPicPr>
              <a:picLocks noChangeAspect="1" noChangeArrowheads="1"/>
            </p:cNvPicPr>
            <p:nvPr/>
          </p:nvPicPr>
          <p:blipFill>
            <a:blip r:embed="rId10"/>
            <a:srcRect r="8240"/>
            <a:stretch>
              <a:fillRect/>
            </a:stretch>
          </p:blipFill>
          <p:spPr bwMode="auto">
            <a:xfrm>
              <a:off x="7924800" y="3962400"/>
              <a:ext cx="1600200" cy="1454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7" name="Picture 25"/>
            <p:cNvPicPr>
              <a:picLocks noChangeAspect="1" noChangeArrowheads="1"/>
            </p:cNvPicPr>
            <p:nvPr/>
          </p:nvPicPr>
          <p:blipFill>
            <a:blip r:embed="rId11"/>
            <a:srcRect l="8673" r="7884"/>
            <a:stretch>
              <a:fillRect/>
            </a:stretch>
          </p:blipFill>
          <p:spPr bwMode="auto">
            <a:xfrm>
              <a:off x="7934325" y="876300"/>
              <a:ext cx="1560513" cy="1266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8" name="Picture 26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924800" y="2239963"/>
              <a:ext cx="1571625" cy="15954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Rectangle 3"/>
            <p:cNvSpPr>
              <a:spLocks noChangeArrowheads="1"/>
            </p:cNvSpPr>
            <p:nvPr/>
          </p:nvSpPr>
          <p:spPr bwMode="auto">
            <a:xfrm>
              <a:off x="6324600" y="2387600"/>
              <a:ext cx="1401763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2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Nurture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aphicFrame>
        <p:nvGraphicFramePr>
          <p:cNvPr id="184322" name="Object 2"/>
          <p:cNvGraphicFramePr>
            <a:graphicFrameLocks noChangeAspect="1"/>
          </p:cNvGraphicFramePr>
          <p:nvPr/>
        </p:nvGraphicFramePr>
        <p:xfrm>
          <a:off x="171450" y="685800"/>
          <a:ext cx="3790950" cy="34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1" name="Image" r:id="rId4" imgW="3150838" imgH="2834406" progId="">
                  <p:embed/>
                </p:oleObj>
              </mc:Choice>
              <mc:Fallback>
                <p:oleObj name="Image" r:id="rId4" imgW="3150838" imgH="283440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" y="685800"/>
                        <a:ext cx="3790950" cy="346233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62000" y="76200"/>
            <a:ext cx="8229600" cy="4667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6661" tIns="48331" rIns="96661" bIns="48331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6600"/>
                </a:solidFill>
                <a:latin typeface="+mj-lt"/>
                <a:ea typeface="+mn-ea"/>
                <a:cs typeface="+mn-cs"/>
              </a:rPr>
              <a:t>In vivo calcium imaging of neuronal activity</a:t>
            </a:r>
          </a:p>
        </p:txBody>
      </p:sp>
      <p:pic>
        <p:nvPicPr>
          <p:cNvPr id="184325" name="Picture 19" descr="4X wind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4343400"/>
            <a:ext cx="3868737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"/>
          <a:stretch>
            <a:fillRect/>
          </a:stretch>
        </p:blipFill>
        <p:spPr bwMode="auto">
          <a:xfrm>
            <a:off x="4191000" y="592138"/>
            <a:ext cx="5410200" cy="668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7219" name="STEM_single_plane_raw.m4v" descr="/Users/Katsushi/Desktop/STEM_single_plane_raw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9" r="17307"/>
          <a:stretch>
            <a:fillRect/>
          </a:stretch>
        </p:blipFill>
        <p:spPr>
          <a:xfrm>
            <a:off x="2073275" y="819150"/>
            <a:ext cx="6021388" cy="6096000"/>
          </a:xfrm>
          <a:noFill/>
        </p:spPr>
      </p:pic>
      <p:grpSp>
        <p:nvGrpSpPr>
          <p:cNvPr id="96259" name="Group 13"/>
          <p:cNvGrpSpPr>
            <a:grpSpLocks/>
          </p:cNvGrpSpPr>
          <p:nvPr/>
        </p:nvGrpSpPr>
        <p:grpSpPr bwMode="auto">
          <a:xfrm>
            <a:off x="2133600" y="6945313"/>
            <a:ext cx="5943600" cy="369887"/>
            <a:chOff x="1828800" y="6945868"/>
            <a:chExt cx="5943600" cy="369332"/>
          </a:xfrm>
        </p:grpSpPr>
        <p:cxnSp>
          <p:nvCxnSpPr>
            <p:cNvPr id="96266" name="Straight Arrow Connector 10"/>
            <p:cNvCxnSpPr>
              <a:cxnSpLocks noChangeShapeType="1"/>
            </p:cNvCxnSpPr>
            <p:nvPr/>
          </p:nvCxnSpPr>
          <p:spPr bwMode="auto">
            <a:xfrm>
              <a:off x="1828800" y="7162800"/>
              <a:ext cx="5943600" cy="1588"/>
            </a:xfrm>
            <a:prstGeom prst="straightConnector1">
              <a:avLst/>
            </a:prstGeom>
            <a:noFill/>
            <a:ln w="28575">
              <a:solidFill>
                <a:srgbClr val="CCFFCC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4479925" y="6945868"/>
              <a:ext cx="8382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300 </a:t>
              </a:r>
              <a:r>
                <a:rPr lang="en-US" sz="1800" b="1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μm</a:t>
              </a:r>
              <a:endPara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1752600"/>
            <a:ext cx="2057400" cy="415448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Barrel Cortex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Layer 2/3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150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deep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240 fps</a:t>
            </a: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Raw Data</a:t>
            </a: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+mn-lt"/>
                <a:ea typeface="+mn-ea"/>
                <a:cs typeface="+mn-cs"/>
              </a:rPr>
              <a:t>(x3 faster</a:t>
            </a: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+mn-lt"/>
                <a:ea typeface="+mn-ea"/>
                <a:cs typeface="+mn-cs"/>
              </a:rPr>
              <a:t>than real)</a:t>
            </a:r>
          </a:p>
        </p:txBody>
      </p:sp>
      <p:sp>
        <p:nvSpPr>
          <p:cNvPr id="962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In vivo calcium imaging of Barrel Cortex of Mouse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05800" y="1447800"/>
            <a:ext cx="857250" cy="64611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1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(0 ns)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05800" y="29067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2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(+3 ns)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05800" y="42783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3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(+6 ns)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05800" y="58785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4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(+9 ns)</a:t>
            </a:r>
          </a:p>
        </p:txBody>
      </p:sp>
    </p:spTree>
    <p:extLst>
      <p:ext uri="{BB962C8B-B14F-4D97-AF65-F5344CB8AC3E}">
        <p14:creationId xmlns:p14="http://schemas.microsoft.com/office/powerpoint/2010/main" val="3220917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7" fill="hold"/>
                                        <p:tgtEl>
                                          <p:spTgt spid="137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72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7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7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219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8243" name="STEM_single_plane_contours.m4v" descr="/Users/Katsushi/Desktop/STEM_single_plane_contours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-124" r="10565" b="124"/>
          <a:stretch/>
        </p:blipFill>
        <p:spPr>
          <a:xfrm>
            <a:off x="1981200" y="811590"/>
            <a:ext cx="6324600" cy="6096000"/>
          </a:xfrm>
          <a:noFill/>
        </p:spPr>
      </p:pic>
      <p:sp>
        <p:nvSpPr>
          <p:cNvPr id="972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In vivo calcium imaging of Barrel Cortex of Mouse</a:t>
            </a:r>
          </a:p>
        </p:txBody>
      </p:sp>
      <p:cxnSp>
        <p:nvCxnSpPr>
          <p:cNvPr id="97284" name="Straight Arrow Connector 8"/>
          <p:cNvCxnSpPr>
            <a:cxnSpLocks noChangeShapeType="1"/>
          </p:cNvCxnSpPr>
          <p:nvPr/>
        </p:nvCxnSpPr>
        <p:spPr bwMode="auto">
          <a:xfrm>
            <a:off x="2133600" y="7162800"/>
            <a:ext cx="5943600" cy="1588"/>
          </a:xfrm>
          <a:prstGeom prst="straightConnector1">
            <a:avLst/>
          </a:prstGeom>
          <a:noFill/>
          <a:ln w="28575">
            <a:solidFill>
              <a:srgbClr val="CCFFCC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4784725" y="6945313"/>
            <a:ext cx="838200" cy="36988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300 </a:t>
            </a:r>
            <a:r>
              <a:rPr lang="en-US" sz="1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endParaRPr lang="en-US" sz="18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752600"/>
            <a:ext cx="1905000" cy="452431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Barrel Cortex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Layer 2/3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150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deep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After averaging</a:t>
            </a: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Arial Narrow"/>
                <a:ea typeface="+mn-ea"/>
                <a:cs typeface="+mn-cs"/>
              </a:rPr>
              <a:t>(x3 faster</a:t>
            </a: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Arial Narrow"/>
                <a:ea typeface="+mn-ea"/>
                <a:cs typeface="+mn-cs"/>
              </a:rPr>
              <a:t>than real)</a:t>
            </a: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97287" name="TextBox 14"/>
          <p:cNvSpPr txBox="1">
            <a:spLocks noChangeArrowheads="1"/>
          </p:cNvSpPr>
          <p:nvPr/>
        </p:nvSpPr>
        <p:spPr bwMode="auto">
          <a:xfrm>
            <a:off x="8229600" y="4648200"/>
            <a:ext cx="1447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  <a:cs typeface="Arial" charset="0"/>
              </a:rPr>
              <a:t>58 neurons</a:t>
            </a:r>
          </a:p>
          <a:p>
            <a:pPr eaLnBrk="1" hangingPunct="1"/>
            <a:endParaRPr lang="en-US" sz="2000" b="1" i="1" dirty="0">
              <a:solidFill>
                <a:srgbClr val="00B0F0"/>
              </a:solidFill>
              <a:latin typeface="Arial Narrow" charset="0"/>
              <a:cs typeface="Arial" charset="0"/>
            </a:endParaRPr>
          </a:p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  <a:cs typeface="Arial" charset="0"/>
              </a:rPr>
              <a:t>(~100 billons neurons</a:t>
            </a:r>
          </a:p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  <a:cs typeface="Arial" charset="0"/>
              </a:rPr>
              <a:t>in our brain)</a:t>
            </a:r>
          </a:p>
          <a:p>
            <a:pPr eaLnBrk="1" hangingPunct="1"/>
            <a:endParaRPr lang="en-US" sz="2000" b="1" i="1" dirty="0">
              <a:solidFill>
                <a:srgbClr val="00B0F0"/>
              </a:solidFill>
              <a:latin typeface="Arial Narrow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0026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3" fill="hold"/>
                                        <p:tgtEl>
                                          <p:spTgt spid="138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82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8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8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24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04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04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5E4FCA-8302-574B-ACBB-F21CB760ABA7}" type="slidenum">
              <a:rPr lang="en-US" sz="1500">
                <a:solidFill>
                  <a:srgbClr val="0000FF"/>
                </a:solidFill>
              </a:rPr>
              <a:pPr eaLnBrk="1" hangingPunct="1"/>
              <a:t>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46498" name="Picture 2" descr="PRC9601a"/>
          <p:cNvPicPr>
            <a:picLocks noChangeAspect="1" noChangeArrowheads="1"/>
          </p:cNvPicPr>
          <p:nvPr/>
        </p:nvPicPr>
        <p:blipFill>
          <a:blip r:embed="rId3">
            <a:lum bright="-8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634538" cy="740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6500" name="Text Box 4"/>
          <p:cNvSpPr txBox="1">
            <a:spLocks noChangeArrowheads="1"/>
          </p:cNvSpPr>
          <p:nvPr/>
        </p:nvSpPr>
        <p:spPr bwMode="auto">
          <a:xfrm>
            <a:off x="5311775" y="4298950"/>
            <a:ext cx="20510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3200" b="1">
                <a:solidFill>
                  <a:srgbClr val="EE00A4"/>
                </a:solidFill>
              </a:rPr>
              <a:t>Red shift </a:t>
            </a:r>
          </a:p>
          <a:p>
            <a:pPr algn="ctr" eaLnBrk="1" hangingPunct="1"/>
            <a:r>
              <a:rPr lang="en-US" altLang="ja-JP" sz="3200" b="1">
                <a:solidFill>
                  <a:srgbClr val="EE00A4"/>
                </a:solidFill>
              </a:rPr>
              <a:t>up to ~10</a:t>
            </a:r>
          </a:p>
        </p:txBody>
      </p:sp>
      <p:sp>
        <p:nvSpPr>
          <p:cNvPr id="746501" name="Line 5"/>
          <p:cNvSpPr>
            <a:spLocks noChangeShapeType="1"/>
          </p:cNvSpPr>
          <p:nvPr/>
        </p:nvSpPr>
        <p:spPr bwMode="auto">
          <a:xfrm flipH="1" flipV="1">
            <a:off x="5902325" y="3513138"/>
            <a:ext cx="776288" cy="715962"/>
          </a:xfrm>
          <a:prstGeom prst="line">
            <a:avLst/>
          </a:prstGeom>
          <a:noFill/>
          <a:ln w="57150">
            <a:solidFill>
              <a:srgbClr val="EE00A4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6" tIns="45708" rIns="91416" bIns="45708" anchor="ctr"/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864225" y="6791325"/>
            <a:ext cx="36052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700" b="1" dirty="0">
                <a:solidFill>
                  <a:srgbClr val="FFFF00"/>
                </a:solidFill>
              </a:rPr>
              <a:t>~100 Billion</a:t>
            </a:r>
            <a:r>
              <a:rPr lang="en-US" sz="2700" b="1" baseline="30000" dirty="0">
                <a:solidFill>
                  <a:srgbClr val="FFFF00"/>
                </a:solidFill>
              </a:rPr>
              <a:t> </a:t>
            </a:r>
            <a:r>
              <a:rPr lang="en-US" sz="2700" b="1" dirty="0">
                <a:solidFill>
                  <a:srgbClr val="FFFF00"/>
                </a:solidFill>
              </a:rPr>
              <a:t>Galaxies</a:t>
            </a:r>
            <a:endParaRPr lang="ja-JP" altLang="en-US" sz="2700" b="1" dirty="0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4267200" cy="685800"/>
          </a:xfrm>
        </p:spPr>
        <p:txBody>
          <a:bodyPr/>
          <a:lstStyle/>
          <a:p>
            <a:pPr eaLnBrk="1" hangingPunct="1"/>
            <a:r>
              <a:rPr lang="en-US" altLang="ja-JP" sz="3200" dirty="0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  <a:endParaRPr lang="en-US" sz="3200" dirty="0">
              <a:solidFill>
                <a:srgbClr val="00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4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00" grpId="0"/>
      <p:bldP spid="74650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of the 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9340850" cy="5848350"/>
          </a:xfrm>
        </p:spPr>
        <p:txBody>
          <a:bodyPr/>
          <a:lstStyle/>
          <a:p>
            <a:r>
              <a:rPr lang="en-US" sz="3600" dirty="0" smtClean="0"/>
              <a:t>Brains were evolved for animals to predict necessary motions for survival.</a:t>
            </a:r>
          </a:p>
          <a:p>
            <a:pPr lvl="1"/>
            <a:r>
              <a:rPr lang="en-US" sz="3200" dirty="0" smtClean="0"/>
              <a:t>Find preys</a:t>
            </a:r>
          </a:p>
          <a:p>
            <a:pPr lvl="1"/>
            <a:r>
              <a:rPr lang="en-US" sz="3200" dirty="0" smtClean="0"/>
              <a:t>Escape away from predators</a:t>
            </a:r>
          </a:p>
          <a:p>
            <a:pPr lvl="1"/>
            <a:r>
              <a:rPr lang="en-US" sz="3200" dirty="0" smtClean="0"/>
              <a:t>Find mates for sex</a:t>
            </a:r>
          </a:p>
          <a:p>
            <a:r>
              <a:rPr lang="en-US" sz="3600" dirty="0" smtClean="0"/>
              <a:t> A brain “consciously” makes the best decision at a given time.</a:t>
            </a:r>
          </a:p>
          <a:p>
            <a:r>
              <a:rPr lang="en-US" sz="3600" dirty="0" smtClean="0"/>
              <a:t>Complex activities of brains are the results of evolution of life. 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730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16" tIns="45708" rIns="91416" bIns="45708" anchor="ctr"/>
          <a:lstStyle/>
          <a:p>
            <a:pPr algn="ctr"/>
            <a:endParaRPr lang="en-US" sz="180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18625" cy="10572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rgbClr val="FF6600"/>
                </a:solidFill>
                <a:ea typeface="+mj-ea"/>
                <a:cs typeface="Tahoma"/>
              </a:rPr>
              <a:t>Activity of (excitatory) pyramidal neurons in CA1 depends on rat’s position: place cells</a:t>
            </a:r>
          </a:p>
        </p:txBody>
      </p:sp>
      <p:grpSp>
        <p:nvGrpSpPr>
          <p:cNvPr id="191492" name="Group 3"/>
          <p:cNvGrpSpPr>
            <a:grpSpLocks/>
          </p:cNvGrpSpPr>
          <p:nvPr/>
        </p:nvGrpSpPr>
        <p:grpSpPr bwMode="auto">
          <a:xfrm>
            <a:off x="720725" y="1138238"/>
            <a:ext cx="8001000" cy="6089650"/>
            <a:chOff x="432" y="672"/>
            <a:chExt cx="4800" cy="3596"/>
          </a:xfrm>
        </p:grpSpPr>
        <p:pic>
          <p:nvPicPr>
            <p:cNvPr id="191496" name="Picture 4" descr="slide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672"/>
              <a:ext cx="4800" cy="3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1497" name="Line 5"/>
            <p:cNvSpPr>
              <a:spLocks noChangeShapeType="1"/>
            </p:cNvSpPr>
            <p:nvPr/>
          </p:nvSpPr>
          <p:spPr bwMode="auto">
            <a:xfrm>
              <a:off x="4224" y="1872"/>
              <a:ext cx="57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91493" name="Text Box 6"/>
          <p:cNvSpPr txBox="1">
            <a:spLocks noChangeArrowheads="1"/>
          </p:cNvSpPr>
          <p:nvPr/>
        </p:nvSpPr>
        <p:spPr bwMode="auto">
          <a:xfrm>
            <a:off x="2743200" y="6732588"/>
            <a:ext cx="60960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44" tIns="48322" rIns="96644" bIns="4832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sz="2700" b="1">
                <a:solidFill>
                  <a:srgbClr val="CCFFCC"/>
                </a:solidFill>
                <a:latin typeface="Arial Narrow" charset="0"/>
                <a:cs typeface="Arial Narrow" charset="0"/>
              </a:rPr>
              <a:t>Hippocampus has a cognitive map of space</a:t>
            </a:r>
          </a:p>
        </p:txBody>
      </p:sp>
      <p:sp>
        <p:nvSpPr>
          <p:cNvPr id="191494" name="Rectangle 6"/>
          <p:cNvSpPr>
            <a:spLocks noChangeArrowheads="1"/>
          </p:cNvSpPr>
          <p:nvPr/>
        </p:nvSpPr>
        <p:spPr bwMode="auto">
          <a:xfrm>
            <a:off x="9067800" y="0"/>
            <a:ext cx="6858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eaLnBrk="0" hangingPunct="0"/>
            <a:endParaRPr lang="en-US" sz="1800"/>
          </a:p>
        </p:txBody>
      </p:sp>
      <p:sp>
        <p:nvSpPr>
          <p:cNvPr id="191495" name="TextBox 37"/>
          <p:cNvSpPr txBox="1">
            <a:spLocks noChangeArrowheads="1"/>
          </p:cNvSpPr>
          <p:nvPr/>
        </p:nvSpPr>
        <p:spPr bwMode="auto">
          <a:xfrm>
            <a:off x="5029200" y="1069975"/>
            <a:ext cx="42894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b="1" i="1">
                <a:solidFill>
                  <a:srgbClr val="00B0F0"/>
                </a:solidFill>
                <a:latin typeface="Calibri" charset="0"/>
                <a:cs typeface="Arial" charset="0"/>
              </a:rPr>
              <a:t>Mayank Mehta (Physics, Neurology)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19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9296400" cy="685800"/>
          </a:xfrm>
        </p:spPr>
        <p:txBody>
          <a:bodyPr/>
          <a:lstStyle/>
          <a:p>
            <a:r>
              <a:rPr lang="en-US" altLang="ja-JP" sz="3200" b="1" dirty="0" smtClean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Learning and Memory by Hippocampus </a:t>
            </a:r>
            <a:endParaRPr lang="en-US" sz="3200" b="1" dirty="0">
              <a:solidFill>
                <a:srgbClr val="FF66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8420" name="Picture 5"/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762000"/>
            <a:ext cx="87153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1" name="TextBox 23"/>
          <p:cNvSpPr txBox="1">
            <a:spLocks noChangeArrowheads="1"/>
          </p:cNvSpPr>
          <p:nvPr/>
        </p:nvSpPr>
        <p:spPr bwMode="auto">
          <a:xfrm>
            <a:off x="1219200" y="4724400"/>
            <a:ext cx="2286000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altLang="ja-JP" dirty="0" smtClean="0">
                <a:solidFill>
                  <a:srgbClr val="00FFFF"/>
                </a:solidFill>
              </a:rPr>
              <a:t>After learning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188422" name="TextBox 23"/>
          <p:cNvSpPr txBox="1">
            <a:spLocks noChangeArrowheads="1"/>
          </p:cNvSpPr>
          <p:nvPr/>
        </p:nvSpPr>
        <p:spPr bwMode="auto">
          <a:xfrm>
            <a:off x="5486400" y="4876800"/>
            <a:ext cx="2057400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altLang="ja-JP" dirty="0" smtClean="0">
                <a:solidFill>
                  <a:srgbClr val="FF0000"/>
                </a:solidFill>
              </a:rPr>
              <a:t>Before learning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8423" name="TextBox 23"/>
          <p:cNvSpPr txBox="1">
            <a:spLocks noChangeArrowheads="1"/>
          </p:cNvSpPr>
          <p:nvPr/>
        </p:nvSpPr>
        <p:spPr bwMode="auto">
          <a:xfrm>
            <a:off x="1371600" y="3505200"/>
            <a:ext cx="2286000" cy="46165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dirty="0" smtClean="0">
                <a:solidFill>
                  <a:schemeClr val="bg1"/>
                </a:solidFill>
              </a:rPr>
              <a:t>Motion Direction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8424" name="Rectangle 6"/>
          <p:cNvSpPr>
            <a:spLocks noChangeArrowheads="1"/>
          </p:cNvSpPr>
          <p:nvPr/>
        </p:nvSpPr>
        <p:spPr bwMode="auto">
          <a:xfrm>
            <a:off x="6324600" y="6853238"/>
            <a:ext cx="2849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669900"/>
                </a:solidFill>
              </a:rPr>
              <a:t>Mayank</a:t>
            </a:r>
            <a:r>
              <a:rPr lang="en-US" sz="2400" dirty="0">
                <a:solidFill>
                  <a:srgbClr val="669900"/>
                </a:solidFill>
              </a:rPr>
              <a:t> Mehta (UCLA)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5A1A-3114-1E4A-9ABD-849ED4EBCB8D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2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itle 1"/>
          <p:cNvSpPr>
            <a:spLocks noGrp="1"/>
          </p:cNvSpPr>
          <p:nvPr>
            <p:ph type="title"/>
          </p:nvPr>
        </p:nvSpPr>
        <p:spPr>
          <a:xfrm>
            <a:off x="0" y="117475"/>
            <a:ext cx="9601200" cy="568325"/>
          </a:xfrm>
        </p:spPr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Virtual Reality Experiment on Awake Rats</a:t>
            </a:r>
          </a:p>
        </p:txBody>
      </p:sp>
      <p:pic>
        <p:nvPicPr>
          <p:cNvPr id="194563" name="Picture 36" descr="VR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60198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11/27/2012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9456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Katsushi Arisaka, UCLA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945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6F380D-26B0-EC48-AE64-1F4D4F070070}" type="slidenum">
              <a:rPr lang="en-US" sz="1500">
                <a:solidFill>
                  <a:srgbClr val="7F7F7F"/>
                </a:solidFill>
              </a:rPr>
              <a:pPr eaLnBrk="1" hangingPunct="1"/>
              <a:t>63</a:t>
            </a:fld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194567" name="TextBox 8"/>
          <p:cNvSpPr txBox="1">
            <a:spLocks noChangeArrowheads="1"/>
          </p:cNvSpPr>
          <p:nvPr/>
        </p:nvSpPr>
        <p:spPr bwMode="auto">
          <a:xfrm>
            <a:off x="2605088" y="3413125"/>
            <a:ext cx="1255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Olfactory</a:t>
            </a:r>
          </a:p>
          <a:p>
            <a:pPr algn="ctr" eaLnBrk="1" hangingPunct="1"/>
            <a:r>
              <a:rPr lang="en-US" sz="1800" b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Stimulator</a:t>
            </a:r>
          </a:p>
        </p:txBody>
      </p:sp>
      <p:sp>
        <p:nvSpPr>
          <p:cNvPr id="194568" name="TextBox 37"/>
          <p:cNvSpPr txBox="1">
            <a:spLocks noChangeArrowheads="1"/>
          </p:cNvSpPr>
          <p:nvPr/>
        </p:nvSpPr>
        <p:spPr bwMode="auto">
          <a:xfrm>
            <a:off x="7043738" y="3505200"/>
            <a:ext cx="2105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i="1">
                <a:solidFill>
                  <a:srgbClr val="00B0F0"/>
                </a:solidFill>
                <a:latin typeface="Arial Narrow" charset="0"/>
                <a:cs typeface="Arial" charset="0"/>
              </a:rPr>
              <a:t>Mayank Mehta</a:t>
            </a:r>
            <a:endParaRPr lang="en-US" sz="2400" b="1" i="1">
              <a:solidFill>
                <a:srgbClr val="00B0F0"/>
              </a:solidFill>
              <a:cs typeface="Arial" charset="0"/>
            </a:endParaRPr>
          </a:p>
          <a:p>
            <a:pPr algn="ctr" eaLnBrk="1" hangingPunct="1"/>
            <a:r>
              <a:rPr lang="en-US" sz="2400" b="1" i="1">
                <a:solidFill>
                  <a:srgbClr val="00B0F0"/>
                </a:solidFill>
                <a:latin typeface="Arial Narrow" charset="0"/>
                <a:cs typeface="Arial" charset="0"/>
              </a:rPr>
              <a:t>Daniel Aharoni</a:t>
            </a:r>
          </a:p>
          <a:p>
            <a:pPr algn="ctr" eaLnBrk="1" hangingPunct="1"/>
            <a:r>
              <a:rPr lang="en-US" sz="2400" b="1" i="1">
                <a:solidFill>
                  <a:srgbClr val="00B0F0"/>
                </a:solidFill>
                <a:latin typeface="Arial Narrow" charset="0"/>
                <a:cs typeface="Arial" charset="0"/>
              </a:rPr>
              <a:t>Bernard Willers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11/27/2012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200707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Katsushi Arisaka, UCLA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45A5D31-2533-9341-A963-3636CDDCE4EE}" type="slidenum">
              <a:rPr lang="en-US" sz="1500">
                <a:solidFill>
                  <a:srgbClr val="7F7F7F"/>
                </a:solidFill>
              </a:rPr>
              <a:pPr eaLnBrk="1" hangingPunct="1"/>
              <a:t>64</a:t>
            </a:fld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200709" name="Text Box 2"/>
          <p:cNvSpPr txBox="1">
            <a:spLocks noChangeArrowheads="1"/>
          </p:cNvSpPr>
          <p:nvPr/>
        </p:nvSpPr>
        <p:spPr bwMode="auto">
          <a:xfrm>
            <a:off x="430213" y="3492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200710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200712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Origin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Life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05600" y="6003925"/>
            <a:ext cx="205422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Origin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Consciousness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27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027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CF0ED42-7F4C-A74D-85EB-95FC2CC7540E}" type="slidenum">
              <a:rPr lang="en-US" sz="1500">
                <a:solidFill>
                  <a:srgbClr val="0000FF"/>
                </a:solidFill>
              </a:rPr>
              <a:pPr eaLnBrk="1" hangingPunct="1"/>
              <a:t>65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2757" name="Rectangle 2"/>
          <p:cNvSpPr>
            <a:spLocks noChangeArrowheads="1"/>
          </p:cNvSpPr>
          <p:nvPr/>
        </p:nvSpPr>
        <p:spPr bwMode="auto">
          <a:xfrm>
            <a:off x="0" y="0"/>
            <a:ext cx="9982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 b="1"/>
          </a:p>
        </p:txBody>
      </p:sp>
      <p:pic>
        <p:nvPicPr>
          <p:cNvPr id="202758" name="Picture 3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938"/>
            <a:ext cx="6629400" cy="69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6964" name="Text Box 4"/>
          <p:cNvSpPr txBox="1">
            <a:spLocks noChangeArrowheads="1"/>
          </p:cNvSpPr>
          <p:nvPr/>
        </p:nvSpPr>
        <p:spPr bwMode="auto">
          <a:xfrm>
            <a:off x="6019800" y="6629400"/>
            <a:ext cx="37480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3200" b="1">
                <a:solidFill>
                  <a:srgbClr val="60C99C"/>
                </a:solidFill>
              </a:rPr>
              <a:t>Why are we here? </a:t>
            </a:r>
            <a:endParaRPr lang="ja-JP" altLang="en-US" sz="3200" b="1">
              <a:solidFill>
                <a:srgbClr val="60C99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696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53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8534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CE3A9B-A7FF-634A-B52E-CFD8A95AEA11}" type="slidenum">
              <a:rPr lang="en-US" sz="1500">
                <a:solidFill>
                  <a:srgbClr val="0000FF"/>
                </a:solidFill>
              </a:rPr>
              <a:pPr eaLnBrk="1" hangingPunct="1"/>
              <a:t>66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7" name="Text Box 4"/>
          <p:cNvSpPr txBox="1">
            <a:spLocks noChangeArrowheads="1"/>
          </p:cNvSpPr>
          <p:nvPr/>
        </p:nvSpPr>
        <p:spPr bwMode="auto">
          <a:xfrm>
            <a:off x="4675188" y="4289425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Shadow</a:t>
            </a:r>
          </a:p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Universe</a:t>
            </a:r>
          </a:p>
        </p:txBody>
      </p:sp>
      <p:sp>
        <p:nvSpPr>
          <p:cNvPr id="204808" name="Text Box 5"/>
          <p:cNvSpPr txBox="1">
            <a:spLocks noChangeArrowheads="1"/>
          </p:cNvSpPr>
          <p:nvPr/>
        </p:nvSpPr>
        <p:spPr bwMode="auto">
          <a:xfrm>
            <a:off x="7299325" y="4625975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Our</a:t>
            </a:r>
          </a:p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Universe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73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873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D16D6ED-038A-9F48-A9CA-9F17FCF144A3}" type="slidenum">
              <a:rPr lang="en-US" sz="1500">
                <a:solidFill>
                  <a:srgbClr val="0000FF"/>
                </a:solidFill>
              </a:rPr>
              <a:pPr eaLnBrk="1" hangingPunct="1"/>
              <a:t>67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6853" name="Rectangle 2"/>
          <p:cNvSpPr>
            <a:spLocks noChangeArrowheads="1"/>
          </p:cNvSpPr>
          <p:nvPr/>
        </p:nvSpPr>
        <p:spPr bwMode="auto">
          <a:xfrm>
            <a:off x="0" y="0"/>
            <a:ext cx="9691688" cy="731520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853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78038"/>
            <a:ext cx="8458200" cy="2892425"/>
          </a:xfrm>
        </p:spPr>
        <p:txBody>
          <a:bodyPr/>
          <a:lstStyle/>
          <a:p>
            <a:pPr marL="0" indent="0" eaLnBrk="1" hangingPunct="1">
              <a:buFont typeface="Wingdings" charset="2"/>
              <a:buNone/>
              <a:defRPr/>
            </a:pPr>
            <a:r>
              <a:rPr lang="en-US" altLang="ja-JP" sz="6200" dirty="0">
                <a:solidFill>
                  <a:srgbClr val="00FFFF"/>
                </a:solidFill>
                <a:latin typeface="+mj-lt"/>
              </a:rPr>
              <a:t>Are there more than</a:t>
            </a:r>
          </a:p>
          <a:p>
            <a:pPr marL="0" indent="0" eaLnBrk="1" hangingPunct="1">
              <a:buFont typeface="Wingdings" charset="2"/>
              <a:buNone/>
              <a:defRPr/>
            </a:pPr>
            <a:r>
              <a:rPr lang="en-US" altLang="ja-JP" sz="6200" dirty="0">
                <a:solidFill>
                  <a:srgbClr val="00FFFF"/>
                </a:solidFill>
                <a:latin typeface="+mj-lt"/>
              </a:rPr>
              <a:t>one Universe?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94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8944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72E3BC-36F1-9C48-AE49-85E8BC83049B}" type="slidenum">
              <a:rPr lang="en-US" sz="1500">
                <a:solidFill>
                  <a:srgbClr val="0000FF"/>
                </a:solidFill>
              </a:rPr>
              <a:pPr eaLnBrk="1" hangingPunct="1"/>
              <a:t>68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89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89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2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3" name="Rectangle 4"/>
          <p:cNvSpPr>
            <a:spLocks noChangeArrowheads="1"/>
          </p:cNvSpPr>
          <p:nvPr/>
        </p:nvSpPr>
        <p:spPr bwMode="auto">
          <a:xfrm>
            <a:off x="5410200" y="152400"/>
            <a:ext cx="419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EE00A4"/>
                </a:solidFill>
                <a:latin typeface="Tahoma" charset="0"/>
              </a:rPr>
              <a:t>Linde</a:t>
            </a:r>
            <a:r>
              <a:rPr lang="en-US" altLang="ja-JP" b="1">
                <a:solidFill>
                  <a:srgbClr val="EE00A4"/>
                </a:solidFill>
                <a:latin typeface="Tahoma" charset="0"/>
              </a:rPr>
              <a:t>’s Multiverse</a:t>
            </a:r>
            <a:br>
              <a:rPr lang="en-US" altLang="ja-JP" b="1">
                <a:solidFill>
                  <a:srgbClr val="EE00A4"/>
                </a:solidFill>
                <a:latin typeface="Tahoma" charset="0"/>
              </a:rPr>
            </a:br>
            <a:r>
              <a:rPr lang="en-US" altLang="ja-JP" b="1">
                <a:solidFill>
                  <a:srgbClr val="EE00A4"/>
                </a:solidFill>
                <a:latin typeface="Tahoma" charset="0"/>
              </a:rPr>
              <a:t>by Chaotic Inflation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914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914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A2A8C4-EB58-3541-A057-E8842E48E97B}" type="slidenum">
              <a:rPr lang="en-US" sz="1500">
                <a:solidFill>
                  <a:srgbClr val="0000FF"/>
                </a:solidFill>
              </a:rPr>
              <a:pPr eaLnBrk="1" hangingPunct="1"/>
              <a:t>69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210949" name="Picture 2" descr="PRC9601a"/>
          <p:cNvPicPr>
            <a:picLocks noChangeAspect="1" noChangeArrowheads="1"/>
          </p:cNvPicPr>
          <p:nvPr/>
        </p:nvPicPr>
        <p:blipFill>
          <a:blip r:embed="rId3">
            <a:lum bright="-1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666288" cy="740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3427" name="Text Box 3"/>
          <p:cNvSpPr txBox="1">
            <a:spLocks noChangeArrowheads="1"/>
          </p:cNvSpPr>
          <p:nvPr/>
        </p:nvSpPr>
        <p:spPr bwMode="auto">
          <a:xfrm>
            <a:off x="1065213" y="5819775"/>
            <a:ext cx="7345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b="1">
                <a:solidFill>
                  <a:srgbClr val="FF33CC"/>
                </a:solidFill>
              </a:rPr>
              <a:t>There may be ~100 Billion Universes.</a:t>
            </a:r>
            <a:endParaRPr lang="ja-JP" altLang="en-US" sz="3200" b="1">
              <a:solidFill>
                <a:srgbClr val="FF33C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11/27/2012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624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7F7F7F"/>
                </a:solidFill>
              </a:rPr>
              <a:t>Katsushi Arisaka, UCLA</a:t>
            </a:r>
          </a:p>
        </p:txBody>
      </p:sp>
      <p:sp>
        <p:nvSpPr>
          <p:cNvPr id="624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1C439E-B259-BA4F-B87A-991AED9C29C1}" type="slidenum">
              <a:rPr lang="en-US" sz="1500">
                <a:solidFill>
                  <a:srgbClr val="7F7F7F"/>
                </a:solidFill>
              </a:rPr>
              <a:pPr eaLnBrk="1" hangingPunct="1"/>
              <a:t>7</a:t>
            </a:fld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624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Hubble</a:t>
            </a:r>
            <a:r>
              <a:rPr lang="ja-JP" altLang="en-US" sz="3200"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s Law:</a:t>
            </a:r>
            <a:b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Expansion of the Universe</a:t>
            </a:r>
            <a:endParaRPr lang="ja-JP" altLang="en-US" sz="32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90" name="Text Box 3"/>
          <p:cNvSpPr txBox="1">
            <a:spLocks noChangeArrowheads="1"/>
          </p:cNvSpPr>
          <p:nvPr/>
        </p:nvSpPr>
        <p:spPr bwMode="auto">
          <a:xfrm>
            <a:off x="3956050" y="3376613"/>
            <a:ext cx="177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9900"/>
                </a:solidFill>
              </a:rPr>
              <a:t>Sun/Earth</a:t>
            </a:r>
            <a:endParaRPr lang="ja-JP" altLang="en-US" sz="2000" b="1">
              <a:solidFill>
                <a:srgbClr val="0099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28925" y="1927225"/>
            <a:ext cx="4016375" cy="3963988"/>
            <a:chOff x="1418" y="855"/>
            <a:chExt cx="3211" cy="3227"/>
          </a:xfrm>
        </p:grpSpPr>
        <p:sp>
          <p:nvSpPr>
            <p:cNvPr id="62476" name="Oval 5"/>
            <p:cNvSpPr>
              <a:spLocks noChangeAspect="1" noChangeArrowheads="1"/>
            </p:cNvSpPr>
            <p:nvPr/>
          </p:nvSpPr>
          <p:spPr bwMode="auto">
            <a:xfrm>
              <a:off x="1418" y="855"/>
              <a:ext cx="3211" cy="3211"/>
            </a:xfrm>
            <a:prstGeom prst="ellips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000" b="1"/>
            </a:p>
          </p:txBody>
        </p:sp>
        <p:sp>
          <p:nvSpPr>
            <p:cNvPr id="62477" name="Oval 6"/>
            <p:cNvSpPr>
              <a:spLocks noChangeArrowheads="1"/>
            </p:cNvSpPr>
            <p:nvPr/>
          </p:nvSpPr>
          <p:spPr bwMode="auto">
            <a:xfrm>
              <a:off x="2982" y="2412"/>
              <a:ext cx="82" cy="83"/>
            </a:xfrm>
            <a:prstGeom prst="ellips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000" b="1">
                <a:solidFill>
                  <a:srgbClr val="FF0000"/>
                </a:solidFill>
              </a:endParaRPr>
            </a:p>
          </p:txBody>
        </p:sp>
        <p:sp>
          <p:nvSpPr>
            <p:cNvPr id="62478" name="AutoShape 7"/>
            <p:cNvSpPr>
              <a:spLocks noChangeArrowheads="1"/>
            </p:cNvSpPr>
            <p:nvPr/>
          </p:nvSpPr>
          <p:spPr bwMode="auto">
            <a:xfrm>
              <a:off x="4098" y="2356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79" name="AutoShape 8"/>
            <p:cNvSpPr>
              <a:spLocks noChangeAspect="1" noChangeArrowheads="1"/>
            </p:cNvSpPr>
            <p:nvPr/>
          </p:nvSpPr>
          <p:spPr bwMode="auto">
            <a:xfrm rot="-5400000">
              <a:off x="2760" y="1019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0" name="AutoShape 9"/>
            <p:cNvSpPr>
              <a:spLocks noChangeAspect="1" noChangeArrowheads="1"/>
            </p:cNvSpPr>
            <p:nvPr/>
          </p:nvSpPr>
          <p:spPr bwMode="auto">
            <a:xfrm rot="5400000" flipV="1">
              <a:off x="2760" y="3715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1" name="AutoShape 10"/>
            <p:cNvSpPr>
              <a:spLocks noChangeArrowheads="1"/>
            </p:cNvSpPr>
            <p:nvPr/>
          </p:nvSpPr>
          <p:spPr bwMode="auto">
            <a:xfrm flipH="1">
              <a:off x="1439" y="2356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2" name="AutoShape 11"/>
            <p:cNvSpPr>
              <a:spLocks noChangeAspect="1" noChangeArrowheads="1"/>
            </p:cNvSpPr>
            <p:nvPr/>
          </p:nvSpPr>
          <p:spPr bwMode="auto">
            <a:xfrm rot="2700000">
              <a:off x="3712" y="3283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3" name="AutoShape 12"/>
            <p:cNvSpPr>
              <a:spLocks noChangeAspect="1" noChangeArrowheads="1"/>
            </p:cNvSpPr>
            <p:nvPr/>
          </p:nvSpPr>
          <p:spPr bwMode="auto">
            <a:xfrm rot="8100000">
              <a:off x="1824" y="3302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4" name="AutoShape 13"/>
            <p:cNvSpPr>
              <a:spLocks noChangeAspect="1" noChangeArrowheads="1"/>
            </p:cNvSpPr>
            <p:nvPr/>
          </p:nvSpPr>
          <p:spPr bwMode="auto">
            <a:xfrm rot="-8100000">
              <a:off x="1824" y="1444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5" name="AutoShape 14"/>
            <p:cNvSpPr>
              <a:spLocks noChangeAspect="1" noChangeArrowheads="1"/>
            </p:cNvSpPr>
            <p:nvPr/>
          </p:nvSpPr>
          <p:spPr bwMode="auto">
            <a:xfrm rot="-2700000">
              <a:off x="3735" y="1475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6" name="AutoShape 15"/>
            <p:cNvSpPr>
              <a:spLocks noChangeArrowheads="1"/>
            </p:cNvSpPr>
            <p:nvPr/>
          </p:nvSpPr>
          <p:spPr bwMode="auto">
            <a:xfrm rot="-5400000">
              <a:off x="2897" y="175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7" name="AutoShape 16"/>
            <p:cNvSpPr>
              <a:spLocks noChangeArrowheads="1"/>
            </p:cNvSpPr>
            <p:nvPr/>
          </p:nvSpPr>
          <p:spPr bwMode="auto">
            <a:xfrm>
              <a:off x="3492" y="238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8" name="AutoShape 17"/>
            <p:cNvSpPr>
              <a:spLocks noChangeArrowheads="1"/>
            </p:cNvSpPr>
            <p:nvPr/>
          </p:nvSpPr>
          <p:spPr bwMode="auto">
            <a:xfrm flipH="1">
              <a:off x="2353" y="238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9" name="AutoShape 18"/>
            <p:cNvSpPr>
              <a:spLocks noChangeArrowheads="1"/>
            </p:cNvSpPr>
            <p:nvPr/>
          </p:nvSpPr>
          <p:spPr bwMode="auto">
            <a:xfrm rot="-5400000" flipH="1" flipV="1">
              <a:off x="2897" y="2874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62472" name="Text Box 19"/>
          <p:cNvSpPr txBox="1">
            <a:spLocks noChangeArrowheads="1"/>
          </p:cNvSpPr>
          <p:nvPr/>
        </p:nvSpPr>
        <p:spPr bwMode="auto">
          <a:xfrm>
            <a:off x="7400925" y="1220788"/>
            <a:ext cx="1844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FF6600"/>
                </a:solidFill>
              </a:rPr>
              <a:t>Horizon </a:t>
            </a:r>
          </a:p>
          <a:p>
            <a:pPr algn="ctr" eaLnBrk="1" hangingPunct="1"/>
            <a:r>
              <a:rPr lang="en-US" sz="2400" b="1">
                <a:solidFill>
                  <a:srgbClr val="FF6600"/>
                </a:solidFill>
              </a:rPr>
              <a:t>of Universe</a:t>
            </a:r>
          </a:p>
        </p:txBody>
      </p:sp>
      <p:sp>
        <p:nvSpPr>
          <p:cNvPr id="62473" name="Text Box 20"/>
          <p:cNvSpPr txBox="1">
            <a:spLocks noChangeArrowheads="1"/>
          </p:cNvSpPr>
          <p:nvPr/>
        </p:nvSpPr>
        <p:spPr bwMode="auto">
          <a:xfrm>
            <a:off x="6945313" y="6140450"/>
            <a:ext cx="22431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Moving Away </a:t>
            </a:r>
          </a:p>
          <a:p>
            <a:pPr algn="ctr" eaLnBrk="1" hangingPunct="1"/>
            <a:r>
              <a:rPr lang="en-US" sz="2000" b="1"/>
              <a:t>at Speed of Light</a:t>
            </a:r>
          </a:p>
        </p:txBody>
      </p:sp>
      <p:sp>
        <p:nvSpPr>
          <p:cNvPr id="62474" name="Text Box 21"/>
          <p:cNvSpPr txBox="1">
            <a:spLocks noChangeArrowheads="1"/>
          </p:cNvSpPr>
          <p:nvPr/>
        </p:nvSpPr>
        <p:spPr bwMode="auto">
          <a:xfrm>
            <a:off x="950913" y="6113463"/>
            <a:ext cx="15668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14 Billon</a:t>
            </a:r>
          </a:p>
          <a:p>
            <a:pPr algn="ctr" eaLnBrk="1" hangingPunct="1"/>
            <a:r>
              <a:rPr lang="en-US" sz="2000" b="1"/>
              <a:t>Light Years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884238" y="1592263"/>
            <a:ext cx="28495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</a:rPr>
              <a:t>Big Bang!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1639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2.29167E-6 L 0.0005 0.0364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6390" grpId="1"/>
      <p:bldP spid="2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9340850" cy="5695950"/>
          </a:xfrm>
        </p:spPr>
        <p:txBody>
          <a:bodyPr/>
          <a:lstStyle/>
          <a:p>
            <a:r>
              <a:rPr lang="en-US" sz="3600" dirty="0" smtClean="0"/>
              <a:t>Why are we here?</a:t>
            </a:r>
          </a:p>
          <a:p>
            <a:pPr lvl="1"/>
            <a:r>
              <a:rPr lang="en-US" sz="3200" dirty="0" smtClean="0"/>
              <a:t>Endless symmetry breaking </a:t>
            </a:r>
            <a:r>
              <a:rPr lang="en-US" sz="3200" dirty="0" smtClean="0">
                <a:sym typeface="Wingdings"/>
              </a:rPr>
              <a:t> Cosmic evolution</a:t>
            </a:r>
            <a:endParaRPr lang="en-US" sz="3200" dirty="0" smtClean="0"/>
          </a:p>
          <a:p>
            <a:pPr lvl="1"/>
            <a:r>
              <a:rPr lang="en-US" sz="3200" dirty="0" smtClean="0"/>
              <a:t>Extreme fine tuning required.</a:t>
            </a:r>
          </a:p>
          <a:p>
            <a:r>
              <a:rPr lang="en-US" sz="3600" dirty="0" smtClean="0"/>
              <a:t> We are so fortunate to be here today.</a:t>
            </a:r>
          </a:p>
          <a:p>
            <a:pPr lvl="1"/>
            <a:r>
              <a:rPr lang="en-US" sz="3200" dirty="0" smtClean="0"/>
              <a:t>Shadow universe?</a:t>
            </a:r>
          </a:p>
          <a:p>
            <a:pPr lvl="1"/>
            <a:r>
              <a:rPr lang="en-US" sz="3200" dirty="0" smtClean="0"/>
              <a:t>Multiverse?</a:t>
            </a:r>
          </a:p>
          <a:p>
            <a:r>
              <a:rPr lang="en-US" sz="3600" dirty="0" smtClean="0"/>
              <a:t>This talk is available at my home page</a:t>
            </a:r>
          </a:p>
          <a:p>
            <a:pPr lvl="1"/>
            <a:r>
              <a:rPr lang="en-US" sz="3200" dirty="0">
                <a:hlinkClick r:id="rId2"/>
              </a:rPr>
              <a:t>http://home.physics.ucla.edu/~arisaka/home</a:t>
            </a:r>
            <a:r>
              <a:rPr lang="en-US" sz="3200" dirty="0" smtClean="0">
                <a:hlinkClick r:id="rId2"/>
              </a:rPr>
              <a:t>/</a:t>
            </a:r>
            <a:endParaRPr lang="en-US" sz="3200" dirty="0" smtClean="0"/>
          </a:p>
          <a:p>
            <a:pPr lvl="1"/>
            <a:r>
              <a:rPr lang="en-US" sz="3200" dirty="0" smtClean="0"/>
              <a:t>Under “Presentations”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832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11/27/2012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645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  <a:cs typeface="Arial" charset="0"/>
              </a:rPr>
              <a:t>Katsushi Arisaka, UCLA</a:t>
            </a:r>
            <a:endParaRPr lang="en-US" sz="1500">
              <a:solidFill>
                <a:srgbClr val="7F7F7F"/>
              </a:solidFill>
              <a:cs typeface="Arial" charset="0"/>
            </a:endParaRPr>
          </a:p>
        </p:txBody>
      </p:sp>
      <p:sp>
        <p:nvSpPr>
          <p:cNvPr id="645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33A8F9-3F8D-E149-96B6-2D3D539A0316}" type="slidenum">
              <a:rPr lang="en-US" sz="1500">
                <a:solidFill>
                  <a:srgbClr val="7F7F7F"/>
                </a:solidFill>
              </a:rPr>
              <a:pPr eaLnBrk="1" hangingPunct="1"/>
              <a:t>8</a:t>
            </a:fld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Expansion of Universe</a:t>
            </a:r>
          </a:p>
        </p:txBody>
      </p:sp>
      <p:sp>
        <p:nvSpPr>
          <p:cNvPr id="64518" name="Line 3"/>
          <p:cNvSpPr>
            <a:spLocks noChangeShapeType="1"/>
          </p:cNvSpPr>
          <p:nvPr/>
        </p:nvSpPr>
        <p:spPr bwMode="auto">
          <a:xfrm flipV="1">
            <a:off x="1976438" y="6232525"/>
            <a:ext cx="6826250" cy="36513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9" name="Line 4"/>
          <p:cNvSpPr>
            <a:spLocks noChangeShapeType="1"/>
          </p:cNvSpPr>
          <p:nvPr/>
        </p:nvSpPr>
        <p:spPr bwMode="auto">
          <a:xfrm rot="5400000" flipV="1">
            <a:off x="-450849" y="3844925"/>
            <a:ext cx="4875212" cy="26987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0" name="Text Box 5"/>
          <p:cNvSpPr txBox="1">
            <a:spLocks noChangeArrowheads="1"/>
          </p:cNvSpPr>
          <p:nvPr/>
        </p:nvSpPr>
        <p:spPr bwMode="auto">
          <a:xfrm>
            <a:off x="8389938" y="6403975"/>
            <a:ext cx="10144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Time</a:t>
            </a:r>
          </a:p>
        </p:txBody>
      </p:sp>
      <p:sp>
        <p:nvSpPr>
          <p:cNvPr id="64521" name="Text Box 6"/>
          <p:cNvSpPr txBox="1">
            <a:spLocks noChangeArrowheads="1"/>
          </p:cNvSpPr>
          <p:nvPr/>
        </p:nvSpPr>
        <p:spPr bwMode="auto">
          <a:xfrm>
            <a:off x="806450" y="1514475"/>
            <a:ext cx="895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Size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14538" y="1773238"/>
            <a:ext cx="6496050" cy="4468812"/>
            <a:chOff x="1269" y="1117"/>
            <a:chExt cx="4092" cy="2815"/>
          </a:xfrm>
        </p:grpSpPr>
        <p:sp>
          <p:nvSpPr>
            <p:cNvPr id="64529" name="Freeform 8"/>
            <p:cNvSpPr>
              <a:spLocks/>
            </p:cNvSpPr>
            <p:nvPr/>
          </p:nvSpPr>
          <p:spPr bwMode="auto">
            <a:xfrm>
              <a:off x="1269" y="1319"/>
              <a:ext cx="4092" cy="2613"/>
            </a:xfrm>
            <a:custGeom>
              <a:avLst/>
              <a:gdLst>
                <a:gd name="T0" fmla="*/ 0 w 3201"/>
                <a:gd name="T1" fmla="*/ 49424 h 2198"/>
                <a:gd name="T2" fmla="*/ 12404 w 3201"/>
                <a:gd name="T3" fmla="*/ 33681 h 2198"/>
                <a:gd name="T4" fmla="*/ 61729 w 3201"/>
                <a:gd name="T5" fmla="*/ 17895 h 2198"/>
                <a:gd name="T6" fmla="*/ 151519 w 3201"/>
                <a:gd name="T7" fmla="*/ 5889 h 2198"/>
                <a:gd name="T8" fmla="*/ 266049 w 3201"/>
                <a:gd name="T9" fmla="*/ 0 h 2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01"/>
                <a:gd name="T16" fmla="*/ 0 h 2198"/>
                <a:gd name="T17" fmla="*/ 3201 w 3201"/>
                <a:gd name="T18" fmla="*/ 2198 h 2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01" h="2198">
                  <a:moveTo>
                    <a:pt x="0" y="2198"/>
                  </a:moveTo>
                  <a:cubicBezTo>
                    <a:pt x="12" y="1964"/>
                    <a:pt x="25" y="1730"/>
                    <a:pt x="149" y="1497"/>
                  </a:cubicBezTo>
                  <a:cubicBezTo>
                    <a:pt x="273" y="1264"/>
                    <a:pt x="464" y="1002"/>
                    <a:pt x="743" y="796"/>
                  </a:cubicBezTo>
                  <a:cubicBezTo>
                    <a:pt x="1022" y="590"/>
                    <a:pt x="1414" y="395"/>
                    <a:pt x="1823" y="262"/>
                  </a:cubicBezTo>
                  <a:cubicBezTo>
                    <a:pt x="2232" y="129"/>
                    <a:pt x="2972" y="44"/>
                    <a:pt x="3201" y="0"/>
                  </a:cubicBezTo>
                </a:path>
              </a:pathLst>
            </a:custGeom>
            <a:noFill/>
            <a:ln w="50800">
              <a:solidFill>
                <a:srgbClr val="FF66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4531" name="Text Box 10"/>
            <p:cNvSpPr txBox="1">
              <a:spLocks noChangeArrowheads="1"/>
            </p:cNvSpPr>
            <p:nvPr/>
          </p:nvSpPr>
          <p:spPr bwMode="auto">
            <a:xfrm>
              <a:off x="2028" y="1117"/>
              <a:ext cx="1215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 dirty="0">
                  <a:solidFill>
                    <a:srgbClr val="FF6600"/>
                  </a:solidFill>
                </a:rPr>
                <a:t>Size of Universe</a:t>
              </a:r>
            </a:p>
          </p:txBody>
        </p:sp>
      </p:grpSp>
      <p:sp>
        <p:nvSpPr>
          <p:cNvPr id="64524" name="Text Box 18"/>
          <p:cNvSpPr txBox="1">
            <a:spLocks noChangeArrowheads="1"/>
          </p:cNvSpPr>
          <p:nvPr/>
        </p:nvSpPr>
        <p:spPr bwMode="auto">
          <a:xfrm>
            <a:off x="6426200" y="6372225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Today</a:t>
            </a:r>
          </a:p>
        </p:txBody>
      </p:sp>
      <p:sp>
        <p:nvSpPr>
          <p:cNvPr id="64525" name="Text Box 19"/>
          <p:cNvSpPr txBox="1">
            <a:spLocks noChangeArrowheads="1"/>
          </p:cNvSpPr>
          <p:nvPr/>
        </p:nvSpPr>
        <p:spPr bwMode="auto">
          <a:xfrm>
            <a:off x="1293813" y="6373813"/>
            <a:ext cx="1671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Beginning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11/27/2012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665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  <a:cs typeface="Arial" charset="0"/>
              </a:rPr>
              <a:t>Katsushi Arisaka, UCLA</a:t>
            </a:r>
            <a:endParaRPr lang="en-US" sz="1500">
              <a:solidFill>
                <a:srgbClr val="7F7F7F"/>
              </a:solidFill>
              <a:cs typeface="Arial" charset="0"/>
            </a:endParaRPr>
          </a:p>
        </p:txBody>
      </p:sp>
      <p:sp>
        <p:nvSpPr>
          <p:cNvPr id="665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9F98D5-17E5-1C4C-AB42-EEC1FEE75DF5}" type="slidenum">
              <a:rPr lang="en-US" sz="1500">
                <a:solidFill>
                  <a:srgbClr val="7F7F7F"/>
                </a:solidFill>
              </a:rPr>
              <a:pPr eaLnBrk="1" hangingPunct="1"/>
              <a:t>9</a:t>
            </a:fld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665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Temperature of Universe</a:t>
            </a:r>
          </a:p>
        </p:txBody>
      </p:sp>
      <p:sp>
        <p:nvSpPr>
          <p:cNvPr id="66566" name="Line 3"/>
          <p:cNvSpPr>
            <a:spLocks noChangeShapeType="1"/>
          </p:cNvSpPr>
          <p:nvPr/>
        </p:nvSpPr>
        <p:spPr bwMode="auto">
          <a:xfrm flipV="1">
            <a:off x="1976438" y="6232525"/>
            <a:ext cx="6826250" cy="36513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7" name="Line 4"/>
          <p:cNvSpPr>
            <a:spLocks noChangeShapeType="1"/>
          </p:cNvSpPr>
          <p:nvPr/>
        </p:nvSpPr>
        <p:spPr bwMode="auto">
          <a:xfrm rot="-5400000" flipH="1" flipV="1">
            <a:off x="-255588" y="4033838"/>
            <a:ext cx="4518025" cy="635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8" name="Text Box 5"/>
          <p:cNvSpPr txBox="1">
            <a:spLocks noChangeArrowheads="1"/>
          </p:cNvSpPr>
          <p:nvPr/>
        </p:nvSpPr>
        <p:spPr bwMode="auto">
          <a:xfrm>
            <a:off x="8450263" y="6403975"/>
            <a:ext cx="895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Size</a:t>
            </a:r>
          </a:p>
        </p:txBody>
      </p:sp>
      <p:sp>
        <p:nvSpPr>
          <p:cNvPr id="66569" name="Text Box 6"/>
          <p:cNvSpPr txBox="1">
            <a:spLocks noChangeArrowheads="1"/>
          </p:cNvSpPr>
          <p:nvPr/>
        </p:nvSpPr>
        <p:spPr bwMode="auto">
          <a:xfrm>
            <a:off x="414338" y="1046163"/>
            <a:ext cx="23415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Temperature</a:t>
            </a:r>
          </a:p>
        </p:txBody>
      </p:sp>
      <p:sp>
        <p:nvSpPr>
          <p:cNvPr id="66570" name="Text Box 7"/>
          <p:cNvSpPr txBox="1">
            <a:spLocks noChangeArrowheads="1"/>
          </p:cNvSpPr>
          <p:nvPr/>
        </p:nvSpPr>
        <p:spPr bwMode="auto">
          <a:xfrm>
            <a:off x="6426200" y="6372225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Today</a:t>
            </a:r>
          </a:p>
        </p:txBody>
      </p:sp>
      <p:sp>
        <p:nvSpPr>
          <p:cNvPr id="66571" name="Text Box 8"/>
          <p:cNvSpPr txBox="1">
            <a:spLocks noChangeArrowheads="1"/>
          </p:cNvSpPr>
          <p:nvPr/>
        </p:nvSpPr>
        <p:spPr bwMode="auto">
          <a:xfrm>
            <a:off x="1293813" y="6373813"/>
            <a:ext cx="1671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Beginning</a:t>
            </a:r>
          </a:p>
        </p:txBody>
      </p:sp>
      <p:sp>
        <p:nvSpPr>
          <p:cNvPr id="66572" name="Freeform 9"/>
          <p:cNvSpPr>
            <a:spLocks/>
          </p:cNvSpPr>
          <p:nvPr/>
        </p:nvSpPr>
        <p:spPr bwMode="auto">
          <a:xfrm>
            <a:off x="2309813" y="1962150"/>
            <a:ext cx="5986462" cy="4071938"/>
          </a:xfrm>
          <a:custGeom>
            <a:avLst/>
            <a:gdLst>
              <a:gd name="T0" fmla="*/ 0 w 3005"/>
              <a:gd name="T1" fmla="*/ 0 h 2393"/>
              <a:gd name="T2" fmla="*/ 2147483647 w 3005"/>
              <a:gd name="T3" fmla="*/ 2147483647 h 2393"/>
              <a:gd name="T4" fmla="*/ 2147483647 w 3005"/>
              <a:gd name="T5" fmla="*/ 2147483647 h 2393"/>
              <a:gd name="T6" fmla="*/ 2147483647 w 3005"/>
              <a:gd name="T7" fmla="*/ 2147483647 h 2393"/>
              <a:gd name="T8" fmla="*/ 2147483647 w 3005"/>
              <a:gd name="T9" fmla="*/ 2147483647 h 2393"/>
              <a:gd name="T10" fmla="*/ 2147483647 w 3005"/>
              <a:gd name="T11" fmla="*/ 2147483647 h 2393"/>
              <a:gd name="T12" fmla="*/ 2147483647 w 3005"/>
              <a:gd name="T13" fmla="*/ 2147483647 h 23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05"/>
              <a:gd name="T22" fmla="*/ 0 h 2393"/>
              <a:gd name="T23" fmla="*/ 3005 w 3005"/>
              <a:gd name="T24" fmla="*/ 2393 h 23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05" h="2393">
                <a:moveTo>
                  <a:pt x="0" y="0"/>
                </a:moveTo>
                <a:cubicBezTo>
                  <a:pt x="34" y="217"/>
                  <a:pt x="69" y="435"/>
                  <a:pt x="161" y="653"/>
                </a:cubicBezTo>
                <a:cubicBezTo>
                  <a:pt x="253" y="871"/>
                  <a:pt x="379" y="1107"/>
                  <a:pt x="552" y="1306"/>
                </a:cubicBezTo>
                <a:cubicBezTo>
                  <a:pt x="725" y="1505"/>
                  <a:pt x="980" y="1708"/>
                  <a:pt x="1200" y="1846"/>
                </a:cubicBezTo>
                <a:cubicBezTo>
                  <a:pt x="1420" y="1984"/>
                  <a:pt x="1657" y="2054"/>
                  <a:pt x="1871" y="2131"/>
                </a:cubicBezTo>
                <a:cubicBezTo>
                  <a:pt x="2085" y="2208"/>
                  <a:pt x="2293" y="2265"/>
                  <a:pt x="2482" y="2309"/>
                </a:cubicBezTo>
                <a:cubicBezTo>
                  <a:pt x="2671" y="2353"/>
                  <a:pt x="2838" y="2373"/>
                  <a:pt x="3005" y="2393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6573" name="Text Box 10"/>
          <p:cNvSpPr txBox="1">
            <a:spLocks noChangeArrowheads="1"/>
          </p:cNvSpPr>
          <p:nvPr/>
        </p:nvSpPr>
        <p:spPr bwMode="auto">
          <a:xfrm>
            <a:off x="2732088" y="2533650"/>
            <a:ext cx="3241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00"/>
                </a:solidFill>
              </a:rPr>
              <a:t>Temperature = 1/Size</a:t>
            </a:r>
          </a:p>
        </p:txBody>
      </p:sp>
      <p:sp>
        <p:nvSpPr>
          <p:cNvPr id="66574" name="Text Box 11"/>
          <p:cNvSpPr txBox="1">
            <a:spLocks noChangeArrowheads="1"/>
          </p:cNvSpPr>
          <p:nvPr/>
        </p:nvSpPr>
        <p:spPr bwMode="auto">
          <a:xfrm>
            <a:off x="1174750" y="5597525"/>
            <a:ext cx="822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0000"/>
                </a:solidFill>
              </a:rPr>
              <a:t>2.7</a:t>
            </a:r>
            <a:r>
              <a:rPr lang="en-US" sz="2000" b="1" baseline="30000">
                <a:solidFill>
                  <a:srgbClr val="FF0000"/>
                </a:solidFill>
              </a:rPr>
              <a:t>o</a:t>
            </a:r>
            <a:r>
              <a:rPr lang="en-US" sz="2000" b="1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66575" name="Line 12"/>
          <p:cNvSpPr>
            <a:spLocks noChangeShapeType="1"/>
          </p:cNvSpPr>
          <p:nvPr/>
        </p:nvSpPr>
        <p:spPr bwMode="auto">
          <a:xfrm>
            <a:off x="2028825" y="5784850"/>
            <a:ext cx="4735513" cy="55563"/>
          </a:xfrm>
          <a:prstGeom prst="line">
            <a:avLst/>
          </a:prstGeom>
          <a:noFill/>
          <a:ln w="50800">
            <a:solidFill>
              <a:schemeClr val="folHlink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6" name="Line 13"/>
          <p:cNvSpPr>
            <a:spLocks noChangeShapeType="1"/>
          </p:cNvSpPr>
          <p:nvPr/>
        </p:nvSpPr>
        <p:spPr bwMode="auto">
          <a:xfrm>
            <a:off x="6778625" y="5522913"/>
            <a:ext cx="0" cy="698500"/>
          </a:xfrm>
          <a:prstGeom prst="line">
            <a:avLst/>
          </a:prstGeom>
          <a:noFill/>
          <a:ln w="50800">
            <a:solidFill>
              <a:schemeClr val="folHlink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903E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10006</TotalTime>
  <Words>1760</Words>
  <Application>Microsoft Macintosh PowerPoint</Application>
  <PresentationFormat>Custom</PresentationFormat>
  <Paragraphs>594</Paragraphs>
  <Slides>70</Slides>
  <Notes>58</Notes>
  <HiddenSlides>0</HiddenSlides>
  <MMClips>3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4" baseType="lpstr">
      <vt:lpstr>blank</vt:lpstr>
      <vt:lpstr>Blank Presentation</vt:lpstr>
      <vt:lpstr>1_blank</vt:lpstr>
      <vt:lpstr>Image</vt:lpstr>
      <vt:lpstr>Why are we here? Origin of Universe and Ourselves</vt:lpstr>
      <vt:lpstr>PowerPoint Presentation</vt:lpstr>
      <vt:lpstr>v</vt:lpstr>
      <vt:lpstr>Andromeda</vt:lpstr>
      <vt:lpstr>Hubble Deep Field</vt:lpstr>
      <vt:lpstr>Hubble Deep Field</vt:lpstr>
      <vt:lpstr>Hubble’s Law: Expansion of the Universe</vt:lpstr>
      <vt:lpstr>Expansion of Universe</vt:lpstr>
      <vt:lpstr>Temperature of Universe</vt:lpstr>
      <vt:lpstr> </vt:lpstr>
      <vt:lpstr>Elementary Particles</vt:lpstr>
      <vt:lpstr>Quark Model</vt:lpstr>
      <vt:lpstr>Unification of Forces</vt:lpstr>
      <vt:lpstr>Unification of Forces</vt:lpstr>
      <vt:lpstr>Unification of Forces</vt:lpstr>
      <vt:lpstr>Hubble Deep Field</vt:lpstr>
      <vt:lpstr>Structure of DNA</vt:lpstr>
      <vt:lpstr>Symmetry Breaking</vt:lpstr>
      <vt:lpstr>The Beginning</vt:lpstr>
      <vt:lpstr>PowerPoint Presentation</vt:lpstr>
      <vt:lpstr>CERN and LHC in Geneva</vt:lpstr>
      <vt:lpstr>PowerPoint Presentation</vt:lpstr>
      <vt:lpstr>CMS Collaboration (1993 ~)</vt:lpstr>
      <vt:lpstr>CMS</vt:lpstr>
      <vt:lpstr>CMS Barrel Yoke</vt:lpstr>
      <vt:lpstr>Installing muon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Cosmic Pie Chart</vt:lpstr>
      <vt:lpstr>PowerPoint Presentation</vt:lpstr>
      <vt:lpstr>XENON100 Detector</vt:lpstr>
      <vt:lpstr>PowerPoint Presentation</vt:lpstr>
      <vt:lpstr>XENON 1T at Gran Sasso</vt:lpstr>
      <vt:lpstr>PowerPoint Presentation</vt:lpstr>
      <vt:lpstr>Organic Polymers (4.5B  4B years)</vt:lpstr>
      <vt:lpstr>RNA Word　(4B  3.5B years ago)</vt:lpstr>
      <vt:lpstr>Eukaryote (〜2B years ago)</vt:lpstr>
      <vt:lpstr>How to observe the “Origin of Life”</vt:lpstr>
      <vt:lpstr>PowerPoint Presentation</vt:lpstr>
      <vt:lpstr>PowerPoint Presentation</vt:lpstr>
      <vt:lpstr>Gold nano particle (40nm)  attached to Transferrin Receptor (TfR) on Cancer Cell</vt:lpstr>
      <vt:lpstr>Arisaka’s Campus-wide Collaborations  on High-Speed Bio-imaging </vt:lpstr>
      <vt:lpstr>PowerPoint Presentation</vt:lpstr>
      <vt:lpstr>Brain    　Universe</vt:lpstr>
      <vt:lpstr>Ca2+ Signal in cultivated Rat’s Brain </vt:lpstr>
      <vt:lpstr>Assembly of cortical circuits during development</vt:lpstr>
      <vt:lpstr>Human Eyes</vt:lpstr>
      <vt:lpstr>How can I recognize a woman so far away?</vt:lpstr>
      <vt:lpstr>PowerPoint Presentation</vt:lpstr>
      <vt:lpstr>PowerPoint Presentation</vt:lpstr>
      <vt:lpstr>In vivo calcium imaging of Barrel Cortex of Mouse</vt:lpstr>
      <vt:lpstr>In vivo calcium imaging of Barrel Cortex of Mouse</vt:lpstr>
      <vt:lpstr>Origin of the Brain</vt:lpstr>
      <vt:lpstr>Activity of (excitatory) pyramidal neurons in CA1 depends on rat’s position: place cells</vt:lpstr>
      <vt:lpstr>Learning and Memory by Hippocampus </vt:lpstr>
      <vt:lpstr>Virtual Reality Experiment on Awake Rats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Arisaka - UHECR</dc:title>
  <dc:creator>Katsushi Arisaka</dc:creator>
  <cp:lastModifiedBy>Katsushi Arisaka</cp:lastModifiedBy>
  <cp:revision>401</cp:revision>
  <dcterms:created xsi:type="dcterms:W3CDTF">2010-06-22T19:02:23Z</dcterms:created>
  <dcterms:modified xsi:type="dcterms:W3CDTF">2012-11-27T23:54:25Z</dcterms:modified>
</cp:coreProperties>
</file>