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1822" r:id="rId2"/>
    <p:sldId id="2650" r:id="rId3"/>
    <p:sldId id="2715" r:id="rId4"/>
    <p:sldId id="2569" r:id="rId5"/>
    <p:sldId id="2635" r:id="rId6"/>
    <p:sldId id="2593" r:id="rId7"/>
    <p:sldId id="2430" r:id="rId8"/>
    <p:sldId id="2431" r:id="rId9"/>
    <p:sldId id="2432" r:id="rId10"/>
    <p:sldId id="2511" r:id="rId11"/>
    <p:sldId id="2718" r:id="rId12"/>
    <p:sldId id="2528" r:id="rId13"/>
    <p:sldId id="2717" r:id="rId14"/>
    <p:sldId id="2719" r:id="rId15"/>
    <p:sldId id="2529" r:id="rId16"/>
    <p:sldId id="2712" r:id="rId17"/>
    <p:sldId id="2423" r:id="rId18"/>
    <p:sldId id="2425" r:id="rId19"/>
    <p:sldId id="2429" r:id="rId20"/>
    <p:sldId id="2607" r:id="rId21"/>
    <p:sldId id="2608" r:id="rId22"/>
    <p:sldId id="2641" r:id="rId23"/>
    <p:sldId id="2604" r:id="rId24"/>
    <p:sldId id="2711" r:id="rId25"/>
    <p:sldId id="2566" r:id="rId26"/>
    <p:sldId id="2567" r:id="rId27"/>
    <p:sldId id="2447" r:id="rId28"/>
    <p:sldId id="2642" r:id="rId29"/>
    <p:sldId id="2638" r:id="rId30"/>
    <p:sldId id="2586" r:id="rId31"/>
    <p:sldId id="2448" r:id="rId32"/>
    <p:sldId id="2535" r:id="rId33"/>
    <p:sldId id="2668" r:id="rId34"/>
    <p:sldId id="2720" r:id="rId35"/>
    <p:sldId id="2643" r:id="rId36"/>
    <p:sldId id="2579" r:id="rId37"/>
    <p:sldId id="2664" r:id="rId38"/>
    <p:sldId id="2665" r:id="rId39"/>
    <p:sldId id="2580" r:id="rId40"/>
    <p:sldId id="2666" r:id="rId41"/>
    <p:sldId id="2728" r:id="rId42"/>
    <p:sldId id="2727" r:id="rId43"/>
    <p:sldId id="2644" r:id="rId44"/>
    <p:sldId id="2269" r:id="rId45"/>
    <p:sldId id="2267" r:id="rId46"/>
    <p:sldId id="2272" r:id="rId47"/>
    <p:sldId id="2654" r:id="rId48"/>
    <p:sldId id="2669" r:id="rId49"/>
    <p:sldId id="2670" r:id="rId50"/>
    <p:sldId id="2573" r:id="rId51"/>
    <p:sldId id="2278" r:id="rId52"/>
    <p:sldId id="2616" r:id="rId53"/>
    <p:sldId id="2398" r:id="rId54"/>
    <p:sldId id="2656" r:id="rId55"/>
    <p:sldId id="2282" r:id="rId56"/>
    <p:sldId id="2679" r:id="rId57"/>
    <p:sldId id="2646" r:id="rId58"/>
    <p:sldId id="2629" r:id="rId59"/>
    <p:sldId id="2655" r:id="rId60"/>
    <p:sldId id="2613" r:id="rId61"/>
    <p:sldId id="2628" r:id="rId62"/>
    <p:sldId id="2676" r:id="rId63"/>
    <p:sldId id="2572" r:id="rId64"/>
    <p:sldId id="2714" r:id="rId65"/>
    <p:sldId id="2721" r:id="rId66"/>
    <p:sldId id="2515" r:id="rId67"/>
    <p:sldId id="2709" r:id="rId68"/>
    <p:sldId id="2517" r:id="rId69"/>
    <p:sldId id="2518" r:id="rId70"/>
    <p:sldId id="2519" r:id="rId71"/>
    <p:sldId id="2520" r:id="rId72"/>
    <p:sldId id="2521" r:id="rId73"/>
    <p:sldId id="2522" r:id="rId74"/>
    <p:sldId id="2713" r:id="rId75"/>
    <p:sldId id="2658" r:id="rId76"/>
    <p:sldId id="2730" r:id="rId77"/>
    <p:sldId id="2659" r:id="rId78"/>
    <p:sldId id="2661" r:id="rId79"/>
    <p:sldId id="2729" r:id="rId80"/>
    <p:sldId id="2662" r:id="rId81"/>
    <p:sldId id="2394" r:id="rId82"/>
    <p:sldId id="2692" r:id="rId83"/>
    <p:sldId id="2693" r:id="rId84"/>
    <p:sldId id="2699" r:id="rId85"/>
    <p:sldId id="2215" r:id="rId86"/>
    <p:sldId id="2701" r:id="rId87"/>
    <p:sldId id="2702" r:id="rId88"/>
    <p:sldId id="2703" r:id="rId89"/>
    <p:sldId id="2704" r:id="rId90"/>
    <p:sldId id="2696" r:id="rId91"/>
    <p:sldId id="2689" r:id="rId92"/>
    <p:sldId id="2118" r:id="rId93"/>
    <p:sldId id="2690" r:id="rId94"/>
    <p:sldId id="2691" r:id="rId95"/>
    <p:sldId id="2610" r:id="rId96"/>
    <p:sldId id="2706" r:id="rId97"/>
    <p:sldId id="2315" r:id="rId98"/>
    <p:sldId id="2383" r:id="rId99"/>
  </p:sldIdLst>
  <p:sldSz cx="9601200" cy="7315200"/>
  <p:notesSz cx="7007225" cy="92884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24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096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668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40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704111B-364F-6A4A-BE27-FDE7F95BBCE0}">
          <p14:sldIdLst>
            <p14:sldId id="1822"/>
            <p14:sldId id="2650"/>
            <p14:sldId id="2715"/>
          </p14:sldIdLst>
        </p14:section>
        <p14:section name="Astronmical Observations" id="{D87A2FA1-9E40-8F43-80FD-984B82FDDD8C}">
          <p14:sldIdLst>
            <p14:sldId id="2569"/>
            <p14:sldId id="2635"/>
            <p14:sldId id="2593"/>
            <p14:sldId id="2430"/>
            <p14:sldId id="2431"/>
            <p14:sldId id="2432"/>
          </p14:sldIdLst>
        </p14:section>
        <p14:section name="Wimpzilla" id="{75121F12-DD51-DD4A-9837-31DFEA75B990}">
          <p14:sldIdLst>
            <p14:sldId id="2511"/>
            <p14:sldId id="2718"/>
            <p14:sldId id="2528"/>
            <p14:sldId id="2717"/>
            <p14:sldId id="2719"/>
            <p14:sldId id="2529"/>
          </p14:sldIdLst>
        </p14:section>
        <p14:section name="Particle Physics" id="{43204C94-6AB9-8349-B022-BD9545D76428}">
          <p14:sldIdLst>
            <p14:sldId id="2712"/>
            <p14:sldId id="2423"/>
            <p14:sldId id="2425"/>
            <p14:sldId id="2429"/>
            <p14:sldId id="2607"/>
            <p14:sldId id="2608"/>
            <p14:sldId id="2641"/>
            <p14:sldId id="2604"/>
            <p14:sldId id="2711"/>
            <p14:sldId id="2566"/>
            <p14:sldId id="2567"/>
            <p14:sldId id="2447"/>
            <p14:sldId id="2642"/>
            <p14:sldId id="2638"/>
          </p14:sldIdLst>
        </p14:section>
        <p14:section name="LHC" id="{2238D514-1DFB-AF4E-986C-65A26C4AFBE4}">
          <p14:sldIdLst>
            <p14:sldId id="2586"/>
            <p14:sldId id="2448"/>
            <p14:sldId id="2535"/>
            <p14:sldId id="2668"/>
            <p14:sldId id="2720"/>
          </p14:sldIdLst>
        </p14:section>
        <p14:section name="Indirect Detection" id="{64F68C0F-732F-8C44-90E6-B03EC2CA50A2}">
          <p14:sldIdLst>
            <p14:sldId id="2643"/>
            <p14:sldId id="2579"/>
            <p14:sldId id="2664"/>
            <p14:sldId id="2665"/>
            <p14:sldId id="2580"/>
            <p14:sldId id="2666"/>
            <p14:sldId id="2728"/>
            <p14:sldId id="2727"/>
          </p14:sldIdLst>
        </p14:section>
        <p14:section name="Direct Detection" id="{A5AFC0C3-BC0E-FA44-9683-4B131144C0A1}">
          <p14:sldIdLst>
            <p14:sldId id="2644"/>
            <p14:sldId id="2269"/>
            <p14:sldId id="2267"/>
            <p14:sldId id="2272"/>
            <p14:sldId id="2654"/>
            <p14:sldId id="2669"/>
            <p14:sldId id="2670"/>
            <p14:sldId id="2573"/>
            <p14:sldId id="2278"/>
            <p14:sldId id="2616"/>
            <p14:sldId id="2398"/>
            <p14:sldId id="2656"/>
            <p14:sldId id="2282"/>
            <p14:sldId id="2679"/>
            <p14:sldId id="2646"/>
            <p14:sldId id="2629"/>
            <p14:sldId id="2655"/>
            <p14:sldId id="2613"/>
            <p14:sldId id="2628"/>
            <p14:sldId id="2676"/>
            <p14:sldId id="2572"/>
            <p14:sldId id="2714"/>
            <p14:sldId id="2721"/>
          </p14:sldIdLst>
        </p14:section>
        <p14:section name="Extra Dimensions" id="{DE896C98-A047-3D4D-9265-97C32008B1A3}">
          <p14:sldIdLst>
            <p14:sldId id="2515"/>
            <p14:sldId id="2709"/>
            <p14:sldId id="2517"/>
            <p14:sldId id="2518"/>
            <p14:sldId id="2519"/>
            <p14:sldId id="2520"/>
            <p14:sldId id="2521"/>
            <p14:sldId id="2522"/>
          </p14:sldIdLst>
        </p14:section>
        <p14:section name="Axion" id="{BFBE88CD-8ACC-1141-9D60-F5AC85FBC9C6}">
          <p14:sldIdLst>
            <p14:sldId id="2713"/>
            <p14:sldId id="2658"/>
            <p14:sldId id="2730"/>
            <p14:sldId id="2659"/>
            <p14:sldId id="2661"/>
            <p14:sldId id="2729"/>
            <p14:sldId id="2662"/>
          </p14:sldIdLst>
        </p14:section>
        <p14:section name="Future Prospects" id="{155E4313-87D9-8148-835B-075E02BAE485}">
          <p14:sldIdLst>
            <p14:sldId id="2394"/>
            <p14:sldId id="2692"/>
            <p14:sldId id="2693"/>
            <p14:sldId id="2699"/>
            <p14:sldId id="2215"/>
            <p14:sldId id="2701"/>
            <p14:sldId id="2702"/>
            <p14:sldId id="2703"/>
            <p14:sldId id="2704"/>
            <p14:sldId id="2696"/>
            <p14:sldId id="2689"/>
            <p14:sldId id="2118"/>
            <p14:sldId id="2690"/>
            <p14:sldId id="2691"/>
            <p14:sldId id="2610"/>
            <p14:sldId id="2706"/>
          </p14:sldIdLst>
        </p14:section>
        <p14:section name="SUMMARY" id="{DC5227F1-AC5F-FA47-B059-019ED3C4F3F4}">
          <p14:sldIdLst>
            <p14:sldId id="2315"/>
            <p14:sldId id="23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D88BB"/>
    <a:srgbClr val="FF00FF"/>
    <a:srgbClr val="7AFFF6"/>
    <a:srgbClr val="2AC7F9"/>
    <a:srgbClr val="D96E31"/>
    <a:srgbClr val="A73135"/>
    <a:srgbClr val="1DE5F9"/>
    <a:srgbClr val="FFDDEA"/>
    <a:srgbClr val="FFACD5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9684" autoAdjust="0"/>
  </p:normalViewPr>
  <p:slideViewPr>
    <p:cSldViewPr>
      <p:cViewPr varScale="1">
        <p:scale>
          <a:sx n="163" d="100"/>
          <a:sy n="163" d="100"/>
        </p:scale>
        <p:origin x="-368" y="-32"/>
      </p:cViewPr>
      <p:guideLst>
        <p:guide orient="horz" pos="2304"/>
        <p:guide pos="3024"/>
      </p:guideLst>
    </p:cSldViewPr>
  </p:slideViewPr>
  <p:outlineViewPr>
    <p:cViewPr>
      <p:scale>
        <a:sx n="33" d="100"/>
        <a:sy n="33" d="100"/>
      </p:scale>
      <p:origin x="0" y="1896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23744"/>
    </p:cViewPr>
  </p:sorterViewPr>
  <p:notesViewPr>
    <p:cSldViewPr>
      <p:cViewPr varScale="1">
        <p:scale>
          <a:sx n="61" d="100"/>
          <a:sy n="61" d="100"/>
        </p:scale>
        <p:origin x="-2480" y="-64"/>
      </p:cViewPr>
      <p:guideLst>
        <p:guide orient="horz" pos="2926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0.xml"/><Relationship Id="rId2" Type="http://schemas.openxmlformats.org/officeDocument/2006/relationships/slide" Target="slides/slide35.xml"/><Relationship Id="rId3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A425F544-88F2-A143-A418-4373D74950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80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6913"/>
            <a:ext cx="457200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848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19260B25-7146-4644-8C6C-83BBEDCFCA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939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24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096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668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40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3965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56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549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342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6DF3044-B0FF-0A43-BE45-25C9A1F2D362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86BC795-2B05-AC4D-90CC-F7303DC3F82C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04782A-C0E2-0E45-89BB-AAA42A424D0C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788" y="698500"/>
            <a:ext cx="4570412" cy="3482975"/>
          </a:xfrm>
          <a:solidFill>
            <a:srgbClr val="FFFFFF"/>
          </a:solidFill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77351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800" tIns="45899" rIns="91800" bIns="45899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72F8E-DEF9-3445-8B17-C6810C238E05}" type="slidenum">
              <a:rPr lang="en-US"/>
              <a:pPr/>
              <a:t>16</a:t>
            </a:fld>
            <a:endParaRPr lang="en-US"/>
          </a:p>
        </p:txBody>
      </p:sp>
      <p:sp>
        <p:nvSpPr>
          <p:cNvPr id="36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5668E6-69FC-624D-9C3E-AF696C8997BA}" type="slidenum">
              <a:rPr lang="en-US"/>
              <a:pPr/>
              <a:t>17</a:t>
            </a:fld>
            <a:endParaRPr lang="en-US"/>
          </a:p>
        </p:txBody>
      </p:sp>
      <p:sp>
        <p:nvSpPr>
          <p:cNvPr id="37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F4FB98-AF6F-CC49-AB5B-0A1E5CCBAD29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788" y="695325"/>
            <a:ext cx="4570412" cy="3482975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804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A33D2E-7D1B-6B43-AA96-19443FC68A6E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5550" y="703263"/>
            <a:ext cx="4552950" cy="347027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24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16" indent="-275237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0948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327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706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085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464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2844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222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3F242A-7FD3-0249-B1EB-4FA7A61D5210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16" indent="-275237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0948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327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706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085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464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2844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222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03F0A7-43C6-734F-A5A1-6794CFA46BBD}" type="slidenum">
              <a:rPr lang="en-US" sz="1300">
                <a:latin typeface="Times New Roman" charset="0"/>
              </a:rPr>
              <a:pPr eaLnBrk="1" hangingPunct="1"/>
              <a:t>26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CE1E03-E7F7-7748-B3DB-AF760C7B9981}" type="slidenum">
              <a:rPr lang="en-US" sz="1300"/>
              <a:pPr/>
              <a:t>30</a:t>
            </a:fld>
            <a:endParaRPr 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16" indent="-275237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0948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327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706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085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464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2844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222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95CB61-C1CF-8241-AFD2-DDA10B53425A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788" y="695325"/>
            <a:ext cx="4570412" cy="3482975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9"/>
            <a:ext cx="5139848" cy="41804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CE1E03-E7F7-7748-B3DB-AF760C7B9981}" type="slidenum">
              <a:rPr lang="en-US" sz="1300"/>
              <a:pPr/>
              <a:t>35</a:t>
            </a:fld>
            <a:endParaRPr lang="en-US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D2D3DA-213B-49BF-B034-2D4B9D0D934C}" type="slidenum">
              <a:rPr lang="en-US" smtClean="0">
                <a:latin typeface="Arial" pitchFamily="34" charset="0"/>
              </a:rPr>
              <a:pPr>
                <a:defRPr/>
              </a:pPr>
              <a:t>36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4754" name="Rectangle 7"/>
          <p:cNvSpPr txBox="1">
            <a:spLocks noGrp="1"/>
          </p:cNvSpPr>
          <p:nvPr/>
        </p:nvSpPr>
        <p:spPr bwMode="auto">
          <a:xfrm>
            <a:off x="3970458" y="8824655"/>
            <a:ext cx="3036768" cy="46380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3112" tIns="46556" rIns="93112" bIns="46556" anchor="b"/>
          <a:lstStyle/>
          <a:p>
            <a:pPr algn="r"/>
            <a:fld id="{6AADFB95-7817-49AB-AC9F-5B40D2C542D2}" type="slidenum">
              <a:rPr lang="en-US" sz="1200">
                <a:solidFill>
                  <a:srgbClr val="000000"/>
                </a:solidFill>
                <a:latin typeface="Gill Sans"/>
                <a:sym typeface="Gill Sans"/>
              </a:rPr>
              <a:pPr algn="r"/>
              <a:t>36</a:t>
            </a:fld>
            <a:endParaRPr lang="en-US" sz="120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/>
          </p:cNvSpPr>
          <p:nvPr>
            <p:ph type="body" idx="1"/>
          </p:nvPr>
        </p:nvSpPr>
        <p:spPr>
          <a:xfrm>
            <a:off x="933689" y="4412328"/>
            <a:ext cx="5139848" cy="4178886"/>
          </a:xfrm>
          <a:noFill/>
          <a:ln/>
        </p:spPr>
        <p:txBody>
          <a:bodyPr/>
          <a:lstStyle/>
          <a:p>
            <a:pPr marL="232444" indent="-232444"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CCB3C0-B5C2-44AC-97EB-FE609BA2D085}" type="slidenum">
              <a:rPr lang="en-US" smtClean="0">
                <a:latin typeface="Arial" pitchFamily="34" charset="0"/>
              </a:rPr>
              <a:pPr>
                <a:defRPr/>
              </a:pPr>
              <a:t>39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2882" name="Rectangle 7"/>
          <p:cNvSpPr txBox="1">
            <a:spLocks noGrp="1"/>
          </p:cNvSpPr>
          <p:nvPr/>
        </p:nvSpPr>
        <p:spPr bwMode="auto">
          <a:xfrm>
            <a:off x="3970458" y="8824655"/>
            <a:ext cx="3036768" cy="46380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3112" tIns="46556" rIns="93112" bIns="46556" anchor="b"/>
          <a:lstStyle/>
          <a:p>
            <a:pPr algn="r"/>
            <a:fld id="{FF9865AD-B67D-4171-A795-FC9571D85086}" type="slidenum">
              <a:rPr lang="en-US" sz="1200">
                <a:solidFill>
                  <a:srgbClr val="000000"/>
                </a:solidFill>
                <a:latin typeface="Gill Sans"/>
                <a:sym typeface="Gill Sans"/>
              </a:rPr>
              <a:pPr algn="r"/>
              <a:t>39</a:t>
            </a:fld>
            <a:endParaRPr lang="en-US" sz="120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/>
          </p:cNvSpPr>
          <p:nvPr>
            <p:ph type="body" idx="1"/>
          </p:nvPr>
        </p:nvSpPr>
        <p:spPr>
          <a:xfrm>
            <a:off x="933689" y="4412328"/>
            <a:ext cx="5139848" cy="4178886"/>
          </a:xfrm>
          <a:noFill/>
          <a:ln/>
        </p:spPr>
        <p:txBody>
          <a:bodyPr/>
          <a:lstStyle/>
          <a:p>
            <a:pPr marL="232444" indent="-232444"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969142" y="8822432"/>
            <a:ext cx="3036464" cy="46442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063" tIns="46531" rIns="93063" bIns="46531" anchor="b"/>
          <a:lstStyle/>
          <a:p>
            <a:pPr algn="r">
              <a:defRPr/>
            </a:pPr>
            <a:fld id="{E62A6F0D-23B0-47D3-8264-3D18867FAF4F}" type="slidenum">
              <a:rPr lang="en-US" sz="1300">
                <a:cs typeface="+mn-cs"/>
              </a:rPr>
              <a:pPr algn="r">
                <a:defRPr/>
              </a:pPr>
              <a:t>42</a:t>
            </a:fld>
            <a:endParaRPr lang="en-US" sz="1300" dirty="0">
              <a:cs typeface="+mn-cs"/>
            </a:endParaRPr>
          </a:p>
        </p:txBody>
      </p:sp>
      <p:sp>
        <p:nvSpPr>
          <p:cNvPr id="71683" name="Rectangle 7"/>
          <p:cNvSpPr txBox="1">
            <a:spLocks noGrp="1"/>
          </p:cNvSpPr>
          <p:nvPr/>
        </p:nvSpPr>
        <p:spPr bwMode="auto">
          <a:xfrm>
            <a:off x="3970764" y="8824044"/>
            <a:ext cx="3036464" cy="46442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3063" tIns="46531" rIns="93063" bIns="46531" anchor="b"/>
          <a:lstStyle/>
          <a:p>
            <a:pPr algn="r"/>
            <a:fld id="{122EB3AD-B1B8-4654-A5A3-CAEB2B3BDBCF}" type="slidenum">
              <a:rPr lang="en-US" sz="1300">
                <a:solidFill>
                  <a:srgbClr val="000000"/>
                </a:solidFill>
                <a:latin typeface="Gill Sans"/>
                <a:sym typeface="Gill Sans"/>
              </a:rPr>
              <a:pPr algn="r"/>
              <a:t>42</a:t>
            </a:fld>
            <a:endParaRPr lang="en-US" sz="1300" dirty="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/>
          </p:cNvSpPr>
          <p:nvPr>
            <p:ph type="body" idx="1"/>
          </p:nvPr>
        </p:nvSpPr>
        <p:spPr>
          <a:xfrm>
            <a:off x="934299" y="4412022"/>
            <a:ext cx="5138631" cy="4179809"/>
          </a:xfrm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CE1E03-E7F7-7748-B3DB-AF760C7B9981}" type="slidenum">
              <a:rPr lang="en-US" sz="1300"/>
              <a:pPr/>
              <a:t>43</a:t>
            </a:fld>
            <a:endParaRPr lang="en-US" sz="13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71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78C9680-EAA5-1243-93D5-375D20AE5F22}" type="slidenum">
              <a:rPr lang="en-US" sz="1300">
                <a:latin typeface="Times New Roman" charset="0"/>
              </a:rPr>
              <a:pPr eaLnBrk="1" hangingPunct="1"/>
              <a:t>44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34365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070B0B-81BA-594F-A474-3F7D367BB85D}" type="slidenum">
              <a:rPr lang="en-US" sz="1300">
                <a:latin typeface="Times New Roman" charset="0"/>
              </a:rPr>
              <a:pPr eaLnBrk="1" hangingPunct="1"/>
              <a:t>45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6619A-8528-2E40-B757-FA75C4D7EE38}" type="slidenum">
              <a:rPr lang="en-US"/>
              <a:pPr/>
              <a:t>48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788" y="696913"/>
            <a:ext cx="4572000" cy="34829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297" y="4412655"/>
            <a:ext cx="5138632" cy="417949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6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366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59011E4-31ED-0F42-85BA-A267D12F4D40}" type="slidenum">
              <a:rPr lang="en-US" sz="1300">
                <a:latin typeface="Times New Roman" charset="0"/>
              </a:rPr>
              <a:pPr eaLnBrk="1" hangingPunct="1"/>
              <a:t>51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77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977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A777D0-4A5C-7B4D-966A-287E95A9C071}" type="slidenum">
              <a:rPr lang="en-US" sz="1300">
                <a:latin typeface="Times New Roman" charset="0"/>
              </a:rPr>
              <a:pPr eaLnBrk="1" hangingPunct="1"/>
              <a:t>52</a:t>
            </a:fld>
            <a:endParaRPr lang="en-US" sz="1300">
              <a:latin typeface="Times New Roman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415739" y="890759"/>
            <a:ext cx="4166623" cy="32067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084" tIns="44042" rIns="88084" bIns="4404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8612" name="Text Box 2"/>
          <p:cNvSpPr>
            <a:spLocks noGrp="1" noChangeArrowheads="1"/>
          </p:cNvSpPr>
          <p:nvPr>
            <p:ph type="body"/>
          </p:nvPr>
        </p:nvSpPr>
        <p:spPr>
          <a:xfrm>
            <a:off x="933689" y="4412328"/>
            <a:ext cx="5139848" cy="42725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11DE6D-C052-BA4C-BF6A-D4C5520F24C6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6913"/>
            <a:ext cx="4568825" cy="348297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27" y="4412328"/>
            <a:ext cx="5605172" cy="41788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593D90-2B97-4544-A3FD-D03694A71284}" type="slidenum">
              <a:rPr lang="es-ES"/>
              <a:pPr/>
              <a:t>60</a:t>
            </a:fld>
            <a:endParaRPr lang="es-ES"/>
          </a:p>
        </p:txBody>
      </p:sp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7613" y="706438"/>
            <a:ext cx="4570412" cy="3481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428" y="4411848"/>
            <a:ext cx="5606369" cy="418015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66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68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6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366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B4CD04-9D8A-0643-BBED-304377F140BC}" type="slidenum">
              <a:rPr lang="en-US" sz="1300">
                <a:latin typeface="Times New Roman" charset="0"/>
              </a:rPr>
              <a:pPr eaLnBrk="1" hangingPunct="1"/>
              <a:t>81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7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6719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16B04C-8D8D-AE48-A609-00419744D279}" type="slidenum">
              <a:rPr lang="en-US" sz="1300">
                <a:latin typeface="Times New Roman" charset="0"/>
              </a:rPr>
              <a:pPr eaLnBrk="1" hangingPunct="1"/>
              <a:t>91</a:t>
            </a:fld>
            <a:endParaRPr lang="en-US" sz="1300">
              <a:latin typeface="Times New Roman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60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0602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C8552C-69D0-B241-9CB5-8E3530F130D0}" type="slidenum">
              <a:rPr lang="en-US" sz="1300">
                <a:solidFill>
                  <a:srgbClr val="000000"/>
                </a:solidFill>
              </a:rPr>
              <a:pPr eaLnBrk="1" hangingPunct="1"/>
              <a:t>92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4FF290-3649-B04F-8F26-5874621255E7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03443-3937-0541-B085-815B8FE98E8E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97A696-F65A-3E42-A78F-A185AB275C8E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2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5325"/>
            <a:ext cx="4572000" cy="34845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80423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72F8E-DEF9-3445-8B17-C6810C238E05}" type="slidenum">
              <a:rPr lang="en-US"/>
              <a:pPr/>
              <a:t>11</a:t>
            </a:fld>
            <a:endParaRPr lang="en-US"/>
          </a:p>
        </p:txBody>
      </p:sp>
      <p:sp>
        <p:nvSpPr>
          <p:cNvPr id="36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847A86-93D9-E143-BA0D-801BFD4CFE69}" type="slidenum">
              <a:rPr lang="en-US" sz="1300">
                <a:latin typeface="Times New Roman" charset="0"/>
              </a:rPr>
              <a:pPr eaLnBrk="1" hangingPunct="1"/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5325"/>
            <a:ext cx="4572000" cy="3484563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804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741" tIns="45869" rIns="91741" bIns="45869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B96BB-08F7-2745-88A0-EDE8F888E7EF}" type="slidenum">
              <a:rPr lang="en-US"/>
              <a:pPr/>
              <a:t>13</a:t>
            </a:fld>
            <a:endParaRPr lang="en-US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73" y="414497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6793" indent="0" algn="ctr">
              <a:buNone/>
              <a:defRPr/>
            </a:lvl2pPr>
            <a:lvl3pPr marL="913586" indent="0" algn="ctr">
              <a:buNone/>
              <a:defRPr/>
            </a:lvl3pPr>
            <a:lvl4pPr marL="1370377" indent="0" algn="ctr">
              <a:buNone/>
              <a:defRPr/>
            </a:lvl4pPr>
            <a:lvl5pPr marL="1827172" indent="0" algn="ctr">
              <a:buNone/>
              <a:defRPr/>
            </a:lvl5pPr>
            <a:lvl6pPr marL="2283965" indent="0" algn="ctr">
              <a:buNone/>
              <a:defRPr/>
            </a:lvl6pPr>
            <a:lvl7pPr marL="2740756" indent="0" algn="ctr">
              <a:buNone/>
              <a:defRPr/>
            </a:lvl7pPr>
            <a:lvl8pPr marL="3197549" indent="0" algn="ctr">
              <a:buNone/>
              <a:defRPr/>
            </a:lvl8pPr>
            <a:lvl9pPr marL="365434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031E1-95F3-E84D-877B-C2D8267480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8069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3E5AD-B741-B940-9A72-69057A0A27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8199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1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2804A-351B-E74A-A0F1-0B8BF56D05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1525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310E0-1884-FF4E-85BF-4BC2D4D23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9260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325120"/>
            <a:ext cx="816102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090" y="1813561"/>
            <a:ext cx="4000500" cy="479382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80610" y="1813561"/>
            <a:ext cx="4000500" cy="4793826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Feng </a:t>
            </a:r>
            <a:fld id="{ECC4A7FD-6C78-834D-85AF-8411151BD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7785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D3D467DE-AB13-0D4F-9F2F-87E416F363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5331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aseline="0">
                <a:solidFill>
                  <a:srgbClr val="0070C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C264C-8C53-6242-8D04-0D618C7347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1492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3" indent="0">
              <a:buNone/>
              <a:defRPr sz="1800"/>
            </a:lvl2pPr>
            <a:lvl3pPr marL="913586" indent="0">
              <a:buNone/>
              <a:defRPr sz="1600"/>
            </a:lvl3pPr>
            <a:lvl4pPr marL="1370377" indent="0">
              <a:buNone/>
              <a:defRPr sz="1400"/>
            </a:lvl4pPr>
            <a:lvl5pPr marL="1827172" indent="0">
              <a:buNone/>
              <a:defRPr sz="1400"/>
            </a:lvl5pPr>
            <a:lvl6pPr marL="2283965" indent="0">
              <a:buNone/>
              <a:defRPr sz="1400"/>
            </a:lvl6pPr>
            <a:lvl7pPr marL="2740756" indent="0">
              <a:buNone/>
              <a:defRPr sz="1400"/>
            </a:lvl7pPr>
            <a:lvl8pPr marL="3197549" indent="0">
              <a:buNone/>
              <a:defRPr sz="1400"/>
            </a:lvl8pPr>
            <a:lvl9pPr marL="365434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DCA9C-30C7-A443-9397-C440271703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5004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3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BC4A1-B778-BC45-8FF4-09948696A4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7229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4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2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10" y="163672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10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EC763-EC3F-8E45-8DB4-E0B2961F97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59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7BAE4-27AC-F04B-8F03-515141F5F0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7217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97E845-A38E-8245-846D-4585EF292F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4273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5" y="290524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35" y="153036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87430-0AEE-0144-A690-CD7236BAB4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9849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6793" indent="0">
              <a:buNone/>
              <a:defRPr sz="2700"/>
            </a:lvl2pPr>
            <a:lvl3pPr marL="913586" indent="0">
              <a:buNone/>
              <a:defRPr sz="2400"/>
            </a:lvl3pPr>
            <a:lvl4pPr marL="1370377" indent="0">
              <a:buNone/>
              <a:defRPr sz="2000"/>
            </a:lvl4pPr>
            <a:lvl5pPr marL="1827172" indent="0">
              <a:buNone/>
              <a:defRPr sz="2000"/>
            </a:lvl5pPr>
            <a:lvl6pPr marL="2283965" indent="0">
              <a:buNone/>
              <a:defRPr sz="2000"/>
            </a:lvl6pPr>
            <a:lvl7pPr marL="2740756" indent="0">
              <a:buNone/>
              <a:defRPr sz="2000"/>
            </a:lvl7pPr>
            <a:lvl8pPr marL="3197549" indent="0">
              <a:buNone/>
              <a:defRPr sz="2000"/>
            </a:lvl8pPr>
            <a:lvl9pPr marL="3654342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34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A1AF1-7D8D-F741-96E5-92770C7274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162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32946A"/>
                </a:solidFill>
              </a:defRPr>
            </a:lvl1pPr>
          </a:lstStyle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32946A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32946A"/>
                </a:solidFill>
              </a:defRPr>
            </a:lvl1pPr>
          </a:lstStyle>
          <a:p>
            <a:fld id="{24984BA3-0FAA-9C45-86F3-9897ED2527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solidFill>
                <a:srgbClr val="32946A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9" r:id="rId13"/>
    <p:sldLayoutId id="2147483910" r:id="rId14"/>
  </p:sldLayoutIdLst>
  <p:transition xmlns:p14="http://schemas.microsoft.com/office/powerpoint/2010/main"/>
  <p:hf hdr="0"/>
  <p:txStyles>
    <p:titleStyle>
      <a:lvl1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6793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3586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0377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7172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5600" indent="-355600" algn="l" defTabSz="962025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chemeClr val="accent6">
              <a:lumMod val="75000"/>
            </a:schemeClr>
          </a:solidFill>
          <a:latin typeface="+mn-lt"/>
          <a:ea typeface="ＭＳ Ｐゴシック" charset="-128"/>
          <a:cs typeface="ＭＳ Ｐゴシック" charset="-128"/>
        </a:defRPr>
      </a:lvl1pPr>
      <a:lvl2pPr marL="781050" indent="-3000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3325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32946A"/>
          </a:solidFill>
          <a:latin typeface="+mn-lt"/>
          <a:ea typeface="ＭＳ Ｐゴシック" pitchFamily="-112" charset="-128"/>
        </a:defRPr>
      </a:lvl3pPr>
      <a:lvl4pPr marL="1689100" indent="-241300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0113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29730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6523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3316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0108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3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7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7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65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5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49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4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hyperlink" Target="http://arxiv.org/abs/1106.2529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microsoft.com/office/2007/relationships/hdphoto" Target="../media/hdphoto1.wdp"/><Relationship Id="rId5" Type="http://schemas.openxmlformats.org/officeDocument/2006/relationships/image" Target="../media/image56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hyperlink" Target="http://arxiv.org/abs/1106.2529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hyperlink" Target="http://arxiv.org/abs/hep-ph/0205314v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1600200" y="5410200"/>
            <a:ext cx="63341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altLang="ja-JP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r>
              <a:rPr lang="en-US" altLang="ja-JP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endParaRPr lang="en-US" altLang="ja-JP" sz="1000">
              <a:solidFill>
                <a:srgbClr val="0099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ja-JP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>
              <a:latin typeface="Times New Roman" charset="0"/>
              <a:cs typeface="ＭＳ Ｐゴシック" charset="0"/>
            </a:endParaRP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685800"/>
            <a:ext cx="9601200" cy="2057402"/>
          </a:xfrm>
          <a:ln>
            <a:miter lim="800000"/>
            <a:headEnd/>
            <a:tailEnd/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65925" eaLnBrk="1" hangingPunct="1">
              <a:defRPr/>
            </a:pPr>
            <a:r>
              <a:rPr lang="en-US" sz="54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Search for Dark Matter</a:t>
            </a:r>
            <a:r>
              <a:rPr lang="en-US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: </a:t>
            </a:r>
            <a:r>
              <a:rPr lang="en-US" sz="3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3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11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.</a:t>
            </a:r>
            <a:r>
              <a:rPr lang="en-US" sz="36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36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Science Cases and Challenges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6391" name="Line 5"/>
          <p:cNvSpPr>
            <a:spLocks noChangeShapeType="1"/>
          </p:cNvSpPr>
          <p:nvPr/>
        </p:nvSpPr>
        <p:spPr bwMode="auto">
          <a:xfrm>
            <a:off x="0" y="27432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2" name="Line 6"/>
          <p:cNvSpPr>
            <a:spLocks noChangeAspect="1" noChangeShapeType="1"/>
          </p:cNvSpPr>
          <p:nvPr/>
        </p:nvSpPr>
        <p:spPr bwMode="auto">
          <a:xfrm>
            <a:off x="26988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3" name="Line 7"/>
          <p:cNvSpPr>
            <a:spLocks noChangeAspect="1" noChangeShapeType="1"/>
          </p:cNvSpPr>
          <p:nvPr/>
        </p:nvSpPr>
        <p:spPr bwMode="auto">
          <a:xfrm>
            <a:off x="9574213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362200" y="3733800"/>
            <a:ext cx="4876800" cy="2124075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sz="44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  <a:p>
            <a:pPr algn="ctr" eaLnBrk="0" hangingPunct="0"/>
            <a:endParaRPr lang="en-US" sz="4400" b="1">
              <a:solidFill>
                <a:srgbClr val="0099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eaLnBrk="0" hangingPunct="0"/>
            <a:endParaRPr lang="en-US" sz="4400" b="1">
              <a:solidFill>
                <a:srgbClr val="0099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What is Dark Matter?</a:t>
            </a:r>
          </a:p>
        </p:txBody>
      </p:sp>
      <p:pic>
        <p:nvPicPr>
          <p:cNvPr id="135173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72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ounded Rectangle 7"/>
          <p:cNvSpPr>
            <a:spLocks noChangeArrowheads="1"/>
          </p:cNvSpPr>
          <p:nvPr/>
        </p:nvSpPr>
        <p:spPr bwMode="auto">
          <a:xfrm>
            <a:off x="6934200" y="2819400"/>
            <a:ext cx="762000" cy="32766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78" tIns="45689" rIns="91378" bIns="45689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62000" y="2667000"/>
            <a:ext cx="5257800" cy="4419600"/>
            <a:chOff x="762000" y="2667000"/>
            <a:chExt cx="5257800" cy="4419600"/>
          </a:xfrm>
        </p:grpSpPr>
        <p:sp>
          <p:nvSpPr>
            <p:cNvPr id="2" name="Oval 1"/>
            <p:cNvSpPr/>
            <p:nvPr/>
          </p:nvSpPr>
          <p:spPr bwMode="auto">
            <a:xfrm>
              <a:off x="3733800" y="6400800"/>
              <a:ext cx="2286000" cy="685800"/>
            </a:xfrm>
            <a:prstGeom prst="ellipse">
              <a:avLst/>
            </a:prstGeom>
            <a:noFill/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 rot="5400000">
              <a:off x="76200" y="3352800"/>
              <a:ext cx="2057400" cy="685800"/>
            </a:xfrm>
            <a:prstGeom prst="ellipse">
              <a:avLst/>
            </a:prstGeom>
            <a:noFill/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81200" y="1447800"/>
            <a:ext cx="4275080" cy="3204865"/>
            <a:chOff x="2286000" y="1143000"/>
            <a:chExt cx="4275080" cy="3204865"/>
          </a:xfrm>
        </p:grpSpPr>
        <p:sp>
          <p:nvSpPr>
            <p:cNvPr id="4" name="TextBox 3"/>
            <p:cNvSpPr txBox="1"/>
            <p:nvPr/>
          </p:nvSpPr>
          <p:spPr>
            <a:xfrm>
              <a:off x="4648200" y="1143000"/>
              <a:ext cx="1912880" cy="461665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FF"/>
                  </a:solidFill>
                  <a:latin typeface="+mn-lt"/>
                </a:rPr>
                <a:t>Alex </a:t>
              </a:r>
              <a:r>
                <a:rPr lang="en-US" b="1" i="1" dirty="0" err="1" smtClean="0">
                  <a:solidFill>
                    <a:srgbClr val="FF00FF"/>
                  </a:solidFill>
                  <a:latin typeface="+mn-lt"/>
                </a:rPr>
                <a:t>Kusenko</a:t>
              </a:r>
              <a:endParaRPr lang="en-US" b="1" i="1" dirty="0" smtClean="0">
                <a:solidFill>
                  <a:srgbClr val="FF00FF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0" y="3886200"/>
              <a:ext cx="2081195" cy="461665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FF"/>
                  </a:solidFill>
                  <a:latin typeface="+mn-lt"/>
                </a:rPr>
                <a:t>Roberto </a:t>
              </a:r>
              <a:r>
                <a:rPr lang="en-US" b="1" i="1" dirty="0" err="1" smtClean="0">
                  <a:solidFill>
                    <a:srgbClr val="FF00FF"/>
                  </a:solidFill>
                  <a:latin typeface="+mn-lt"/>
                </a:rPr>
                <a:t>Peccei</a:t>
              </a:r>
              <a:endParaRPr lang="en-US" b="1" i="1" dirty="0" smtClean="0">
                <a:solidFill>
                  <a:srgbClr val="FF00F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3852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EE0C-2DF6-9A4A-96C3-496DA49E02E9}" type="slidenum">
              <a:rPr lang="en-US"/>
              <a:pPr/>
              <a:t>11</a:t>
            </a:fld>
            <a:endParaRPr lang="en-US"/>
          </a:p>
        </p:txBody>
      </p:sp>
      <p:pic>
        <p:nvPicPr>
          <p:cNvPr id="3624962" name="Picture 2" descr="timelin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90600" y="1430222"/>
            <a:ext cx="2178794" cy="2379778"/>
            <a:chOff x="990600" y="1430222"/>
            <a:chExt cx="2178794" cy="2379778"/>
          </a:xfrm>
        </p:grpSpPr>
        <p:sp>
          <p:nvSpPr>
            <p:cNvPr id="2" name="Oval 1"/>
            <p:cNvSpPr/>
            <p:nvPr/>
          </p:nvSpPr>
          <p:spPr bwMode="auto">
            <a:xfrm>
              <a:off x="990600" y="2133600"/>
              <a:ext cx="1447800" cy="1676400"/>
            </a:xfrm>
            <a:prstGeom prst="ellipse">
              <a:avLst/>
            </a:prstGeom>
            <a:noFill/>
            <a:ln w="508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  <a:ea typeface="ＭＳ Ｐゴシック" charset="0"/>
              </a:endParaRPr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 rot="20580000">
              <a:off x="2178794" y="1430222"/>
              <a:ext cx="990600" cy="457200"/>
            </a:xfrm>
            <a:prstGeom prst="rect">
              <a:avLst/>
            </a:prstGeom>
            <a:noFill/>
            <a:ln w="50800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8891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B2B87D-2D0C-2B41-BE07-502CCCBBFADD}" type="slidenum">
              <a:rPr lang="en-US" sz="1500">
                <a:solidFill>
                  <a:srgbClr val="0000FF"/>
                </a:solidFill>
              </a:rPr>
              <a:pPr eaLnBrk="1" hangingPunct="1"/>
              <a:t>12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1103313"/>
            <a:ext cx="6399212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</p:pic>
      <p:sp>
        <p:nvSpPr>
          <p:cNvPr id="6042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50800"/>
            <a:ext cx="8967788" cy="711200"/>
          </a:xfrm>
        </p:spPr>
        <p:txBody>
          <a:bodyPr lIns="96598" tIns="48299" rIns="96598" bIns="48299"/>
          <a:lstStyle/>
          <a:p>
            <a:pPr eaLnBrk="1" hangingPunct="1"/>
            <a:r>
              <a:rPr lang="en-GB" sz="3600">
                <a:latin typeface="Tahoma" charset="0"/>
              </a:rPr>
              <a:t>Energy Spectrum of Cosmic Rays</a:t>
            </a:r>
            <a:endParaRPr lang="en-US" sz="3600">
              <a:latin typeface="Tahoma" charset="0"/>
            </a:endParaRPr>
          </a:p>
        </p:txBody>
      </p:sp>
      <p:sp>
        <p:nvSpPr>
          <p:cNvPr id="60423" name="Rectangle 4"/>
          <p:cNvSpPr>
            <a:spLocks noChangeArrowheads="1"/>
          </p:cNvSpPr>
          <p:nvPr/>
        </p:nvSpPr>
        <p:spPr bwMode="auto">
          <a:xfrm>
            <a:off x="23813" y="1874838"/>
            <a:ext cx="3505200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91" tIns="46956" rIns="95591" bIns="46956"/>
          <a:lstStyle/>
          <a:p>
            <a:pPr marL="300038" indent="-300038" defTabSz="966788">
              <a:spcBef>
                <a:spcPct val="50000"/>
              </a:spcBef>
              <a:buFontTx/>
              <a:buChar char="•"/>
            </a:pPr>
            <a:r>
              <a:rPr lang="en-US" sz="2700" b="1"/>
              <a:t>Energy Spectrum </a:t>
            </a:r>
            <a:r>
              <a:rPr lang="en-US" sz="2700" b="1">
                <a:solidFill>
                  <a:srgbClr val="00FF00"/>
                </a:solidFill>
              </a:rPr>
              <a:t>~ E</a:t>
            </a:r>
            <a:r>
              <a:rPr lang="en-US" sz="2700" b="1" baseline="30000">
                <a:solidFill>
                  <a:srgbClr val="00FF00"/>
                </a:solidFill>
              </a:rPr>
              <a:t>-3</a:t>
            </a:r>
            <a:endParaRPr lang="en-US" sz="2700" b="1">
              <a:solidFill>
                <a:srgbClr val="00FF00"/>
              </a:solidFill>
            </a:endParaRPr>
          </a:p>
          <a:p>
            <a:pPr marL="300038" indent="-300038" defTabSz="966788">
              <a:spcBef>
                <a:spcPct val="50000"/>
              </a:spcBef>
              <a:buFontTx/>
              <a:buChar char="•"/>
            </a:pPr>
            <a:r>
              <a:rPr lang="en-US" sz="2700" b="1"/>
              <a:t>The spectrum extends beyond </a:t>
            </a:r>
            <a:r>
              <a:rPr lang="en-US" sz="2700" b="1">
                <a:solidFill>
                  <a:srgbClr val="FF3399"/>
                </a:solidFill>
              </a:rPr>
              <a:t>10</a:t>
            </a:r>
            <a:r>
              <a:rPr lang="en-US" sz="2700" b="1" baseline="30000">
                <a:solidFill>
                  <a:srgbClr val="FF3399"/>
                </a:solidFill>
              </a:rPr>
              <a:t>20</a:t>
            </a:r>
            <a:r>
              <a:rPr lang="en-US" sz="2700" b="1">
                <a:solidFill>
                  <a:srgbClr val="FF3399"/>
                </a:solidFill>
              </a:rPr>
              <a:t>eV (=10</a:t>
            </a:r>
            <a:r>
              <a:rPr lang="en-US" sz="2700" b="1" baseline="30000">
                <a:solidFill>
                  <a:srgbClr val="FF3399"/>
                </a:solidFill>
              </a:rPr>
              <a:t>11</a:t>
            </a:r>
            <a:r>
              <a:rPr lang="en-US" sz="2700" b="1">
                <a:solidFill>
                  <a:srgbClr val="FF3399"/>
                </a:solidFill>
              </a:rPr>
              <a:t>GeV).</a:t>
            </a:r>
          </a:p>
          <a:p>
            <a:pPr marL="300038" indent="-300038" defTabSz="966788">
              <a:spcBef>
                <a:spcPct val="50000"/>
              </a:spcBef>
              <a:buFontTx/>
              <a:buChar char="•"/>
            </a:pPr>
            <a:r>
              <a:rPr lang="en-US" sz="2700" b="1"/>
              <a:t>Beyond 10</a:t>
            </a:r>
            <a:r>
              <a:rPr lang="en-US" sz="2700" b="1" baseline="30000"/>
              <a:t>20</a:t>
            </a:r>
            <a:r>
              <a:rPr lang="en-US" sz="2700" b="1"/>
              <a:t>eV, Flux is only </a:t>
            </a:r>
            <a:r>
              <a:rPr lang="en-US" sz="2700" b="1">
                <a:solidFill>
                  <a:srgbClr val="3366FF"/>
                </a:solidFill>
              </a:rPr>
              <a:t>one particle per km</a:t>
            </a:r>
            <a:r>
              <a:rPr lang="en-US" sz="2700" b="1" baseline="30000">
                <a:solidFill>
                  <a:srgbClr val="3366FF"/>
                </a:solidFill>
              </a:rPr>
              <a:t>2</a:t>
            </a:r>
            <a:r>
              <a:rPr lang="en-US" sz="2700" b="1">
                <a:solidFill>
                  <a:srgbClr val="3366FF"/>
                </a:solidFill>
              </a:rPr>
              <a:t>-century.</a:t>
            </a:r>
          </a:p>
        </p:txBody>
      </p:sp>
      <p:sp>
        <p:nvSpPr>
          <p:cNvPr id="60424" name="Rectangle 5"/>
          <p:cNvSpPr>
            <a:spLocks noChangeArrowheads="1"/>
          </p:cNvSpPr>
          <p:nvPr/>
        </p:nvSpPr>
        <p:spPr bwMode="auto">
          <a:xfrm>
            <a:off x="5187950" y="6283325"/>
            <a:ext cx="6826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pPr defTabSz="966788" eaLnBrk="0" hangingPunct="0"/>
            <a:r>
              <a:rPr lang="en-US" sz="2100" b="1">
                <a:solidFill>
                  <a:srgbClr val="FF9900"/>
                </a:solidFill>
              </a:rPr>
              <a:t>TeV</a:t>
            </a:r>
            <a:endParaRPr lang="en-US" sz="2100" b="1"/>
          </a:p>
        </p:txBody>
      </p:sp>
      <p:sp>
        <p:nvSpPr>
          <p:cNvPr id="60425" name="Rectangle 6"/>
          <p:cNvSpPr>
            <a:spLocks noChangeArrowheads="1"/>
          </p:cNvSpPr>
          <p:nvPr/>
        </p:nvSpPr>
        <p:spPr bwMode="auto">
          <a:xfrm>
            <a:off x="3937000" y="6257925"/>
            <a:ext cx="7270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pPr defTabSz="966788" eaLnBrk="0" hangingPunct="0"/>
            <a:r>
              <a:rPr lang="en-US" sz="2100" b="1">
                <a:solidFill>
                  <a:srgbClr val="FF9900"/>
                </a:solidFill>
              </a:rPr>
              <a:t>GeV</a:t>
            </a:r>
            <a:endParaRPr lang="en-US" sz="2100" b="1"/>
          </a:p>
        </p:txBody>
      </p:sp>
      <p:sp>
        <p:nvSpPr>
          <p:cNvPr id="60426" name="Line 7"/>
          <p:cNvSpPr>
            <a:spLocks noChangeShapeType="1"/>
          </p:cNvSpPr>
          <p:nvPr/>
        </p:nvSpPr>
        <p:spPr bwMode="auto">
          <a:xfrm>
            <a:off x="4246563" y="6678613"/>
            <a:ext cx="0" cy="179387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7" name="Line 8"/>
          <p:cNvSpPr>
            <a:spLocks noChangeShapeType="1"/>
          </p:cNvSpPr>
          <p:nvPr/>
        </p:nvSpPr>
        <p:spPr bwMode="auto">
          <a:xfrm>
            <a:off x="5510213" y="6664325"/>
            <a:ext cx="0" cy="179388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34400" y="4800600"/>
            <a:ext cx="8113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Arial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9818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9304-3B90-B84D-9BE4-851B8BFA8E5D}" type="slidenum">
              <a:rPr lang="en-US"/>
              <a:pPr/>
              <a:t>13</a:t>
            </a:fld>
            <a:endParaRPr lang="en-US"/>
          </a:p>
        </p:txBody>
      </p:sp>
      <p:grpSp>
        <p:nvGrpSpPr>
          <p:cNvPr id="560130" name="Group 2"/>
          <p:cNvGrpSpPr>
            <a:grpSpLocks/>
          </p:cNvGrpSpPr>
          <p:nvPr/>
        </p:nvGrpSpPr>
        <p:grpSpPr bwMode="auto">
          <a:xfrm>
            <a:off x="-4763" y="838200"/>
            <a:ext cx="9582151" cy="6477000"/>
            <a:chOff x="-3" y="528"/>
            <a:chExt cx="6036" cy="4080"/>
          </a:xfrm>
        </p:grpSpPr>
        <p:pic>
          <p:nvPicPr>
            <p:cNvPr id="560131" name="Picture 3" descr="fullsite-0309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" r="7036" b="6186"/>
            <a:stretch>
              <a:fillRect/>
            </a:stretch>
          </p:blipFill>
          <p:spPr bwMode="auto">
            <a:xfrm>
              <a:off x="-3" y="528"/>
              <a:ext cx="6036" cy="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0132" name="Group 4"/>
            <p:cNvGrpSpPr>
              <a:grpSpLocks/>
            </p:cNvGrpSpPr>
            <p:nvPr/>
          </p:nvGrpSpPr>
          <p:grpSpPr bwMode="auto">
            <a:xfrm>
              <a:off x="1584" y="4352"/>
              <a:ext cx="2072" cy="250"/>
              <a:chOff x="3840" y="3712"/>
              <a:chExt cx="1439" cy="245"/>
            </a:xfrm>
          </p:grpSpPr>
          <p:sp>
            <p:nvSpPr>
              <p:cNvPr id="560133" name="Line 5"/>
              <p:cNvSpPr>
                <a:spLocks noChangeShapeType="1"/>
              </p:cNvSpPr>
              <p:nvPr/>
            </p:nvSpPr>
            <p:spPr bwMode="auto">
              <a:xfrm flipV="1">
                <a:off x="3840" y="3840"/>
                <a:ext cx="1439" cy="9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 type="stealth" w="sm" len="med"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134" name="Text Box 6"/>
              <p:cNvSpPr txBox="1">
                <a:spLocks noChangeArrowheads="1"/>
              </p:cNvSpPr>
              <p:nvPr/>
            </p:nvSpPr>
            <p:spPr bwMode="auto">
              <a:xfrm>
                <a:off x="4312" y="3712"/>
                <a:ext cx="507" cy="2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363" tIns="45682" rIns="91363" bIns="45682">
                <a:spAutoFit/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58788"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373188"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827213"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284413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741613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198813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656013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 b="1">
                    <a:solidFill>
                      <a:srgbClr val="CC3300"/>
                    </a:solidFill>
                    <a:latin typeface="Arial" charset="0"/>
                  </a:rPr>
                  <a:t>50km</a:t>
                </a:r>
              </a:p>
            </p:txBody>
          </p:sp>
        </p:grpSp>
      </p:grpSp>
      <p:sp>
        <p:nvSpPr>
          <p:cNvPr id="56013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57238" y="90488"/>
            <a:ext cx="8323262" cy="650875"/>
          </a:xfrm>
          <a:noFill/>
          <a:ln/>
        </p:spPr>
        <p:txBody>
          <a:bodyPr lIns="96581" tIns="48290" rIns="96581" bIns="48290"/>
          <a:lstStyle/>
          <a:p>
            <a:r>
              <a:rPr lang="en-GB" dirty="0" smtClean="0"/>
              <a:t>Pierre-Auger </a:t>
            </a:r>
            <a:r>
              <a:rPr lang="en-GB" dirty="0"/>
              <a:t>in Argentina </a:t>
            </a:r>
            <a:endParaRPr lang="en-US" dirty="0"/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6689725" y="1371600"/>
            <a:ext cx="2606675" cy="160020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91919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4" tIns="45712" rIns="91424" bIns="45712" anchor="ctr"/>
          <a:lstStyle/>
          <a:p>
            <a:pPr algn="l"/>
            <a:r>
              <a:rPr lang="en-US" altLang="zh-CN" sz="2900" b="1" u="sng">
                <a:solidFill>
                  <a:srgbClr val="FF0000"/>
                </a:solidFill>
                <a:latin typeface="Arial Narrow" charset="0"/>
                <a:ea typeface="SimSun" charset="0"/>
                <a:cs typeface="Bookman Old Style" charset="0"/>
              </a:rPr>
              <a:t>Surface Array</a:t>
            </a:r>
            <a:endParaRPr lang="en-US" altLang="zh-CN" sz="3200" b="1" u="sng">
              <a:solidFill>
                <a:srgbClr val="FF0000"/>
              </a:solidFill>
              <a:latin typeface="Arial Narrow" charset="0"/>
              <a:ea typeface="SimSun" charset="0"/>
              <a:cs typeface="Times New Roman" charset="0"/>
            </a:endParaRPr>
          </a:p>
          <a:p>
            <a:pPr algn="l" eaLnBrk="0" hangingPunct="0"/>
            <a:r>
              <a:rPr lang="en-US" altLang="zh-CN" sz="2500" b="1">
                <a:solidFill>
                  <a:srgbClr val="00AE00"/>
                </a:solidFill>
                <a:latin typeface="Arial Narrow" charset="0"/>
                <a:ea typeface="SimSun" charset="0"/>
                <a:cs typeface="Bookman Old Style" charset="0"/>
              </a:rPr>
              <a:t> </a:t>
            </a:r>
            <a:r>
              <a:rPr lang="en-US" altLang="zh-CN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1600 Water Tanks</a:t>
            </a:r>
            <a:endParaRPr lang="en-US" altLang="zh-CN" sz="2700" b="1">
              <a:solidFill>
                <a:srgbClr val="0000FF"/>
              </a:solidFill>
              <a:latin typeface="Arial Narrow" charset="0"/>
              <a:ea typeface="SimSun" charset="0"/>
              <a:cs typeface="Times New Roman" charset="0"/>
            </a:endParaRPr>
          </a:p>
          <a:p>
            <a:pPr algn="l" eaLnBrk="0" hangingPunct="0"/>
            <a:r>
              <a:rPr lang="en-US" altLang="zh-CN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 1.5 km spacing</a:t>
            </a:r>
            <a:endParaRPr lang="en-US" altLang="zh-CN" sz="2700" b="1">
              <a:solidFill>
                <a:srgbClr val="0000FF"/>
              </a:solidFill>
              <a:latin typeface="Arial Narrow" charset="0"/>
              <a:ea typeface="SimSun" charset="0"/>
              <a:cs typeface="Times New Roman" charset="0"/>
            </a:endParaRPr>
          </a:p>
          <a:p>
            <a:pPr algn="l" eaLnBrk="0" hangingPunct="0"/>
            <a:r>
              <a:rPr lang="en-US" altLang="zh-CN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 3100 km</a:t>
            </a:r>
            <a:r>
              <a:rPr lang="en-US" altLang="zh-CN" b="1" baseline="30000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2</a:t>
            </a:r>
            <a:endParaRPr lang="en-US" altLang="zh-CN" sz="4800" b="1">
              <a:solidFill>
                <a:srgbClr val="0000FF"/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560137" name="Rectangle 9"/>
          <p:cNvSpPr>
            <a:spLocks noChangeArrowheads="1"/>
          </p:cNvSpPr>
          <p:nvPr/>
        </p:nvSpPr>
        <p:spPr bwMode="auto">
          <a:xfrm>
            <a:off x="5791200" y="5030788"/>
            <a:ext cx="3581400" cy="1598612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91919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4" tIns="45712" rIns="91424" bIns="45712" anchor="ctr"/>
          <a:lstStyle/>
          <a:p>
            <a:pPr algn="l"/>
            <a:r>
              <a:rPr lang="en-US" sz="2900" b="1" u="sng">
                <a:solidFill>
                  <a:srgbClr val="FF00FF"/>
                </a:solidFill>
                <a:latin typeface="Arial Narrow" charset="0"/>
                <a:ea typeface="SimSun" charset="0"/>
                <a:cs typeface="Bookman Old Style" charset="0"/>
              </a:rPr>
              <a:t>Fluorescence Detectors</a:t>
            </a:r>
            <a:endParaRPr lang="en-US" b="1" u="sng">
              <a:solidFill>
                <a:srgbClr val="FF00FF"/>
              </a:solidFill>
              <a:latin typeface="Arial Narrow" charset="0"/>
              <a:ea typeface="SimSun" charset="0"/>
              <a:cs typeface="Bookman Old Style" charset="0"/>
            </a:endParaRPr>
          </a:p>
          <a:p>
            <a:pPr algn="l" eaLnBrk="0" hangingPunct="0"/>
            <a:r>
              <a:rPr lang="en-US" b="1">
                <a:solidFill>
                  <a:srgbClr val="00AE00"/>
                </a:solidFill>
                <a:latin typeface="Arial Narrow" charset="0"/>
                <a:ea typeface="SimSun" charset="0"/>
                <a:cs typeface="Bookman Old Style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4 Telescope Sites</a:t>
            </a:r>
            <a:endParaRPr lang="en-US" sz="2000" b="1">
              <a:solidFill>
                <a:srgbClr val="0000FF"/>
              </a:solidFill>
              <a:latin typeface="Arial Narrow" charset="0"/>
              <a:ea typeface="SimSun" charset="0"/>
              <a:cs typeface="Bookman Old Style" charset="0"/>
            </a:endParaRPr>
          </a:p>
          <a:p>
            <a:pPr algn="l" eaLnBrk="0" hangingPunct="0"/>
            <a:r>
              <a:rPr lang="en-US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 6 Telescopes per Site</a:t>
            </a:r>
            <a:endParaRPr lang="en-US" sz="2000" b="1">
              <a:solidFill>
                <a:srgbClr val="0000FF"/>
              </a:solidFill>
              <a:latin typeface="Arial Narrow" charset="0"/>
              <a:ea typeface="SimSun" charset="0"/>
              <a:cs typeface="Bookman Old Style" charset="0"/>
            </a:endParaRPr>
          </a:p>
          <a:p>
            <a:pPr algn="l" eaLnBrk="0" hangingPunct="0"/>
            <a:r>
              <a:rPr lang="en-US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 24 Telescopes Total</a:t>
            </a:r>
            <a:endParaRPr lang="en-US" sz="4800" b="1">
              <a:solidFill>
                <a:srgbClr val="0000FF"/>
              </a:solidFill>
              <a:latin typeface="Arial Narrow" charset="0"/>
              <a:ea typeface="SimSun" charset="0"/>
              <a:cs typeface="Bookman Old Style" charset="0"/>
            </a:endParaRPr>
          </a:p>
        </p:txBody>
      </p:sp>
      <p:sp>
        <p:nvSpPr>
          <p:cNvPr id="560138" name="Rectangle 10"/>
          <p:cNvSpPr>
            <a:spLocks noChangeArrowheads="1"/>
          </p:cNvSpPr>
          <p:nvPr/>
        </p:nvSpPr>
        <p:spPr bwMode="auto">
          <a:xfrm>
            <a:off x="0" y="1274763"/>
            <a:ext cx="18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4" tIns="45712" rIns="91424" bIns="45712" anchor="ctr">
            <a:spAutoFit/>
          </a:bodyPr>
          <a:lstStyle/>
          <a:p>
            <a:pPr algn="l"/>
            <a:endParaRPr lang="en-US">
              <a:latin typeface="Times New Roman" charset="0"/>
            </a:endParaRPr>
          </a:p>
        </p:txBody>
      </p:sp>
      <p:sp>
        <p:nvSpPr>
          <p:cNvPr id="560139" name="Rectangle 11"/>
          <p:cNvSpPr>
            <a:spLocks noChangeArrowheads="1"/>
          </p:cNvSpPr>
          <p:nvPr/>
        </p:nvSpPr>
        <p:spPr bwMode="auto">
          <a:xfrm>
            <a:off x="0" y="1503363"/>
            <a:ext cx="9601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0140" name="Rectangle 12"/>
          <p:cNvSpPr>
            <a:spLocks noChangeArrowheads="1"/>
          </p:cNvSpPr>
          <p:nvPr/>
        </p:nvSpPr>
        <p:spPr bwMode="auto">
          <a:xfrm>
            <a:off x="0" y="1503363"/>
            <a:ext cx="9601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783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12/6/2012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1DBC13F-DBE2-974F-949D-30EF622EE2D9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rgbClr val="FFFF00"/>
                </a:solidFill>
                <a:latin typeface="Tahoma" charset="0"/>
              </a:rPr>
              <a:t>Installing Electronics</a:t>
            </a:r>
          </a:p>
        </p:txBody>
      </p:sp>
      <p:pic>
        <p:nvPicPr>
          <p:cNvPr id="74758" name="Picture 3" descr="img_636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152400"/>
            <a:ext cx="487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>
            <a:lvl1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6793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3586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0377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7172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Arisaka on top of a water tank</a:t>
            </a:r>
            <a:endParaRPr lang="en-US" sz="2400" dirty="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9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8" descr="F:\My Documents\My Pictures\Composition Pictures\CompositionTrend_RiseTi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812800"/>
            <a:ext cx="84550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Risetime vs. Log(E)</a:t>
            </a:r>
          </a:p>
        </p:txBody>
      </p:sp>
      <p:sp>
        <p:nvSpPr>
          <p:cNvPr id="88069" name="Text Box 6"/>
          <p:cNvSpPr txBox="1">
            <a:spLocks noChangeArrowheads="1"/>
          </p:cNvSpPr>
          <p:nvPr/>
        </p:nvSpPr>
        <p:spPr bwMode="auto">
          <a:xfrm>
            <a:off x="5716531" y="2276475"/>
            <a:ext cx="122249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CC00FF"/>
                </a:solidFill>
              </a:rPr>
              <a:t>Gamma Ray</a:t>
            </a:r>
            <a:endParaRPr lang="en-US" sz="1400" b="1" baseline="30000" dirty="0">
              <a:solidFill>
                <a:srgbClr val="CC00FF"/>
              </a:solidFill>
            </a:endParaRPr>
          </a:p>
        </p:txBody>
      </p:sp>
      <p:sp>
        <p:nvSpPr>
          <p:cNvPr id="88070" name="Text Box 7"/>
          <p:cNvSpPr txBox="1">
            <a:spLocks noChangeArrowheads="1"/>
          </p:cNvSpPr>
          <p:nvPr/>
        </p:nvSpPr>
        <p:spPr bwMode="auto">
          <a:xfrm>
            <a:off x="4800600" y="5562600"/>
            <a:ext cx="992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009900"/>
                </a:solidFill>
              </a:rPr>
              <a:t>Real Data</a:t>
            </a:r>
            <a:endParaRPr lang="en-US" sz="1400" b="1" baseline="30000">
              <a:solidFill>
                <a:srgbClr val="009900"/>
              </a:solidFill>
            </a:endParaRPr>
          </a:p>
        </p:txBody>
      </p:sp>
      <p:sp>
        <p:nvSpPr>
          <p:cNvPr id="88073" name="Text Box 4"/>
          <p:cNvSpPr txBox="1">
            <a:spLocks noChangeArrowheads="1"/>
          </p:cNvSpPr>
          <p:nvPr/>
        </p:nvSpPr>
        <p:spPr bwMode="auto">
          <a:xfrm>
            <a:off x="8205788" y="4724400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0000"/>
                </a:solidFill>
              </a:rPr>
              <a:t>Iron (QGS)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88074" name="Text Box 5"/>
          <p:cNvSpPr txBox="1">
            <a:spLocks noChangeArrowheads="1"/>
          </p:cNvSpPr>
          <p:nvPr/>
        </p:nvSpPr>
        <p:spPr bwMode="auto">
          <a:xfrm>
            <a:off x="8196263" y="4462463"/>
            <a:ext cx="1158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0000"/>
                </a:solidFill>
              </a:rPr>
              <a:t>Iron (Sibyll)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88075" name="Text Box 6"/>
          <p:cNvSpPr txBox="1">
            <a:spLocks noChangeArrowheads="1"/>
          </p:cNvSpPr>
          <p:nvPr/>
        </p:nvSpPr>
        <p:spPr bwMode="auto">
          <a:xfrm>
            <a:off x="8172450" y="3429000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0000FF"/>
                </a:solidFill>
              </a:rPr>
              <a:t>Proton (Sibyll)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88076" name="Text Box 7"/>
          <p:cNvSpPr txBox="1">
            <a:spLocks noChangeArrowheads="1"/>
          </p:cNvSpPr>
          <p:nvPr/>
        </p:nvSpPr>
        <p:spPr bwMode="auto">
          <a:xfrm>
            <a:off x="8153400" y="4038600"/>
            <a:ext cx="1317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0000FF"/>
                </a:solidFill>
              </a:rPr>
              <a:t>Proton (QGS)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1524000"/>
            <a:ext cx="3609859" cy="461665"/>
          </a:xfrm>
          <a:prstGeom prst="rect">
            <a:avLst/>
          </a:prstGeom>
          <a:noFill/>
          <a:ln w="28575" cmpd="sng">
            <a:solidFill>
              <a:srgbClr val="FFCCFF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2FA9"/>
                </a:solidFill>
                <a:latin typeface="+mn-lt"/>
              </a:rPr>
              <a:t>David Barnhill (PhD) in 2007</a:t>
            </a:r>
            <a:endParaRPr lang="en-US" b="1" i="1" dirty="0">
              <a:solidFill>
                <a:srgbClr val="FF2FA9"/>
              </a:solidFill>
              <a:latin typeface="+mn-lt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33800" y="5181600"/>
            <a:ext cx="5008477" cy="92333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6600"/>
                </a:solidFill>
                <a:latin typeface="+mj-lt"/>
              </a:rPr>
              <a:t>No </a:t>
            </a:r>
            <a:r>
              <a:rPr lang="en-US" sz="5400" b="1" dirty="0" err="1" smtClean="0">
                <a:solidFill>
                  <a:srgbClr val="FF6600"/>
                </a:solidFill>
                <a:latin typeface="+mj-lt"/>
              </a:rPr>
              <a:t>Wimpzilla</a:t>
            </a:r>
            <a:r>
              <a:rPr lang="en-US" sz="5400" b="1" dirty="0" smtClean="0">
                <a:solidFill>
                  <a:srgbClr val="FF6600"/>
                </a:solidFill>
                <a:latin typeface="+mj-lt"/>
              </a:rPr>
              <a:t>!</a:t>
            </a:r>
            <a:endParaRPr lang="en-US" sz="5400" b="1" dirty="0">
              <a:solidFill>
                <a:srgbClr val="FF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2365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EE0C-2DF6-9A4A-96C3-496DA49E02E9}" type="slidenum">
              <a:rPr lang="en-US"/>
              <a:pPr/>
              <a:t>16</a:t>
            </a:fld>
            <a:endParaRPr lang="en-US"/>
          </a:p>
        </p:txBody>
      </p:sp>
      <p:pic>
        <p:nvPicPr>
          <p:cNvPr id="3624962" name="Picture 2" descr="timelin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106332" y="1826610"/>
            <a:ext cx="609600" cy="25908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charset="0"/>
              <a:ea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291683" y="521181"/>
            <a:ext cx="1066800" cy="52578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charset="0"/>
              <a:ea typeface="ＭＳ Ｐゴシック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>
            <a:off x="4038600" y="2667000"/>
            <a:ext cx="2895600" cy="990600"/>
          </a:xfrm>
          <a:prstGeom prst="notchedRightArrow">
            <a:avLst>
              <a:gd name="adj1" fmla="val 35755"/>
              <a:gd name="adj2" fmla="val 49209"/>
            </a:avLst>
          </a:prstGeom>
          <a:solidFill>
            <a:srgbClr val="FFFF00">
              <a:alpha val="27000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charset="0"/>
              <a:ea typeface="ＭＳ Ｐゴシック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 rot="20580000">
            <a:off x="2712193" y="592023"/>
            <a:ext cx="990600" cy="4572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6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EB36D-2633-BE47-B065-13787BE9A1DB}" type="slidenum">
              <a:rPr lang="en-US"/>
              <a:pPr/>
              <a:t>17</a:t>
            </a:fld>
            <a:endParaRPr lang="en-US"/>
          </a:p>
        </p:txBody>
      </p:sp>
      <p:sp>
        <p:nvSpPr>
          <p:cNvPr id="376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Symmetry Breaking</a:t>
            </a:r>
          </a:p>
        </p:txBody>
      </p:sp>
      <p:grpSp>
        <p:nvGrpSpPr>
          <p:cNvPr id="3768323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3768324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5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6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7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8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9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0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1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2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3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4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5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6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7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8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9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40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</a:p>
          </p:txBody>
        </p:sp>
        <p:sp>
          <p:nvSpPr>
            <p:cNvPr id="3768341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2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3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4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5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6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7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8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9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0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1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2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3</a:t>
              </a:r>
            </a:p>
          </p:txBody>
        </p:sp>
        <p:sp>
          <p:nvSpPr>
            <p:cNvPr id="3768353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6</a:t>
              </a:r>
            </a:p>
          </p:txBody>
        </p:sp>
        <p:sp>
          <p:nvSpPr>
            <p:cNvPr id="3768354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5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</p:grpSp>
      <p:grpSp>
        <p:nvGrpSpPr>
          <p:cNvPr id="3768356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3768357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8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59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0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1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2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3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4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5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6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7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8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9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0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1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2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3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4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5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6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7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8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79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80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81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82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PeV</a:t>
              </a:r>
            </a:p>
          </p:txBody>
        </p:sp>
        <p:sp>
          <p:nvSpPr>
            <p:cNvPr id="3768383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TeV</a:t>
              </a:r>
            </a:p>
          </p:txBody>
        </p:sp>
        <p:sp>
          <p:nvSpPr>
            <p:cNvPr id="3768384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GeV</a:t>
              </a:r>
            </a:p>
          </p:txBody>
        </p:sp>
        <p:sp>
          <p:nvSpPr>
            <p:cNvPr id="3768385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MeV</a:t>
              </a:r>
            </a:p>
          </p:txBody>
        </p:sp>
        <p:sp>
          <p:nvSpPr>
            <p:cNvPr id="3768386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KeV</a:t>
              </a:r>
            </a:p>
          </p:txBody>
        </p:sp>
        <p:sp>
          <p:nvSpPr>
            <p:cNvPr id="3768387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</a:p>
          </p:txBody>
        </p:sp>
        <p:sp>
          <p:nvSpPr>
            <p:cNvPr id="3768388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89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0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1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2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3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4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5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6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</a:p>
          </p:txBody>
        </p:sp>
      </p:grpSp>
      <p:grpSp>
        <p:nvGrpSpPr>
          <p:cNvPr id="3768397" name="Group 77"/>
          <p:cNvGrpSpPr>
            <a:grpSpLocks/>
          </p:cNvGrpSpPr>
          <p:nvPr/>
        </p:nvGrpSpPr>
        <p:grpSpPr bwMode="auto">
          <a:xfrm>
            <a:off x="3962402" y="3036888"/>
            <a:ext cx="2730501" cy="2133600"/>
            <a:chOff x="3120" y="1962"/>
            <a:chExt cx="1720" cy="1344"/>
          </a:xfrm>
        </p:grpSpPr>
        <p:sp>
          <p:nvSpPr>
            <p:cNvPr id="3768398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8399" name="Text Box 79"/>
            <p:cNvSpPr txBox="1">
              <a:spLocks noChangeArrowheads="1"/>
            </p:cNvSpPr>
            <p:nvPr/>
          </p:nvSpPr>
          <p:spPr bwMode="auto">
            <a:xfrm>
              <a:off x="3608" y="2091"/>
              <a:ext cx="1232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800" b="1" i="1" dirty="0">
                  <a:solidFill>
                    <a:srgbClr val="FF9900"/>
                  </a:solidFill>
                  <a:latin typeface="+mn-lt"/>
                </a:rPr>
                <a:t>Symmetry</a:t>
              </a:r>
            </a:p>
            <a:p>
              <a:r>
                <a:rPr lang="en-US" sz="2800" b="1" i="1" dirty="0">
                  <a:solidFill>
                    <a:srgbClr val="FF9900"/>
                  </a:solidFill>
                  <a:latin typeface="+mn-lt"/>
                </a:rPr>
                <a:t>Break Down</a:t>
              </a:r>
            </a:p>
          </p:txBody>
        </p:sp>
      </p:grpSp>
      <p:grpSp>
        <p:nvGrpSpPr>
          <p:cNvPr id="3768400" name="Group 80"/>
          <p:cNvGrpSpPr>
            <a:grpSpLocks/>
          </p:cNvGrpSpPr>
          <p:nvPr/>
        </p:nvGrpSpPr>
        <p:grpSpPr bwMode="auto">
          <a:xfrm>
            <a:off x="4495800" y="1143000"/>
            <a:ext cx="4876800" cy="1676400"/>
            <a:chOff x="2832" y="720"/>
            <a:chExt cx="3072" cy="1056"/>
          </a:xfrm>
        </p:grpSpPr>
        <p:sp>
          <p:nvSpPr>
            <p:cNvPr id="3768401" name="Text Box 81"/>
            <p:cNvSpPr txBox="1">
              <a:spLocks noChangeArrowheads="1"/>
            </p:cNvSpPr>
            <p:nvPr/>
          </p:nvSpPr>
          <p:spPr bwMode="auto">
            <a:xfrm>
              <a:off x="2832" y="893"/>
              <a:ext cx="1141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4400" b="1" i="1" dirty="0">
                  <a:solidFill>
                    <a:srgbClr val="CC00FF"/>
                  </a:solidFill>
                  <a:latin typeface="+mn-lt"/>
                </a:rPr>
                <a:t>Simple</a:t>
              </a:r>
            </a:p>
          </p:txBody>
        </p:sp>
        <p:sp>
          <p:nvSpPr>
            <p:cNvPr id="3768402" name="Rectangle 82"/>
            <p:cNvSpPr>
              <a:spLocks noChangeArrowheads="1"/>
            </p:cNvSpPr>
            <p:nvPr/>
          </p:nvSpPr>
          <p:spPr bwMode="auto">
            <a:xfrm>
              <a:off x="4416" y="720"/>
              <a:ext cx="1488" cy="10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68439" name="Group 119"/>
          <p:cNvGrpSpPr>
            <a:grpSpLocks/>
          </p:cNvGrpSpPr>
          <p:nvPr/>
        </p:nvGrpSpPr>
        <p:grpSpPr bwMode="auto">
          <a:xfrm>
            <a:off x="4267200" y="4265613"/>
            <a:ext cx="5094288" cy="2568575"/>
            <a:chOff x="2688" y="2687"/>
            <a:chExt cx="3209" cy="1618"/>
          </a:xfrm>
        </p:grpSpPr>
        <p:sp>
          <p:nvSpPr>
            <p:cNvPr id="3768404" name="Text Box 84"/>
            <p:cNvSpPr txBox="1">
              <a:spLocks noChangeArrowheads="1"/>
            </p:cNvSpPr>
            <p:nvPr/>
          </p:nvSpPr>
          <p:spPr bwMode="auto">
            <a:xfrm>
              <a:off x="2688" y="3744"/>
              <a:ext cx="1416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4400" b="1" i="1" dirty="0">
                  <a:solidFill>
                    <a:srgbClr val="CC00FF"/>
                  </a:solidFill>
                  <a:latin typeface="+mn-lt"/>
                </a:rPr>
                <a:t>Complex</a:t>
              </a:r>
            </a:p>
          </p:txBody>
        </p:sp>
        <p:grpSp>
          <p:nvGrpSpPr>
            <p:cNvPr id="3768406" name="Group 86"/>
            <p:cNvGrpSpPr>
              <a:grpSpLocks noChangeAspect="1"/>
            </p:cNvGrpSpPr>
            <p:nvPr/>
          </p:nvGrpSpPr>
          <p:grpSpPr bwMode="auto">
            <a:xfrm>
              <a:off x="4320" y="2687"/>
              <a:ext cx="1577" cy="1618"/>
              <a:chOff x="2400" y="1862"/>
              <a:chExt cx="1961" cy="2013"/>
            </a:xfrm>
          </p:grpSpPr>
          <p:sp>
            <p:nvSpPr>
              <p:cNvPr id="3768407" name="Oval 87"/>
              <p:cNvSpPr>
                <a:spLocks noChangeAspect="1" noChangeArrowheads="1"/>
              </p:cNvSpPr>
              <p:nvPr/>
            </p:nvSpPr>
            <p:spPr bwMode="auto">
              <a:xfrm>
                <a:off x="2400" y="1862"/>
                <a:ext cx="1961" cy="2013"/>
              </a:xfrm>
              <a:prstGeom prst="ellipse">
                <a:avLst/>
              </a:prstGeom>
              <a:noFill/>
              <a:ln w="38100" cap="rnd">
                <a:solidFill>
                  <a:srgbClr val="FF9900"/>
                </a:solidFill>
                <a:prstDash val="sysDot"/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08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3168" y="2662"/>
                <a:ext cx="319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100">
                    <a:solidFill>
                      <a:srgbClr val="FF3300"/>
                    </a:solidFill>
                    <a:sym typeface="Symbol" charset="0"/>
                  </a:rPr>
                  <a:t>Z</a:t>
                </a:r>
                <a:r>
                  <a:rPr lang="en-US" sz="2100" baseline="30000">
                    <a:solidFill>
                      <a:srgbClr val="FF3300"/>
                    </a:solidFill>
                    <a:sym typeface="Symbol" charset="0"/>
                  </a:rPr>
                  <a:t>o</a:t>
                </a:r>
              </a:p>
            </p:txBody>
          </p:sp>
          <p:sp>
            <p:nvSpPr>
              <p:cNvPr id="3768409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3098" y="2164"/>
                <a:ext cx="325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µ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-</a:t>
                </a:r>
              </a:p>
            </p:txBody>
          </p:sp>
          <p:sp>
            <p:nvSpPr>
              <p:cNvPr id="3768410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3481" y="2548"/>
                <a:ext cx="263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d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11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3530" y="3268"/>
                <a:ext cx="358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µ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12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2629" y="2405"/>
                <a:ext cx="341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00FF"/>
                    </a:solidFill>
                    <a:sym typeface="Symbol" charset="0"/>
                  </a:rPr>
                  <a:t></a:t>
                </a:r>
                <a:r>
                  <a:rPr lang="en-US" sz="2400" baseline="-25000">
                    <a:solidFill>
                      <a:srgbClr val="FF00FF"/>
                    </a:solidFill>
                    <a:sym typeface="Symbol" charset="0"/>
                  </a:rPr>
                  <a:t>e</a:t>
                </a:r>
              </a:p>
            </p:txBody>
          </p:sp>
          <p:sp>
            <p:nvSpPr>
              <p:cNvPr id="3768413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2623" y="2980"/>
                <a:ext cx="263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u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14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2873" y="2740"/>
                <a:ext cx="329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e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15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3703" y="2213"/>
                <a:ext cx="243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3300"/>
                    </a:solidFill>
                    <a:sym typeface="Symbol" charset="0"/>
                  </a:rPr>
                  <a:t></a:t>
                </a:r>
              </a:p>
            </p:txBody>
          </p:sp>
          <p:sp>
            <p:nvSpPr>
              <p:cNvPr id="3768416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3737" y="2837"/>
                <a:ext cx="297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e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-</a:t>
                </a:r>
              </a:p>
            </p:txBody>
          </p:sp>
          <p:sp>
            <p:nvSpPr>
              <p:cNvPr id="3768417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3380" y="2085"/>
                <a:ext cx="37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100">
                    <a:solidFill>
                      <a:srgbClr val="FF3300"/>
                    </a:solidFill>
                    <a:sym typeface="Symbol" charset="0"/>
                  </a:rPr>
                  <a:t>W</a:t>
                </a:r>
                <a:r>
                  <a:rPr lang="en-US" sz="2100" baseline="30000">
                    <a:solidFill>
                      <a:srgbClr val="FF3300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18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2864" y="3221"/>
                <a:ext cx="360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00FF"/>
                    </a:solidFill>
                    <a:sym typeface="Symbol" charset="0"/>
                  </a:rPr>
                  <a:t></a:t>
                </a:r>
                <a:r>
                  <a:rPr lang="en-US" sz="2400" baseline="-25000">
                    <a:solidFill>
                      <a:srgbClr val="FF00FF"/>
                    </a:solidFill>
                    <a:sym typeface="Symbol" charset="0"/>
                  </a:rPr>
                  <a:t>µ</a:t>
                </a:r>
              </a:p>
            </p:txBody>
          </p:sp>
          <p:sp>
            <p:nvSpPr>
              <p:cNvPr id="3768419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3930" y="2548"/>
                <a:ext cx="340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00FF"/>
                    </a:solidFill>
                    <a:sym typeface="Symbol" charset="0"/>
                  </a:rPr>
                  <a:t></a:t>
                </a:r>
                <a:r>
                  <a:rPr lang="en-US" sz="2400" baseline="-25000">
                    <a:solidFill>
                      <a:srgbClr val="FF00FF"/>
                    </a:solidFill>
                    <a:sym typeface="Symbol" charset="0"/>
                  </a:rPr>
                  <a:t>e</a:t>
                </a:r>
              </a:p>
            </p:txBody>
          </p:sp>
          <p:sp>
            <p:nvSpPr>
              <p:cNvPr id="3768420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3401" y="2933"/>
                <a:ext cx="361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00FF"/>
                    </a:solidFill>
                    <a:sym typeface="Symbol" charset="0"/>
                  </a:rPr>
                  <a:t></a:t>
                </a:r>
                <a:r>
                  <a:rPr lang="en-US" sz="2400" baseline="-25000">
                    <a:solidFill>
                      <a:srgbClr val="FF00FF"/>
                    </a:solidFill>
                    <a:sym typeface="Symbol" charset="0"/>
                  </a:rPr>
                  <a:t>µ</a:t>
                </a:r>
              </a:p>
            </p:txBody>
          </p:sp>
          <p:sp>
            <p:nvSpPr>
              <p:cNvPr id="3768421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3237" y="3430"/>
                <a:ext cx="37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100">
                    <a:solidFill>
                      <a:srgbClr val="FF3300"/>
                    </a:solidFill>
                    <a:sym typeface="Symbol" charset="0"/>
                  </a:rPr>
                  <a:t>W</a:t>
                </a:r>
                <a:r>
                  <a:rPr lang="en-US" sz="2100" baseline="30000">
                    <a:solidFill>
                      <a:srgbClr val="FF3300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22" name="Line 102"/>
              <p:cNvSpPr>
                <a:spLocks noChangeAspect="1" noChangeShapeType="1"/>
              </p:cNvSpPr>
              <p:nvPr/>
            </p:nvSpPr>
            <p:spPr bwMode="auto">
              <a:xfrm>
                <a:off x="2688" y="2438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23" name="Line 103"/>
              <p:cNvSpPr>
                <a:spLocks noChangeAspect="1" noChangeShapeType="1"/>
              </p:cNvSpPr>
              <p:nvPr/>
            </p:nvSpPr>
            <p:spPr bwMode="auto">
              <a:xfrm>
                <a:off x="3552" y="253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24" name="Line 104"/>
              <p:cNvSpPr>
                <a:spLocks noChangeAspect="1" noChangeShapeType="1"/>
              </p:cNvSpPr>
              <p:nvPr/>
            </p:nvSpPr>
            <p:spPr bwMode="auto">
              <a:xfrm>
                <a:off x="2928" y="2150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25" name="Line 105"/>
              <p:cNvSpPr>
                <a:spLocks noChangeAspect="1" noChangeShapeType="1"/>
              </p:cNvSpPr>
              <p:nvPr/>
            </p:nvSpPr>
            <p:spPr bwMode="auto">
              <a:xfrm>
                <a:off x="3431" y="3004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26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2875" y="2116"/>
                <a:ext cx="25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s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27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3111" y="3027"/>
                <a:ext cx="26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u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28" name="Rectangle 10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3072"/>
                <a:ext cx="233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s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29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2487" y="2691"/>
                <a:ext cx="264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d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0" name="Line 110"/>
              <p:cNvSpPr>
                <a:spLocks noChangeAspect="1" noChangeShapeType="1"/>
              </p:cNvSpPr>
              <p:nvPr/>
            </p:nvSpPr>
            <p:spPr bwMode="auto">
              <a:xfrm>
                <a:off x="2688" y="301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31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3688" y="2560"/>
                <a:ext cx="292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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-</a:t>
                </a:r>
              </a:p>
            </p:txBody>
          </p:sp>
          <p:sp>
            <p:nvSpPr>
              <p:cNvPr id="3768432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2905" y="2463"/>
                <a:ext cx="32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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33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3883" y="2270"/>
                <a:ext cx="25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c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4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3105" y="1886"/>
                <a:ext cx="26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b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5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2630" y="3277"/>
                <a:ext cx="26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b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6" name="Line 116"/>
              <p:cNvSpPr>
                <a:spLocks noChangeAspect="1" noChangeShapeType="1"/>
              </p:cNvSpPr>
              <p:nvPr/>
            </p:nvSpPr>
            <p:spPr bwMode="auto">
              <a:xfrm>
                <a:off x="2688" y="326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37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3782" y="3374"/>
                <a:ext cx="253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c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8" name="Line 118"/>
              <p:cNvSpPr>
                <a:spLocks noChangeAspect="1" noChangeShapeType="1"/>
              </p:cNvSpPr>
              <p:nvPr/>
            </p:nvSpPr>
            <p:spPr bwMode="auto">
              <a:xfrm>
                <a:off x="3840" y="3418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21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1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68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68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6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of Particles (</a:t>
            </a:r>
            <a:r>
              <a:rPr lang="en-US" dirty="0" smtClean="0">
                <a:solidFill>
                  <a:srgbClr val="FF0000"/>
                </a:solidFill>
              </a:rPr>
              <a:t>at T = 0.1 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" y="838200"/>
            <a:ext cx="9601200" cy="57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518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12/6/2012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31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2C679A-72B4-DF4C-B89A-EDC5D22EBFCF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31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13913" cy="7353300"/>
          </a:xfrm>
        </p:spPr>
      </p:pic>
      <p:sp>
        <p:nvSpPr>
          <p:cNvPr id="93190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solidFill>
                  <a:srgbClr val="C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93191" name="Text Box 4"/>
          <p:cNvSpPr txBox="1">
            <a:spLocks noChangeArrowheads="1"/>
          </p:cNvSpPr>
          <p:nvPr/>
        </p:nvSpPr>
        <p:spPr bwMode="auto">
          <a:xfrm>
            <a:off x="5592763" y="4713288"/>
            <a:ext cx="3687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27km Circumference</a:t>
            </a:r>
          </a:p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7+7=14 TeV</a:t>
            </a:r>
          </a:p>
        </p:txBody>
      </p:sp>
    </p:spTree>
    <p:extLst>
      <p:ext uri="{BB962C8B-B14F-4D97-AF65-F5344CB8AC3E}">
        <p14:creationId xmlns:p14="http://schemas.microsoft.com/office/powerpoint/2010/main" val="34119296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Dark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493250" cy="5924550"/>
          </a:xfrm>
        </p:spPr>
        <p:txBody>
          <a:bodyPr/>
          <a:lstStyle/>
          <a:p>
            <a:r>
              <a:rPr lang="en-US" dirty="0" smtClean="0"/>
              <a:t>They created and shaped the large scale structure of the Universe.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Without dark matter, we were not here today.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We do not sense them since interactions are so weak.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There are ~10</a:t>
            </a:r>
            <a:r>
              <a:rPr lang="en-US" baseline="30000" dirty="0" smtClean="0"/>
              <a:t>7</a:t>
            </a:r>
            <a:r>
              <a:rPr lang="en-US" dirty="0" smtClean="0"/>
              <a:t> in this room.</a:t>
            </a:r>
          </a:p>
          <a:p>
            <a:pPr lvl="1"/>
            <a:r>
              <a:rPr lang="en-US" dirty="0" smtClean="0"/>
              <a:t>~10</a:t>
            </a:r>
            <a:r>
              <a:rPr lang="en-US" baseline="30000" dirty="0" smtClean="0"/>
              <a:t>12</a:t>
            </a:r>
            <a:r>
              <a:rPr lang="en-US" dirty="0" smtClean="0"/>
              <a:t> will pass you during this talk.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59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12/6/2012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3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1167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85831C-70D3-6348-9B52-1F27004DA518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34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1034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962400" y="6324600"/>
            <a:ext cx="487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>
            <a:lvl1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6793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3586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0377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7172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2400" dirty="0" err="1" smtClean="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Muon</a:t>
            </a:r>
            <a:r>
              <a:rPr lang="en-US" sz="2400" dirty="0" smtClean="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 Detector made at Westwood in 2000 - 2004</a:t>
            </a:r>
            <a:endParaRPr lang="en-US" sz="2400" dirty="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9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7827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2000"/>
            <a:ext cx="6596682" cy="6172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76200"/>
            <a:ext cx="9296400" cy="609600"/>
          </a:xfrm>
          <a:prstGeom prst="rect">
            <a:avLst/>
          </a:prstGeom>
        </p:spPr>
        <p:txBody>
          <a:bodyPr/>
          <a:lstStyle>
            <a:lvl1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6793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3586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0377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7172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3600" dirty="0" smtClean="0"/>
              <a:t>Higgs Discovery by CMS (July 4,  2012)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7220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pic>
        <p:nvPicPr>
          <p:cNvPr id="5" name="Picture 4" descr="Higgs NY Tim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9140409" cy="731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8052" y="838200"/>
            <a:ext cx="6761820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News release on July 4</a:t>
            </a:r>
            <a:r>
              <a:rPr lang="en-US" sz="4000" b="1" baseline="30000" dirty="0" smtClean="0">
                <a:solidFill>
                  <a:srgbClr val="FF0066"/>
                </a:solidFill>
                <a:latin typeface="+mj-lt"/>
              </a:rPr>
              <a:t>th</a:t>
            </a:r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 !</a:t>
            </a:r>
            <a:endParaRPr lang="en-US" sz="4000" b="1" dirty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5105400"/>
            <a:ext cx="6752269" cy="830997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6600"/>
                </a:solidFill>
                <a:latin typeface="+mj-lt"/>
              </a:rPr>
              <a:t>So What’s next, Bob?</a:t>
            </a:r>
            <a:endParaRPr lang="en-US" sz="48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53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762000" y="990600"/>
            <a:ext cx="7620000" cy="9144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SUSY </a:t>
            </a:r>
            <a:r>
              <a:rPr lang="en-US" sz="4400" dirty="0" err="1" smtClean="0">
                <a:latin typeface="Tahoma" charset="0"/>
                <a:ea typeface="ＭＳ Ｐゴシック" charset="0"/>
                <a:cs typeface="ＭＳ Ｐゴシック" charset="0"/>
              </a:rPr>
              <a:t>Neutralino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133600"/>
            <a:ext cx="6096000" cy="457200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385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pic>
        <p:nvPicPr>
          <p:cNvPr id="136197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1"/>
          <a:stretch>
            <a:fillRect/>
          </a:stretch>
        </p:blipFill>
        <p:spPr bwMode="auto">
          <a:xfrm>
            <a:off x="204788" y="2024063"/>
            <a:ext cx="4595812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375" y="6350000"/>
            <a:ext cx="9442450" cy="558800"/>
          </a:xfrm>
          <a:prstGeom prst="rect">
            <a:avLst/>
          </a:prstGeom>
        </p:spPr>
        <p:txBody>
          <a:bodyPr lIns="96573" tIns="48286" rIns="96573" bIns="48286">
            <a:spAutoFit/>
          </a:bodyPr>
          <a:lstStyle/>
          <a:p>
            <a:pPr defTabSz="963474">
              <a:defRPr/>
            </a:pPr>
            <a:r>
              <a:rPr lang="en-US" sz="3000" b="1" dirty="0">
                <a:solidFill>
                  <a:srgbClr val="FF33CC"/>
                </a:solidFill>
                <a:latin typeface="+mn-lt"/>
                <a:ea typeface="Arial" charset="0"/>
                <a:cs typeface="Arial" charset="0"/>
              </a:rPr>
              <a:t>Spin      1/2	          1          0	                </a:t>
            </a:r>
          </a:p>
        </p:txBody>
      </p:sp>
      <p:sp>
        <p:nvSpPr>
          <p:cNvPr id="136199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79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pic>
        <p:nvPicPr>
          <p:cNvPr id="138245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024063"/>
            <a:ext cx="92360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75463" y="974725"/>
            <a:ext cx="2470150" cy="4556125"/>
            <a:chOff x="6601304" y="914400"/>
            <a:chExt cx="2500064" cy="4422775"/>
          </a:xfrm>
        </p:grpSpPr>
        <p:sp>
          <p:nvSpPr>
            <p:cNvPr id="138252" name="Rounded Rectangle 10"/>
            <p:cNvSpPr>
              <a:spLocks noChangeArrowheads="1"/>
            </p:cNvSpPr>
            <p:nvPr/>
          </p:nvSpPr>
          <p:spPr bwMode="auto">
            <a:xfrm>
              <a:off x="7924800" y="2289175"/>
              <a:ext cx="1066800" cy="16002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58850"/>
              <a:endParaRPr lang="en-US" sz="2500"/>
            </a:p>
          </p:txBody>
        </p:sp>
        <p:sp>
          <p:nvSpPr>
            <p:cNvPr id="138253" name="Rounded Rectangle 11"/>
            <p:cNvSpPr>
              <a:spLocks noChangeArrowheads="1"/>
            </p:cNvSpPr>
            <p:nvPr/>
          </p:nvSpPr>
          <p:spPr bwMode="auto">
            <a:xfrm>
              <a:off x="7010400" y="3813175"/>
              <a:ext cx="990600" cy="15240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58850"/>
              <a:endParaRPr lang="en-US" sz="2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1304" y="914400"/>
              <a:ext cx="2500064" cy="599464"/>
            </a:xfrm>
            <a:prstGeom prst="rect">
              <a:avLst/>
            </a:prstGeom>
            <a:noFill/>
          </p:spPr>
          <p:txBody>
            <a:bodyPr wrap="none" lIns="86416" tIns="43208" rIns="86416" bIns="43208">
              <a:spAutoFit/>
            </a:bodyPr>
            <a:lstStyle/>
            <a:p>
              <a:pPr defTabSz="9647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 err="1">
                  <a:solidFill>
                    <a:srgbClr val="FF0000"/>
                  </a:solidFill>
                  <a:latin typeface="+mj-lt"/>
                  <a:ea typeface="Arial" charset="0"/>
                  <a:cs typeface="Arial" charset="0"/>
                </a:rPr>
                <a:t>Neutralino</a:t>
              </a:r>
              <a:endParaRPr lang="en-US" sz="3400" b="1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endParaRPr>
            </a:p>
          </p:txBody>
        </p:sp>
        <p:cxnSp>
          <p:nvCxnSpPr>
            <p:cNvPr id="13825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7581900" y="1562100"/>
              <a:ext cx="838200" cy="6096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8256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6400800" y="2438400"/>
              <a:ext cx="2286000" cy="3048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" name="Rectangle 20"/>
          <p:cNvSpPr/>
          <p:nvPr/>
        </p:nvSpPr>
        <p:spPr>
          <a:xfrm>
            <a:off x="79375" y="6350000"/>
            <a:ext cx="9442450" cy="558800"/>
          </a:xfrm>
          <a:prstGeom prst="rect">
            <a:avLst/>
          </a:prstGeom>
        </p:spPr>
        <p:txBody>
          <a:bodyPr lIns="96573" tIns="48286" rIns="96573" bIns="48286">
            <a:spAutoFit/>
          </a:bodyPr>
          <a:lstStyle/>
          <a:p>
            <a:pPr defTabSz="963474">
              <a:defRPr/>
            </a:pPr>
            <a:r>
              <a:rPr lang="en-US" sz="3000" b="1" dirty="0">
                <a:solidFill>
                  <a:srgbClr val="FF33CC"/>
                </a:solidFill>
                <a:latin typeface="+mn-lt"/>
                <a:ea typeface="Arial" charset="0"/>
                <a:cs typeface="Arial" charset="0"/>
              </a:rPr>
              <a:t>Spin      1/2	          1          0	               0 	        1/2       1/2</a:t>
            </a:r>
          </a:p>
        </p:txBody>
      </p:sp>
      <p:sp>
        <p:nvSpPr>
          <p:cNvPr id="138248" name="Rectangle 22"/>
          <p:cNvSpPr>
            <a:spLocks noChangeArrowheads="1"/>
          </p:cNvSpPr>
          <p:nvPr/>
        </p:nvSpPr>
        <p:spPr bwMode="auto">
          <a:xfrm>
            <a:off x="3205163" y="628650"/>
            <a:ext cx="30353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73" tIns="48286" rIns="96573" bIns="48286">
            <a:spAutoFit/>
          </a:bodyPr>
          <a:lstStyle/>
          <a:p>
            <a:pPr defTabSz="962025"/>
            <a:r>
              <a:rPr lang="en-US" sz="3400" b="1">
                <a:solidFill>
                  <a:srgbClr val="FF33CC"/>
                </a:solidFill>
                <a:latin typeface="Arial Narrow" charset="0"/>
              </a:rPr>
              <a:t>Super Symmetry</a:t>
            </a:r>
            <a:endParaRPr lang="en-US" sz="3400">
              <a:latin typeface="Arial Narrow" charset="0"/>
            </a:endParaRPr>
          </a:p>
        </p:txBody>
      </p:sp>
      <p:sp>
        <p:nvSpPr>
          <p:cNvPr id="138249" name="Curved Down Arrow 23"/>
          <p:cNvSpPr>
            <a:spLocks noChangeArrowheads="1"/>
          </p:cNvSpPr>
          <p:nvPr/>
        </p:nvSpPr>
        <p:spPr bwMode="auto">
          <a:xfrm>
            <a:off x="3600450" y="1219200"/>
            <a:ext cx="2079625" cy="812800"/>
          </a:xfrm>
          <a:prstGeom prst="curvedDownArrow">
            <a:avLst>
              <a:gd name="adj1" fmla="val 24970"/>
              <a:gd name="adj2" fmla="val 49987"/>
              <a:gd name="adj3" fmla="val 25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138250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138251" name="Left Brace 25"/>
          <p:cNvSpPr>
            <a:spLocks/>
          </p:cNvSpPr>
          <p:nvPr/>
        </p:nvSpPr>
        <p:spPr bwMode="auto">
          <a:xfrm rot="-5400000">
            <a:off x="6117432" y="5177631"/>
            <a:ext cx="406400" cy="1919287"/>
          </a:xfrm>
          <a:prstGeom prst="leftBrace">
            <a:avLst>
              <a:gd name="adj1" fmla="val 8330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839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Hierarchy Problem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4953000"/>
            <a:ext cx="5029200" cy="1300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0"/>
            <a:ext cx="8153400" cy="1710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3581400"/>
            <a:ext cx="7143577" cy="1225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838200"/>
            <a:ext cx="20736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  <a:latin typeface="+mn-lt"/>
              </a:rPr>
              <a:t>Higgs mass</a:t>
            </a:r>
            <a:endParaRPr lang="en-US" sz="3200" b="1" dirty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2514600"/>
            <a:ext cx="98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A50021"/>
                </a:solidFill>
                <a:latin typeface="+mn-lt"/>
              </a:rPr>
              <a:t>SM :</a:t>
            </a:r>
            <a:endParaRPr lang="en-US" sz="3600" b="1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3890859"/>
            <a:ext cx="1440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SUSY :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24600"/>
            <a:ext cx="7388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or :  new physics at the energy scale of 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Λ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 ~ 1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TeV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705600" y="5181600"/>
            <a:ext cx="1524000" cy="914400"/>
          </a:xfrm>
          <a:prstGeom prst="roundRect">
            <a:avLst/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934200" y="2438400"/>
            <a:ext cx="533400" cy="609600"/>
          </a:xfrm>
          <a:prstGeom prst="roundRect">
            <a:avLst/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891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Unification of Coupling Constants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601200" cy="5067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00" y="2057400"/>
            <a:ext cx="75250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A50021"/>
                </a:solidFill>
                <a:latin typeface="+mn-lt"/>
              </a:rPr>
              <a:t>SM </a:t>
            </a:r>
            <a:endParaRPr lang="en-US" sz="3600" b="1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0" y="2057400"/>
            <a:ext cx="122341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SUSY 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90698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is Dark Matter?</a:t>
            </a:r>
          </a:p>
        </p:txBody>
      </p:sp>
      <p:pic>
        <p:nvPicPr>
          <p:cNvPr id="135173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72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ounded Rectangle 7"/>
          <p:cNvSpPr>
            <a:spLocks noChangeArrowheads="1"/>
          </p:cNvSpPr>
          <p:nvPr/>
        </p:nvSpPr>
        <p:spPr bwMode="auto">
          <a:xfrm>
            <a:off x="4648200" y="3055938"/>
            <a:ext cx="1836738" cy="12192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78" tIns="45689" rIns="91378" bIns="45689" anchor="ctr"/>
          <a:lstStyle/>
          <a:p>
            <a:pPr algn="ctr"/>
            <a:endParaRPr lang="en-US"/>
          </a:p>
        </p:txBody>
      </p:sp>
      <p:grpSp>
        <p:nvGrpSpPr>
          <p:cNvPr id="17" name="Group 11"/>
          <p:cNvGrpSpPr>
            <a:grpSpLocks/>
          </p:cNvGrpSpPr>
          <p:nvPr/>
        </p:nvGrpSpPr>
        <p:grpSpPr bwMode="auto">
          <a:xfrm>
            <a:off x="6934200" y="3276600"/>
            <a:ext cx="914400" cy="2438400"/>
            <a:chOff x="4572000" y="1600200"/>
            <a:chExt cx="990600" cy="3352800"/>
          </a:xfrm>
        </p:grpSpPr>
        <p:cxnSp>
          <p:nvCxnSpPr>
            <p:cNvPr id="135177" name="Straight Connector 12"/>
            <p:cNvCxnSpPr>
              <a:cxnSpLocks noChangeShapeType="1"/>
            </p:cNvCxnSpPr>
            <p:nvPr/>
          </p:nvCxnSpPr>
          <p:spPr bwMode="auto">
            <a:xfrm rot="16200000" flipH="1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78" name="Straight Connector 13"/>
            <p:cNvCxnSpPr>
              <a:cxnSpLocks noChangeShapeType="1"/>
            </p:cNvCxnSpPr>
            <p:nvPr/>
          </p:nvCxnSpPr>
          <p:spPr bwMode="auto">
            <a:xfrm rot="5400000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362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991600" cy="5505450"/>
          </a:xfrm>
        </p:spPr>
        <p:txBody>
          <a:bodyPr>
            <a:normAutofit fontScale="92500" lnSpcReduction="10000"/>
          </a:bodyPr>
          <a:lstStyle/>
          <a:p>
            <a:r>
              <a:rPr lang="en-US" sz="4000" u="sng" dirty="0" smtClean="0"/>
              <a:t>Evidences of Dark Mater</a:t>
            </a:r>
          </a:p>
          <a:p>
            <a:pPr lvl="1"/>
            <a:r>
              <a:rPr lang="en-US" sz="3600" dirty="0" smtClean="0"/>
              <a:t>Astronomy</a:t>
            </a:r>
          </a:p>
          <a:p>
            <a:pPr lvl="1"/>
            <a:r>
              <a:rPr lang="en-US" sz="3600" dirty="0" smtClean="0"/>
              <a:t>Cosmology</a:t>
            </a:r>
          </a:p>
          <a:p>
            <a:r>
              <a:rPr lang="en-US" sz="4000" u="sng" dirty="0" smtClean="0"/>
              <a:t>Dark Matter Candidates</a:t>
            </a:r>
          </a:p>
          <a:p>
            <a:pPr lvl="1"/>
            <a:r>
              <a:rPr lang="en-US" sz="3600" dirty="0" smtClean="0"/>
              <a:t>Particle Physics</a:t>
            </a:r>
          </a:p>
          <a:p>
            <a:r>
              <a:rPr lang="en-US" sz="4000" u="sng" dirty="0" smtClean="0"/>
              <a:t>Detection Methods</a:t>
            </a:r>
          </a:p>
          <a:p>
            <a:pPr lvl="1"/>
            <a:r>
              <a:rPr lang="en-US" sz="3600" dirty="0" smtClean="0"/>
              <a:t>Production by LHC</a:t>
            </a:r>
          </a:p>
          <a:p>
            <a:pPr lvl="1"/>
            <a:r>
              <a:rPr lang="en-US" sz="3600" dirty="0" smtClean="0"/>
              <a:t>Indirect Observation</a:t>
            </a:r>
          </a:p>
          <a:p>
            <a:pPr lvl="1"/>
            <a:r>
              <a:rPr lang="en-US" sz="3600" dirty="0" smtClean="0">
                <a:solidFill>
                  <a:srgbClr val="008000"/>
                </a:solidFill>
              </a:rPr>
              <a:t>Direct Detection – New Results from XENON100</a:t>
            </a:r>
          </a:p>
          <a:p>
            <a:r>
              <a:rPr lang="en-US" sz="4000" u="sng" dirty="0" smtClean="0"/>
              <a:t>Future Prospects</a:t>
            </a:r>
            <a:endParaRPr lang="en-US" sz="4000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84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2" name="Group 38"/>
          <p:cNvGrpSpPr>
            <a:grpSpLocks noChangeAspect="1"/>
          </p:cNvGrpSpPr>
          <p:nvPr/>
        </p:nvGrpSpPr>
        <p:grpSpPr bwMode="auto">
          <a:xfrm>
            <a:off x="2943978" y="1614781"/>
            <a:ext cx="3685422" cy="3414419"/>
            <a:chOff x="394453" y="1099152"/>
            <a:chExt cx="3058205" cy="2791291"/>
          </a:xfrm>
        </p:grpSpPr>
        <p:sp>
          <p:nvSpPr>
            <p:cNvPr id="10256" name="Text Box 33"/>
            <p:cNvSpPr txBox="1">
              <a:spLocks noChangeArrowheads="1"/>
            </p:cNvSpPr>
            <p:nvPr/>
          </p:nvSpPr>
          <p:spPr bwMode="auto">
            <a:xfrm>
              <a:off x="586469" y="1099152"/>
              <a:ext cx="376709" cy="553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800" b="1" dirty="0">
                  <a:latin typeface="+mn-lt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37905" name="Text Box 34"/>
            <p:cNvSpPr txBox="1">
              <a:spLocks noChangeArrowheads="1"/>
            </p:cNvSpPr>
            <p:nvPr/>
          </p:nvSpPr>
          <p:spPr bwMode="auto">
            <a:xfrm>
              <a:off x="2858551" y="1125788"/>
              <a:ext cx="422955" cy="553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800" b="1" dirty="0"/>
                <a:t>X</a:t>
              </a:r>
            </a:p>
          </p:txBody>
        </p:sp>
        <p:sp>
          <p:nvSpPr>
            <p:cNvPr id="37906" name="Text Box 35"/>
            <p:cNvSpPr txBox="1">
              <a:spLocks noChangeArrowheads="1"/>
            </p:cNvSpPr>
            <p:nvPr/>
          </p:nvSpPr>
          <p:spPr bwMode="auto">
            <a:xfrm>
              <a:off x="394453" y="3336907"/>
              <a:ext cx="759804" cy="553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800" b="1"/>
                <a:t>SM</a:t>
              </a:r>
            </a:p>
          </p:txBody>
        </p:sp>
        <p:sp>
          <p:nvSpPr>
            <p:cNvPr id="37907" name="Text Box 35"/>
            <p:cNvSpPr txBox="1">
              <a:spLocks noChangeArrowheads="1"/>
            </p:cNvSpPr>
            <p:nvPr/>
          </p:nvSpPr>
          <p:spPr bwMode="auto">
            <a:xfrm>
              <a:off x="2692854" y="3310271"/>
              <a:ext cx="759804" cy="553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800" b="1"/>
                <a:t>SM</a:t>
              </a:r>
            </a:p>
          </p:txBody>
        </p:sp>
        <p:grpSp>
          <p:nvGrpSpPr>
            <p:cNvPr id="37908" name="Group 37"/>
            <p:cNvGrpSpPr>
              <a:grpSpLocks/>
            </p:cNvGrpSpPr>
            <p:nvPr/>
          </p:nvGrpSpPr>
          <p:grpSpPr bwMode="auto">
            <a:xfrm>
              <a:off x="1047750" y="1657351"/>
              <a:ext cx="1823041" cy="1754471"/>
              <a:chOff x="1047750" y="1657351"/>
              <a:chExt cx="1823041" cy="1754471"/>
            </a:xfrm>
          </p:grpSpPr>
          <p:sp>
            <p:nvSpPr>
              <p:cNvPr id="37909" name="Line 21"/>
              <p:cNvSpPr>
                <a:spLocks noChangeShapeType="1"/>
              </p:cNvSpPr>
              <p:nvPr/>
            </p:nvSpPr>
            <p:spPr bwMode="auto">
              <a:xfrm>
                <a:off x="1047750" y="1657351"/>
                <a:ext cx="1732257" cy="172517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37910" name="Line 24"/>
              <p:cNvSpPr>
                <a:spLocks noChangeShapeType="1"/>
              </p:cNvSpPr>
              <p:nvPr/>
            </p:nvSpPr>
            <p:spPr bwMode="auto">
              <a:xfrm flipV="1">
                <a:off x="1049097" y="1679944"/>
                <a:ext cx="1821694" cy="173187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37911" name="Oval 36"/>
              <p:cNvSpPr>
                <a:spLocks noChangeArrowheads="1"/>
              </p:cNvSpPr>
              <p:nvPr/>
            </p:nvSpPr>
            <p:spPr bwMode="auto">
              <a:xfrm>
                <a:off x="1424764" y="2062716"/>
                <a:ext cx="1031358" cy="101009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13594" y="1981201"/>
            <a:ext cx="2177205" cy="2834640"/>
            <a:chOff x="413594" y="1981201"/>
            <a:chExt cx="2177205" cy="2834640"/>
          </a:xfrm>
        </p:grpSpPr>
        <p:sp>
          <p:nvSpPr>
            <p:cNvPr id="37902" name="Text Box 37"/>
            <p:cNvSpPr txBox="1">
              <a:spLocks noChangeArrowheads="1"/>
            </p:cNvSpPr>
            <p:nvPr/>
          </p:nvSpPr>
          <p:spPr bwMode="auto">
            <a:xfrm>
              <a:off x="413594" y="2743200"/>
              <a:ext cx="210100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4000" b="1" dirty="0" smtClean="0">
                  <a:solidFill>
                    <a:srgbClr val="3333FF"/>
                  </a:solidFill>
                  <a:latin typeface="+mn-lt"/>
                </a:rPr>
                <a:t>Indirect</a:t>
              </a:r>
            </a:p>
            <a:p>
              <a:pPr algn="ctr"/>
              <a:r>
                <a:rPr lang="en-US" sz="4000" b="1" dirty="0" smtClean="0">
                  <a:solidFill>
                    <a:srgbClr val="3333FF"/>
                  </a:solidFill>
                  <a:latin typeface="+mn-lt"/>
                </a:rPr>
                <a:t>Detection</a:t>
              </a:r>
              <a:endParaRPr lang="en-US" sz="4000" b="1" dirty="0">
                <a:solidFill>
                  <a:srgbClr val="3333FF"/>
                </a:solidFill>
                <a:latin typeface="+mn-lt"/>
              </a:endParaRPr>
            </a:p>
          </p:txBody>
        </p:sp>
        <p:cxnSp>
          <p:nvCxnSpPr>
            <p:cNvPr id="41" name="Straight Arrow Connector 40"/>
            <p:cNvCxnSpPr>
              <a:cxnSpLocks noChangeShapeType="1"/>
            </p:cNvCxnSpPr>
            <p:nvPr/>
          </p:nvCxnSpPr>
          <p:spPr bwMode="auto">
            <a:xfrm rot="5400000">
              <a:off x="1167645" y="3392686"/>
              <a:ext cx="2834640" cy="11669"/>
            </a:xfrm>
            <a:prstGeom prst="straightConnector1">
              <a:avLst/>
            </a:prstGeom>
            <a:noFill/>
            <a:ln w="76200" cmpd="sng">
              <a:solidFill>
                <a:srgbClr val="3333F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3"/>
          <p:cNvGrpSpPr/>
          <p:nvPr/>
        </p:nvGrpSpPr>
        <p:grpSpPr>
          <a:xfrm>
            <a:off x="3505200" y="5398346"/>
            <a:ext cx="2790349" cy="1411493"/>
            <a:chOff x="3505200" y="5398346"/>
            <a:chExt cx="2790349" cy="1411493"/>
          </a:xfrm>
        </p:grpSpPr>
        <p:sp>
          <p:nvSpPr>
            <p:cNvPr id="37900" name="Text Box 37"/>
            <p:cNvSpPr txBox="1">
              <a:spLocks noChangeArrowheads="1"/>
            </p:cNvSpPr>
            <p:nvPr/>
          </p:nvSpPr>
          <p:spPr bwMode="auto">
            <a:xfrm>
              <a:off x="3886200" y="5486400"/>
              <a:ext cx="210100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4000" b="1" dirty="0" smtClean="0">
                  <a:solidFill>
                    <a:srgbClr val="00BE00"/>
                  </a:solidFill>
                  <a:latin typeface="+mn-lt"/>
                </a:rPr>
                <a:t>Direct</a:t>
              </a:r>
            </a:p>
            <a:p>
              <a:pPr algn="ctr"/>
              <a:r>
                <a:rPr lang="en-US" sz="4000" b="1" dirty="0" smtClean="0">
                  <a:solidFill>
                    <a:srgbClr val="00BE00"/>
                  </a:solidFill>
                  <a:latin typeface="+mn-lt"/>
                </a:rPr>
                <a:t>Detection</a:t>
              </a:r>
              <a:endParaRPr lang="en-US" sz="4000" b="1" dirty="0">
                <a:solidFill>
                  <a:srgbClr val="00BE00"/>
                </a:solidFill>
                <a:latin typeface="+mn-lt"/>
              </a:endParaRPr>
            </a:p>
          </p:txBody>
        </p:sp>
        <p:cxnSp>
          <p:nvCxnSpPr>
            <p:cNvPr id="45" name="Straight Arrow Connector 44"/>
            <p:cNvCxnSpPr>
              <a:cxnSpLocks noChangeShapeType="1"/>
            </p:cNvCxnSpPr>
            <p:nvPr/>
          </p:nvCxnSpPr>
          <p:spPr bwMode="auto">
            <a:xfrm>
              <a:off x="3505200" y="5398346"/>
              <a:ext cx="2790349" cy="11854"/>
            </a:xfrm>
            <a:prstGeom prst="straightConnector1">
              <a:avLst/>
            </a:prstGeom>
            <a:noFill/>
            <a:ln w="76200" cmpd="sng">
              <a:solidFill>
                <a:srgbClr val="00BE00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4"/>
          <p:cNvGrpSpPr/>
          <p:nvPr/>
        </p:nvGrpSpPr>
        <p:grpSpPr>
          <a:xfrm>
            <a:off x="6998732" y="1981200"/>
            <a:ext cx="2297668" cy="2832948"/>
            <a:chOff x="6998732" y="1981200"/>
            <a:chExt cx="2297668" cy="2832948"/>
          </a:xfrm>
        </p:grpSpPr>
        <p:sp>
          <p:nvSpPr>
            <p:cNvPr id="37898" name="Text Box 37"/>
            <p:cNvSpPr txBox="1">
              <a:spLocks noChangeArrowheads="1"/>
            </p:cNvSpPr>
            <p:nvPr/>
          </p:nvSpPr>
          <p:spPr bwMode="auto">
            <a:xfrm>
              <a:off x="7113816" y="2895600"/>
              <a:ext cx="218258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latin typeface="+mn-lt"/>
                </a:rPr>
                <a:t>Production</a:t>
              </a: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en-US" sz="3600" b="1" dirty="0" smtClean="0">
                  <a:solidFill>
                    <a:srgbClr val="FF0000"/>
                  </a:solidFill>
                  <a:latin typeface="+mn-lt"/>
                </a:rPr>
                <a:t>y LHC</a:t>
              </a:r>
              <a:endParaRPr lang="en-US" sz="3600" b="1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48" name="Straight Arrow Connector 47"/>
            <p:cNvCxnSpPr>
              <a:cxnSpLocks noChangeShapeType="1"/>
            </p:cNvCxnSpPr>
            <p:nvPr/>
          </p:nvCxnSpPr>
          <p:spPr bwMode="auto">
            <a:xfrm rot="16200000">
              <a:off x="5588092" y="3391840"/>
              <a:ext cx="2832948" cy="11668"/>
            </a:xfrm>
            <a:prstGeom prst="straightConnector1">
              <a:avLst/>
            </a:prstGeom>
            <a:noFill/>
            <a:ln w="76200" cmpd="sng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8161020" cy="762000"/>
          </a:xfrm>
        </p:spPr>
        <p:txBody>
          <a:bodyPr/>
          <a:lstStyle/>
          <a:p>
            <a:r>
              <a:rPr lang="en-US" dirty="0" smtClean="0"/>
              <a:t>Three Detection Methods</a:t>
            </a:r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41848" y="2837164"/>
            <a:ext cx="7016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6DFF"/>
                </a:solidFill>
              </a:rPr>
              <a:t>?</a:t>
            </a:r>
            <a:endParaRPr lang="en-US" sz="6600" b="1" dirty="0">
              <a:solidFill>
                <a:srgbClr val="FF6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72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7" y="0"/>
            <a:ext cx="9753600" cy="7315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48505" y="6791980"/>
            <a:ext cx="1645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00F9F9"/>
                </a:solidFill>
                <a:latin typeface="+mn-lt"/>
              </a:rPr>
              <a:t>John Ellis</a:t>
            </a:r>
            <a:endParaRPr lang="en-US" sz="2800" b="1" i="1" dirty="0">
              <a:solidFill>
                <a:srgbClr val="00F9F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5294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mSUGRA</a:t>
            </a:r>
            <a:r>
              <a:rPr lang="en-US" sz="3600" dirty="0" smtClean="0"/>
              <a:t> m</a:t>
            </a:r>
            <a:r>
              <a:rPr lang="en-US" sz="3600" baseline="-25000" dirty="0" smtClean="0"/>
              <a:t>1</a:t>
            </a:r>
            <a:r>
              <a:rPr lang="en-US" sz="3600" baseline="-25000" dirty="0"/>
              <a:t>/2</a:t>
            </a:r>
            <a:r>
              <a:rPr lang="en-US" sz="3600" dirty="0"/>
              <a:t> vs. </a:t>
            </a:r>
            <a:r>
              <a:rPr lang="en-US" sz="3600" dirty="0" smtClean="0"/>
              <a:t>m</a:t>
            </a:r>
            <a:r>
              <a:rPr lang="en-US" sz="3600" baseline="-25000" dirty="0" smtClean="0"/>
              <a:t>0</a:t>
            </a:r>
            <a:r>
              <a:rPr lang="en-US" sz="3600" dirty="0" smtClean="0"/>
              <a:t> (before LHC)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8693985" cy="61847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28804" y="6705600"/>
            <a:ext cx="4772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Feng  Ann. Rev. Astro. Astrophys. 2010.48:495-545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3733800"/>
            <a:ext cx="2133337" cy="523220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FF"/>
                </a:solidFill>
                <a:latin typeface="+mn-lt"/>
              </a:rPr>
              <a:t>M</a:t>
            </a:r>
            <a:r>
              <a:rPr lang="en-US" sz="2800" b="1" i="1" baseline="-25000" dirty="0" smtClean="0">
                <a:solidFill>
                  <a:srgbClr val="FF00FF"/>
                </a:solidFill>
                <a:latin typeface="+mn-lt"/>
              </a:rPr>
              <a:t>x</a:t>
            </a:r>
            <a:r>
              <a:rPr lang="en-US" sz="2800" b="1" i="1" dirty="0" smtClean="0">
                <a:solidFill>
                  <a:srgbClr val="FF00FF"/>
                </a:solidFill>
                <a:latin typeface="+mn-lt"/>
              </a:rPr>
              <a:t> ~ 0.4 * M</a:t>
            </a:r>
            <a:r>
              <a:rPr lang="en-US" sz="2800" b="1" i="1" baseline="-25000" dirty="0" smtClean="0">
                <a:solidFill>
                  <a:srgbClr val="FF00FF"/>
                </a:solidFill>
                <a:latin typeface="+mn-lt"/>
              </a:rPr>
              <a:t>1/2</a:t>
            </a:r>
            <a:endParaRPr lang="en-US" sz="2800" b="1" i="1" baseline="-25000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5648" y="1905000"/>
            <a:ext cx="7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baseline="-25000" dirty="0" err="1" smtClean="0">
                <a:solidFill>
                  <a:srgbClr val="4D88BB"/>
                </a:solidFill>
                <a:latin typeface="+mn-lt"/>
              </a:rPr>
              <a:t>Mx</a:t>
            </a:r>
            <a:r>
              <a:rPr lang="en-US" sz="3600" b="1" baseline="-25000" dirty="0" smtClean="0">
                <a:solidFill>
                  <a:srgbClr val="4D88BB"/>
                </a:solidFill>
                <a:latin typeface="+mn-lt"/>
              </a:rPr>
              <a:t> 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2448" y="1965226"/>
            <a:ext cx="577518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-25000" dirty="0" err="1" smtClean="0">
                <a:solidFill>
                  <a:srgbClr val="4D88BB"/>
                </a:solidFill>
                <a:latin typeface="+mn-lt"/>
              </a:rPr>
              <a:t>GeV</a:t>
            </a:r>
            <a:endParaRPr lang="en-US" sz="2800" b="1" baseline="-25000" dirty="0" smtClean="0">
              <a:solidFill>
                <a:srgbClr val="4D88BB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3398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CMS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0"/>
            <a:ext cx="7924800" cy="617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400" y="4495800"/>
            <a:ext cx="2133337" cy="52322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FF"/>
                </a:solidFill>
                <a:latin typeface="+mn-lt"/>
              </a:rPr>
              <a:t>M</a:t>
            </a:r>
            <a:r>
              <a:rPr lang="en-US" sz="2800" b="1" i="1" baseline="-25000" dirty="0" smtClean="0">
                <a:solidFill>
                  <a:srgbClr val="FF00FF"/>
                </a:solidFill>
                <a:latin typeface="+mn-lt"/>
              </a:rPr>
              <a:t>x</a:t>
            </a:r>
            <a:r>
              <a:rPr lang="en-US" sz="2800" b="1" i="1" dirty="0" smtClean="0">
                <a:solidFill>
                  <a:srgbClr val="FF00FF"/>
                </a:solidFill>
                <a:latin typeface="+mn-lt"/>
              </a:rPr>
              <a:t> ~ 0.4 * M</a:t>
            </a:r>
            <a:r>
              <a:rPr lang="en-US" sz="2800" b="1" i="1" baseline="-25000" dirty="0" smtClean="0">
                <a:solidFill>
                  <a:srgbClr val="FF00FF"/>
                </a:solidFill>
                <a:latin typeface="+mn-lt"/>
              </a:rPr>
              <a:t>1/2</a:t>
            </a:r>
            <a:endParaRPr lang="en-US" sz="2800" b="1" i="1" baseline="-25000" dirty="0">
              <a:solidFill>
                <a:srgbClr val="FF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91779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Cross Section vs. Mass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0" y="990600"/>
            <a:ext cx="850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CMSSM</a:t>
            </a:r>
            <a:endParaRPr lang="en-US" sz="16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8277660" cy="586740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828800" y="2430561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/>
          <p:cNvCxnSpPr>
            <a:cxnSpLocks noChangeAspect="1"/>
          </p:cNvCxnSpPr>
          <p:nvPr/>
        </p:nvCxnSpPr>
        <p:spPr bwMode="auto">
          <a:xfrm flipH="1">
            <a:off x="56388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280296" y="1371600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96000" y="1371600"/>
            <a:ext cx="598426" cy="4267200"/>
            <a:chOff x="5932426" y="1371600"/>
            <a:chExt cx="598426" cy="4267200"/>
          </a:xfrm>
        </p:grpSpPr>
        <p:cxnSp>
          <p:nvCxnSpPr>
            <p:cNvPr id="19" name="Straight Connector 18"/>
            <p:cNvCxnSpPr>
              <a:cxnSpLocks noChangeAspect="1"/>
            </p:cNvCxnSpPr>
            <p:nvPr/>
          </p:nvCxnSpPr>
          <p:spPr bwMode="auto">
            <a:xfrm flipH="1">
              <a:off x="6248400" y="1752600"/>
              <a:ext cx="0" cy="38862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932426" y="1371600"/>
              <a:ext cx="5984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008000"/>
                  </a:solidFill>
                  <a:latin typeface="+mn-lt"/>
                </a:rPr>
                <a:t>2012</a:t>
              </a:r>
              <a:endParaRPr lang="en-US" sz="1600" b="1" i="1" dirty="0">
                <a:solidFill>
                  <a:srgbClr val="008000"/>
                </a:solidFill>
                <a:latin typeface="+mn-lt"/>
              </a:endParaRPr>
            </a:p>
          </p:txBody>
        </p:sp>
      </p:grpSp>
      <p:cxnSp>
        <p:nvCxnSpPr>
          <p:cNvPr id="24" name="Straight Connector 23"/>
          <p:cNvCxnSpPr>
            <a:cxnSpLocks noChangeAspect="1"/>
          </p:cNvCxnSpPr>
          <p:nvPr/>
        </p:nvCxnSpPr>
        <p:spPr bwMode="auto">
          <a:xfrm flipH="1">
            <a:off x="50292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724400" y="1371600"/>
            <a:ext cx="495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Pre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8600" y="1143000"/>
            <a:ext cx="703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+mn-lt"/>
              </a:rPr>
              <a:t>LHC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6600" y="3124200"/>
            <a:ext cx="1283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3581400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33600" y="1066800"/>
            <a:ext cx="135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CMSSM</a:t>
            </a:r>
            <a:endParaRPr lang="en-US" sz="28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72200" y="6629400"/>
            <a:ext cx="3269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Buchmueller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et al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arXiv:1106.2529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8512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2" name="Group 38"/>
          <p:cNvGrpSpPr>
            <a:grpSpLocks noChangeAspect="1"/>
          </p:cNvGrpSpPr>
          <p:nvPr/>
        </p:nvGrpSpPr>
        <p:grpSpPr bwMode="auto">
          <a:xfrm>
            <a:off x="2943978" y="1614781"/>
            <a:ext cx="3685422" cy="3414419"/>
            <a:chOff x="394453" y="1099152"/>
            <a:chExt cx="3058205" cy="2791291"/>
          </a:xfrm>
        </p:grpSpPr>
        <p:sp>
          <p:nvSpPr>
            <p:cNvPr id="10256" name="Text Box 33"/>
            <p:cNvSpPr txBox="1">
              <a:spLocks noChangeArrowheads="1"/>
            </p:cNvSpPr>
            <p:nvPr/>
          </p:nvSpPr>
          <p:spPr bwMode="auto">
            <a:xfrm>
              <a:off x="586469" y="1099152"/>
              <a:ext cx="376709" cy="553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800" b="1" dirty="0">
                  <a:latin typeface="+mn-lt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37905" name="Text Box 34"/>
            <p:cNvSpPr txBox="1">
              <a:spLocks noChangeArrowheads="1"/>
            </p:cNvSpPr>
            <p:nvPr/>
          </p:nvSpPr>
          <p:spPr bwMode="auto">
            <a:xfrm>
              <a:off x="2858551" y="1125788"/>
              <a:ext cx="422955" cy="553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800" b="1" dirty="0"/>
                <a:t>X</a:t>
              </a:r>
            </a:p>
          </p:txBody>
        </p:sp>
        <p:sp>
          <p:nvSpPr>
            <p:cNvPr id="37906" name="Text Box 35"/>
            <p:cNvSpPr txBox="1">
              <a:spLocks noChangeArrowheads="1"/>
            </p:cNvSpPr>
            <p:nvPr/>
          </p:nvSpPr>
          <p:spPr bwMode="auto">
            <a:xfrm>
              <a:off x="394453" y="3336907"/>
              <a:ext cx="759804" cy="553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800" b="1"/>
                <a:t>SM</a:t>
              </a:r>
            </a:p>
          </p:txBody>
        </p:sp>
        <p:sp>
          <p:nvSpPr>
            <p:cNvPr id="37907" name="Text Box 35"/>
            <p:cNvSpPr txBox="1">
              <a:spLocks noChangeArrowheads="1"/>
            </p:cNvSpPr>
            <p:nvPr/>
          </p:nvSpPr>
          <p:spPr bwMode="auto">
            <a:xfrm>
              <a:off x="2692854" y="3310271"/>
              <a:ext cx="759804" cy="553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800" b="1"/>
                <a:t>SM</a:t>
              </a:r>
            </a:p>
          </p:txBody>
        </p:sp>
        <p:grpSp>
          <p:nvGrpSpPr>
            <p:cNvPr id="37908" name="Group 37"/>
            <p:cNvGrpSpPr>
              <a:grpSpLocks/>
            </p:cNvGrpSpPr>
            <p:nvPr/>
          </p:nvGrpSpPr>
          <p:grpSpPr bwMode="auto">
            <a:xfrm>
              <a:off x="1047750" y="1657351"/>
              <a:ext cx="1823041" cy="1754471"/>
              <a:chOff x="1047750" y="1657351"/>
              <a:chExt cx="1823041" cy="1754471"/>
            </a:xfrm>
          </p:grpSpPr>
          <p:sp>
            <p:nvSpPr>
              <p:cNvPr id="37909" name="Line 21"/>
              <p:cNvSpPr>
                <a:spLocks noChangeShapeType="1"/>
              </p:cNvSpPr>
              <p:nvPr/>
            </p:nvSpPr>
            <p:spPr bwMode="auto">
              <a:xfrm>
                <a:off x="1047750" y="1657351"/>
                <a:ext cx="1732257" cy="172517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37910" name="Line 24"/>
              <p:cNvSpPr>
                <a:spLocks noChangeShapeType="1"/>
              </p:cNvSpPr>
              <p:nvPr/>
            </p:nvSpPr>
            <p:spPr bwMode="auto">
              <a:xfrm flipV="1">
                <a:off x="1049097" y="1679944"/>
                <a:ext cx="1821694" cy="173187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37911" name="Oval 36"/>
              <p:cNvSpPr>
                <a:spLocks noChangeArrowheads="1"/>
              </p:cNvSpPr>
              <p:nvPr/>
            </p:nvSpPr>
            <p:spPr bwMode="auto">
              <a:xfrm>
                <a:off x="1424764" y="2062716"/>
                <a:ext cx="1031358" cy="101009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13594" y="1981201"/>
            <a:ext cx="2177205" cy="2834640"/>
            <a:chOff x="413594" y="1981201"/>
            <a:chExt cx="2177205" cy="2834640"/>
          </a:xfrm>
        </p:grpSpPr>
        <p:sp>
          <p:nvSpPr>
            <p:cNvPr id="37902" name="Text Box 37"/>
            <p:cNvSpPr txBox="1">
              <a:spLocks noChangeArrowheads="1"/>
            </p:cNvSpPr>
            <p:nvPr/>
          </p:nvSpPr>
          <p:spPr bwMode="auto">
            <a:xfrm>
              <a:off x="413594" y="2743200"/>
              <a:ext cx="210100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4000" b="1" dirty="0" smtClean="0">
                  <a:solidFill>
                    <a:srgbClr val="3333FF"/>
                  </a:solidFill>
                  <a:latin typeface="+mn-lt"/>
                </a:rPr>
                <a:t>Indirect</a:t>
              </a:r>
            </a:p>
            <a:p>
              <a:pPr algn="ctr"/>
              <a:r>
                <a:rPr lang="en-US" sz="4000" b="1" dirty="0" smtClean="0">
                  <a:solidFill>
                    <a:srgbClr val="3333FF"/>
                  </a:solidFill>
                  <a:latin typeface="+mn-lt"/>
                </a:rPr>
                <a:t>Detection</a:t>
              </a:r>
              <a:endParaRPr lang="en-US" sz="4000" b="1" dirty="0">
                <a:solidFill>
                  <a:srgbClr val="3333FF"/>
                </a:solidFill>
                <a:latin typeface="+mn-lt"/>
              </a:endParaRPr>
            </a:p>
          </p:txBody>
        </p:sp>
        <p:cxnSp>
          <p:nvCxnSpPr>
            <p:cNvPr id="41" name="Straight Arrow Connector 40"/>
            <p:cNvCxnSpPr>
              <a:cxnSpLocks noChangeShapeType="1"/>
            </p:cNvCxnSpPr>
            <p:nvPr/>
          </p:nvCxnSpPr>
          <p:spPr bwMode="auto">
            <a:xfrm rot="5400000">
              <a:off x="1167645" y="3392686"/>
              <a:ext cx="2834640" cy="11669"/>
            </a:xfrm>
            <a:prstGeom prst="straightConnector1">
              <a:avLst/>
            </a:prstGeom>
            <a:noFill/>
            <a:ln w="76200" cmpd="sng">
              <a:solidFill>
                <a:srgbClr val="3333F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8161020" cy="762000"/>
          </a:xfrm>
        </p:spPr>
        <p:txBody>
          <a:bodyPr/>
          <a:lstStyle/>
          <a:p>
            <a:r>
              <a:rPr lang="en-US" dirty="0" smtClean="0"/>
              <a:t>Three Detection Methods</a:t>
            </a:r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41848" y="2837164"/>
            <a:ext cx="7016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6DFF"/>
                </a:solidFill>
              </a:rPr>
              <a:t>?</a:t>
            </a:r>
            <a:endParaRPr lang="en-US" sz="6600" b="1" dirty="0">
              <a:solidFill>
                <a:srgbClr val="FF6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13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80097" y="1"/>
            <a:ext cx="7620953" cy="761999"/>
          </a:xfrm>
        </p:spPr>
        <p:txBody>
          <a:bodyPr/>
          <a:lstStyle/>
          <a:p>
            <a:pPr eaLnBrk="1" hangingPunct="1"/>
            <a:r>
              <a:rPr lang="en-US" sz="3800" dirty="0"/>
              <a:t>Indirect Detection</a:t>
            </a:r>
          </a:p>
        </p:txBody>
      </p:sp>
      <p:sp>
        <p:nvSpPr>
          <p:cNvPr id="5" name="Oval 4"/>
          <p:cNvSpPr/>
          <p:nvPr/>
        </p:nvSpPr>
        <p:spPr>
          <a:xfrm>
            <a:off x="1560195" y="3962400"/>
            <a:ext cx="90011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1080135" y="3596640"/>
            <a:ext cx="611744" cy="49953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" idx="3"/>
          </p:cNvCxnSpPr>
          <p:nvPr/>
        </p:nvCxnSpPr>
        <p:spPr>
          <a:xfrm flipV="1">
            <a:off x="1020128" y="4743027"/>
            <a:ext cx="671751" cy="43857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4" name="TextBox 13"/>
          <p:cNvSpPr txBox="1">
            <a:spLocks noChangeArrowheads="1"/>
          </p:cNvSpPr>
          <p:nvPr/>
        </p:nvSpPr>
        <p:spPr bwMode="auto">
          <a:xfrm>
            <a:off x="720090" y="3230881"/>
            <a:ext cx="413218" cy="55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661" tIns="48331" rIns="96661" bIns="48331">
            <a:spAutoFit/>
          </a:bodyPr>
          <a:lstStyle/>
          <a:p>
            <a:r>
              <a:rPr lang="en-US" sz="3000" b="1">
                <a:latin typeface="Symbol" pitchFamily="18" charset="2"/>
              </a:rPr>
              <a:t>c</a:t>
            </a:r>
            <a:endParaRPr lang="en-US" sz="3000" b="1"/>
          </a:p>
        </p:txBody>
      </p:sp>
      <p:sp>
        <p:nvSpPr>
          <p:cNvPr id="73735" name="TextBox 14"/>
          <p:cNvSpPr txBox="1">
            <a:spLocks noChangeArrowheads="1"/>
          </p:cNvSpPr>
          <p:nvPr/>
        </p:nvSpPr>
        <p:spPr bwMode="auto">
          <a:xfrm>
            <a:off x="660083" y="4876801"/>
            <a:ext cx="413218" cy="55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661" tIns="48331" rIns="96661" bIns="48331">
            <a:spAutoFit/>
          </a:bodyPr>
          <a:lstStyle/>
          <a:p>
            <a:r>
              <a:rPr lang="en-US" sz="3000" b="1">
                <a:latin typeface="Symbol" pitchFamily="18" charset="2"/>
              </a:rPr>
              <a:t>c</a:t>
            </a:r>
            <a:endParaRPr lang="en-US" sz="3000" b="1"/>
          </a:p>
        </p:txBody>
      </p:sp>
      <p:sp>
        <p:nvSpPr>
          <p:cNvPr id="73736" name="TextBox 15"/>
          <p:cNvSpPr txBox="1">
            <a:spLocks noChangeArrowheads="1"/>
          </p:cNvSpPr>
          <p:nvPr/>
        </p:nvSpPr>
        <p:spPr bwMode="auto">
          <a:xfrm>
            <a:off x="1800225" y="4145280"/>
            <a:ext cx="390049" cy="49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661" tIns="48331" rIns="96661" bIns="48331">
            <a:spAutoFit/>
          </a:bodyPr>
          <a:lstStyle/>
          <a:p>
            <a:r>
              <a:rPr lang="en-US" sz="2500" b="1">
                <a:latin typeface="Textile"/>
              </a:rPr>
              <a:t>?</a:t>
            </a:r>
            <a:endParaRPr lang="en-US" sz="2500" b="1"/>
          </a:p>
        </p:txBody>
      </p:sp>
      <p:sp>
        <p:nvSpPr>
          <p:cNvPr id="22" name="Up Arrow 21"/>
          <p:cNvSpPr/>
          <p:nvPr/>
        </p:nvSpPr>
        <p:spPr>
          <a:xfrm rot="3600000">
            <a:off x="2616756" y="3631618"/>
            <a:ext cx="243840" cy="780098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Up Arrow 22"/>
          <p:cNvSpPr/>
          <p:nvPr/>
        </p:nvSpPr>
        <p:spPr>
          <a:xfrm rot="7200000">
            <a:off x="2616756" y="4424098"/>
            <a:ext cx="243840" cy="780098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739" name="TextBox 23"/>
          <p:cNvSpPr txBox="1">
            <a:spLocks noChangeArrowheads="1"/>
          </p:cNvSpPr>
          <p:nvPr/>
        </p:nvSpPr>
        <p:spPr bwMode="auto">
          <a:xfrm>
            <a:off x="2623661" y="3412068"/>
            <a:ext cx="1091337" cy="35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661" tIns="48331" rIns="96661" bIns="48331">
            <a:spAutoFit/>
          </a:bodyPr>
          <a:lstStyle/>
          <a:p>
            <a:r>
              <a:rPr lang="en-US" sz="1700" b="1">
                <a:latin typeface="Textile"/>
              </a:rPr>
              <a:t>W</a:t>
            </a:r>
            <a:r>
              <a:rPr lang="en-US" sz="1700" b="1" baseline="30000">
                <a:latin typeface="Textile"/>
              </a:rPr>
              <a:t>+</a:t>
            </a:r>
            <a:r>
              <a:rPr lang="en-US" sz="1700" b="1">
                <a:latin typeface="Textile"/>
              </a:rPr>
              <a:t>/Z/H/q</a:t>
            </a:r>
          </a:p>
        </p:txBody>
      </p:sp>
      <p:grpSp>
        <p:nvGrpSpPr>
          <p:cNvPr id="73740" name="Group 32"/>
          <p:cNvGrpSpPr>
            <a:grpSpLocks/>
          </p:cNvGrpSpPr>
          <p:nvPr/>
        </p:nvGrpSpPr>
        <p:grpSpPr bwMode="auto">
          <a:xfrm>
            <a:off x="2683669" y="5132495"/>
            <a:ext cx="1015127" cy="360679"/>
            <a:chOff x="2955805" y="3954318"/>
            <a:chExt cx="967637" cy="338554"/>
          </a:xfrm>
        </p:grpSpPr>
        <p:sp>
          <p:nvSpPr>
            <p:cNvPr id="73776" name="TextBox 24"/>
            <p:cNvSpPr txBox="1">
              <a:spLocks noChangeArrowheads="1"/>
            </p:cNvSpPr>
            <p:nvPr/>
          </p:nvSpPr>
          <p:spPr bwMode="auto">
            <a:xfrm>
              <a:off x="2955805" y="3954318"/>
              <a:ext cx="96763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 b="1">
                  <a:latin typeface="Textile"/>
                </a:rPr>
                <a:t>W</a:t>
              </a:r>
              <a:r>
                <a:rPr lang="en-US" sz="1700" b="1" baseline="30000">
                  <a:latin typeface="Textile"/>
                </a:rPr>
                <a:t>-</a:t>
              </a:r>
              <a:r>
                <a:rPr lang="en-US" sz="1700" b="1">
                  <a:latin typeface="Textile"/>
                </a:rPr>
                <a:t>/Z/h/q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3704175" y="3954318"/>
              <a:ext cx="114400" cy="158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ight Brace 35"/>
          <p:cNvSpPr/>
          <p:nvPr/>
        </p:nvSpPr>
        <p:spPr>
          <a:xfrm>
            <a:off x="3470183" y="3278448"/>
            <a:ext cx="600075" cy="2274147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6661" tIns="48331" rIns="96661" bIns="48331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37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0172" y="975360"/>
            <a:ext cx="1140143" cy="115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3" name="TextBox 45"/>
          <p:cNvSpPr txBox="1">
            <a:spLocks noChangeArrowheads="1"/>
          </p:cNvSpPr>
          <p:nvPr/>
        </p:nvSpPr>
        <p:spPr bwMode="auto">
          <a:xfrm>
            <a:off x="1362271" y="2316480"/>
            <a:ext cx="1202616" cy="79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661" tIns="48331" rIns="96661" bIns="48331">
            <a:spAutoFit/>
          </a:bodyPr>
          <a:lstStyle/>
          <a:p>
            <a:pPr algn="ctr"/>
            <a:r>
              <a:rPr lang="en-US" sz="1500">
                <a:latin typeface="Textile"/>
              </a:rPr>
              <a:t>WIMP </a:t>
            </a:r>
          </a:p>
          <a:p>
            <a:pPr algn="ctr"/>
            <a:r>
              <a:rPr lang="en-US" sz="1500">
                <a:latin typeface="Textile"/>
              </a:rPr>
              <a:t>Annihilation</a:t>
            </a:r>
          </a:p>
          <a:p>
            <a:pPr algn="ctr"/>
            <a:r>
              <a:rPr lang="en-US" sz="1500">
                <a:latin typeface="Textile"/>
              </a:rPr>
              <a:t>(e.g. GC)</a:t>
            </a:r>
          </a:p>
        </p:txBody>
      </p:sp>
      <p:cxnSp>
        <p:nvCxnSpPr>
          <p:cNvPr id="48" name="Straight Connector 47"/>
          <p:cNvCxnSpPr/>
          <p:nvPr/>
        </p:nvCxnSpPr>
        <p:spPr>
          <a:xfrm rot="5400000">
            <a:off x="299575" y="1670435"/>
            <a:ext cx="1766147" cy="15951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6200000" flipH="1">
            <a:off x="1902275" y="1662934"/>
            <a:ext cx="1766147" cy="16102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85049" y="3351108"/>
            <a:ext cx="3267075" cy="2150533"/>
          </a:xfrm>
          <a:prstGeom prst="rect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3809510" y="914400"/>
            <a:ext cx="4801090" cy="2987040"/>
            <a:chOff x="3707895" y="1009506"/>
            <a:chExt cx="4572467" cy="2800350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 flipV="1">
              <a:off x="3707895" y="1923906"/>
              <a:ext cx="1771650" cy="1314450"/>
            </a:xfrm>
            <a:prstGeom prst="straightConnector1">
              <a:avLst/>
            </a:prstGeom>
            <a:ln w="28575">
              <a:solidFill>
                <a:srgbClr val="8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3765045" y="2666856"/>
              <a:ext cx="1714500" cy="1143000"/>
            </a:xfrm>
            <a:prstGeom prst="straightConnector1">
              <a:avLst/>
            </a:prstGeom>
            <a:ln w="28575">
              <a:solidFill>
                <a:srgbClr val="8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92"/>
            <p:cNvSpPr txBox="1">
              <a:spLocks noChangeArrowheads="1"/>
            </p:cNvSpPr>
            <p:nvPr/>
          </p:nvSpPr>
          <p:spPr bwMode="auto">
            <a:xfrm>
              <a:off x="5536695" y="2209656"/>
              <a:ext cx="45720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400" b="1">
                  <a:solidFill>
                    <a:srgbClr val="800000"/>
                  </a:solidFill>
                  <a:latin typeface="Symbol" pitchFamily="18" charset="2"/>
                </a:rPr>
                <a:t>n</a:t>
              </a:r>
              <a:r>
                <a:rPr lang="en-US" sz="3400">
                  <a:solidFill>
                    <a:srgbClr val="800000"/>
                  </a:solidFill>
                  <a:latin typeface="Textile"/>
                </a:rPr>
                <a:t> </a:t>
              </a:r>
            </a:p>
            <a:p>
              <a:endParaRPr lang="en-US" sz="3400">
                <a:solidFill>
                  <a:srgbClr val="800000"/>
                </a:solidFill>
                <a:latin typeface="Symbol" pitchFamily="18" charset="2"/>
              </a:endParaRPr>
            </a:p>
          </p:txBody>
        </p:sp>
        <p:sp>
          <p:nvSpPr>
            <p:cNvPr id="59" name="TextBox 82"/>
            <p:cNvSpPr txBox="1">
              <a:spLocks noChangeArrowheads="1"/>
            </p:cNvSpPr>
            <p:nvPr/>
          </p:nvSpPr>
          <p:spPr bwMode="auto">
            <a:xfrm>
              <a:off x="5536695" y="1466706"/>
              <a:ext cx="62865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400" b="1">
                  <a:solidFill>
                    <a:srgbClr val="800000"/>
                  </a:solidFill>
                  <a:latin typeface="Symbol" pitchFamily="18" charset="2"/>
                </a:rPr>
                <a:t>g</a:t>
              </a:r>
              <a:r>
                <a:rPr lang="en-US" sz="3400">
                  <a:solidFill>
                    <a:srgbClr val="800000"/>
                  </a:solidFill>
                  <a:latin typeface="Textile"/>
                </a:rPr>
                <a:t> </a:t>
              </a:r>
            </a:p>
            <a:p>
              <a:endParaRPr lang="en-US" sz="3400">
                <a:solidFill>
                  <a:srgbClr val="800000"/>
                </a:solidFill>
                <a:latin typeface="Symbol" pitchFamily="18" charset="2"/>
              </a:endParaRPr>
            </a:p>
          </p:txBody>
        </p:sp>
        <p:sp>
          <p:nvSpPr>
            <p:cNvPr id="60" name="TextBox 86"/>
            <p:cNvSpPr txBox="1">
              <a:spLocks noChangeArrowheads="1"/>
            </p:cNvSpPr>
            <p:nvPr/>
          </p:nvSpPr>
          <p:spPr bwMode="auto">
            <a:xfrm>
              <a:off x="5822445" y="1466706"/>
              <a:ext cx="245791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 dirty="0">
                  <a:latin typeface="Textile"/>
                </a:rPr>
                <a:t>  </a:t>
              </a:r>
              <a:r>
                <a:rPr lang="en-US" sz="2100" b="1" dirty="0">
                  <a:solidFill>
                    <a:srgbClr val="FF00FF"/>
                  </a:solidFill>
                  <a:latin typeface="Textile"/>
                </a:rPr>
                <a:t>VERITAS</a:t>
              </a:r>
              <a:r>
                <a:rPr lang="en-US" sz="2100" dirty="0">
                  <a:latin typeface="Textile"/>
                </a:rPr>
                <a:t>, MAGIC,</a:t>
              </a:r>
            </a:p>
            <a:p>
              <a:r>
                <a:rPr lang="en-US" sz="2100" dirty="0">
                  <a:latin typeface="Textile"/>
                </a:rPr>
                <a:t>  HESS, </a:t>
              </a:r>
              <a:r>
                <a:rPr lang="en-US" sz="2100" dirty="0" smtClean="0">
                  <a:latin typeface="Textile"/>
                </a:rPr>
                <a:t>Fermi, </a:t>
              </a:r>
              <a:r>
                <a:rPr lang="en-US" sz="2100" b="1" dirty="0" smtClean="0">
                  <a:solidFill>
                    <a:srgbClr val="FF00FF"/>
                  </a:solidFill>
                  <a:latin typeface="Textile"/>
                </a:rPr>
                <a:t>CTA</a:t>
              </a:r>
              <a:endParaRPr lang="en-US" sz="2100" b="1" dirty="0">
                <a:solidFill>
                  <a:srgbClr val="FF00FF"/>
                </a:solidFill>
                <a:latin typeface="Textile"/>
              </a:endParaRPr>
            </a:p>
          </p:txBody>
        </p:sp>
        <p:sp>
          <p:nvSpPr>
            <p:cNvPr id="62" name="TextBox 93"/>
            <p:cNvSpPr txBox="1">
              <a:spLocks noChangeArrowheads="1"/>
            </p:cNvSpPr>
            <p:nvPr/>
          </p:nvSpPr>
          <p:spPr bwMode="auto">
            <a:xfrm>
              <a:off x="5936745" y="2323956"/>
              <a:ext cx="223490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 dirty="0">
                  <a:latin typeface="Textile"/>
                </a:rPr>
                <a:t> </a:t>
              </a:r>
              <a:r>
                <a:rPr lang="en-US" sz="2100" dirty="0" err="1">
                  <a:latin typeface="Textile"/>
                </a:rPr>
                <a:t>IceCube</a:t>
              </a:r>
              <a:r>
                <a:rPr lang="en-US" sz="2100" dirty="0">
                  <a:latin typeface="Textile"/>
                </a:rPr>
                <a:t>, KM3net</a:t>
              </a:r>
            </a:p>
          </p:txBody>
        </p:sp>
        <p:sp>
          <p:nvSpPr>
            <p:cNvPr id="63" name="Right Bracket 62"/>
            <p:cNvSpPr/>
            <p:nvPr/>
          </p:nvSpPr>
          <p:spPr bwMode="auto">
            <a:xfrm>
              <a:off x="7797992" y="1239934"/>
              <a:ext cx="457200" cy="1543050"/>
            </a:xfrm>
            <a:prstGeom prst="rightBracke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TextBox 127"/>
            <p:cNvSpPr txBox="1">
              <a:spLocks noChangeArrowheads="1"/>
            </p:cNvSpPr>
            <p:nvPr/>
          </p:nvSpPr>
          <p:spPr bwMode="auto">
            <a:xfrm>
              <a:off x="6108195" y="1009506"/>
              <a:ext cx="156344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 b="1">
                  <a:solidFill>
                    <a:srgbClr val="003399"/>
                  </a:solidFill>
                  <a:latin typeface="Textile"/>
                </a:rPr>
                <a:t>Telescopes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3781888" y="3048000"/>
            <a:ext cx="5895512" cy="3931853"/>
            <a:chOff x="3543300" y="2968625"/>
            <a:chExt cx="5614773" cy="3686112"/>
          </a:xfrm>
        </p:grpSpPr>
        <p:sp>
          <p:nvSpPr>
            <p:cNvPr id="103" name="TextBox 41"/>
            <p:cNvSpPr txBox="1">
              <a:spLocks noChangeArrowheads="1"/>
            </p:cNvSpPr>
            <p:nvPr/>
          </p:nvSpPr>
          <p:spPr bwMode="auto">
            <a:xfrm>
              <a:off x="5486400" y="3486472"/>
              <a:ext cx="503664" cy="584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400">
                  <a:solidFill>
                    <a:srgbClr val="800000"/>
                  </a:solidFill>
                  <a:latin typeface="Textile"/>
                </a:rPr>
                <a:t>e</a:t>
              </a:r>
              <a:r>
                <a:rPr lang="en-US" sz="3400" baseline="30000">
                  <a:solidFill>
                    <a:srgbClr val="800000"/>
                  </a:solidFill>
                  <a:latin typeface="Textile"/>
                </a:rPr>
                <a:t>-</a:t>
              </a:r>
              <a:endParaRPr lang="en-US" sz="3400">
                <a:solidFill>
                  <a:srgbClr val="800000"/>
                </a:solidFill>
                <a:latin typeface="Textile"/>
              </a:endParaRPr>
            </a:p>
          </p:txBody>
        </p:sp>
        <p:cxnSp>
          <p:nvCxnSpPr>
            <p:cNvPr id="104" name="Curved Connector 103"/>
            <p:cNvCxnSpPr/>
            <p:nvPr/>
          </p:nvCxnSpPr>
          <p:spPr bwMode="auto">
            <a:xfrm flipV="1">
              <a:off x="3714750" y="3771900"/>
              <a:ext cx="1714500" cy="228600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8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74"/>
            <p:cNvSpPr txBox="1">
              <a:spLocks noChangeArrowheads="1"/>
            </p:cNvSpPr>
            <p:nvPr/>
          </p:nvSpPr>
          <p:spPr bwMode="auto">
            <a:xfrm>
              <a:off x="6000750" y="3657870"/>
              <a:ext cx="1930785" cy="399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>
                  <a:latin typeface="Textile"/>
                </a:rPr>
                <a:t> ATIC, Fermi …</a:t>
              </a:r>
            </a:p>
          </p:txBody>
        </p:sp>
        <p:sp>
          <p:nvSpPr>
            <p:cNvPr id="106" name="TextBox 83"/>
            <p:cNvSpPr txBox="1">
              <a:spLocks noChangeArrowheads="1"/>
            </p:cNvSpPr>
            <p:nvPr/>
          </p:nvSpPr>
          <p:spPr bwMode="auto">
            <a:xfrm>
              <a:off x="5320891" y="2968625"/>
              <a:ext cx="2457450" cy="399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100" b="1" dirty="0">
                  <a:solidFill>
                    <a:srgbClr val="003399"/>
                  </a:solidFill>
                  <a:latin typeface="Textile"/>
                </a:rPr>
                <a:t>Cosmic Ray </a:t>
              </a:r>
              <a:r>
                <a:rPr lang="en-US" sz="2100" b="1" dirty="0" err="1">
                  <a:solidFill>
                    <a:srgbClr val="003399"/>
                  </a:solidFill>
                  <a:latin typeface="Textile"/>
                </a:rPr>
                <a:t>Expts</a:t>
              </a:r>
              <a:endParaRPr lang="en-US" sz="2100" b="1" dirty="0">
                <a:solidFill>
                  <a:srgbClr val="003399"/>
                </a:solidFill>
                <a:latin typeface="Textile"/>
              </a:endParaRPr>
            </a:p>
          </p:txBody>
        </p:sp>
        <p:grpSp>
          <p:nvGrpSpPr>
            <p:cNvPr id="107" name="Group 106"/>
            <p:cNvGrpSpPr>
              <a:grpSpLocks/>
            </p:cNvGrpSpPr>
            <p:nvPr/>
          </p:nvGrpSpPr>
          <p:grpSpPr bwMode="auto">
            <a:xfrm>
              <a:off x="5543550" y="5029049"/>
              <a:ext cx="412292" cy="584596"/>
              <a:chOff x="6343650" y="4914900"/>
              <a:chExt cx="412292" cy="584775"/>
            </a:xfrm>
          </p:grpSpPr>
          <p:sp>
            <p:nvSpPr>
              <p:cNvPr id="120" name="TextBox 100"/>
              <p:cNvSpPr txBox="1">
                <a:spLocks noChangeArrowheads="1"/>
              </p:cNvSpPr>
              <p:nvPr/>
            </p:nvSpPr>
            <p:spPr bwMode="auto">
              <a:xfrm>
                <a:off x="6343650" y="4914900"/>
                <a:ext cx="41229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400">
                    <a:solidFill>
                      <a:srgbClr val="800000"/>
                    </a:solidFill>
                    <a:latin typeface="Textile"/>
                  </a:rPr>
                  <a:t>p</a:t>
                </a:r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>
                <a:off x="6457950" y="5029386"/>
                <a:ext cx="228600" cy="1588"/>
              </a:xfrm>
              <a:prstGeom prst="line">
                <a:avLst/>
              </a:prstGeom>
              <a:ln w="25400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TextBox 108"/>
            <p:cNvSpPr txBox="1">
              <a:spLocks noChangeArrowheads="1"/>
            </p:cNvSpPr>
            <p:nvPr/>
          </p:nvSpPr>
          <p:spPr bwMode="auto">
            <a:xfrm>
              <a:off x="5486400" y="4114930"/>
              <a:ext cx="572593" cy="584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400">
                  <a:solidFill>
                    <a:srgbClr val="800000"/>
                  </a:solidFill>
                  <a:latin typeface="Textile"/>
                </a:rPr>
                <a:t>e</a:t>
              </a:r>
              <a:r>
                <a:rPr lang="en-US" sz="3400" baseline="30000">
                  <a:solidFill>
                    <a:srgbClr val="800000"/>
                  </a:solidFill>
                  <a:latin typeface="Textile"/>
                </a:rPr>
                <a:t>+</a:t>
              </a:r>
              <a:endParaRPr lang="en-US" sz="3400">
                <a:solidFill>
                  <a:srgbClr val="800000"/>
                </a:solidFill>
                <a:latin typeface="Textile"/>
              </a:endParaRPr>
            </a:p>
          </p:txBody>
        </p:sp>
        <p:sp>
          <p:nvSpPr>
            <p:cNvPr id="109" name="TextBox 110"/>
            <p:cNvSpPr txBox="1">
              <a:spLocks noChangeArrowheads="1"/>
            </p:cNvSpPr>
            <p:nvPr/>
          </p:nvSpPr>
          <p:spPr bwMode="auto">
            <a:xfrm>
              <a:off x="6057900" y="4971917"/>
              <a:ext cx="1905330" cy="70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 dirty="0">
                  <a:latin typeface="Textile"/>
                </a:rPr>
                <a:t>HEAT, Pamela,</a:t>
              </a:r>
            </a:p>
            <a:p>
              <a:r>
                <a:rPr lang="en-US" sz="2100" dirty="0">
                  <a:latin typeface="Textile"/>
                </a:rPr>
                <a:t>BESS</a:t>
              </a:r>
              <a:r>
                <a:rPr lang="en-US" sz="2100" dirty="0">
                  <a:solidFill>
                    <a:srgbClr val="004E4C"/>
                  </a:solidFill>
                  <a:latin typeface="Textile"/>
                </a:rPr>
                <a:t>, AMS</a:t>
              </a:r>
            </a:p>
          </p:txBody>
        </p:sp>
        <p:sp>
          <p:nvSpPr>
            <p:cNvPr id="110" name="TextBox 113"/>
            <p:cNvSpPr txBox="1">
              <a:spLocks noChangeArrowheads="1"/>
            </p:cNvSpPr>
            <p:nvPr/>
          </p:nvSpPr>
          <p:spPr bwMode="auto">
            <a:xfrm>
              <a:off x="5529502" y="5754687"/>
              <a:ext cx="212295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400" dirty="0">
                  <a:solidFill>
                    <a:srgbClr val="800000"/>
                  </a:solidFill>
                  <a:latin typeface="Textile"/>
                </a:rPr>
                <a:t>d   </a:t>
              </a:r>
              <a:r>
                <a:rPr lang="en-US" sz="2100" dirty="0">
                  <a:latin typeface="Textile"/>
                </a:rPr>
                <a:t>BESS</a:t>
              </a:r>
              <a:r>
                <a:rPr lang="en-US" sz="2100" dirty="0">
                  <a:solidFill>
                    <a:srgbClr val="004E4C"/>
                  </a:solidFill>
                  <a:latin typeface="Textile"/>
                </a:rPr>
                <a:t>, AMS</a:t>
              </a:r>
              <a:endParaRPr lang="en-US" sz="3400" dirty="0">
                <a:solidFill>
                  <a:srgbClr val="004E4C"/>
                </a:solidFill>
                <a:latin typeface="Textile"/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 bwMode="auto">
            <a:xfrm>
              <a:off x="5657850" y="5886450"/>
              <a:ext cx="228600" cy="1588"/>
            </a:xfrm>
            <a:prstGeom prst="line">
              <a:avLst/>
            </a:prstGeom>
            <a:ln w="2540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6"/>
            <p:cNvSpPr txBox="1">
              <a:spLocks noChangeArrowheads="1"/>
            </p:cNvSpPr>
            <p:nvPr/>
          </p:nvSpPr>
          <p:spPr bwMode="auto">
            <a:xfrm>
              <a:off x="6182645" y="6254750"/>
              <a:ext cx="912429" cy="399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 b="1" dirty="0">
                  <a:solidFill>
                    <a:srgbClr val="FF0000"/>
                  </a:solidFill>
                  <a:latin typeface="Textile"/>
                </a:rPr>
                <a:t>GAPS</a:t>
              </a:r>
            </a:p>
          </p:txBody>
        </p:sp>
        <p:sp>
          <p:nvSpPr>
            <p:cNvPr id="113" name="Right Bracket 112"/>
            <p:cNvSpPr/>
            <p:nvPr/>
          </p:nvSpPr>
          <p:spPr bwMode="auto">
            <a:xfrm>
              <a:off x="7634073" y="3111500"/>
              <a:ext cx="369863" cy="3397900"/>
            </a:xfrm>
            <a:prstGeom prst="rightBracke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4" name="Curved Connector 113"/>
            <p:cNvCxnSpPr/>
            <p:nvPr/>
          </p:nvCxnSpPr>
          <p:spPr bwMode="auto">
            <a:xfrm>
              <a:off x="3543300" y="4972050"/>
              <a:ext cx="1943100" cy="1200150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8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 bwMode="auto">
            <a:xfrm>
              <a:off x="3543300" y="4572000"/>
              <a:ext cx="1943100" cy="800100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8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/>
            <p:nvPr/>
          </p:nvCxnSpPr>
          <p:spPr bwMode="auto">
            <a:xfrm>
              <a:off x="3600450" y="4229100"/>
              <a:ext cx="1828800" cy="228600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8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68"/>
            <p:cNvSpPr txBox="1">
              <a:spLocks noChangeArrowheads="1"/>
            </p:cNvSpPr>
            <p:nvPr/>
          </p:nvSpPr>
          <p:spPr bwMode="auto">
            <a:xfrm>
              <a:off x="6057900" y="4286327"/>
              <a:ext cx="1738233" cy="399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 dirty="0">
                  <a:latin typeface="Textile"/>
                </a:rPr>
                <a:t>Pamela, </a:t>
              </a:r>
              <a:r>
                <a:rPr lang="en-US" sz="2100" dirty="0">
                  <a:solidFill>
                    <a:srgbClr val="004E4C"/>
                  </a:solidFill>
                  <a:latin typeface="Textile"/>
                </a:rPr>
                <a:t>AMS</a:t>
              </a:r>
            </a:p>
          </p:txBody>
        </p:sp>
        <p:cxnSp>
          <p:nvCxnSpPr>
            <p:cNvPr id="118" name="Straight Arrow Connector 117"/>
            <p:cNvCxnSpPr/>
            <p:nvPr/>
          </p:nvCxnSpPr>
          <p:spPr bwMode="auto">
            <a:xfrm rot="5400000">
              <a:off x="7485857" y="4971256"/>
              <a:ext cx="2171700" cy="1587"/>
            </a:xfrm>
            <a:prstGeom prst="straightConnector1">
              <a:avLst/>
            </a:prstGeom>
            <a:ln w="31750">
              <a:solidFill>
                <a:srgbClr val="0066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87"/>
            <p:cNvSpPr txBox="1">
              <a:spLocks noChangeArrowheads="1"/>
            </p:cNvSpPr>
            <p:nvPr/>
          </p:nvSpPr>
          <p:spPr bwMode="auto">
            <a:xfrm>
              <a:off x="8024783" y="3314161"/>
              <a:ext cx="1133290" cy="519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rgbClr val="004E4C"/>
                  </a:solidFill>
                  <a:latin typeface="Textile"/>
                </a:rPr>
                <a:t>decreasing</a:t>
              </a:r>
            </a:p>
            <a:p>
              <a:r>
                <a:rPr lang="en-US" sz="1500" dirty="0">
                  <a:solidFill>
                    <a:srgbClr val="004E4C"/>
                  </a:solidFill>
                  <a:latin typeface="Textile"/>
                </a:rPr>
                <a:t>background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467600" y="152400"/>
            <a:ext cx="1435887" cy="461665"/>
          </a:xfrm>
          <a:prstGeom prst="rect">
            <a:avLst/>
          </a:prstGeom>
          <a:noFill/>
          <a:ln w="28575" cmpd="sng">
            <a:solidFill>
              <a:srgbClr val="FFCCFF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2FA9"/>
                </a:solidFill>
                <a:latin typeface="+mn-lt"/>
              </a:rPr>
              <a:t>Rene </a:t>
            </a:r>
            <a:r>
              <a:rPr lang="en-US" b="1" i="1" dirty="0" err="1" smtClean="0">
                <a:solidFill>
                  <a:srgbClr val="FF2FA9"/>
                </a:solidFill>
                <a:latin typeface="+mn-lt"/>
              </a:rPr>
              <a:t>Ong</a:t>
            </a:r>
            <a:endParaRPr lang="en-US" b="1" i="1" dirty="0">
              <a:solidFill>
                <a:srgbClr val="FF2FA9"/>
              </a:solidFill>
              <a:latin typeface="+mn-lt"/>
            </a:endParaRPr>
          </a:p>
        </p:txBody>
      </p:sp>
      <p:sp>
        <p:nvSpPr>
          <p:cNvPr id="55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29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486400" cy="685800"/>
          </a:xfrm>
        </p:spPr>
        <p:txBody>
          <a:bodyPr/>
          <a:lstStyle/>
          <a:p>
            <a:r>
              <a:rPr lang="en-US" sz="3200" dirty="0" smtClean="0"/>
              <a:t>Gamma Ray Telescopes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929"/>
          <a:stretch/>
        </p:blipFill>
        <p:spPr>
          <a:xfrm>
            <a:off x="228600" y="762000"/>
            <a:ext cx="8991600" cy="6209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5630" y="152784"/>
            <a:ext cx="3888180" cy="461665"/>
          </a:xfrm>
          <a:prstGeom prst="rect">
            <a:avLst/>
          </a:prstGeom>
          <a:noFill/>
          <a:ln w="28575" cmpd="sng">
            <a:solidFill>
              <a:srgbClr val="FFCCFF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2FA9"/>
                </a:solidFill>
                <a:latin typeface="+mn-lt"/>
              </a:rPr>
              <a:t>Rene </a:t>
            </a:r>
            <a:r>
              <a:rPr lang="en-US" b="1" i="1" dirty="0" err="1" smtClean="0">
                <a:solidFill>
                  <a:srgbClr val="FF2FA9"/>
                </a:solidFill>
                <a:latin typeface="+mn-lt"/>
              </a:rPr>
              <a:t>Ong</a:t>
            </a:r>
            <a:r>
              <a:rPr lang="en-US" b="1" i="1" dirty="0" smtClean="0">
                <a:solidFill>
                  <a:srgbClr val="FF2FA9"/>
                </a:solidFill>
                <a:latin typeface="+mn-lt"/>
              </a:rPr>
              <a:t> </a:t>
            </a:r>
            <a:r>
              <a:rPr lang="en-US" b="1" i="1" dirty="0">
                <a:solidFill>
                  <a:srgbClr val="FF2FA9"/>
                </a:solidFill>
                <a:latin typeface="+mn-lt"/>
              </a:rPr>
              <a:t>&amp; Vladimir </a:t>
            </a:r>
            <a:r>
              <a:rPr lang="en-US" b="1" i="1" dirty="0" err="1">
                <a:solidFill>
                  <a:srgbClr val="FF2FA9"/>
                </a:solidFill>
                <a:latin typeface="+mn-lt"/>
              </a:rPr>
              <a:t>Vassiliev</a:t>
            </a:r>
            <a:endParaRPr lang="en-US" b="1" i="1" dirty="0">
              <a:solidFill>
                <a:srgbClr val="FF2FA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3352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130 </a:t>
            </a:r>
            <a:r>
              <a:rPr lang="en-US" dirty="0" err="1" smtClean="0"/>
              <a:t>GeV</a:t>
            </a:r>
            <a:r>
              <a:rPr lang="en-US" dirty="0" smtClean="0"/>
              <a:t> Peak by FERMI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9532" b="2649"/>
          <a:stretch/>
        </p:blipFill>
        <p:spPr>
          <a:xfrm>
            <a:off x="228600" y="914400"/>
            <a:ext cx="9100751" cy="599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50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123614"/>
            <a:ext cx="7410450" cy="961814"/>
          </a:xfrm>
        </p:spPr>
        <p:txBody>
          <a:bodyPr/>
          <a:lstStyle/>
          <a:p>
            <a:pPr eaLnBrk="1" hangingPunct="1"/>
            <a:r>
              <a:rPr lang="en-US" dirty="0"/>
              <a:t>AMS-2</a:t>
            </a:r>
          </a:p>
        </p:txBody>
      </p:sp>
      <p:pic>
        <p:nvPicPr>
          <p:cNvPr id="121860" name="Picture 4" descr="Pages from wefel_0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762000"/>
            <a:ext cx="8895394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96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ndromed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13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" y="152400"/>
            <a:ext cx="392487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 dirty="0" smtClean="0">
                <a:solidFill>
                  <a:srgbClr val="FF00FF"/>
                </a:solidFill>
              </a:rPr>
              <a:t>Andromeda Galaxy </a:t>
            </a:r>
            <a:endParaRPr lang="ja-JP" altLang="en-US" sz="3200" b="1" dirty="0">
              <a:solidFill>
                <a:srgbClr val="FF00FF"/>
              </a:solidFill>
            </a:endParaRPr>
          </a:p>
        </p:txBody>
      </p:sp>
      <p:pic>
        <p:nvPicPr>
          <p:cNvPr id="7" name="Picture 4" descr="25_01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6" t="34657" b="8087"/>
          <a:stretch/>
        </p:blipFill>
        <p:spPr bwMode="auto">
          <a:xfrm>
            <a:off x="4792818" y="3657600"/>
            <a:ext cx="4631363" cy="3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990600"/>
            <a:ext cx="4226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CFFCC"/>
                </a:solidFill>
                <a:latin typeface="+mn-lt"/>
              </a:rPr>
              <a:t>known since 1932 (Jan </a:t>
            </a:r>
            <a:r>
              <a:rPr lang="en-US" sz="2800" b="1" dirty="0" err="1" smtClean="0">
                <a:solidFill>
                  <a:srgbClr val="CCFFCC"/>
                </a:solidFill>
                <a:latin typeface="+mn-lt"/>
              </a:rPr>
              <a:t>Oort</a:t>
            </a:r>
            <a:r>
              <a:rPr lang="en-US" sz="2800" b="1" dirty="0" smtClean="0">
                <a:solidFill>
                  <a:srgbClr val="CCFFCC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82435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915" y="-16518"/>
            <a:ext cx="9787467" cy="73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893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12/6/2012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Pages from COSPAR2012-gaps-presentation-ver2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76" y="3432548"/>
            <a:ext cx="5650923" cy="315734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785447"/>
            <a:ext cx="3555764" cy="652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894" y="1295400"/>
            <a:ext cx="5777217" cy="1574933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GAPS:  Dark Matter search expt.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	   Anti-D signature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	   Improve by 10</a:t>
            </a:r>
            <a:r>
              <a:rPr lang="en-US" b="1" baseline="30000" dirty="0" smtClean="0">
                <a:solidFill>
                  <a:srgbClr val="002060"/>
                </a:solidFill>
              </a:rPr>
              <a:t>3</a:t>
            </a:r>
            <a:r>
              <a:rPr lang="en-US" b="1" dirty="0" smtClean="0">
                <a:solidFill>
                  <a:srgbClr val="002060"/>
                </a:solidFill>
              </a:rPr>
              <a:t>-10</a:t>
            </a:r>
            <a:r>
              <a:rPr lang="en-US" b="1" baseline="30000" dirty="0" smtClean="0">
                <a:solidFill>
                  <a:srgbClr val="002060"/>
                </a:solidFill>
              </a:rPr>
              <a:t>4</a:t>
            </a:r>
            <a:r>
              <a:rPr lang="en-US" b="1" dirty="0" smtClean="0">
                <a:solidFill>
                  <a:srgbClr val="002060"/>
                </a:solidFill>
              </a:rPr>
              <a:t> over BESS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	   Complementary to AMS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7600" y="152400"/>
            <a:ext cx="1435887" cy="461665"/>
          </a:xfrm>
          <a:prstGeom prst="rect">
            <a:avLst/>
          </a:prstGeom>
          <a:noFill/>
          <a:ln w="28575" cmpd="sng">
            <a:solidFill>
              <a:srgbClr val="FFCCFF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2FA9"/>
                </a:solidFill>
                <a:latin typeface="+mn-lt"/>
              </a:rPr>
              <a:t>Rene </a:t>
            </a:r>
            <a:r>
              <a:rPr lang="en-US" b="1" i="1" dirty="0" err="1" smtClean="0">
                <a:solidFill>
                  <a:srgbClr val="FF2FA9"/>
                </a:solidFill>
                <a:latin typeface="+mn-lt"/>
              </a:rPr>
              <a:t>Ong</a:t>
            </a:r>
            <a:endParaRPr lang="en-US" b="1" i="1" dirty="0">
              <a:solidFill>
                <a:srgbClr val="FF2FA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66492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599" y="838200"/>
            <a:ext cx="350177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http://gamma1.astro.ucla.edu/gaps/GAPSLaunchPics/30mins-Before-Laun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838200"/>
            <a:ext cx="5700712" cy="4343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Picture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5023" y="5414818"/>
            <a:ext cx="5443862" cy="1474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010348" y="1113495"/>
            <a:ext cx="1289560" cy="836270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b="1" dirty="0" smtClean="0"/>
              <a:t>Launch</a:t>
            </a:r>
          </a:p>
          <a:p>
            <a:r>
              <a:rPr lang="en-US" b="1" dirty="0" smtClean="0"/>
              <a:t>04:55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48904" y="6213635"/>
            <a:ext cx="2075983" cy="466938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b="1" dirty="0" smtClean="0"/>
              <a:t>Flight Profile</a:t>
            </a:r>
            <a:endParaRPr lang="en-US" b="1" dirty="0"/>
          </a:p>
        </p:txBody>
      </p:sp>
      <p:pic>
        <p:nvPicPr>
          <p:cNvPr id="20" name="Picture 11" descr="C:\Users\Rene\Images\pGAPS Photos Ong\IMG_49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400000">
            <a:off x="6127459" y="3930941"/>
            <a:ext cx="3594683" cy="2895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6554733" y="3632841"/>
            <a:ext cx="1593028" cy="466938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b="1" dirty="0" smtClean="0"/>
              <a:t>Recovery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078670" y="5353370"/>
            <a:ext cx="1033330" cy="466938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dirty="0" smtClean="0"/>
              <a:t>32 km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50385" y="5906397"/>
            <a:ext cx="1033330" cy="466938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dirty="0" smtClean="0"/>
              <a:t>14 km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985979" y="5537712"/>
            <a:ext cx="2920565" cy="466938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dirty="0" smtClean="0"/>
              <a:t>|           3 hrs           |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905" y="0"/>
            <a:ext cx="7844695" cy="609600"/>
          </a:xfrm>
          <a:prstGeom prst="rect">
            <a:avLst/>
          </a:prstGeom>
        </p:spPr>
        <p:txBody>
          <a:bodyPr/>
          <a:lstStyle>
            <a:lvl1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6793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3586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0377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7172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2400" dirty="0" smtClean="0"/>
              <a:t> Successful Balloon Flight of </a:t>
            </a:r>
            <a:r>
              <a:rPr lang="en-US" sz="2400" dirty="0" err="1" smtClean="0"/>
              <a:t>pGAPS</a:t>
            </a:r>
            <a:endParaRPr lang="en-US" sz="2400" dirty="0" smtClean="0"/>
          </a:p>
          <a:p>
            <a:r>
              <a:rPr lang="en-US" sz="2400" dirty="0" smtClean="0"/>
              <a:t>(June 3, </a:t>
            </a:r>
            <a:r>
              <a:rPr lang="en-US" sz="2400" dirty="0" err="1" smtClean="0"/>
              <a:t>Taiki</a:t>
            </a:r>
            <a:r>
              <a:rPr lang="en-US" sz="2400" dirty="0" smtClean="0"/>
              <a:t> Japan)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467600" y="152400"/>
            <a:ext cx="1435887" cy="461665"/>
          </a:xfrm>
          <a:prstGeom prst="rect">
            <a:avLst/>
          </a:prstGeom>
          <a:noFill/>
          <a:ln w="28575" cmpd="sng">
            <a:solidFill>
              <a:srgbClr val="FFCCFF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2FA9"/>
                </a:solidFill>
                <a:latin typeface="+mn-lt"/>
              </a:rPr>
              <a:t>Rene </a:t>
            </a:r>
            <a:r>
              <a:rPr lang="en-US" b="1" i="1" dirty="0" err="1" smtClean="0">
                <a:solidFill>
                  <a:srgbClr val="FF2FA9"/>
                </a:solidFill>
                <a:latin typeface="+mn-lt"/>
              </a:rPr>
              <a:t>Ong</a:t>
            </a:r>
            <a:endParaRPr lang="en-US" b="1" i="1" dirty="0">
              <a:solidFill>
                <a:srgbClr val="FF2FA9"/>
              </a:solidFill>
              <a:latin typeface="+mn-lt"/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dirty="0" smtClean="0"/>
              <a:t>12/6/2012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310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2" name="Group 38"/>
          <p:cNvGrpSpPr>
            <a:grpSpLocks noChangeAspect="1"/>
          </p:cNvGrpSpPr>
          <p:nvPr/>
        </p:nvGrpSpPr>
        <p:grpSpPr bwMode="auto">
          <a:xfrm>
            <a:off x="2943978" y="1614781"/>
            <a:ext cx="3685422" cy="3414419"/>
            <a:chOff x="394453" y="1099152"/>
            <a:chExt cx="3058205" cy="2791291"/>
          </a:xfrm>
        </p:grpSpPr>
        <p:sp>
          <p:nvSpPr>
            <p:cNvPr id="10256" name="Text Box 33"/>
            <p:cNvSpPr txBox="1">
              <a:spLocks noChangeArrowheads="1"/>
            </p:cNvSpPr>
            <p:nvPr/>
          </p:nvSpPr>
          <p:spPr bwMode="auto">
            <a:xfrm>
              <a:off x="586469" y="1099152"/>
              <a:ext cx="376709" cy="553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800" b="1" dirty="0">
                  <a:latin typeface="+mn-lt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37905" name="Text Box 34"/>
            <p:cNvSpPr txBox="1">
              <a:spLocks noChangeArrowheads="1"/>
            </p:cNvSpPr>
            <p:nvPr/>
          </p:nvSpPr>
          <p:spPr bwMode="auto">
            <a:xfrm>
              <a:off x="2858551" y="1125788"/>
              <a:ext cx="422955" cy="553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800" b="1" dirty="0"/>
                <a:t>X</a:t>
              </a:r>
            </a:p>
          </p:txBody>
        </p:sp>
        <p:sp>
          <p:nvSpPr>
            <p:cNvPr id="37906" name="Text Box 35"/>
            <p:cNvSpPr txBox="1">
              <a:spLocks noChangeArrowheads="1"/>
            </p:cNvSpPr>
            <p:nvPr/>
          </p:nvSpPr>
          <p:spPr bwMode="auto">
            <a:xfrm>
              <a:off x="394453" y="3336907"/>
              <a:ext cx="759804" cy="553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800" b="1"/>
                <a:t>SM</a:t>
              </a:r>
            </a:p>
          </p:txBody>
        </p:sp>
        <p:sp>
          <p:nvSpPr>
            <p:cNvPr id="37907" name="Text Box 35"/>
            <p:cNvSpPr txBox="1">
              <a:spLocks noChangeArrowheads="1"/>
            </p:cNvSpPr>
            <p:nvPr/>
          </p:nvSpPr>
          <p:spPr bwMode="auto">
            <a:xfrm>
              <a:off x="2692854" y="3310271"/>
              <a:ext cx="759804" cy="553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800" b="1"/>
                <a:t>SM</a:t>
              </a:r>
            </a:p>
          </p:txBody>
        </p:sp>
        <p:grpSp>
          <p:nvGrpSpPr>
            <p:cNvPr id="37908" name="Group 37"/>
            <p:cNvGrpSpPr>
              <a:grpSpLocks/>
            </p:cNvGrpSpPr>
            <p:nvPr/>
          </p:nvGrpSpPr>
          <p:grpSpPr bwMode="auto">
            <a:xfrm>
              <a:off x="1047750" y="1657351"/>
              <a:ext cx="1823041" cy="1754471"/>
              <a:chOff x="1047750" y="1657351"/>
              <a:chExt cx="1823041" cy="1754471"/>
            </a:xfrm>
          </p:grpSpPr>
          <p:sp>
            <p:nvSpPr>
              <p:cNvPr id="37909" name="Line 21"/>
              <p:cNvSpPr>
                <a:spLocks noChangeShapeType="1"/>
              </p:cNvSpPr>
              <p:nvPr/>
            </p:nvSpPr>
            <p:spPr bwMode="auto">
              <a:xfrm>
                <a:off x="1047750" y="1657351"/>
                <a:ext cx="1732257" cy="172517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37910" name="Line 24"/>
              <p:cNvSpPr>
                <a:spLocks noChangeShapeType="1"/>
              </p:cNvSpPr>
              <p:nvPr/>
            </p:nvSpPr>
            <p:spPr bwMode="auto">
              <a:xfrm flipV="1">
                <a:off x="1049097" y="1679944"/>
                <a:ext cx="1821694" cy="173187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37911" name="Oval 36"/>
              <p:cNvSpPr>
                <a:spLocks noChangeArrowheads="1"/>
              </p:cNvSpPr>
              <p:nvPr/>
            </p:nvSpPr>
            <p:spPr bwMode="auto">
              <a:xfrm>
                <a:off x="1424764" y="2062716"/>
                <a:ext cx="1031358" cy="101009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3505200" y="5398346"/>
            <a:ext cx="2790349" cy="1411493"/>
            <a:chOff x="3505200" y="5398346"/>
            <a:chExt cx="2790349" cy="1411493"/>
          </a:xfrm>
        </p:grpSpPr>
        <p:sp>
          <p:nvSpPr>
            <p:cNvPr id="37900" name="Text Box 37"/>
            <p:cNvSpPr txBox="1">
              <a:spLocks noChangeArrowheads="1"/>
            </p:cNvSpPr>
            <p:nvPr/>
          </p:nvSpPr>
          <p:spPr bwMode="auto">
            <a:xfrm>
              <a:off x="3886200" y="5486400"/>
              <a:ext cx="210100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4000" b="1" dirty="0" smtClean="0">
                  <a:solidFill>
                    <a:srgbClr val="00BE00"/>
                  </a:solidFill>
                  <a:latin typeface="+mn-lt"/>
                </a:rPr>
                <a:t>Direct</a:t>
              </a:r>
            </a:p>
            <a:p>
              <a:pPr algn="ctr"/>
              <a:r>
                <a:rPr lang="en-US" sz="4000" b="1" dirty="0" smtClean="0">
                  <a:solidFill>
                    <a:srgbClr val="00BE00"/>
                  </a:solidFill>
                  <a:latin typeface="+mn-lt"/>
                </a:rPr>
                <a:t>Detection</a:t>
              </a:r>
              <a:endParaRPr lang="en-US" sz="4000" b="1" dirty="0">
                <a:solidFill>
                  <a:srgbClr val="00BE00"/>
                </a:solidFill>
                <a:latin typeface="+mn-lt"/>
              </a:endParaRPr>
            </a:p>
          </p:txBody>
        </p:sp>
        <p:cxnSp>
          <p:nvCxnSpPr>
            <p:cNvPr id="45" name="Straight Arrow Connector 44"/>
            <p:cNvCxnSpPr>
              <a:cxnSpLocks noChangeShapeType="1"/>
            </p:cNvCxnSpPr>
            <p:nvPr/>
          </p:nvCxnSpPr>
          <p:spPr bwMode="auto">
            <a:xfrm>
              <a:off x="3505200" y="5398346"/>
              <a:ext cx="2790349" cy="11854"/>
            </a:xfrm>
            <a:prstGeom prst="straightConnector1">
              <a:avLst/>
            </a:prstGeom>
            <a:noFill/>
            <a:ln w="76200" cmpd="sng">
              <a:solidFill>
                <a:srgbClr val="00BE00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8161020" cy="762000"/>
          </a:xfrm>
        </p:spPr>
        <p:txBody>
          <a:bodyPr/>
          <a:lstStyle/>
          <a:p>
            <a:r>
              <a:rPr lang="en-US" dirty="0" smtClean="0"/>
              <a:t>Three Detection Methods</a:t>
            </a:r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41848" y="2837164"/>
            <a:ext cx="7016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6DFF"/>
                </a:solidFill>
              </a:rPr>
              <a:t>?</a:t>
            </a:r>
            <a:endParaRPr lang="en-US" sz="6600" b="1" dirty="0">
              <a:solidFill>
                <a:srgbClr val="FF6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297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Target Mass Dependence of WIMP Cross Section</a:t>
            </a:r>
          </a:p>
        </p:txBody>
      </p:sp>
      <p:pic>
        <p:nvPicPr>
          <p:cNvPr id="26627" name="Picture 10" descr="dru_form_1E-008pb_md_1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731838"/>
            <a:ext cx="8593138" cy="6173787"/>
          </a:xfrm>
        </p:spPr>
      </p:pic>
      <p:sp>
        <p:nvSpPr>
          <p:cNvPr id="7" name="TextBox 6"/>
          <p:cNvSpPr txBox="1"/>
          <p:nvPr/>
        </p:nvSpPr>
        <p:spPr>
          <a:xfrm>
            <a:off x="1676400" y="3124200"/>
            <a:ext cx="585788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FF00"/>
                </a:solidFill>
                <a:latin typeface="+mn-lt"/>
                <a:ea typeface="+mn-ea"/>
              </a:rPr>
              <a:t>Si-28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3505200"/>
            <a:ext cx="641350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Ne-20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2438400" y="742950"/>
            <a:ext cx="1255713" cy="404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/>
              <a:t>10</a:t>
            </a:r>
            <a:r>
              <a:rPr lang="en-US" sz="2000" b="1" baseline="30000"/>
              <a:t>-44</a:t>
            </a:r>
            <a:r>
              <a:rPr lang="en-US" sz="2000" b="1"/>
              <a:t> cm</a:t>
            </a:r>
            <a:r>
              <a:rPr lang="en-US" sz="2000" b="1" baseline="30000"/>
              <a:t>2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362200" y="75565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428875" y="110490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676400" y="1828800"/>
            <a:ext cx="725488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</a:rPr>
              <a:t>Xe-132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2590800"/>
            <a:ext cx="650875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ea typeface="+mn-ea"/>
              </a:rPr>
              <a:t>Ge-73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9888" y="2590800"/>
            <a:ext cx="614362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+mn-ea"/>
              </a:rPr>
              <a:t>Ar-40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Detection Technique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82" y="742928"/>
            <a:ext cx="9148087" cy="6191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524000"/>
            <a:ext cx="1039918" cy="830997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Double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Phase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4655403"/>
            <a:ext cx="942085" cy="830997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Single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Phase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0" y="1981200"/>
            <a:ext cx="1082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FB36F"/>
                </a:solidFill>
                <a:latin typeface="Arial"/>
                <a:cs typeface="Arial"/>
              </a:rPr>
              <a:t>(</a:t>
            </a:r>
            <a:r>
              <a:rPr lang="en-US" sz="2000" b="1" dirty="0" err="1" smtClean="0">
                <a:solidFill>
                  <a:srgbClr val="3FB36F"/>
                </a:solidFill>
                <a:latin typeface="Arial"/>
                <a:cs typeface="Arial"/>
              </a:rPr>
              <a:t>Ge</a:t>
            </a:r>
            <a:r>
              <a:rPr lang="en-US" sz="2000" b="1" dirty="0" smtClean="0">
                <a:solidFill>
                  <a:srgbClr val="3FB36F"/>
                </a:solidFill>
                <a:latin typeface="Arial"/>
                <a:cs typeface="Arial"/>
              </a:rPr>
              <a:t>, Si)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39000" y="914400"/>
            <a:ext cx="2209800" cy="9144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24800" y="2743200"/>
            <a:ext cx="1600200" cy="5334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10939" y="1600200"/>
            <a:ext cx="1890261" cy="4230707"/>
            <a:chOff x="7710939" y="1600200"/>
            <a:chExt cx="1890261" cy="4230707"/>
          </a:xfrm>
        </p:grpSpPr>
        <p:sp>
          <p:nvSpPr>
            <p:cNvPr id="12" name="TextBox 11"/>
            <p:cNvSpPr txBox="1"/>
            <p:nvPr/>
          </p:nvSpPr>
          <p:spPr>
            <a:xfrm>
              <a:off x="7710939" y="1600200"/>
              <a:ext cx="18902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Gamma Ray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53400" y="4876800"/>
              <a:ext cx="131308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Neutron</a:t>
              </a:r>
            </a:p>
            <a:p>
              <a:pPr algn="ctr"/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WIMP</a:t>
              </a:r>
            </a:p>
          </p:txBody>
        </p:sp>
        <p:sp>
          <p:nvSpPr>
            <p:cNvPr id="6" name="Up-Down Arrow 5"/>
            <p:cNvSpPr/>
            <p:nvPr/>
          </p:nvSpPr>
          <p:spPr>
            <a:xfrm>
              <a:off x="8534400" y="2362200"/>
              <a:ext cx="381000" cy="2286000"/>
            </a:xfrm>
            <a:prstGeom prst="upDownArrow">
              <a:avLst>
                <a:gd name="adj1" fmla="val 38406"/>
                <a:gd name="adj2" fmla="val 64493"/>
              </a:avLst>
            </a:prstGeom>
            <a:ln w="38100" cmpd="sng">
              <a:solidFill>
                <a:srgbClr val="33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 bwMode="auto">
          <a:xfrm>
            <a:off x="1447800" y="1371600"/>
            <a:ext cx="1828800" cy="685800"/>
          </a:xfrm>
          <a:prstGeom prst="roundRect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1383145" y="3288145"/>
            <a:ext cx="1828800" cy="685800"/>
          </a:xfrm>
          <a:prstGeom prst="roundRect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34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Double-Phase Noble Liquids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"/>
          <a:stretch/>
        </p:blipFill>
        <p:spPr>
          <a:xfrm>
            <a:off x="76200" y="1219200"/>
            <a:ext cx="6120948" cy="521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823" y="1295400"/>
            <a:ext cx="3476377" cy="247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823" y="4267200"/>
            <a:ext cx="3476377" cy="24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21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Double Phase TPC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676400" y="5257800"/>
            <a:ext cx="1981200" cy="99060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752600" y="6172200"/>
            <a:ext cx="3352800" cy="53340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685800"/>
            <a:ext cx="7810500" cy="56388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620000" cy="518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995420" y="5476923"/>
            <a:ext cx="567024" cy="606663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431870" y="5458735"/>
            <a:ext cx="567024" cy="606663"/>
          </a:xfrm>
          <a:prstGeom prst="rect">
            <a:avLst/>
          </a:prstGeom>
          <a:noFill/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1600200"/>
            <a:ext cx="1482464" cy="523220"/>
          </a:xfrm>
          <a:prstGeom prst="rect">
            <a:avLst/>
          </a:prstGeom>
          <a:noFill/>
          <a:ln>
            <a:solidFill>
              <a:srgbClr val="2AC7F9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2AC7F9"/>
                </a:solidFill>
                <a:latin typeface="+mn-lt"/>
              </a:rPr>
              <a:t>10 </a:t>
            </a:r>
            <a:r>
              <a:rPr lang="en-US" sz="2800" b="1" i="1" dirty="0" err="1" smtClean="0">
                <a:solidFill>
                  <a:srgbClr val="2AC7F9"/>
                </a:solidFill>
                <a:latin typeface="+mn-lt"/>
              </a:rPr>
              <a:t>keVnr</a:t>
            </a:r>
            <a:endParaRPr lang="en-US" sz="2800" b="1" i="1" dirty="0" smtClean="0">
              <a:solidFill>
                <a:srgbClr val="2AC7F9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62200" y="6248400"/>
            <a:ext cx="84409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5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pe</a:t>
            </a:r>
            <a:endParaRPr lang="en-US" sz="28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7200" y="6172200"/>
            <a:ext cx="1335364" cy="52322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3366FF"/>
                </a:solidFill>
                <a:latin typeface="+mn-lt"/>
              </a:rPr>
              <a:t>1000 </a:t>
            </a:r>
            <a:r>
              <a:rPr lang="en-US" sz="2800" b="1" i="1" dirty="0" err="1" smtClean="0">
                <a:solidFill>
                  <a:srgbClr val="3366FF"/>
                </a:solidFill>
                <a:latin typeface="+mn-lt"/>
              </a:rPr>
              <a:t>pe</a:t>
            </a:r>
            <a:endParaRPr lang="en-US" sz="2800" b="1" i="1" dirty="0" smtClean="0">
              <a:solidFill>
                <a:srgbClr val="3366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4020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0" t="11365" r="18733" b="7555"/>
          <a:stretch>
            <a:fillRect/>
          </a:stretch>
        </p:blipFill>
        <p:spPr bwMode="auto">
          <a:xfrm>
            <a:off x="457201" y="762000"/>
            <a:ext cx="5470266" cy="623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38351" y="358987"/>
            <a:ext cx="195139" cy="32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26" tIns="48314" rIns="96626" bIns="48314">
            <a:spAutoFit/>
          </a:bodyPr>
          <a:lstStyle/>
          <a:p>
            <a:pPr algn="l"/>
            <a:endParaRPr lang="en-US" sz="1500">
              <a:latin typeface="Times New Roman" charset="0"/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5715000" cy="533400"/>
          </a:xfrm>
        </p:spPr>
        <p:txBody>
          <a:bodyPr/>
          <a:lstStyle/>
          <a:p>
            <a:r>
              <a:rPr lang="en-US" sz="2800" dirty="0"/>
              <a:t>ZEPLIN II </a:t>
            </a:r>
            <a:r>
              <a:rPr lang="en-US" sz="2800" dirty="0" smtClean="0"/>
              <a:t>with </a:t>
            </a:r>
            <a:r>
              <a:rPr lang="en-US" sz="2800" dirty="0"/>
              <a:t>Veto setup</a:t>
            </a:r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 flipV="1">
            <a:off x="1491854" y="5786121"/>
            <a:ext cx="1333500" cy="414866"/>
          </a:xfrm>
          <a:prstGeom prst="line">
            <a:avLst/>
          </a:prstGeom>
          <a:noFill/>
          <a:ln w="9525">
            <a:solidFill>
              <a:srgbClr val="0CD838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/>
          <a:lstStyle/>
          <a:p>
            <a:endParaRPr lang="en-US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04800" y="5791200"/>
            <a:ext cx="1455181" cy="1083733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26" tIns="48314" rIns="96626" bIns="48314">
            <a:spAutoFit/>
          </a:bodyPr>
          <a:lstStyle/>
          <a:p>
            <a:r>
              <a:rPr lang="en-US" sz="2100" b="1" dirty="0">
                <a:latin typeface="+mn-lt"/>
              </a:rPr>
              <a:t>Liquid Scintillator Veto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010400" y="6629400"/>
            <a:ext cx="1753897" cy="4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26" tIns="48314" rIns="96626" bIns="48314" anchor="b">
            <a:spAutoFit/>
          </a:bodyPr>
          <a:lstStyle/>
          <a:p>
            <a:pPr algn="l"/>
            <a:r>
              <a:rPr lang="en-US" sz="2100" b="1" dirty="0">
                <a:solidFill>
                  <a:schemeClr val="tx2"/>
                </a:solidFill>
                <a:latin typeface="Arial Narrow"/>
                <a:cs typeface="Arial Narrow"/>
              </a:rPr>
              <a:t>Internal details</a:t>
            </a:r>
          </a:p>
        </p:txBody>
      </p:sp>
      <p:pic>
        <p:nvPicPr>
          <p:cNvPr id="26633" name="Picture 9" descr="Full_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8" t="3632" r="28661" b="2773"/>
          <a:stretch>
            <a:fillRect/>
          </a:stretch>
        </p:blipFill>
        <p:spPr bwMode="auto">
          <a:xfrm>
            <a:off x="6324600" y="1447800"/>
            <a:ext cx="3018711" cy="512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63541" y="109188"/>
            <a:ext cx="3839218" cy="46166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ACD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5FB5"/>
                </a:solidFill>
                <a:latin typeface="+mn-lt"/>
              </a:rPr>
              <a:t>Hanguo</a:t>
            </a:r>
            <a:r>
              <a:rPr lang="en-US" b="1" i="1" dirty="0">
                <a:solidFill>
                  <a:srgbClr val="FF5FB5"/>
                </a:solidFill>
                <a:latin typeface="+mn-lt"/>
              </a:rPr>
              <a:t> </a:t>
            </a:r>
            <a:r>
              <a:rPr lang="en-US" b="1" i="1" dirty="0" smtClean="0">
                <a:solidFill>
                  <a:srgbClr val="FF5FB5"/>
                </a:solidFill>
                <a:latin typeface="+mn-lt"/>
              </a:rPr>
              <a:t>Wang &amp; David Cline</a:t>
            </a:r>
            <a:endParaRPr lang="en-US" b="1" i="1" dirty="0">
              <a:solidFill>
                <a:srgbClr val="FF5FB5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914400"/>
            <a:ext cx="3839218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+mn-lt"/>
              </a:rPr>
              <a:t>Started R&amp;D in early 1990’s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56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20088"/>
            <a:ext cx="9982200" cy="74866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67000" y="6853535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latin typeface="+mn-lt"/>
              </a:rPr>
              <a:t>Hanguo</a:t>
            </a:r>
            <a:r>
              <a:rPr lang="en-US" b="1" dirty="0" smtClean="0">
                <a:solidFill>
                  <a:srgbClr val="FFFF00"/>
                </a:solidFill>
                <a:latin typeface="+mn-lt"/>
              </a:rPr>
              <a:t> Wang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+mn-lt"/>
              </a:rPr>
              <a:t>closing the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ZEPLIN II </a:t>
            </a:r>
            <a:r>
              <a:rPr lang="en-US" b="1" dirty="0" smtClean="0">
                <a:solidFill>
                  <a:srgbClr val="FFFF00"/>
                </a:solidFill>
                <a:latin typeface="+mn-lt"/>
              </a:rPr>
              <a:t>detector (2004?)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9119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781800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Content Placeholder 8" descr="Bullet-Clust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r="2670"/>
          <a:stretch/>
        </p:blipFill>
        <p:spPr>
          <a:xfrm>
            <a:off x="-140665" y="-19764"/>
            <a:ext cx="9818065" cy="7371666"/>
          </a:xfr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4191000" cy="65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FF00"/>
                </a:solidFill>
                <a:latin typeface="Tahoma" charset="0"/>
              </a:rPr>
              <a:t>Bullet Cluster</a:t>
            </a:r>
            <a:endParaRPr lang="en-US" sz="3600" b="1" dirty="0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44958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5FB5"/>
                </a:solidFill>
                <a:latin typeface="Arial Narrow"/>
                <a:cs typeface="Arial Narrow"/>
              </a:rPr>
              <a:t>X-ray</a:t>
            </a:r>
          </a:p>
          <a:p>
            <a:pPr algn="ctr"/>
            <a:r>
              <a:rPr lang="en-US" sz="3600" b="1" dirty="0" smtClean="0">
                <a:solidFill>
                  <a:srgbClr val="FF5FB5"/>
                </a:solidFill>
                <a:latin typeface="Arial Narrow"/>
                <a:cs typeface="Arial Narrow"/>
              </a:rPr>
              <a:t>(Baryonic)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" y="5707013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199F9"/>
                </a:solidFill>
                <a:latin typeface="Arial Narrow"/>
                <a:cs typeface="Arial Narrow"/>
              </a:rPr>
              <a:t>Weak Lensing (Total Mass)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6298" y="762000"/>
            <a:ext cx="470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CFFCC"/>
                </a:solidFill>
                <a:latin typeface="+mn-lt"/>
              </a:rPr>
              <a:t>known since 1933 (Fritz </a:t>
            </a:r>
            <a:r>
              <a:rPr lang="en-US" sz="2800" b="1" dirty="0" err="1" smtClean="0">
                <a:solidFill>
                  <a:srgbClr val="CCFFCC"/>
                </a:solidFill>
                <a:latin typeface="+mn-lt"/>
              </a:rPr>
              <a:t>Zwicky</a:t>
            </a:r>
            <a:r>
              <a:rPr lang="en-US" sz="2800" b="1" dirty="0" smtClean="0">
                <a:solidFill>
                  <a:srgbClr val="CCFFCC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21148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6" descr="XENON_Collaboration-2012-10-1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1947" r="2669" b="-1053"/>
          <a:stretch/>
        </p:blipFill>
        <p:spPr>
          <a:xfrm>
            <a:off x="0" y="-228600"/>
            <a:ext cx="9600601" cy="7627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77743"/>
            <a:ext cx="7467600" cy="209943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895600" y="-152400"/>
            <a:ext cx="6781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>
            <a:lvl1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6793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3586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0377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7172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2800" dirty="0" smtClean="0">
                <a:solidFill>
                  <a:srgbClr val="FFFF00"/>
                </a:solidFill>
              </a:rPr>
              <a:t>XENON Collaboration at Gran </a:t>
            </a:r>
            <a:r>
              <a:rPr lang="en-US" sz="2800" dirty="0" err="1" smtClean="0">
                <a:solidFill>
                  <a:srgbClr val="FFFF00"/>
                </a:solidFill>
              </a:rPr>
              <a:t>Sasso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66800" y="3673182"/>
            <a:ext cx="5943600" cy="2371233"/>
            <a:chOff x="1066800" y="3673182"/>
            <a:chExt cx="5943600" cy="2371233"/>
          </a:xfrm>
        </p:grpSpPr>
        <p:sp>
          <p:nvSpPr>
            <p:cNvPr id="9" name="Oval 8"/>
            <p:cNvSpPr/>
            <p:nvPr/>
          </p:nvSpPr>
          <p:spPr bwMode="auto">
            <a:xfrm>
              <a:off x="1981200" y="3733800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066800" y="3886200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553200" y="4038600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6019800" y="3962400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5480328" y="3673182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767824" y="3810000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2943366" y="5252416"/>
              <a:ext cx="791999" cy="791999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86000" y="2057400"/>
            <a:ext cx="4525018" cy="584776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AFFF6"/>
                </a:solidFill>
                <a:latin typeface="+mn-lt"/>
              </a:rPr>
              <a:t>UCLA joined in 2008</a:t>
            </a:r>
            <a:endParaRPr lang="en-US" sz="3200" b="1" dirty="0">
              <a:solidFill>
                <a:srgbClr val="7AFFF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2695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14400"/>
            <a:ext cx="4899224" cy="5943600"/>
          </a:xfrm>
          <a:prstGeom prst="rect">
            <a:avLst/>
          </a:prstGeom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pic>
        <p:nvPicPr>
          <p:cNvPr id="63494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3870" y="762000"/>
            <a:ext cx="466733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1752600" y="44958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115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555625" y="76200"/>
            <a:ext cx="7597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ctr"/>
          <a:lstStyle>
            <a:lvl1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GB" sz="3200" b="1" dirty="0">
                <a:solidFill>
                  <a:srgbClr val="FF9900"/>
                </a:solidFill>
                <a:latin typeface="Tahoma" charset="0"/>
                <a:cs typeface="ＭＳ Ｐゴシック" charset="0"/>
              </a:rPr>
              <a:t>XENON100 Detector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8025"/>
            <a:ext cx="46482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33425"/>
            <a:ext cx="463867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91400" y="152400"/>
            <a:ext cx="1828800" cy="461665"/>
          </a:xfrm>
          <a:prstGeom prst="rect">
            <a:avLst/>
          </a:prstGeom>
          <a:noFill/>
          <a:ln w="28575" cmpd="sng">
            <a:solidFill>
              <a:srgbClr val="FFACD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5FB5"/>
                </a:solidFill>
                <a:latin typeface="+mn-lt"/>
              </a:rPr>
              <a:t>Ethan Brown</a:t>
            </a:r>
            <a:endParaRPr lang="en-US" b="1" i="1" dirty="0">
              <a:solidFill>
                <a:srgbClr val="FF5FB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16460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12/6/2012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D8BFF06-5A10-DE49-95EF-08863B9CCBC6}" type="slidenum">
              <a:rPr lang="en-US" sz="1500">
                <a:solidFill>
                  <a:srgbClr val="0000FF"/>
                </a:solidFill>
              </a:rPr>
              <a:pPr eaLnBrk="1" hangingPunct="1"/>
              <a:t>53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16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295400" y="2286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7" name="Rectangle 6"/>
          <p:cNvSpPr>
            <a:spLocks noChangeArrowheads="1"/>
          </p:cNvSpPr>
          <p:nvPr/>
        </p:nvSpPr>
        <p:spPr bwMode="auto">
          <a:xfrm>
            <a:off x="8458200" y="3505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8" name="Rectangle 6"/>
          <p:cNvSpPr>
            <a:spLocks noChangeArrowheads="1"/>
          </p:cNvSpPr>
          <p:nvPr/>
        </p:nvSpPr>
        <p:spPr bwMode="auto">
          <a:xfrm>
            <a:off x="7239000" y="37338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9" name="Rectangle 6"/>
          <p:cNvSpPr>
            <a:spLocks noChangeArrowheads="1"/>
          </p:cNvSpPr>
          <p:nvPr/>
        </p:nvSpPr>
        <p:spPr bwMode="auto">
          <a:xfrm>
            <a:off x="6324600" y="3886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  <p:sp>
        <p:nvSpPr>
          <p:cNvPr id="71690" name="Rectangle 6"/>
          <p:cNvSpPr>
            <a:spLocks noChangeArrowheads="1"/>
          </p:cNvSpPr>
          <p:nvPr/>
        </p:nvSpPr>
        <p:spPr bwMode="auto">
          <a:xfrm>
            <a:off x="2286000" y="762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91" name="Rectangle 6"/>
          <p:cNvSpPr>
            <a:spLocks noChangeArrowheads="1"/>
          </p:cNvSpPr>
          <p:nvPr/>
        </p:nvSpPr>
        <p:spPr bwMode="auto">
          <a:xfrm>
            <a:off x="2667000" y="1905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</p:spTree>
    <p:extLst>
      <p:ext uri="{BB962C8B-B14F-4D97-AF65-F5344CB8AC3E}">
        <p14:creationId xmlns:p14="http://schemas.microsoft.com/office/powerpoint/2010/main" val="4252050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685800"/>
          </a:xfrm>
        </p:spPr>
        <p:txBody>
          <a:bodyPr/>
          <a:lstStyle/>
          <a:p>
            <a:r>
              <a:rPr lang="en-US" dirty="0" smtClean="0"/>
              <a:t>Gamma Backgrounds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0" y="76200"/>
            <a:ext cx="1781818" cy="52322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ACD5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5FB5"/>
                </a:solidFill>
                <a:latin typeface="+mn-lt"/>
              </a:rPr>
              <a:t>Kevin Lung</a:t>
            </a:r>
            <a:endParaRPr lang="en-US" sz="2800" b="1" i="1" dirty="0">
              <a:solidFill>
                <a:srgbClr val="FF5FB5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990600"/>
            <a:ext cx="9469473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4724400"/>
            <a:ext cx="990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C800"/>
                </a:solidFill>
                <a:latin typeface="+mn-lt"/>
              </a:rPr>
              <a:t>Krypton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3657600"/>
            <a:ext cx="838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7EF9"/>
                </a:solidFill>
                <a:latin typeface="+mn-lt"/>
              </a:rPr>
              <a:t>Radon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1200" y="3200400"/>
            <a:ext cx="675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DE5F9"/>
                </a:solidFill>
                <a:latin typeface="+mn-lt"/>
              </a:rPr>
              <a:t>2νββ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400" y="1371600"/>
            <a:ext cx="1143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Real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47800" y="1371600"/>
            <a:ext cx="1057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D96E31"/>
                </a:solidFill>
                <a:latin typeface="+mn-lt"/>
              </a:rPr>
              <a:t>Total MC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0" y="4648200"/>
            <a:ext cx="1388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+mn-lt"/>
              </a:rPr>
              <a:t>External BG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4038601" y="2895600"/>
            <a:ext cx="228599" cy="1676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229314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lum contras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25" r="6395"/>
          <a:stretch/>
        </p:blipFill>
        <p:spPr>
          <a:xfrm>
            <a:off x="139124" y="762000"/>
            <a:ext cx="9462076" cy="6114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3400" y="4933890"/>
            <a:ext cx="1809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after </a:t>
            </a:r>
            <a:r>
              <a:rPr lang="en-US" sz="2000" b="1" dirty="0" err="1" smtClean="0">
                <a:solidFill>
                  <a:srgbClr val="FF6600"/>
                </a:solidFill>
                <a:latin typeface="+mn-lt"/>
              </a:rPr>
              <a:t>fiducial</a:t>
            </a:r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 cut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800" y="3886200"/>
            <a:ext cx="1996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before </a:t>
            </a:r>
            <a:r>
              <a:rPr lang="en-US" sz="2000" b="1" dirty="0" err="1" smtClean="0">
                <a:solidFill>
                  <a:srgbClr val="FF6600"/>
                </a:solidFill>
                <a:latin typeface="+mn-lt"/>
              </a:rPr>
              <a:t>fiducial</a:t>
            </a:r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 cut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685800"/>
          </a:xfrm>
        </p:spPr>
        <p:txBody>
          <a:bodyPr/>
          <a:lstStyle/>
          <a:p>
            <a:r>
              <a:rPr lang="en-US" dirty="0" smtClean="0"/>
              <a:t>Gamma Backgrounds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133600" y="3505200"/>
            <a:ext cx="1150171" cy="1371600"/>
            <a:chOff x="2133600" y="3505200"/>
            <a:chExt cx="1150171" cy="1371600"/>
          </a:xfrm>
        </p:grpSpPr>
        <p:sp>
          <p:nvSpPr>
            <p:cNvPr id="2" name="Down Arrow 1"/>
            <p:cNvSpPr/>
            <p:nvPr/>
          </p:nvSpPr>
          <p:spPr bwMode="auto">
            <a:xfrm>
              <a:off x="2133600" y="3505200"/>
              <a:ext cx="304800" cy="1371600"/>
            </a:xfrm>
            <a:prstGeom prst="downArrow">
              <a:avLst>
                <a:gd name="adj1" fmla="val 33975"/>
                <a:gd name="adj2" fmla="val 47329"/>
              </a:avLst>
            </a:prstGeom>
            <a:solidFill>
              <a:srgbClr val="FFFF00">
                <a:alpha val="37000"/>
              </a:srgbClr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62200" y="3733800"/>
              <a:ext cx="9215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+mn-lt"/>
                </a:rPr>
                <a:t>1/100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446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60</a:t>
            </a:r>
            <a:r>
              <a:rPr lang="en-US" dirty="0" smtClean="0"/>
              <a:t>Co and </a:t>
            </a:r>
            <a:r>
              <a:rPr lang="en-US" dirty="0" err="1" smtClean="0"/>
              <a:t>AmBe</a:t>
            </a:r>
            <a:r>
              <a:rPr lang="en-US" dirty="0" smtClean="0"/>
              <a:t> Calibration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63600"/>
            <a:ext cx="8839200" cy="599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1371600"/>
            <a:ext cx="2716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  <a:latin typeface="+mn-lt"/>
              </a:rPr>
              <a:t>Gamma (</a:t>
            </a:r>
            <a:r>
              <a:rPr lang="en-US" sz="3600" b="1" baseline="30000" dirty="0" smtClean="0">
                <a:solidFill>
                  <a:srgbClr val="3366FF"/>
                </a:solidFill>
                <a:latin typeface="+mn-lt"/>
              </a:rPr>
              <a:t>60</a:t>
            </a:r>
            <a:r>
              <a:rPr lang="en-US" sz="3600" b="1" dirty="0" smtClean="0">
                <a:solidFill>
                  <a:srgbClr val="3366FF"/>
                </a:solidFill>
                <a:latin typeface="+mn-lt"/>
              </a:rPr>
              <a:t>Co)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8600" y="5029200"/>
            <a:ext cx="3086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Neutron (</a:t>
            </a:r>
            <a:r>
              <a:rPr lang="en-US" sz="3600" b="1" dirty="0" err="1" smtClean="0">
                <a:solidFill>
                  <a:srgbClr val="FF0000"/>
                </a:solidFill>
                <a:latin typeface="+mn-lt"/>
              </a:rPr>
              <a:t>AmBe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582356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XENON0100 New Results</a:t>
            </a:r>
            <a:endParaRPr lang="en-US" dirty="0"/>
          </a:p>
        </p:txBody>
      </p:sp>
      <p:pic>
        <p:nvPicPr>
          <p:cNvPr id="7" name="Content Placeholder 6" descr="DM_dat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5" r="-5055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52600" y="1066800"/>
            <a:ext cx="966931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6.8 </a:t>
            </a:r>
            <a:r>
              <a:rPr lang="en-US" sz="1800" b="1" dirty="0" err="1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nr</a:t>
            </a:r>
            <a:endParaRPr lang="en-US" sz="1800" b="1" baseline="-25000" dirty="0">
              <a:solidFill>
                <a:srgbClr val="3366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990600"/>
            <a:ext cx="91563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32 </a:t>
            </a:r>
            <a:r>
              <a:rPr lang="en-US" sz="1800" b="1" dirty="0" err="1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nr</a:t>
            </a:r>
            <a:endParaRPr lang="en-US" sz="1800" b="1" baseline="-25000" dirty="0">
              <a:solidFill>
                <a:srgbClr val="3366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4648200"/>
            <a:ext cx="6099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-3 </a:t>
            </a:r>
            <a:r>
              <a:rPr lang="en-US" sz="20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</a:rPr>
              <a:t>σ</a:t>
            </a:r>
            <a:endParaRPr lang="en-US" sz="2000" b="1" baseline="-25000" dirty="0">
              <a:solidFill>
                <a:srgbClr val="3366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6477000"/>
            <a:ext cx="104239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S1 = 3 PE</a:t>
            </a:r>
            <a:endParaRPr lang="en-US" sz="1800" b="1" baseline="-25000" dirty="0">
              <a:solidFill>
                <a:srgbClr val="3366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0" y="6477000"/>
            <a:ext cx="114767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S1 = 20 PE</a:t>
            </a:r>
            <a:endParaRPr lang="en-US" sz="1800" b="1" baseline="-25000" dirty="0">
              <a:solidFill>
                <a:srgbClr val="3366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4200" y="762000"/>
            <a:ext cx="26544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225 days, 34 kg</a:t>
            </a:r>
            <a:endParaRPr lang="en-US" sz="32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39638" y="3962400"/>
            <a:ext cx="2612536" cy="1532882"/>
            <a:chOff x="2039638" y="3962400"/>
            <a:chExt cx="2612536" cy="1532882"/>
          </a:xfrm>
        </p:grpSpPr>
        <p:sp>
          <p:nvSpPr>
            <p:cNvPr id="16" name="Rectangle 15"/>
            <p:cNvSpPr/>
            <p:nvPr/>
          </p:nvSpPr>
          <p:spPr>
            <a:xfrm>
              <a:off x="2514600" y="3962400"/>
              <a:ext cx="213757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latin typeface="Arial Narrow" charset="0"/>
                  <a:cs typeface="ＭＳ Ｐゴシック" charset="0"/>
                </a:rPr>
                <a:t>2 events</a:t>
              </a:r>
            </a:p>
            <a:p>
              <a:pPr algn="ctr"/>
              <a:r>
                <a:rPr lang="en-US" sz="2000" b="1" dirty="0" smtClean="0">
                  <a:solidFill>
                    <a:srgbClr val="FF6600"/>
                  </a:solidFill>
                  <a:latin typeface="Arial Narrow" charset="0"/>
                  <a:cs typeface="ＭＳ Ｐゴシック" charset="0"/>
                </a:rPr>
                <a:t>(1.0 ± 0.2 expected) </a:t>
              </a:r>
              <a:endParaRPr lang="en-US" sz="2000" b="1" dirty="0">
                <a:solidFill>
                  <a:srgbClr val="FF6600"/>
                </a:solidFill>
              </a:endParaRPr>
            </a:p>
          </p:txBody>
        </p:sp>
        <p:sp>
          <p:nvSpPr>
            <p:cNvPr id="3" name="Oval 2"/>
            <p:cNvSpPr>
              <a:spLocks noChangeAspect="1"/>
            </p:cNvSpPr>
            <p:nvPr/>
          </p:nvSpPr>
          <p:spPr bwMode="auto">
            <a:xfrm>
              <a:off x="2039638" y="5002554"/>
              <a:ext cx="108000" cy="108000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 bwMode="auto">
            <a:xfrm>
              <a:off x="2147633" y="5387282"/>
              <a:ext cx="108000" cy="108000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1676400" y="3429000"/>
            <a:ext cx="6553200" cy="2895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29000" y="4572000"/>
            <a:ext cx="265248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 charset="0"/>
                <a:cs typeface="ＭＳ Ｐゴシック" charset="0"/>
              </a:rPr>
              <a:t>Blinded Region</a:t>
            </a:r>
            <a:endParaRPr lang="en-US" sz="32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74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4731"/>
          <a:stretch/>
        </p:blipFill>
        <p:spPr>
          <a:xfrm>
            <a:off x="2683394" y="76200"/>
            <a:ext cx="6917806" cy="38897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1066800"/>
            <a:ext cx="1383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Before</a:t>
            </a:r>
          </a:p>
        </p:txBody>
      </p:sp>
      <p:sp>
        <p:nvSpPr>
          <p:cNvPr id="13" name="Right Arrow 12"/>
          <p:cNvSpPr/>
          <p:nvPr/>
        </p:nvSpPr>
        <p:spPr bwMode="auto">
          <a:xfrm>
            <a:off x="1752600" y="1295400"/>
            <a:ext cx="685800" cy="228600"/>
          </a:xfrm>
          <a:prstGeom prst="rightArrow">
            <a:avLst/>
          </a:prstGeom>
          <a:solidFill>
            <a:srgbClr val="FF6600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34414" y="2514600"/>
            <a:ext cx="9635614" cy="4800600"/>
            <a:chOff x="-34414" y="2514600"/>
            <a:chExt cx="9635614" cy="4800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576" t="6961" r="3379" b="31407"/>
            <a:stretch/>
          </p:blipFill>
          <p:spPr>
            <a:xfrm>
              <a:off x="-34414" y="4038600"/>
              <a:ext cx="9635614" cy="32766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04800" y="2514600"/>
              <a:ext cx="10676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FF00"/>
                  </a:solidFill>
                  <a:latin typeface="+mn-lt"/>
                </a:rPr>
                <a:t>After</a:t>
              </a:r>
            </a:p>
          </p:txBody>
        </p:sp>
        <p:sp>
          <p:nvSpPr>
            <p:cNvPr id="15" name="Right Arrow 14"/>
            <p:cNvSpPr/>
            <p:nvPr/>
          </p:nvSpPr>
          <p:spPr bwMode="auto">
            <a:xfrm rot="2778718">
              <a:off x="1229705" y="3358804"/>
              <a:ext cx="685800" cy="228600"/>
            </a:xfrm>
            <a:prstGeom prst="rightArrow">
              <a:avLst/>
            </a:prstGeom>
            <a:solidFill>
              <a:srgbClr val="FF6600"/>
            </a:solidFill>
            <a:ln w="508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6200" y="228600"/>
            <a:ext cx="3907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+mn-lt"/>
              </a:rPr>
              <a:t>Unblinding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on July 8 </a:t>
            </a:r>
          </a:p>
        </p:txBody>
      </p:sp>
    </p:spTree>
    <p:extLst>
      <p:ext uri="{BB962C8B-B14F-4D97-AF65-F5344CB8AC3E}">
        <p14:creationId xmlns:p14="http://schemas.microsoft.com/office/powerpoint/2010/main" val="3235710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XENON0100 New Results</a:t>
            </a:r>
            <a:endParaRPr lang="en-US" dirty="0"/>
          </a:p>
        </p:txBody>
      </p:sp>
      <p:pic>
        <p:nvPicPr>
          <p:cNvPr id="7" name="Content Placeholder 6" descr="DM_dat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5" r="-5055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52600" y="1066800"/>
            <a:ext cx="966931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6.8 </a:t>
            </a:r>
            <a:r>
              <a:rPr lang="en-US" sz="1800" b="1" dirty="0" err="1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nr</a:t>
            </a:r>
            <a:endParaRPr lang="en-US" sz="1800" b="1" baseline="-25000" dirty="0">
              <a:solidFill>
                <a:srgbClr val="3366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990600"/>
            <a:ext cx="91563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32 </a:t>
            </a:r>
            <a:r>
              <a:rPr lang="en-US" sz="1800" b="1" dirty="0" err="1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nr</a:t>
            </a:r>
            <a:endParaRPr lang="en-US" sz="1800" b="1" baseline="-25000" dirty="0">
              <a:solidFill>
                <a:srgbClr val="3366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4648200"/>
            <a:ext cx="6099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-3 </a:t>
            </a:r>
            <a:r>
              <a:rPr lang="en-US" sz="20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</a:rPr>
              <a:t>σ</a:t>
            </a:r>
            <a:endParaRPr lang="en-US" sz="2000" b="1" baseline="-25000" dirty="0">
              <a:solidFill>
                <a:srgbClr val="3366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6477000"/>
            <a:ext cx="104239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S1 = 3 PE</a:t>
            </a:r>
            <a:endParaRPr lang="en-US" sz="1800" b="1" baseline="-25000" dirty="0">
              <a:solidFill>
                <a:srgbClr val="3366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0" y="6477000"/>
            <a:ext cx="114767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S1 = 20 PE</a:t>
            </a:r>
            <a:endParaRPr lang="en-US" sz="1800" b="1" baseline="-25000" dirty="0">
              <a:solidFill>
                <a:srgbClr val="3366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4200" y="762000"/>
            <a:ext cx="26544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225 days, 34 kg</a:t>
            </a:r>
            <a:endParaRPr lang="en-US" sz="32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39638" y="3962400"/>
            <a:ext cx="2612536" cy="1532882"/>
            <a:chOff x="2039638" y="3962400"/>
            <a:chExt cx="2612536" cy="1532882"/>
          </a:xfrm>
        </p:grpSpPr>
        <p:sp>
          <p:nvSpPr>
            <p:cNvPr id="16" name="Rectangle 15"/>
            <p:cNvSpPr/>
            <p:nvPr/>
          </p:nvSpPr>
          <p:spPr>
            <a:xfrm>
              <a:off x="2514600" y="3962400"/>
              <a:ext cx="213757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latin typeface="Arial Narrow" charset="0"/>
                  <a:cs typeface="ＭＳ Ｐゴシック" charset="0"/>
                </a:rPr>
                <a:t>2 events</a:t>
              </a:r>
            </a:p>
            <a:p>
              <a:pPr algn="ctr"/>
              <a:r>
                <a:rPr lang="en-US" sz="20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(1.0 ± 0.2 expected) </a:t>
              </a:r>
              <a:endParaRPr lang="en-US" sz="2000" b="1" dirty="0">
                <a:solidFill>
                  <a:srgbClr val="3366FF"/>
                </a:solidFill>
              </a:endParaRPr>
            </a:p>
          </p:txBody>
        </p:sp>
        <p:sp>
          <p:nvSpPr>
            <p:cNvPr id="3" name="Oval 2"/>
            <p:cNvSpPr>
              <a:spLocks noChangeAspect="1"/>
            </p:cNvSpPr>
            <p:nvPr/>
          </p:nvSpPr>
          <p:spPr bwMode="auto">
            <a:xfrm>
              <a:off x="2039638" y="5002554"/>
              <a:ext cx="108000" cy="108000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 bwMode="auto">
            <a:xfrm>
              <a:off x="2147633" y="5387282"/>
              <a:ext cx="108000" cy="108000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785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4693" name="Text Box 3"/>
          <p:cNvSpPr txBox="1">
            <a:spLocks noChangeArrowheads="1"/>
          </p:cNvSpPr>
          <p:nvPr/>
        </p:nvSpPr>
        <p:spPr bwMode="auto">
          <a:xfrm>
            <a:off x="685800" y="152400"/>
            <a:ext cx="8382000" cy="59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6600"/>
                </a:solidFill>
                <a:latin typeface="Tahoma" charset="0"/>
              </a:rPr>
              <a:t>Formation of Structure in the Universe</a:t>
            </a:r>
          </a:p>
        </p:txBody>
      </p:sp>
      <p:grpSp>
        <p:nvGrpSpPr>
          <p:cNvPr id="114694" name="Group 4"/>
          <p:cNvGrpSpPr>
            <a:grpSpLocks/>
          </p:cNvGrpSpPr>
          <p:nvPr/>
        </p:nvGrpSpPr>
        <p:grpSpPr bwMode="auto">
          <a:xfrm>
            <a:off x="76200" y="990600"/>
            <a:ext cx="9525000" cy="6324600"/>
            <a:chOff x="288" y="1056"/>
            <a:chExt cx="4944" cy="3216"/>
          </a:xfrm>
        </p:grpSpPr>
        <p:pic>
          <p:nvPicPr>
            <p:cNvPr id="114696" name="Picture 5" descr="27_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1100"/>
              <a:ext cx="4833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7" name="AutoShape 6"/>
            <p:cNvSpPr>
              <a:spLocks noChangeArrowheads="1"/>
            </p:cNvSpPr>
            <p:nvPr/>
          </p:nvSpPr>
          <p:spPr bwMode="auto">
            <a:xfrm>
              <a:off x="288" y="2448"/>
              <a:ext cx="4368" cy="182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4698" name="AutoShape 7"/>
            <p:cNvSpPr>
              <a:spLocks noChangeArrowheads="1"/>
            </p:cNvSpPr>
            <p:nvPr/>
          </p:nvSpPr>
          <p:spPr bwMode="auto">
            <a:xfrm flipH="1" flipV="1">
              <a:off x="1200" y="1056"/>
              <a:ext cx="4032" cy="96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89453" y="5245748"/>
            <a:ext cx="3936169" cy="1830672"/>
            <a:chOff x="1189453" y="5245748"/>
            <a:chExt cx="3936169" cy="1830672"/>
          </a:xfrm>
        </p:grpSpPr>
        <p:sp>
          <p:nvSpPr>
            <p:cNvPr id="4289544" name="Text Box 8"/>
            <p:cNvSpPr txBox="1">
              <a:spLocks noChangeArrowheads="1"/>
            </p:cNvSpPr>
            <p:nvPr/>
          </p:nvSpPr>
          <p:spPr bwMode="auto">
            <a:xfrm>
              <a:off x="1189453" y="6553200"/>
              <a:ext cx="393616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ja-JP" dirty="0">
                  <a:solidFill>
                    <a:srgbClr val="FFFF00"/>
                  </a:solidFill>
                </a:rPr>
                <a:t>Dark Matter is required!</a:t>
              </a:r>
              <a:endParaRPr lang="ja-JP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1" name="Notched Right Arrow 10"/>
            <p:cNvSpPr/>
            <p:nvPr/>
          </p:nvSpPr>
          <p:spPr bwMode="auto">
            <a:xfrm rot="1429286">
              <a:off x="2105704" y="5245748"/>
              <a:ext cx="2754659" cy="820235"/>
            </a:xfrm>
            <a:prstGeom prst="notchedRightArrow">
              <a:avLst>
                <a:gd name="adj1" fmla="val 26639"/>
                <a:gd name="adj2" fmla="val 49209"/>
              </a:avLst>
            </a:prstGeom>
            <a:solidFill>
              <a:srgbClr val="FFFF00">
                <a:alpha val="27000"/>
              </a:srgbClr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3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1243"/>
            <a:ext cx="8639568" cy="578357"/>
          </a:xfrm>
          <a:ln/>
        </p:spPr>
        <p:txBody>
          <a:bodyPr tIns="23680"/>
          <a:lstStyle/>
          <a:p>
            <a:pPr>
              <a:tabLst>
                <a:tab pos="694148" algn="l"/>
                <a:tab pos="1388295" algn="l"/>
                <a:tab pos="2082443" algn="l"/>
                <a:tab pos="2776591" algn="l"/>
                <a:tab pos="3470739" algn="l"/>
                <a:tab pos="4164886" algn="l"/>
                <a:tab pos="4859034" algn="l"/>
                <a:tab pos="5553182" algn="l"/>
                <a:tab pos="6247329" algn="l"/>
                <a:tab pos="6941477" algn="l"/>
                <a:tab pos="7635625" algn="l"/>
                <a:tab pos="8329773" algn="l"/>
              </a:tabLst>
            </a:pPr>
            <a:r>
              <a:rPr lang="es-ES" dirty="0" err="1"/>
              <a:t>Unblinding</a:t>
            </a:r>
            <a:r>
              <a:rPr lang="es-ES" dirty="0"/>
              <a:t> </a:t>
            </a:r>
            <a:r>
              <a:rPr lang="es-ES" dirty="0" err="1"/>
              <a:t>results</a:t>
            </a:r>
            <a:endParaRPr lang="es-E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51659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4038600" y="5029200"/>
            <a:ext cx="108000" cy="108000"/>
          </a:xfrm>
          <a:prstGeom prst="ellipse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solidFill>
                  <a:srgbClr val="000000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5354378" y="3875988"/>
            <a:ext cx="108000" cy="108000"/>
          </a:xfrm>
          <a:prstGeom prst="ellipse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solidFill>
                  <a:srgbClr val="000000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95600" y="2209800"/>
            <a:ext cx="104527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34 kg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4038600"/>
            <a:ext cx="1856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Before S2/S1 cut</a:t>
            </a:r>
          </a:p>
        </p:txBody>
      </p:sp>
    </p:spTree>
    <p:extLst>
      <p:ext uri="{BB962C8B-B14F-4D97-AF65-F5344CB8AC3E}">
        <p14:creationId xmlns:p14="http://schemas.microsoft.com/office/powerpoint/2010/main" val="4387259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46" y="2290"/>
            <a:ext cx="9296400" cy="685800"/>
          </a:xfrm>
        </p:spPr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90% CL Limits of SI Cross </a:t>
            </a: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Section (July, 2012)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34200" y="10668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1104.2549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586740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308069" y="1802001"/>
            <a:ext cx="673006" cy="564482"/>
          </a:xfrm>
          <a:custGeom>
            <a:avLst/>
            <a:gdLst>
              <a:gd name="connsiteX0" fmla="*/ 0 w 673006"/>
              <a:gd name="connsiteY0" fmla="*/ 0 h 564482"/>
              <a:gd name="connsiteX1" fmla="*/ 0 w 673006"/>
              <a:gd name="connsiteY1" fmla="*/ 0 h 564482"/>
              <a:gd name="connsiteX2" fmla="*/ 141114 w 673006"/>
              <a:gd name="connsiteY2" fmla="*/ 108554 h 564482"/>
              <a:gd name="connsiteX3" fmla="*/ 336503 w 673006"/>
              <a:gd name="connsiteY3" fmla="*/ 173686 h 564482"/>
              <a:gd name="connsiteX4" fmla="*/ 499327 w 673006"/>
              <a:gd name="connsiteY4" fmla="*/ 217108 h 564482"/>
              <a:gd name="connsiteX5" fmla="*/ 575312 w 673006"/>
              <a:gd name="connsiteY5" fmla="*/ 238819 h 564482"/>
              <a:gd name="connsiteX6" fmla="*/ 597022 w 673006"/>
              <a:gd name="connsiteY6" fmla="*/ 477638 h 564482"/>
              <a:gd name="connsiteX7" fmla="*/ 640442 w 673006"/>
              <a:gd name="connsiteY7" fmla="*/ 553626 h 564482"/>
              <a:gd name="connsiteX8" fmla="*/ 673006 w 673006"/>
              <a:gd name="connsiteY8" fmla="*/ 564482 h 56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006" h="564482">
                <a:moveTo>
                  <a:pt x="0" y="0"/>
                </a:moveTo>
                <a:lnTo>
                  <a:pt x="0" y="0"/>
                </a:lnTo>
                <a:cubicBezTo>
                  <a:pt x="34085" y="29826"/>
                  <a:pt x="91503" y="89140"/>
                  <a:pt x="141114" y="108554"/>
                </a:cubicBezTo>
                <a:cubicBezTo>
                  <a:pt x="205046" y="133572"/>
                  <a:pt x="269485" y="158792"/>
                  <a:pt x="336503" y="173686"/>
                </a:cubicBezTo>
                <a:cubicBezTo>
                  <a:pt x="516989" y="213796"/>
                  <a:pt x="361082" y="175632"/>
                  <a:pt x="499327" y="217108"/>
                </a:cubicBezTo>
                <a:cubicBezTo>
                  <a:pt x="635677" y="258016"/>
                  <a:pt x="465834" y="202326"/>
                  <a:pt x="575312" y="238819"/>
                </a:cubicBezTo>
                <a:cubicBezTo>
                  <a:pt x="612562" y="350571"/>
                  <a:pt x="557743" y="176489"/>
                  <a:pt x="597022" y="477638"/>
                </a:cubicBezTo>
                <a:cubicBezTo>
                  <a:pt x="597956" y="484796"/>
                  <a:pt x="631210" y="546240"/>
                  <a:pt x="640442" y="553626"/>
                </a:cubicBezTo>
                <a:cubicBezTo>
                  <a:pt x="649376" y="560774"/>
                  <a:pt x="673006" y="564482"/>
                  <a:pt x="673006" y="564482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10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85531"/>
            <a:ext cx="8763000" cy="5620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1981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dirty="0" smtClean="0"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47800" y="1052930"/>
            <a:ext cx="4114800" cy="3048000"/>
            <a:chOff x="1447800" y="1052930"/>
            <a:chExt cx="4114800" cy="3048000"/>
          </a:xfrm>
        </p:grpSpPr>
        <p:sp>
          <p:nvSpPr>
            <p:cNvPr id="3" name="Oval 2"/>
            <p:cNvSpPr/>
            <p:nvPr/>
          </p:nvSpPr>
          <p:spPr bwMode="auto">
            <a:xfrm>
              <a:off x="1447800" y="1052930"/>
              <a:ext cx="4114800" cy="304800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0" y="1295400"/>
              <a:ext cx="1265678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8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335512" y="717352"/>
            <a:ext cx="2236286" cy="46166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FF"/>
                </a:solidFill>
                <a:latin typeface="+mn-lt"/>
              </a:rPr>
              <a:t>Graciela </a:t>
            </a:r>
            <a:r>
              <a:rPr lang="en-US" b="1" i="1" dirty="0" err="1" smtClean="0">
                <a:solidFill>
                  <a:srgbClr val="FF00FF"/>
                </a:solidFill>
                <a:latin typeface="+mn-lt"/>
              </a:rPr>
              <a:t>Gelmini</a:t>
            </a:r>
            <a:endParaRPr lang="en-US" b="1" i="1" dirty="0" smtClean="0">
              <a:solidFill>
                <a:srgbClr val="FF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96820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857250"/>
            <a:ext cx="8253627" cy="60769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0"/>
            <a:ext cx="9296400" cy="685800"/>
          </a:xfrm>
          <a:prstGeom prst="rect">
            <a:avLst/>
          </a:prstGeom>
        </p:spPr>
        <p:txBody>
          <a:bodyPr/>
          <a:lstStyle>
            <a:lvl1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6793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3586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0377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7172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dirty="0" err="1" smtClean="0"/>
              <a:t>L</a:t>
            </a:r>
            <a:r>
              <a:rPr lang="en-US" baseline="-25000" dirty="0" err="1" smtClean="0"/>
              <a:t>eff</a:t>
            </a:r>
            <a:r>
              <a:rPr lang="en-US" baseline="-25000" dirty="0" smtClean="0"/>
              <a:t> </a:t>
            </a:r>
            <a:r>
              <a:rPr lang="en-US" dirty="0" smtClean="0"/>
              <a:t>vs. Energy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752600" y="3733800"/>
            <a:ext cx="1600200" cy="30480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454754" y="4320162"/>
            <a:ext cx="1447800" cy="1600200"/>
          </a:xfrm>
          <a:prstGeom prst="rect">
            <a:avLst/>
          </a:prstGeom>
          <a:solidFill>
            <a:srgbClr val="FFFFFF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52600" y="4343400"/>
            <a:ext cx="8740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Arial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1415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bbt_leff-1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t="-420" r="23416" b="527"/>
          <a:stretch/>
        </p:blipFill>
        <p:spPr>
          <a:xfrm>
            <a:off x="-22316" y="-152401"/>
            <a:ext cx="9623516" cy="7515681"/>
          </a:xfrm>
        </p:spPr>
      </p:pic>
      <p:sp>
        <p:nvSpPr>
          <p:cNvPr id="3" name="Rectangle 2"/>
          <p:cNvSpPr/>
          <p:nvPr/>
        </p:nvSpPr>
        <p:spPr>
          <a:xfrm>
            <a:off x="5424423" y="10180"/>
            <a:ext cx="4329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 Narrow"/>
                <a:cs typeface="Arial Narrow"/>
              </a:rPr>
              <a:t>Sheldon </a:t>
            </a:r>
            <a:r>
              <a:rPr lang="en-US" sz="2800" b="1" dirty="0" smtClean="0">
                <a:solidFill>
                  <a:srgbClr val="FFFF00"/>
                </a:solidFill>
                <a:latin typeface="Arial Narrow"/>
                <a:cs typeface="Arial Narrow"/>
              </a:rPr>
              <a:t>is wondering </a:t>
            </a:r>
            <a:r>
              <a:rPr lang="en-US" sz="2800" b="1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L</a:t>
            </a:r>
            <a:r>
              <a:rPr lang="en-US" sz="2800" b="1" baseline="-25000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eff</a:t>
            </a:r>
            <a:r>
              <a:rPr lang="en-US" sz="2800" b="1" baseline="-25000" dirty="0" smtClean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Arial Narrow"/>
                <a:cs typeface="Arial Narrow"/>
              </a:rPr>
              <a:t>….</a:t>
            </a:r>
            <a:endParaRPr lang="en-US" sz="2800" b="1" dirty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98134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Double Phase TPC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676400" y="5257800"/>
            <a:ext cx="1981200" cy="99060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752600" y="6172200"/>
            <a:ext cx="3352800" cy="53340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685800"/>
            <a:ext cx="7810500" cy="56388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620000" cy="518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995420" y="5476923"/>
            <a:ext cx="567024" cy="606663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431870" y="5458735"/>
            <a:ext cx="567024" cy="606663"/>
          </a:xfrm>
          <a:prstGeom prst="rect">
            <a:avLst/>
          </a:prstGeom>
          <a:noFill/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1600200"/>
            <a:ext cx="1482464" cy="523220"/>
          </a:xfrm>
          <a:prstGeom prst="rect">
            <a:avLst/>
          </a:prstGeom>
          <a:noFill/>
          <a:ln>
            <a:solidFill>
              <a:srgbClr val="2AC7F9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2AC7F9"/>
                </a:solidFill>
                <a:latin typeface="+mn-lt"/>
              </a:rPr>
              <a:t>10 </a:t>
            </a:r>
            <a:r>
              <a:rPr lang="en-US" sz="2800" b="1" i="1" dirty="0" err="1" smtClean="0">
                <a:solidFill>
                  <a:srgbClr val="2AC7F9"/>
                </a:solidFill>
                <a:latin typeface="+mn-lt"/>
              </a:rPr>
              <a:t>keVnr</a:t>
            </a:r>
            <a:endParaRPr lang="en-US" sz="2800" b="1" i="1" dirty="0" smtClean="0">
              <a:solidFill>
                <a:srgbClr val="2AC7F9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1000" y="2286000"/>
            <a:ext cx="1678654" cy="1944707"/>
            <a:chOff x="381000" y="2438400"/>
            <a:chExt cx="1678654" cy="1944707"/>
          </a:xfrm>
        </p:grpSpPr>
        <p:sp>
          <p:nvSpPr>
            <p:cNvPr id="11" name="TextBox 10"/>
            <p:cNvSpPr txBox="1"/>
            <p:nvPr/>
          </p:nvSpPr>
          <p:spPr>
            <a:xfrm>
              <a:off x="533400" y="2438400"/>
              <a:ext cx="8515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2AC7F9"/>
                  </a:solidFill>
                  <a:latin typeface="+mn-lt"/>
                </a:rPr>
                <a:t>L</a:t>
              </a:r>
              <a:r>
                <a:rPr lang="en-US" sz="4400" b="1" baseline="-25000" dirty="0" err="1" smtClean="0">
                  <a:solidFill>
                    <a:srgbClr val="2AC7F9"/>
                  </a:solidFill>
                  <a:latin typeface="+mn-lt"/>
                </a:rPr>
                <a:t>eff</a:t>
              </a:r>
              <a:endParaRPr lang="en-US" sz="4400" b="1" baseline="-25000" dirty="0" smtClean="0">
                <a:solidFill>
                  <a:srgbClr val="2AC7F9"/>
                </a:solidFill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000" y="3429000"/>
              <a:ext cx="1678654" cy="954107"/>
            </a:xfrm>
            <a:prstGeom prst="rect">
              <a:avLst/>
            </a:prstGeom>
            <a:noFill/>
            <a:ln>
              <a:solidFill>
                <a:srgbClr val="2AC7F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2AC7F9"/>
                  </a:solidFill>
                  <a:latin typeface="+mn-lt"/>
                </a:rPr>
                <a:t>Equivalent </a:t>
              </a:r>
            </a:p>
            <a:p>
              <a:r>
                <a:rPr lang="en-US" sz="2800" b="1" dirty="0" smtClean="0">
                  <a:solidFill>
                    <a:srgbClr val="2AC7F9"/>
                  </a:solidFill>
                  <a:latin typeface="+mn-lt"/>
                </a:rPr>
                <a:t>to </a:t>
              </a:r>
              <a:r>
                <a:rPr lang="en-US" sz="2800" b="1" i="1" dirty="0" smtClean="0">
                  <a:solidFill>
                    <a:srgbClr val="2AC7F9"/>
                  </a:solidFill>
                  <a:latin typeface="+mn-lt"/>
                </a:rPr>
                <a:t>2 </a:t>
              </a:r>
              <a:r>
                <a:rPr lang="en-US" sz="2800" b="1" i="1" dirty="0" err="1" smtClean="0">
                  <a:solidFill>
                    <a:srgbClr val="2AC7F9"/>
                  </a:solidFill>
                  <a:latin typeface="+mn-lt"/>
                </a:rPr>
                <a:t>keVee</a:t>
              </a:r>
              <a:endParaRPr lang="en-US" sz="2800" b="1" i="1" dirty="0" smtClean="0">
                <a:solidFill>
                  <a:srgbClr val="2AC7F9"/>
                </a:solidFill>
                <a:latin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4000" y="4648200"/>
            <a:ext cx="1453693" cy="2123420"/>
            <a:chOff x="1524000" y="4800600"/>
            <a:chExt cx="1453693" cy="2123420"/>
          </a:xfrm>
        </p:grpSpPr>
        <p:sp>
          <p:nvSpPr>
            <p:cNvPr id="18" name="TextBox 17"/>
            <p:cNvSpPr txBox="1"/>
            <p:nvPr/>
          </p:nvSpPr>
          <p:spPr>
            <a:xfrm>
              <a:off x="1524000" y="4800600"/>
              <a:ext cx="6389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FF0000"/>
                  </a:solidFill>
                  <a:latin typeface="+mn-lt"/>
                </a:rPr>
                <a:t>L</a:t>
              </a:r>
              <a:r>
                <a:rPr lang="en-US" sz="4400" b="1" baseline="-25000" dirty="0">
                  <a:solidFill>
                    <a:srgbClr val="FF0000"/>
                  </a:solidFill>
                  <a:latin typeface="+mn-lt"/>
                </a:rPr>
                <a:t>y</a:t>
              </a:r>
              <a:endParaRPr lang="en-US" sz="4400" b="1" baseline="-25000" dirty="0" smtClean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33600" y="6400800"/>
              <a:ext cx="844093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FF0000"/>
                  </a:solidFill>
                  <a:latin typeface="+mn-lt"/>
                </a:rPr>
                <a:t>5 </a:t>
              </a:r>
              <a:r>
                <a:rPr lang="en-US" sz="2800" b="1" i="1" dirty="0" err="1" smtClean="0">
                  <a:solidFill>
                    <a:srgbClr val="FF0000"/>
                  </a:solidFill>
                  <a:latin typeface="+mn-lt"/>
                </a:rPr>
                <a:t>pe</a:t>
              </a:r>
              <a:endParaRPr lang="en-US" sz="2800" b="1" i="1" dirty="0" smtClean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490233" y="3248323"/>
            <a:ext cx="1604171" cy="1770697"/>
            <a:chOff x="7490233" y="3400723"/>
            <a:chExt cx="1604171" cy="1770697"/>
          </a:xfrm>
        </p:grpSpPr>
        <p:sp>
          <p:nvSpPr>
            <p:cNvPr id="15" name="TextBox 14"/>
            <p:cNvSpPr txBox="1"/>
            <p:nvPr/>
          </p:nvSpPr>
          <p:spPr>
            <a:xfrm>
              <a:off x="8080877" y="3400723"/>
              <a:ext cx="71632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008000"/>
                  </a:solidFill>
                  <a:latin typeface="+mn-lt"/>
                </a:rPr>
                <a:t>Q</a:t>
              </a:r>
              <a:r>
                <a:rPr lang="en-US" sz="4400" b="1" baseline="-25000" dirty="0" err="1">
                  <a:solidFill>
                    <a:srgbClr val="008000"/>
                  </a:solidFill>
                  <a:latin typeface="+mn-lt"/>
                </a:rPr>
                <a:t>y</a:t>
              </a:r>
              <a:endParaRPr lang="en-US" sz="4400" b="1" baseline="-25000" dirty="0" smtClean="0">
                <a:solidFill>
                  <a:srgbClr val="008000"/>
                </a:solidFill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90233" y="4467523"/>
              <a:ext cx="614671" cy="584776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8000"/>
                  </a:solidFill>
                  <a:latin typeface="+mn-lt"/>
                </a:rPr>
                <a:t>C2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29600" y="4648200"/>
              <a:ext cx="864804" cy="523220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008000"/>
                  </a:solidFill>
                  <a:latin typeface="+mn-lt"/>
                </a:rPr>
                <a:t>50 e</a:t>
              </a:r>
              <a:r>
                <a:rPr lang="en-US" sz="2800" b="1" i="1" baseline="30000" dirty="0" smtClean="0">
                  <a:solidFill>
                    <a:srgbClr val="008000"/>
                  </a:solidFill>
                  <a:latin typeface="+mn-lt"/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077200" y="6172200"/>
            <a:ext cx="1335364" cy="52322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3366FF"/>
                </a:solidFill>
                <a:latin typeface="+mn-lt"/>
              </a:rPr>
              <a:t>1000 </a:t>
            </a:r>
            <a:r>
              <a:rPr lang="en-US" sz="2800" b="1" i="1" dirty="0" err="1" smtClean="0">
                <a:solidFill>
                  <a:srgbClr val="3366FF"/>
                </a:solidFill>
                <a:latin typeface="+mn-lt"/>
              </a:rPr>
              <a:t>pe</a:t>
            </a:r>
            <a:endParaRPr lang="en-US" sz="2800" b="1" i="1" dirty="0" smtClean="0">
              <a:solidFill>
                <a:srgbClr val="3366FF"/>
              </a:solidFill>
              <a:latin typeface="+mn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3400" y="6172200"/>
            <a:ext cx="1371600" cy="584776"/>
            <a:chOff x="533400" y="6324600"/>
            <a:chExt cx="1371600" cy="584776"/>
          </a:xfrm>
        </p:grpSpPr>
        <p:sp>
          <p:nvSpPr>
            <p:cNvPr id="17" name="TextBox 16"/>
            <p:cNvSpPr txBox="1"/>
            <p:nvPr/>
          </p:nvSpPr>
          <p:spPr>
            <a:xfrm>
              <a:off x="533400" y="6324600"/>
              <a:ext cx="596237" cy="584776"/>
            </a:xfrm>
            <a:prstGeom prst="rect">
              <a:avLst/>
            </a:prstGeom>
            <a:noFill/>
            <a:ln>
              <a:solidFill>
                <a:srgbClr val="2AC7F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2AC7F9"/>
                  </a:solidFill>
                  <a:latin typeface="+mn-lt"/>
                </a:rPr>
                <a:t>E1</a:t>
              </a:r>
            </a:p>
          </p:txBody>
        </p:sp>
        <p:sp>
          <p:nvSpPr>
            <p:cNvPr id="27" name="Left Arrow 26"/>
            <p:cNvSpPr/>
            <p:nvPr/>
          </p:nvSpPr>
          <p:spPr bwMode="auto">
            <a:xfrm>
              <a:off x="1219200" y="6553200"/>
              <a:ext cx="685800" cy="228600"/>
            </a:xfrm>
            <a:prstGeom prst="leftArrow">
              <a:avLst/>
            </a:prstGeom>
            <a:noFill/>
            <a:ln w="28575" cap="flat" cmpd="sng" algn="ctr">
              <a:solidFill>
                <a:srgbClr val="2AC7F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48400" y="6096000"/>
            <a:ext cx="1371600" cy="584776"/>
            <a:chOff x="6248400" y="6248400"/>
            <a:chExt cx="1371600" cy="584776"/>
          </a:xfrm>
        </p:grpSpPr>
        <p:sp>
          <p:nvSpPr>
            <p:cNvPr id="25" name="TextBox 24"/>
            <p:cNvSpPr txBox="1"/>
            <p:nvPr/>
          </p:nvSpPr>
          <p:spPr>
            <a:xfrm>
              <a:off x="6248400" y="6248400"/>
              <a:ext cx="596237" cy="584776"/>
            </a:xfrm>
            <a:prstGeom prst="rect">
              <a:avLst/>
            </a:prstGeom>
            <a:noFill/>
            <a:ln>
              <a:solidFill>
                <a:srgbClr val="2AC7F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2AC7F9"/>
                  </a:solidFill>
                  <a:latin typeface="+mn-lt"/>
                </a:rPr>
                <a:t>E2</a:t>
              </a:r>
            </a:p>
          </p:txBody>
        </p:sp>
        <p:sp>
          <p:nvSpPr>
            <p:cNvPr id="28" name="Left Arrow 27"/>
            <p:cNvSpPr/>
            <p:nvPr/>
          </p:nvSpPr>
          <p:spPr bwMode="auto">
            <a:xfrm>
              <a:off x="6934200" y="6477000"/>
              <a:ext cx="685800" cy="228600"/>
            </a:xfrm>
            <a:prstGeom prst="leftArrow">
              <a:avLst/>
            </a:prstGeom>
            <a:noFill/>
            <a:ln w="28575" cap="flat" cmpd="sng" algn="ctr">
              <a:solidFill>
                <a:srgbClr val="2AC7F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5028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Cross Section vs. Mass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0" y="990600"/>
            <a:ext cx="850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CMSSM</a:t>
            </a:r>
            <a:endParaRPr lang="en-US" sz="16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8277660" cy="586740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828800" y="2430561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/>
          <p:cNvCxnSpPr>
            <a:cxnSpLocks noChangeAspect="1"/>
          </p:cNvCxnSpPr>
          <p:nvPr/>
        </p:nvCxnSpPr>
        <p:spPr bwMode="auto">
          <a:xfrm flipH="1">
            <a:off x="56388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280296" y="1371600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19" name="Straight Connector 18"/>
          <p:cNvCxnSpPr>
            <a:cxnSpLocks noChangeAspect="1"/>
          </p:cNvCxnSpPr>
          <p:nvPr/>
        </p:nvCxnSpPr>
        <p:spPr bwMode="auto">
          <a:xfrm flipH="1">
            <a:off x="6400800" y="1752600"/>
            <a:ext cx="0" cy="3886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107174" y="1371600"/>
            <a:ext cx="598426" cy="338554"/>
          </a:xfrm>
          <a:prstGeom prst="rect">
            <a:avLst/>
          </a:prstGeom>
          <a:noFill/>
          <a:ln w="571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2012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4" name="Straight Connector 23"/>
          <p:cNvCxnSpPr>
            <a:cxnSpLocks noChangeAspect="1"/>
          </p:cNvCxnSpPr>
          <p:nvPr/>
        </p:nvCxnSpPr>
        <p:spPr bwMode="auto">
          <a:xfrm flipH="1">
            <a:off x="50292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724400" y="1371600"/>
            <a:ext cx="495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Pre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8600" y="1143000"/>
            <a:ext cx="703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+mn-lt"/>
              </a:rPr>
              <a:t>LHC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6600" y="3124200"/>
            <a:ext cx="1283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3581400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28800" y="2773797"/>
            <a:ext cx="6713859" cy="1527157"/>
            <a:chOff x="1828800" y="2773797"/>
            <a:chExt cx="6713859" cy="1527157"/>
          </a:xfrm>
        </p:grpSpPr>
        <p:sp>
          <p:nvSpPr>
            <p:cNvPr id="14" name="Freeform 13"/>
            <p:cNvSpPr/>
            <p:nvPr/>
          </p:nvSpPr>
          <p:spPr>
            <a:xfrm>
              <a:off x="1828800" y="2773797"/>
              <a:ext cx="6713859" cy="1188603"/>
            </a:xfrm>
            <a:custGeom>
              <a:avLst/>
              <a:gdLst>
                <a:gd name="connsiteX0" fmla="*/ 0 w 6773167"/>
                <a:gd name="connsiteY0" fmla="*/ 0 h 1188603"/>
                <a:gd name="connsiteX1" fmla="*/ 634984 w 6773167"/>
                <a:gd name="connsiteY1" fmla="*/ 642836 h 1188603"/>
                <a:gd name="connsiteX2" fmla="*/ 1740328 w 6773167"/>
                <a:gd name="connsiteY2" fmla="*/ 1144561 h 1188603"/>
                <a:gd name="connsiteX3" fmla="*/ 2900546 w 6773167"/>
                <a:gd name="connsiteY3" fmla="*/ 1144561 h 1188603"/>
                <a:gd name="connsiteX4" fmla="*/ 4288105 w 6773167"/>
                <a:gd name="connsiteY4" fmla="*/ 979933 h 1188603"/>
                <a:gd name="connsiteX5" fmla="*/ 5550234 w 6773167"/>
                <a:gd name="connsiteY5" fmla="*/ 744749 h 1188603"/>
                <a:gd name="connsiteX6" fmla="*/ 6773167 w 6773167"/>
                <a:gd name="connsiteY6" fmla="*/ 533083 h 118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3167" h="1188603">
                  <a:moveTo>
                    <a:pt x="0" y="0"/>
                  </a:moveTo>
                  <a:cubicBezTo>
                    <a:pt x="172464" y="226038"/>
                    <a:pt x="344929" y="452076"/>
                    <a:pt x="634984" y="642836"/>
                  </a:cubicBezTo>
                  <a:cubicBezTo>
                    <a:pt x="925039" y="833596"/>
                    <a:pt x="1362734" y="1060940"/>
                    <a:pt x="1740328" y="1144561"/>
                  </a:cubicBezTo>
                  <a:cubicBezTo>
                    <a:pt x="2117922" y="1228182"/>
                    <a:pt x="2475917" y="1171999"/>
                    <a:pt x="2900546" y="1144561"/>
                  </a:cubicBezTo>
                  <a:cubicBezTo>
                    <a:pt x="3325175" y="1117123"/>
                    <a:pt x="3846490" y="1046568"/>
                    <a:pt x="4288105" y="979933"/>
                  </a:cubicBezTo>
                  <a:cubicBezTo>
                    <a:pt x="4729720" y="913298"/>
                    <a:pt x="5550234" y="744749"/>
                    <a:pt x="5550234" y="744749"/>
                  </a:cubicBezTo>
                  <a:lnTo>
                    <a:pt x="6773167" y="533083"/>
                  </a:lnTo>
                </a:path>
              </a:pathLst>
            </a:custGeom>
            <a:ln w="76200" cmpd="sng">
              <a:solidFill>
                <a:srgbClr val="FF00FF"/>
              </a:solidFill>
              <a:prstDash val="solid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57600" y="3962400"/>
              <a:ext cx="598426" cy="33855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FF"/>
                  </a:solidFill>
                  <a:latin typeface="+mn-lt"/>
                </a:rPr>
                <a:t>2012</a:t>
              </a:r>
              <a:endParaRPr lang="en-US" sz="1600" b="1" i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133600" y="1066800"/>
            <a:ext cx="135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CMSSM</a:t>
            </a:r>
            <a:endParaRPr lang="en-US" sz="28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72200" y="6629400"/>
            <a:ext cx="3269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Buchmueller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et al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arXiv:1106.2529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28800" y="4114800"/>
            <a:ext cx="6713859" cy="1188603"/>
            <a:chOff x="1828800" y="4114800"/>
            <a:chExt cx="6713859" cy="1188603"/>
          </a:xfrm>
        </p:grpSpPr>
        <p:sp>
          <p:nvSpPr>
            <p:cNvPr id="23" name="Freeform 22"/>
            <p:cNvSpPr/>
            <p:nvPr/>
          </p:nvSpPr>
          <p:spPr>
            <a:xfrm>
              <a:off x="1828800" y="4114800"/>
              <a:ext cx="6713859" cy="1188603"/>
            </a:xfrm>
            <a:custGeom>
              <a:avLst/>
              <a:gdLst>
                <a:gd name="connsiteX0" fmla="*/ 0 w 6773167"/>
                <a:gd name="connsiteY0" fmla="*/ 0 h 1188603"/>
                <a:gd name="connsiteX1" fmla="*/ 634984 w 6773167"/>
                <a:gd name="connsiteY1" fmla="*/ 642836 h 1188603"/>
                <a:gd name="connsiteX2" fmla="*/ 1740328 w 6773167"/>
                <a:gd name="connsiteY2" fmla="*/ 1144561 h 1188603"/>
                <a:gd name="connsiteX3" fmla="*/ 2900546 w 6773167"/>
                <a:gd name="connsiteY3" fmla="*/ 1144561 h 1188603"/>
                <a:gd name="connsiteX4" fmla="*/ 4288105 w 6773167"/>
                <a:gd name="connsiteY4" fmla="*/ 979933 h 1188603"/>
                <a:gd name="connsiteX5" fmla="*/ 5550234 w 6773167"/>
                <a:gd name="connsiteY5" fmla="*/ 744749 h 1188603"/>
                <a:gd name="connsiteX6" fmla="*/ 6773167 w 6773167"/>
                <a:gd name="connsiteY6" fmla="*/ 533083 h 118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3167" h="1188603">
                  <a:moveTo>
                    <a:pt x="0" y="0"/>
                  </a:moveTo>
                  <a:cubicBezTo>
                    <a:pt x="172464" y="226038"/>
                    <a:pt x="344929" y="452076"/>
                    <a:pt x="634984" y="642836"/>
                  </a:cubicBezTo>
                  <a:cubicBezTo>
                    <a:pt x="925039" y="833596"/>
                    <a:pt x="1362734" y="1060940"/>
                    <a:pt x="1740328" y="1144561"/>
                  </a:cubicBezTo>
                  <a:cubicBezTo>
                    <a:pt x="2117922" y="1228182"/>
                    <a:pt x="2475917" y="1171999"/>
                    <a:pt x="2900546" y="1144561"/>
                  </a:cubicBezTo>
                  <a:cubicBezTo>
                    <a:pt x="3325175" y="1117123"/>
                    <a:pt x="3846490" y="1046568"/>
                    <a:pt x="4288105" y="979933"/>
                  </a:cubicBezTo>
                  <a:cubicBezTo>
                    <a:pt x="4729720" y="913298"/>
                    <a:pt x="5550234" y="744749"/>
                    <a:pt x="5550234" y="744749"/>
                  </a:cubicBezTo>
                  <a:lnTo>
                    <a:pt x="6773167" y="533083"/>
                  </a:lnTo>
                </a:path>
              </a:pathLst>
            </a:custGeom>
            <a:ln w="57150" cmpd="sng">
              <a:solidFill>
                <a:srgbClr val="FF00FF"/>
              </a:solidFill>
              <a:prstDash val="dash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52800" y="4876800"/>
              <a:ext cx="11779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FF"/>
                  </a:solidFill>
                  <a:latin typeface="+mn-lt"/>
                </a:rPr>
                <a:t>XENON1T</a:t>
              </a:r>
              <a:endParaRPr lang="en-US" sz="20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66800" y="5334000"/>
            <a:ext cx="7861297" cy="70788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6600"/>
                </a:solidFill>
                <a:latin typeface="+mj-lt"/>
              </a:rPr>
              <a:t>Is </a:t>
            </a:r>
            <a:r>
              <a:rPr lang="en-US" sz="4000" b="1" dirty="0" err="1" smtClean="0">
                <a:solidFill>
                  <a:srgbClr val="FF6600"/>
                </a:solidFill>
                <a:latin typeface="+mj-lt"/>
              </a:rPr>
              <a:t>Supersymmetry</a:t>
            </a:r>
            <a:r>
              <a:rPr lang="en-US" sz="4000" b="1" dirty="0" smtClean="0">
                <a:solidFill>
                  <a:srgbClr val="FF6600"/>
                </a:solidFill>
                <a:latin typeface="+mj-lt"/>
              </a:rPr>
              <a:t> in trouble?</a:t>
            </a:r>
          </a:p>
        </p:txBody>
      </p:sp>
    </p:spTree>
    <p:extLst>
      <p:ext uri="{BB962C8B-B14F-4D97-AF65-F5344CB8AC3E}">
        <p14:creationId xmlns:p14="http://schemas.microsoft.com/office/powerpoint/2010/main" val="686439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990600" y="914400"/>
            <a:ext cx="7620000" cy="12954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KK particles </a:t>
            </a:r>
            <a:b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in Extra Dimensions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286000"/>
            <a:ext cx="4572000" cy="457200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958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the Proton Mass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4DB2-BD5A-5B49-8717-4830B35F9A4A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524000"/>
            <a:ext cx="4419600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914400"/>
            <a:ext cx="4330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 real proton looks like this…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6248400"/>
            <a:ext cx="914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&gt; 90% of its mass is due to  </a:t>
            </a:r>
            <a:r>
              <a:rPr lang="en-US" sz="2800" b="1" u="sng" dirty="0" smtClean="0">
                <a:solidFill>
                  <a:srgbClr val="FF00FF"/>
                </a:solidFill>
                <a:latin typeface="+mn-lt"/>
              </a:rPr>
              <a:t>kinetic energy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800" b="1" dirty="0" smtClean="0">
                <a:latin typeface="+mn-lt"/>
              </a:rPr>
              <a:t>of quarks and gluons.</a:t>
            </a:r>
          </a:p>
        </p:txBody>
      </p:sp>
    </p:spTree>
    <p:extLst>
      <p:ext uri="{BB962C8B-B14F-4D97-AF65-F5344CB8AC3E}">
        <p14:creationId xmlns:p14="http://schemas.microsoft.com/office/powerpoint/2010/main" val="2833815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7315200" cy="7315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47800" y="2057400"/>
            <a:ext cx="3048000" cy="2209800"/>
            <a:chOff x="1447800" y="2057400"/>
            <a:chExt cx="3048000" cy="220980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447800" y="2057400"/>
              <a:ext cx="3048000" cy="2209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 rot="19469255">
              <a:off x="2097889" y="3347455"/>
              <a:ext cx="11985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+mn-lt"/>
                </a:rPr>
                <a:t>Photon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33800" y="3124200"/>
            <a:ext cx="1857865" cy="1590020"/>
            <a:chOff x="3733800" y="3124200"/>
            <a:chExt cx="1857865" cy="1590020"/>
          </a:xfrm>
        </p:grpSpPr>
        <p:sp>
          <p:nvSpPr>
            <p:cNvPr id="12" name="Arc 11"/>
            <p:cNvSpPr>
              <a:spLocks noChangeAspect="1"/>
            </p:cNvSpPr>
            <p:nvPr/>
          </p:nvSpPr>
          <p:spPr bwMode="auto">
            <a:xfrm>
              <a:off x="3733800" y="3124200"/>
              <a:ext cx="990600" cy="1031938"/>
            </a:xfrm>
            <a:prstGeom prst="arc">
              <a:avLst>
                <a:gd name="adj1" fmla="val 19272498"/>
                <a:gd name="adj2" fmla="val 17230306"/>
              </a:avLst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86200" y="4191000"/>
              <a:ext cx="1705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latin typeface="+mn-lt"/>
                </a:rPr>
                <a:t>KK Photon</a:t>
              </a:r>
              <a:endParaRPr lang="en-US" sz="2800" b="1" dirty="0">
                <a:solidFill>
                  <a:srgbClr val="FFFF00"/>
                </a:solidFill>
                <a:latin typeface="+mn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48400" y="3886200"/>
            <a:ext cx="3174499" cy="2354997"/>
            <a:chOff x="6248400" y="3886200"/>
            <a:chExt cx="3174499" cy="2354997"/>
          </a:xfrm>
        </p:grpSpPr>
        <p:sp>
          <p:nvSpPr>
            <p:cNvPr id="15" name="TextBox 14"/>
            <p:cNvSpPr txBox="1"/>
            <p:nvPr/>
          </p:nvSpPr>
          <p:spPr>
            <a:xfrm>
              <a:off x="6324600" y="5410200"/>
              <a:ext cx="18398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Our 3D Space</a:t>
              </a:r>
            </a:p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(= </a:t>
              </a:r>
              <a:r>
                <a:rPr lang="en-US" b="1" dirty="0" err="1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Brane</a:t>
              </a:r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)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8400" y="3886200"/>
              <a:ext cx="16151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Extra</a:t>
              </a:r>
            </a:p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Dimensions</a:t>
              </a:r>
            </a:p>
          </p:txBody>
        </p:sp>
        <p:sp>
          <p:nvSpPr>
            <p:cNvPr id="14" name="Right Brace 13"/>
            <p:cNvSpPr/>
            <p:nvPr/>
          </p:nvSpPr>
          <p:spPr bwMode="auto">
            <a:xfrm>
              <a:off x="8077200" y="4191000"/>
              <a:ext cx="609600" cy="1828800"/>
            </a:xfrm>
            <a:prstGeom prst="rightBrace">
              <a:avLst/>
            </a:prstGeom>
            <a:noFill/>
            <a:ln w="508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86800" y="4876800"/>
              <a:ext cx="73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CFFCC"/>
                  </a:solidFill>
                  <a:latin typeface="+mn-lt"/>
                </a:rPr>
                <a:t>Bulk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4443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Mass in Extra 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9067800" cy="586740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6600" i="1" dirty="0" smtClean="0">
                <a:solidFill>
                  <a:srgbClr val="660066"/>
                </a:solidFill>
              </a:rPr>
              <a:t>E = mc</a:t>
            </a:r>
            <a:r>
              <a:rPr lang="en-US" sz="6600" i="1" baseline="30000" dirty="0" smtClean="0">
                <a:solidFill>
                  <a:srgbClr val="660066"/>
                </a:solidFill>
              </a:rPr>
              <a:t>2 </a:t>
            </a:r>
            <a:r>
              <a:rPr lang="en-US" sz="6600" i="1" dirty="0" smtClean="0">
                <a:solidFill>
                  <a:srgbClr val="660066"/>
                </a:solidFill>
              </a:rPr>
              <a:t>  </a:t>
            </a:r>
            <a:r>
              <a:rPr lang="en-US" sz="6000" dirty="0" smtClean="0">
                <a:sym typeface="Wingdings"/>
              </a:rPr>
              <a:t></a:t>
            </a:r>
            <a:r>
              <a:rPr lang="en-US" sz="6600" dirty="0" smtClean="0">
                <a:sym typeface="Wingdings"/>
              </a:rPr>
              <a:t>  </a:t>
            </a:r>
            <a:r>
              <a:rPr lang="en-US" sz="6600" i="1" dirty="0" smtClean="0">
                <a:solidFill>
                  <a:srgbClr val="660066"/>
                </a:solidFill>
              </a:rPr>
              <a:t>m = E/c</a:t>
            </a:r>
            <a:r>
              <a:rPr lang="en-US" sz="6600" i="1" baseline="30000" dirty="0" smtClean="0">
                <a:solidFill>
                  <a:srgbClr val="660066"/>
                </a:solidFill>
              </a:rPr>
              <a:t>2</a:t>
            </a:r>
            <a:endParaRPr lang="en-US" i="1" baseline="30000" dirty="0" smtClean="0">
              <a:solidFill>
                <a:srgbClr val="660066"/>
              </a:solidFill>
            </a:endParaRPr>
          </a:p>
          <a:p>
            <a:r>
              <a:rPr lang="en-US" dirty="0" smtClean="0"/>
              <a:t>Mass can be generated as kinetic energy in extra dimensions.</a:t>
            </a:r>
          </a:p>
          <a:p>
            <a:pPr lvl="2"/>
            <a:r>
              <a:rPr lang="en-US" dirty="0" smtClean="0"/>
              <a:t>Origin on mass</a:t>
            </a:r>
          </a:p>
          <a:p>
            <a:pPr lvl="2"/>
            <a:r>
              <a:rPr lang="en-US" dirty="0" smtClean="0"/>
              <a:t>Dark matter is running in the extra dimensions</a:t>
            </a:r>
          </a:p>
          <a:p>
            <a:r>
              <a:rPr lang="en-US" dirty="0" smtClean="0"/>
              <a:t>Gravity can escape into the extra dimensions. </a:t>
            </a:r>
          </a:p>
          <a:p>
            <a:pPr lvl="2"/>
            <a:r>
              <a:rPr lang="en-US" dirty="0" smtClean="0"/>
              <a:t>Why gravity is so small</a:t>
            </a:r>
          </a:p>
          <a:p>
            <a:pPr lvl="2"/>
            <a:r>
              <a:rPr lang="en-US" dirty="0" smtClean="0"/>
              <a:t>Origin of dark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5334000" y="990600"/>
            <a:ext cx="3124200" cy="990600"/>
          </a:xfrm>
          <a:prstGeom prst="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82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68834"/>
            <a:ext cx="4446253" cy="6089166"/>
          </a:xfrm>
          <a:prstGeom prst="rect">
            <a:avLst/>
          </a:prstGeom>
        </p:spPr>
      </p:pic>
      <p:sp>
        <p:nvSpPr>
          <p:cNvPr id="1187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Density of Our Universe</a:t>
            </a:r>
          </a:p>
        </p:txBody>
      </p:sp>
      <p:sp>
        <p:nvSpPr>
          <p:cNvPr id="118790" name="Text Box 4"/>
          <p:cNvSpPr txBox="1">
            <a:spLocks noChangeArrowheads="1"/>
          </p:cNvSpPr>
          <p:nvPr/>
        </p:nvSpPr>
        <p:spPr bwMode="auto">
          <a:xfrm>
            <a:off x="4475163" y="1008063"/>
            <a:ext cx="8096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6600FF"/>
                </a:solidFill>
                <a:sym typeface="Symbol" charset="0"/>
              </a:rPr>
              <a:t></a:t>
            </a:r>
            <a:r>
              <a:rPr lang="en-US" sz="4000" b="1" baseline="-25000">
                <a:solidFill>
                  <a:srgbClr val="6600FF"/>
                </a:solidFill>
                <a:sym typeface="Symbol" charset="0"/>
              </a:rPr>
              <a:t></a:t>
            </a:r>
          </a:p>
        </p:txBody>
      </p:sp>
      <p:sp>
        <p:nvSpPr>
          <p:cNvPr id="118791" name="Text Box 5"/>
          <p:cNvSpPr txBox="1">
            <a:spLocks noChangeArrowheads="1"/>
          </p:cNvSpPr>
          <p:nvPr/>
        </p:nvSpPr>
        <p:spPr bwMode="auto">
          <a:xfrm>
            <a:off x="7824788" y="6332538"/>
            <a:ext cx="160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6600FF"/>
                </a:solidFill>
                <a:sym typeface="Symbol" charset="0"/>
              </a:rPr>
              <a:t></a:t>
            </a:r>
            <a:r>
              <a:rPr lang="en-US" sz="4000" b="1" baseline="-25000">
                <a:solidFill>
                  <a:srgbClr val="6600FF"/>
                </a:solidFill>
                <a:sym typeface="Symbol" charset="0"/>
              </a:rPr>
              <a:t>Matter</a:t>
            </a:r>
          </a:p>
        </p:txBody>
      </p:sp>
      <p:sp>
        <p:nvSpPr>
          <p:cNvPr id="11879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3625"/>
            <a:ext cx="4492625" cy="5445125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</a:t>
            </a:r>
            <a:r>
              <a:rPr lang="en-US" sz="3600" baseline="-250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Total </a:t>
            </a:r>
            <a:r>
              <a:rPr lang="en-US" sz="36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= </a:t>
            </a:r>
            <a:r>
              <a:rPr lang="en-US" sz="36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</a:t>
            </a:r>
            <a:r>
              <a:rPr lang="en-US" sz="3600" baseline="-25000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</a:t>
            </a:r>
            <a:r>
              <a:rPr lang="en-US" sz="3600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+</a:t>
            </a:r>
            <a:r>
              <a:rPr lang="en-US" sz="3600" baseline="-25000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Matter	  	    </a:t>
            </a:r>
            <a:r>
              <a:rPr lang="en-US" sz="3600" baseline="-250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= 1.0</a:t>
            </a:r>
            <a:endParaRPr lang="en-US" sz="3600" dirty="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lvl="2"/>
            <a:endParaRPr lang="en-US" sz="2700" dirty="0">
              <a:solidFill>
                <a:srgbClr val="0000CC"/>
              </a:solidFill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Universe is Flat.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 </a:t>
            </a: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Inflation</a:t>
            </a:r>
          </a:p>
          <a:p>
            <a:pPr lvl="1">
              <a:lnSpc>
                <a:spcPct val="80000"/>
              </a:lnSpc>
            </a:pPr>
            <a:endParaRPr lang="en-US" sz="3600" dirty="0">
              <a:solidFill>
                <a:srgbClr val="FF00FF"/>
              </a:solidFill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73% 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is Dark Energy.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 </a:t>
            </a: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Accelerating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086600" y="3657600"/>
            <a:ext cx="2209800" cy="54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+mn-lt"/>
                <a:sym typeface="Symbol" charset="0"/>
              </a:rPr>
              <a:t></a:t>
            </a:r>
            <a:r>
              <a:rPr lang="en-US" sz="3200" b="1" baseline="-25000" dirty="0" smtClean="0">
                <a:solidFill>
                  <a:srgbClr val="FF0000"/>
                </a:solidFill>
                <a:latin typeface="+mn-lt"/>
                <a:sym typeface="Symbol" charset="0"/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  <a:sym typeface="Symbol" charset="0"/>
              </a:rPr>
              <a:t>= 27%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72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Mass Spectrum of the first KK level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5026097" cy="4302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51" y="1828800"/>
            <a:ext cx="4633749" cy="4286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0" y="6477000"/>
            <a:ext cx="350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Cheng </a:t>
            </a:r>
            <a:r>
              <a:rPr lang="is-I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2002 </a:t>
            </a:r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4"/>
              </a:rPr>
              <a:t>arXiv:hep-ph/0205314v1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838200"/>
            <a:ext cx="597631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008000"/>
                </a:solidFill>
                <a:latin typeface="+mn-lt"/>
              </a:rPr>
              <a:t>S</a:t>
            </a:r>
            <a:r>
              <a:rPr lang="en-US" sz="3200" b="1" dirty="0" smtClean="0">
                <a:solidFill>
                  <a:srgbClr val="008000"/>
                </a:solidFill>
                <a:latin typeface="+mn-lt"/>
              </a:rPr>
              <a:t>imilar to the SUSY mass spectrum</a:t>
            </a:r>
            <a:endParaRPr lang="en-US" sz="3200" b="1" dirty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0" y="4495800"/>
            <a:ext cx="1488208" cy="838200"/>
            <a:chOff x="762000" y="4495800"/>
            <a:chExt cx="1488208" cy="838200"/>
          </a:xfrm>
        </p:grpSpPr>
        <p:sp>
          <p:nvSpPr>
            <p:cNvPr id="11" name="Oval 10"/>
            <p:cNvSpPr/>
            <p:nvPr/>
          </p:nvSpPr>
          <p:spPr bwMode="auto">
            <a:xfrm>
              <a:off x="914400" y="4953000"/>
              <a:ext cx="1066800" cy="381000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0" y="4495800"/>
              <a:ext cx="1488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KK Photon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924800" y="4572000"/>
            <a:ext cx="1488208" cy="838200"/>
            <a:chOff x="838200" y="4495800"/>
            <a:chExt cx="1488208" cy="838200"/>
          </a:xfrm>
        </p:grpSpPr>
        <p:sp>
          <p:nvSpPr>
            <p:cNvPr id="14" name="Oval 13"/>
            <p:cNvSpPr/>
            <p:nvPr/>
          </p:nvSpPr>
          <p:spPr bwMode="auto">
            <a:xfrm>
              <a:off x="914400" y="4953000"/>
              <a:ext cx="1066800" cy="381000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8200" y="4495800"/>
              <a:ext cx="1488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KK Photon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62200" y="3733800"/>
            <a:ext cx="3305980" cy="58477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9966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FF6600"/>
                </a:solidFill>
              </a:rPr>
              <a:t>Δ</a:t>
            </a:r>
            <a:r>
              <a:rPr lang="en-US" sz="3200" b="1" i="1" dirty="0" smtClean="0">
                <a:solidFill>
                  <a:srgbClr val="FF6600"/>
                </a:solidFill>
              </a:rPr>
              <a:t> = 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i="1" dirty="0" smtClean="0">
                <a:solidFill>
                  <a:srgbClr val="FF6600"/>
                </a:solidFill>
              </a:rPr>
              <a:t>m</a:t>
            </a:r>
            <a:r>
              <a:rPr lang="en-US" sz="3200" b="1" i="1" baseline="-25000" dirty="0" smtClean="0">
                <a:solidFill>
                  <a:srgbClr val="FF6600"/>
                </a:solidFill>
              </a:rPr>
              <a:t>l</a:t>
            </a:r>
            <a:r>
              <a:rPr lang="en-US" sz="3200" b="1" i="1" dirty="0" smtClean="0">
                <a:solidFill>
                  <a:srgbClr val="FF6600"/>
                </a:solidFill>
              </a:rPr>
              <a:t> – </a:t>
            </a:r>
            <a:r>
              <a:rPr lang="en-US" sz="3200" b="1" i="1" dirty="0" err="1" smtClean="0">
                <a:solidFill>
                  <a:srgbClr val="FF6600"/>
                </a:solidFill>
              </a:rPr>
              <a:t>m</a:t>
            </a:r>
            <a:r>
              <a:rPr lang="en-US" sz="3200" b="1" i="1" baseline="-25000" dirty="0" err="1" smtClean="0">
                <a:solidFill>
                  <a:srgbClr val="FF6600"/>
                </a:solidFill>
              </a:rPr>
              <a:t>γ</a:t>
            </a:r>
            <a:r>
              <a:rPr lang="en-US" sz="3200" b="1" dirty="0" smtClean="0">
                <a:solidFill>
                  <a:srgbClr val="FF6600"/>
                </a:solidFill>
              </a:rPr>
              <a:t>)</a:t>
            </a:r>
            <a:r>
              <a:rPr lang="en-US" sz="3200" b="1" i="1" dirty="0" smtClean="0">
                <a:solidFill>
                  <a:srgbClr val="FF6600"/>
                </a:solidFill>
              </a:rPr>
              <a:t>/</a:t>
            </a:r>
            <a:r>
              <a:rPr lang="en-US" sz="3200" b="1" i="1" dirty="0" err="1">
                <a:solidFill>
                  <a:srgbClr val="FF6600"/>
                </a:solidFill>
              </a:rPr>
              <a:t>m</a:t>
            </a:r>
            <a:r>
              <a:rPr lang="en-US" sz="3200" b="1" i="1" baseline="-25000" dirty="0" err="1">
                <a:solidFill>
                  <a:srgbClr val="FF6600"/>
                </a:solidFill>
              </a:rPr>
              <a:t>γ</a:t>
            </a:r>
            <a:endParaRPr lang="en-US" sz="3200" b="1" i="1" baseline="-25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598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Allowed Region of </a:t>
            </a:r>
            <a:br>
              <a:rPr lang="en-US" sz="3200" dirty="0" smtClean="0"/>
            </a:br>
            <a:r>
              <a:rPr lang="en-US" sz="3200" dirty="0" smtClean="0"/>
              <a:t>Minimum Universal Extra Dimensions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8077200" cy="58717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00" y="6553200"/>
            <a:ext cx="1462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Kakizaki 2006 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971800" y="5638800"/>
            <a:ext cx="990600" cy="304800"/>
          </a:xfrm>
          <a:prstGeom prst="ellipse">
            <a:avLst/>
          </a:prstGeom>
          <a:solidFill>
            <a:srgbClr val="FFCCFF">
              <a:alpha val="16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4267200"/>
            <a:ext cx="192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+mn-lt"/>
              </a:rPr>
              <a:t>WMAP constraint</a:t>
            </a:r>
            <a:endParaRPr lang="en-US" sz="2000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6493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525000" cy="685800"/>
          </a:xfrm>
        </p:spPr>
        <p:txBody>
          <a:bodyPr/>
          <a:lstStyle/>
          <a:p>
            <a:r>
              <a:rPr lang="en-US" sz="2800" dirty="0" smtClean="0"/>
              <a:t>Predicted Cross Section of </a:t>
            </a:r>
            <a:r>
              <a:rPr lang="en-US" sz="2800" dirty="0" err="1" smtClean="0"/>
              <a:t>Kaluza</a:t>
            </a:r>
            <a:r>
              <a:rPr lang="en-US" sz="2800" dirty="0" smtClean="0"/>
              <a:t>-Klein Dark Matter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73668"/>
            <a:ext cx="8610600" cy="6136059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24000" y="3623665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524000" y="3974068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57150" cmpd="sng">
            <a:solidFill>
              <a:srgbClr val="FF00FF"/>
            </a:solidFill>
            <a:prstDash val="solid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24000" y="4995265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4126468"/>
            <a:ext cx="1283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4507468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4888468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2012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5498068"/>
            <a:ext cx="1177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239000" y="4114800"/>
            <a:ext cx="609600" cy="1828800"/>
          </a:xfrm>
          <a:prstGeom prst="ellipse">
            <a:avLst/>
          </a:prstGeom>
          <a:solidFill>
            <a:srgbClr val="FFCCFF">
              <a:alpha val="16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54366" y="6629400"/>
            <a:ext cx="4772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Feng  Ann. Rev. Astro. Astrophys. 2010.48:495-545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4343400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</a:rPr>
              <a:t>Δ</a:t>
            </a:r>
            <a:endParaRPr lang="en-US" sz="3200" dirty="0">
              <a:solidFill>
                <a:srgbClr val="FF6600"/>
              </a:solidFill>
            </a:endParaRPr>
          </a:p>
        </p:txBody>
      </p:sp>
      <p:cxnSp>
        <p:nvCxnSpPr>
          <p:cNvPr id="20" name="Straight Arrow Connector 19"/>
          <p:cNvCxnSpPr>
            <a:cxnSpLocks noChangeAspect="1"/>
          </p:cNvCxnSpPr>
          <p:nvPr/>
        </p:nvCxnSpPr>
        <p:spPr bwMode="auto">
          <a:xfrm>
            <a:off x="6630166" y="3505200"/>
            <a:ext cx="0" cy="20574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66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248400" y="3124200"/>
            <a:ext cx="4128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0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5562600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0.5</a:t>
            </a: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08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to KK particles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977842" y="6553200"/>
            <a:ext cx="162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Arrenberg 2008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322010"/>
            <a:ext cx="6400800" cy="561219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3048000" y="1600200"/>
            <a:ext cx="4579641" cy="378580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 rot="2391379">
            <a:off x="4066852" y="3103343"/>
            <a:ext cx="150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334000" y="1515533"/>
            <a:ext cx="2264254" cy="2612571"/>
          </a:xfrm>
          <a:custGeom>
            <a:avLst/>
            <a:gdLst>
              <a:gd name="connsiteX0" fmla="*/ 0 w 2151974"/>
              <a:gd name="connsiteY0" fmla="*/ 0 h 2460447"/>
              <a:gd name="connsiteX1" fmla="*/ 246948 w 2151974"/>
              <a:gd name="connsiteY1" fmla="*/ 485034 h 2460447"/>
              <a:gd name="connsiteX2" fmla="*/ 811400 w 2151974"/>
              <a:gd name="connsiteY2" fmla="*/ 1225814 h 2460447"/>
              <a:gd name="connsiteX3" fmla="*/ 1446409 w 2151974"/>
              <a:gd name="connsiteY3" fmla="*/ 1843130 h 2460447"/>
              <a:gd name="connsiteX4" fmla="*/ 2151974 w 2151974"/>
              <a:gd name="connsiteY4" fmla="*/ 2460447 h 246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974" h="2460447">
                <a:moveTo>
                  <a:pt x="0" y="0"/>
                </a:moveTo>
                <a:cubicBezTo>
                  <a:pt x="55857" y="140366"/>
                  <a:pt x="111715" y="280732"/>
                  <a:pt x="246948" y="485034"/>
                </a:cubicBezTo>
                <a:cubicBezTo>
                  <a:pt x="382181" y="689336"/>
                  <a:pt x="611490" y="999465"/>
                  <a:pt x="811400" y="1225814"/>
                </a:cubicBezTo>
                <a:cubicBezTo>
                  <a:pt x="1011310" y="1452163"/>
                  <a:pt x="1222980" y="1637358"/>
                  <a:pt x="1446409" y="1843130"/>
                </a:cubicBezTo>
                <a:cubicBezTo>
                  <a:pt x="1669838" y="2048902"/>
                  <a:pt x="2151974" y="2460447"/>
                  <a:pt x="2151974" y="2460447"/>
                </a:cubicBezTo>
              </a:path>
            </a:pathLst>
          </a:custGeom>
          <a:ln w="5715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552489">
            <a:off x="6334220" y="2984874"/>
            <a:ext cx="13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5146" y="1515533"/>
            <a:ext cx="789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LHC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400" y="990600"/>
            <a:ext cx="1265073" cy="586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DF00"/>
                </a:solidFill>
                <a:latin typeface="+mn-lt"/>
              </a:rPr>
              <a:t>WMAP</a:t>
            </a:r>
            <a:endParaRPr lang="en-US" b="1" dirty="0">
              <a:solidFill>
                <a:srgbClr val="00DF00"/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86700" y="2650530"/>
            <a:ext cx="2406920" cy="2550321"/>
            <a:chOff x="1600200" y="2594658"/>
            <a:chExt cx="1863027" cy="2008377"/>
          </a:xfrm>
        </p:grpSpPr>
        <p:grpSp>
          <p:nvGrpSpPr>
            <p:cNvPr id="21" name="Group 20"/>
            <p:cNvGrpSpPr/>
            <p:nvPr/>
          </p:nvGrpSpPr>
          <p:grpSpPr>
            <a:xfrm>
              <a:off x="1600200" y="2594658"/>
              <a:ext cx="1863027" cy="2008377"/>
              <a:chOff x="1600200" y="2650800"/>
              <a:chExt cx="1863027" cy="2067447"/>
            </a:xfrm>
          </p:grpSpPr>
          <p:sp>
            <p:nvSpPr>
              <p:cNvPr id="23" name="Oval 22"/>
              <p:cNvSpPr/>
              <p:nvPr/>
            </p:nvSpPr>
            <p:spPr bwMode="auto">
              <a:xfrm rot="18924313">
                <a:off x="3123249" y="2650800"/>
                <a:ext cx="339978" cy="742225"/>
              </a:xfrm>
              <a:prstGeom prst="ellipse">
                <a:avLst/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600200" y="4294093"/>
                <a:ext cx="1346137" cy="424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  <a:latin typeface="+mn-lt"/>
                  </a:rPr>
                  <a:t>My favorite</a:t>
                </a:r>
                <a:endParaRPr lang="en-US" sz="28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cxnSp>
          <p:nvCxnSpPr>
            <p:cNvPr id="9" name="Straight Arrow Connector 8"/>
            <p:cNvCxnSpPr>
              <a:stCxn id="24" idx="0"/>
              <a:endCxn id="23" idx="2"/>
            </p:cNvCxnSpPr>
            <p:nvPr/>
          </p:nvCxnSpPr>
          <p:spPr bwMode="auto">
            <a:xfrm flipV="1">
              <a:off x="2273269" y="3076591"/>
              <a:ext cx="898921" cy="111440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 rot="16200000">
            <a:off x="-446200" y="3207960"/>
            <a:ext cx="3305980" cy="58477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9966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FF6600"/>
                </a:solidFill>
              </a:rPr>
              <a:t>Δ</a:t>
            </a:r>
            <a:r>
              <a:rPr lang="en-US" sz="3200" b="1" i="1" dirty="0" smtClean="0">
                <a:solidFill>
                  <a:srgbClr val="FF6600"/>
                </a:solidFill>
              </a:rPr>
              <a:t> = 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i="1" dirty="0" smtClean="0">
                <a:solidFill>
                  <a:srgbClr val="FF6600"/>
                </a:solidFill>
              </a:rPr>
              <a:t>m</a:t>
            </a:r>
            <a:r>
              <a:rPr lang="en-US" sz="3200" b="1" i="1" baseline="-25000" dirty="0" smtClean="0">
                <a:solidFill>
                  <a:srgbClr val="FF6600"/>
                </a:solidFill>
              </a:rPr>
              <a:t>l</a:t>
            </a:r>
            <a:r>
              <a:rPr lang="en-US" sz="3200" b="1" i="1" dirty="0" smtClean="0">
                <a:solidFill>
                  <a:srgbClr val="FF6600"/>
                </a:solidFill>
              </a:rPr>
              <a:t> – </a:t>
            </a:r>
            <a:r>
              <a:rPr lang="en-US" sz="3200" b="1" i="1" dirty="0" err="1" smtClean="0">
                <a:solidFill>
                  <a:srgbClr val="FF6600"/>
                </a:solidFill>
              </a:rPr>
              <a:t>m</a:t>
            </a:r>
            <a:r>
              <a:rPr lang="en-US" sz="3200" b="1" i="1" baseline="-25000" dirty="0" err="1" smtClean="0">
                <a:solidFill>
                  <a:srgbClr val="FF6600"/>
                </a:solidFill>
              </a:rPr>
              <a:t>γ</a:t>
            </a:r>
            <a:r>
              <a:rPr lang="en-US" sz="3200" b="1" dirty="0" smtClean="0">
                <a:solidFill>
                  <a:srgbClr val="FF6600"/>
                </a:solidFill>
              </a:rPr>
              <a:t>)</a:t>
            </a:r>
            <a:r>
              <a:rPr lang="en-US" sz="3200" b="1" i="1" dirty="0" smtClean="0">
                <a:solidFill>
                  <a:srgbClr val="FF6600"/>
                </a:solidFill>
              </a:rPr>
              <a:t>/</a:t>
            </a:r>
            <a:r>
              <a:rPr lang="en-US" sz="3200" b="1" i="1" dirty="0" err="1">
                <a:solidFill>
                  <a:srgbClr val="FF6600"/>
                </a:solidFill>
              </a:rPr>
              <a:t>m</a:t>
            </a:r>
            <a:r>
              <a:rPr lang="en-US" sz="3200" b="1" i="1" baseline="-25000" dirty="0" err="1">
                <a:solidFill>
                  <a:srgbClr val="FF6600"/>
                </a:solidFill>
              </a:rPr>
              <a:t>γ</a:t>
            </a:r>
            <a:endParaRPr lang="en-US" sz="3200" b="1" i="1" baseline="-25000" dirty="0">
              <a:solidFill>
                <a:srgbClr val="FF66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90658" y="1219200"/>
            <a:ext cx="65254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latin typeface="+mn-lt"/>
              </a:rPr>
              <a:t>0.5</a:t>
            </a:r>
            <a:endParaRPr lang="en-US" sz="32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14458" y="2234624"/>
            <a:ext cx="65254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latin typeface="+mn-lt"/>
              </a:rPr>
              <a:t>0.1</a:t>
            </a:r>
            <a:endParaRPr lang="en-US" sz="32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05000" y="2895600"/>
            <a:ext cx="839693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latin typeface="+mn-lt"/>
              </a:rPr>
              <a:t>0.05</a:t>
            </a:r>
            <a:endParaRPr lang="en-US" sz="32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05000" y="3987224"/>
            <a:ext cx="839693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latin typeface="+mn-lt"/>
              </a:rPr>
              <a:t>0.01</a:t>
            </a:r>
            <a:endParaRPr lang="en-US" sz="3200" b="1" dirty="0">
              <a:solidFill>
                <a:srgbClr val="FF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91666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is Dark Matter?</a:t>
            </a:r>
          </a:p>
        </p:txBody>
      </p:sp>
      <p:pic>
        <p:nvPicPr>
          <p:cNvPr id="135173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72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ounded Rectangle 7"/>
          <p:cNvSpPr>
            <a:spLocks noChangeArrowheads="1"/>
          </p:cNvSpPr>
          <p:nvPr/>
        </p:nvSpPr>
        <p:spPr bwMode="auto">
          <a:xfrm>
            <a:off x="3657600" y="4267200"/>
            <a:ext cx="2590800" cy="11430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78" tIns="45689" rIns="91378" bIns="45689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4648200" y="3048000"/>
            <a:ext cx="1828800" cy="11430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78" tIns="45689" rIns="91378" bIns="45689" anchor="ctr"/>
          <a:lstStyle/>
          <a:p>
            <a:pPr algn="ctr"/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74</a:t>
            </a:fld>
            <a:endParaRPr lang="en-US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934200" y="3276600"/>
            <a:ext cx="914400" cy="2438400"/>
            <a:chOff x="4572000" y="1600200"/>
            <a:chExt cx="990600" cy="3352800"/>
          </a:xfrm>
        </p:grpSpPr>
        <p:cxnSp>
          <p:nvCxnSpPr>
            <p:cNvPr id="13" name="Straight Connector 12"/>
            <p:cNvCxnSpPr>
              <a:cxnSpLocks noChangeShapeType="1"/>
            </p:cNvCxnSpPr>
            <p:nvPr/>
          </p:nvCxnSpPr>
          <p:spPr bwMode="auto">
            <a:xfrm rot="16200000" flipH="1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3"/>
            <p:cNvCxnSpPr>
              <a:cxnSpLocks noChangeShapeType="1"/>
            </p:cNvCxnSpPr>
            <p:nvPr/>
          </p:nvCxnSpPr>
          <p:spPr bwMode="auto">
            <a:xfrm rot="5400000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715615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Axion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8610600" cy="6234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1219200" y="1066800"/>
            <a:ext cx="3276600" cy="381000"/>
          </a:xfrm>
          <a:prstGeom prst="roundRect">
            <a:avLst/>
          </a:prstGeom>
          <a:noFill/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95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Primakoff</a:t>
            </a:r>
            <a:r>
              <a:rPr lang="en-US" dirty="0" smtClean="0"/>
              <a:t> Conversion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6DF3-07A8-224D-82D7-CCF4ABF81510}" type="datetime1">
              <a:rPr lang="en-US" smtClean="0"/>
              <a:t>12/6/12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869" t="6456" r="4590" b="42904"/>
          <a:stretch/>
        </p:blipFill>
        <p:spPr>
          <a:xfrm>
            <a:off x="1143000" y="762000"/>
            <a:ext cx="6858000" cy="3098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049" t="12799" r="11035" b="43331"/>
          <a:stretch/>
        </p:blipFill>
        <p:spPr>
          <a:xfrm>
            <a:off x="1219200" y="3962400"/>
            <a:ext cx="6752726" cy="29742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5486400" y="3698310"/>
            <a:ext cx="2514600" cy="22860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734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762000"/>
            <a:ext cx="8077200" cy="612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46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 at CERN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0810" r="3763" b="7972"/>
          <a:stretch/>
        </p:blipFill>
        <p:spPr>
          <a:xfrm>
            <a:off x="-33892" y="914400"/>
            <a:ext cx="9635092" cy="57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742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Axion Search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6DF3-07A8-224D-82D7-CCF4ABF81510}" type="datetime1">
              <a:rPr lang="en-US" smtClean="0"/>
              <a:t>12/6/12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0"/>
            <a:ext cx="8001000" cy="613859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52600" y="3657600"/>
            <a:ext cx="6705600" cy="2352020"/>
            <a:chOff x="1752600" y="3657600"/>
            <a:chExt cx="6705600" cy="2352020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1752600" y="3733800"/>
              <a:ext cx="67056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6248400" y="3657600"/>
              <a:ext cx="9859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FF"/>
                  </a:solidFill>
                  <a:latin typeface="+mn-lt"/>
                </a:rPr>
                <a:t>CAST</a:t>
              </a: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1752600" y="4191000"/>
              <a:ext cx="67056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6324600" y="4191000"/>
              <a:ext cx="9045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FF"/>
                  </a:solidFill>
                  <a:latin typeface="+mn-lt"/>
                </a:rPr>
                <a:t>IAXO</a:t>
              </a:r>
            </a:p>
          </p:txBody>
        </p:sp>
        <p:sp>
          <p:nvSpPr>
            <p:cNvPr id="12" name="Down Arrow 11"/>
            <p:cNvSpPr/>
            <p:nvPr/>
          </p:nvSpPr>
          <p:spPr bwMode="auto">
            <a:xfrm>
              <a:off x="2209800" y="5181600"/>
              <a:ext cx="381000" cy="685800"/>
            </a:xfrm>
            <a:prstGeom prst="downArrow">
              <a:avLst/>
            </a:prstGeom>
            <a:solidFill>
              <a:srgbClr val="FFFF00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67000" y="5486400"/>
              <a:ext cx="10513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+mn-lt"/>
                </a:rPr>
                <a:t>ADMX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46768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D415-2278-0D4D-ADAC-85FFCAC37AD9}" type="slidenum">
              <a:rPr lang="en-US"/>
              <a:pPr/>
              <a:t>8</a:t>
            </a:fld>
            <a:endParaRPr lang="en-US"/>
          </a:p>
        </p:txBody>
      </p:sp>
      <p:sp>
        <p:nvSpPr>
          <p:cNvPr id="36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Abundance vs. Density</a:t>
            </a:r>
          </a:p>
        </p:txBody>
      </p:sp>
      <p:pic>
        <p:nvPicPr>
          <p:cNvPr id="3672067" name="Picture 3" descr="bigbang_eta1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8001000" cy="62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2068" name="Text Box 4"/>
          <p:cNvSpPr txBox="1">
            <a:spLocks noChangeArrowheads="1"/>
          </p:cNvSpPr>
          <p:nvPr/>
        </p:nvSpPr>
        <p:spPr bwMode="auto">
          <a:xfrm>
            <a:off x="3429000" y="1905000"/>
            <a:ext cx="365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3300"/>
                </a:solidFill>
              </a:rPr>
              <a:t>D</a:t>
            </a:r>
          </a:p>
        </p:txBody>
      </p:sp>
      <p:sp>
        <p:nvSpPr>
          <p:cNvPr id="3672070" name="Rectangle 6"/>
          <p:cNvSpPr>
            <a:spLocks noChangeArrowheads="1"/>
          </p:cNvSpPr>
          <p:nvPr/>
        </p:nvSpPr>
        <p:spPr bwMode="auto">
          <a:xfrm>
            <a:off x="2895600" y="3733800"/>
            <a:ext cx="32766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+mn-lt"/>
                <a:sym typeface="Symbol" charset="0"/>
              </a:rPr>
              <a:t></a:t>
            </a:r>
            <a:r>
              <a:rPr lang="en-US" sz="3600" b="1" baseline="-25000" dirty="0" smtClean="0">
                <a:solidFill>
                  <a:srgbClr val="FF0000"/>
                </a:solidFill>
                <a:latin typeface="+mn-lt"/>
                <a:sym typeface="Symbol" charset="0"/>
              </a:rPr>
              <a:t>Baryon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  <a:sym typeface="Symbol" charset="0"/>
              </a:rPr>
              <a:t>= 4.6%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15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Axion search by XENON using Axio-Electric Effect</a:t>
            </a:r>
            <a:endParaRPr lang="en-US" sz="2800" dirty="0"/>
          </a:p>
        </p:txBody>
      </p:sp>
      <p:pic>
        <p:nvPicPr>
          <p:cNvPr id="7" name="Content Placeholder 6" descr="xenon100solar_super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7" r="8103" b="-1322"/>
          <a:stretch/>
        </p:blipFill>
        <p:spPr>
          <a:xfrm>
            <a:off x="-13816" y="783679"/>
            <a:ext cx="9462615" cy="615052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1600" y="3581400"/>
            <a:ext cx="3134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XENON100 (Solar Axion)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828800" y="3429000"/>
            <a:ext cx="1676400" cy="152400"/>
          </a:xfrm>
          <a:prstGeom prst="rect">
            <a:avLst/>
          </a:prstGeom>
          <a:solidFill>
            <a:srgbClr val="FFFFFF"/>
          </a:solidFill>
          <a:ln w="508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239000" y="4267200"/>
            <a:ext cx="1752600" cy="152400"/>
          </a:xfrm>
          <a:prstGeom prst="rect">
            <a:avLst/>
          </a:prstGeom>
          <a:solidFill>
            <a:srgbClr val="FFFFFF"/>
          </a:solidFill>
          <a:ln w="508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3733800"/>
            <a:ext cx="3213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XENON100 (Super WIMP)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3600" y="5410200"/>
            <a:ext cx="2819400" cy="46166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ACD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5FB5"/>
                </a:solidFill>
                <a:latin typeface="+mn-lt"/>
              </a:rPr>
              <a:t>Expected Sensitivity</a:t>
            </a:r>
            <a:endParaRPr lang="en-US" b="1" i="1" dirty="0">
              <a:solidFill>
                <a:srgbClr val="FF5FB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99935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9"/>
          <p:cNvSpPr txBox="1">
            <a:spLocks noChangeArrowheads="1"/>
          </p:cNvSpPr>
          <p:nvPr/>
        </p:nvSpPr>
        <p:spPr bwMode="auto">
          <a:xfrm>
            <a:off x="144463" y="5553075"/>
            <a:ext cx="508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14cm</a:t>
            </a:r>
          </a:p>
        </p:txBody>
      </p:sp>
      <p:sp>
        <p:nvSpPr>
          <p:cNvPr id="55299" name="TextBox 56"/>
          <p:cNvSpPr txBox="1">
            <a:spLocks noChangeArrowheads="1"/>
          </p:cNvSpPr>
          <p:nvPr/>
        </p:nvSpPr>
        <p:spPr bwMode="auto">
          <a:xfrm>
            <a:off x="1149350" y="5502275"/>
            <a:ext cx="508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15cm</a:t>
            </a:r>
          </a:p>
        </p:txBody>
      </p:sp>
      <p:cxnSp>
        <p:nvCxnSpPr>
          <p:cNvPr id="55300" name="Straight Arrow Connector 44"/>
          <p:cNvCxnSpPr>
            <a:cxnSpLocks noChangeShapeType="1"/>
          </p:cNvCxnSpPr>
          <p:nvPr/>
        </p:nvCxnSpPr>
        <p:spPr bwMode="auto">
          <a:xfrm rot="5400000">
            <a:off x="2330451" y="5545137"/>
            <a:ext cx="4572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1" name="TextBox 53"/>
          <p:cNvSpPr txBox="1">
            <a:spLocks noChangeArrowheads="1"/>
          </p:cNvSpPr>
          <p:nvPr/>
        </p:nvSpPr>
        <p:spPr bwMode="auto">
          <a:xfrm>
            <a:off x="2214563" y="5386388"/>
            <a:ext cx="6048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30cm</a:t>
            </a:r>
          </a:p>
        </p:txBody>
      </p:sp>
      <p:sp>
        <p:nvSpPr>
          <p:cNvPr id="55302" name="Title 1"/>
          <p:cNvSpPr>
            <a:spLocks noGrp="1"/>
          </p:cNvSpPr>
          <p:nvPr>
            <p:ph type="title"/>
          </p:nvPr>
        </p:nvSpPr>
        <p:spPr>
          <a:xfrm>
            <a:off x="84138" y="28575"/>
            <a:ext cx="9294812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Comparison of Xenon Detector Size</a:t>
            </a:r>
          </a:p>
        </p:txBody>
      </p:sp>
      <p:sp>
        <p:nvSpPr>
          <p:cNvPr id="26" name="Can 25"/>
          <p:cNvSpPr/>
          <p:nvPr/>
        </p:nvSpPr>
        <p:spPr bwMode="auto">
          <a:xfrm>
            <a:off x="2686052" y="5282514"/>
            <a:ext cx="438912" cy="54864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09" name="TextBox 26"/>
          <p:cNvSpPr txBox="1">
            <a:spLocks noChangeArrowheads="1"/>
          </p:cNvSpPr>
          <p:nvPr/>
        </p:nvSpPr>
        <p:spPr bwMode="auto">
          <a:xfrm>
            <a:off x="2362200" y="4419600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XENON100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  <p:sp>
        <p:nvSpPr>
          <p:cNvPr id="45" name="Can 44"/>
          <p:cNvSpPr/>
          <p:nvPr/>
        </p:nvSpPr>
        <p:spPr bwMode="auto">
          <a:xfrm>
            <a:off x="1620837" y="5527593"/>
            <a:ext cx="292608" cy="27432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8235" name="TextBox 46"/>
          <p:cNvSpPr txBox="1">
            <a:spLocks noChangeArrowheads="1"/>
          </p:cNvSpPr>
          <p:nvPr/>
        </p:nvSpPr>
        <p:spPr bwMode="auto">
          <a:xfrm>
            <a:off x="1239838" y="4572000"/>
            <a:ext cx="969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1" tIns="45625" rIns="91251" bIns="45625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XENON10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14 kg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(5.4 kg)</a:t>
            </a:r>
          </a:p>
        </p:txBody>
      </p:sp>
      <p:sp>
        <p:nvSpPr>
          <p:cNvPr id="55314" name="TextBox 47"/>
          <p:cNvSpPr txBox="1">
            <a:spLocks noChangeArrowheads="1"/>
          </p:cNvSpPr>
          <p:nvPr/>
        </p:nvSpPr>
        <p:spPr bwMode="auto">
          <a:xfrm>
            <a:off x="2627313" y="6035675"/>
            <a:ext cx="544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15" name="Straight Arrow Connector 44"/>
          <p:cNvCxnSpPr>
            <a:cxnSpLocks noChangeShapeType="1"/>
          </p:cNvCxnSpPr>
          <p:nvPr/>
        </p:nvCxnSpPr>
        <p:spPr bwMode="auto">
          <a:xfrm>
            <a:off x="265271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16" name="Straight Arrow Connector 44"/>
          <p:cNvCxnSpPr>
            <a:cxnSpLocks noChangeShapeType="1"/>
          </p:cNvCxnSpPr>
          <p:nvPr/>
        </p:nvCxnSpPr>
        <p:spPr bwMode="auto">
          <a:xfrm>
            <a:off x="1519238" y="6010275"/>
            <a:ext cx="411162" cy="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17" name="TextBox 52"/>
          <p:cNvSpPr txBox="1">
            <a:spLocks noChangeArrowheads="1"/>
          </p:cNvSpPr>
          <p:nvPr/>
        </p:nvSpPr>
        <p:spPr bwMode="auto">
          <a:xfrm>
            <a:off x="1428750" y="6019800"/>
            <a:ext cx="644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20 cm</a:t>
            </a:r>
          </a:p>
        </p:txBody>
      </p:sp>
      <p:sp>
        <p:nvSpPr>
          <p:cNvPr id="35" name="Can 34"/>
          <p:cNvSpPr/>
          <p:nvPr/>
        </p:nvSpPr>
        <p:spPr bwMode="auto">
          <a:xfrm>
            <a:off x="609600" y="5562601"/>
            <a:ext cx="438912" cy="256032"/>
          </a:xfrm>
          <a:prstGeom prst="can">
            <a:avLst>
              <a:gd name="adj" fmla="val 4227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21" name="TextBox 35"/>
          <p:cNvSpPr txBox="1">
            <a:spLocks noChangeArrowheads="1"/>
          </p:cNvSpPr>
          <p:nvPr/>
        </p:nvSpPr>
        <p:spPr bwMode="auto">
          <a:xfrm>
            <a:off x="228600" y="4648200"/>
            <a:ext cx="930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ZEPLIN-II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31 kg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(7.2 kg)</a:t>
            </a:r>
          </a:p>
        </p:txBody>
      </p:sp>
      <p:sp>
        <p:nvSpPr>
          <p:cNvPr id="55322" name="TextBox 36"/>
          <p:cNvSpPr txBox="1">
            <a:spLocks noChangeArrowheads="1"/>
          </p:cNvSpPr>
          <p:nvPr/>
        </p:nvSpPr>
        <p:spPr bwMode="auto">
          <a:xfrm>
            <a:off x="457200" y="6035675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23" name="Straight Arrow Connector 44"/>
          <p:cNvCxnSpPr>
            <a:cxnSpLocks noChangeShapeType="1"/>
          </p:cNvCxnSpPr>
          <p:nvPr/>
        </p:nvCxnSpPr>
        <p:spPr bwMode="auto">
          <a:xfrm>
            <a:off x="47466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24" name="Rectangle 45"/>
          <p:cNvSpPr>
            <a:spLocks noChangeArrowheads="1"/>
          </p:cNvSpPr>
          <p:nvPr/>
        </p:nvSpPr>
        <p:spPr bwMode="auto">
          <a:xfrm>
            <a:off x="2514600" y="3200400"/>
            <a:ext cx="63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G1</a:t>
            </a:r>
          </a:p>
        </p:txBody>
      </p:sp>
      <p:sp>
        <p:nvSpPr>
          <p:cNvPr id="55325" name="TextBox 28"/>
          <p:cNvSpPr txBox="1">
            <a:spLocks noChangeArrowheads="1"/>
          </p:cNvSpPr>
          <p:nvPr/>
        </p:nvSpPr>
        <p:spPr bwMode="auto">
          <a:xfrm>
            <a:off x="13716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sp>
        <p:nvSpPr>
          <p:cNvPr id="55326" name="TextBox 28"/>
          <p:cNvSpPr txBox="1">
            <a:spLocks noChangeArrowheads="1"/>
          </p:cNvSpPr>
          <p:nvPr/>
        </p:nvSpPr>
        <p:spPr bwMode="auto">
          <a:xfrm>
            <a:off x="2624138" y="6477000"/>
            <a:ext cx="652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2010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276599" y="2286000"/>
            <a:ext cx="2155713" cy="4591039"/>
            <a:chOff x="3276600" y="2286000"/>
            <a:chExt cx="2156398" cy="4590907"/>
          </a:xfrm>
        </p:grpSpPr>
        <p:sp>
          <p:nvSpPr>
            <p:cNvPr id="55340" name="TextBox 24"/>
            <p:cNvSpPr txBox="1">
              <a:spLocks noChangeArrowheads="1"/>
            </p:cNvSpPr>
            <p:nvPr/>
          </p:nvSpPr>
          <p:spPr bwMode="auto">
            <a:xfrm>
              <a:off x="3719513" y="5013325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cxnSp>
          <p:nvCxnSpPr>
            <p:cNvPr id="55341" name="Straight Arrow Connector 44"/>
            <p:cNvCxnSpPr>
              <a:cxnSpLocks noChangeShapeType="1"/>
            </p:cNvCxnSpPr>
            <p:nvPr/>
          </p:nvCxnSpPr>
          <p:spPr bwMode="auto">
            <a:xfrm>
              <a:off x="3817938" y="6324600"/>
              <a:ext cx="1447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2" name="TextBox 45"/>
            <p:cNvSpPr txBox="1">
              <a:spLocks noChangeArrowheads="1"/>
            </p:cNvSpPr>
            <p:nvPr/>
          </p:nvSpPr>
          <p:spPr bwMode="auto">
            <a:xfrm>
              <a:off x="4337050" y="6137275"/>
              <a:ext cx="473075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55343" name="TextBox 28"/>
            <p:cNvSpPr txBox="1">
              <a:spLocks noChangeArrowheads="1"/>
            </p:cNvSpPr>
            <p:nvPr/>
          </p:nvSpPr>
          <p:spPr bwMode="auto">
            <a:xfrm>
              <a:off x="3593530" y="3048000"/>
              <a:ext cx="1839468" cy="830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XENON1T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2.5 </a:t>
              </a:r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ton (1 ton)</a:t>
              </a:r>
            </a:p>
          </p:txBody>
        </p:sp>
        <p:sp>
          <p:nvSpPr>
            <p:cNvPr id="55344" name="Rectangle 46"/>
            <p:cNvSpPr>
              <a:spLocks noChangeArrowheads="1"/>
            </p:cNvSpPr>
            <p:nvPr/>
          </p:nvSpPr>
          <p:spPr bwMode="auto">
            <a:xfrm>
              <a:off x="4271963" y="22860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G2</a:t>
              </a:r>
            </a:p>
          </p:txBody>
        </p:sp>
        <p:cxnSp>
          <p:nvCxnSpPr>
            <p:cNvPr id="55345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2913062" y="5164138"/>
              <a:ext cx="1490663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6" name="TextBox 24"/>
            <p:cNvSpPr txBox="1">
              <a:spLocks noChangeArrowheads="1"/>
            </p:cNvSpPr>
            <p:nvPr/>
          </p:nvSpPr>
          <p:spPr bwMode="auto">
            <a:xfrm>
              <a:off x="3276600" y="4979988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3871613" y="4190999"/>
              <a:ext cx="1463040" cy="18288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5350" name="TextBox 28"/>
            <p:cNvSpPr txBox="1">
              <a:spLocks noChangeArrowheads="1"/>
            </p:cNvSpPr>
            <p:nvPr/>
          </p:nvSpPr>
          <p:spPr bwMode="auto">
            <a:xfrm>
              <a:off x="4148820" y="6477000"/>
              <a:ext cx="652368" cy="399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996633"/>
                  </a:solidFill>
                  <a:latin typeface="Arial Narrow" charset="0"/>
                </a:rPr>
                <a:t>2017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</p:grpSp>
      <p:sp>
        <p:nvSpPr>
          <p:cNvPr id="55328" name="TextBox 28"/>
          <p:cNvSpPr txBox="1">
            <a:spLocks noChangeArrowheads="1"/>
          </p:cNvSpPr>
          <p:nvPr/>
        </p:nvSpPr>
        <p:spPr bwMode="auto">
          <a:xfrm>
            <a:off x="4572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5486400" y="914400"/>
            <a:ext cx="3657600" cy="5962641"/>
            <a:chOff x="5486400" y="914400"/>
            <a:chExt cx="3657600" cy="5962509"/>
          </a:xfrm>
        </p:grpSpPr>
        <p:sp>
          <p:nvSpPr>
            <p:cNvPr id="39" name="Can 38"/>
            <p:cNvSpPr/>
            <p:nvPr/>
          </p:nvSpPr>
          <p:spPr bwMode="auto">
            <a:xfrm>
              <a:off x="6217920" y="2438400"/>
              <a:ext cx="2926080" cy="36576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cxnSp>
          <p:nvCxnSpPr>
            <p:cNvPr id="55333" name="Straight Arrow Connector 44"/>
            <p:cNvCxnSpPr>
              <a:cxnSpLocks noChangeShapeType="1"/>
            </p:cNvCxnSpPr>
            <p:nvPr/>
          </p:nvCxnSpPr>
          <p:spPr bwMode="auto">
            <a:xfrm>
              <a:off x="6172200" y="6324600"/>
              <a:ext cx="2971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4" name="TextBox 33"/>
            <p:cNvSpPr txBox="1">
              <a:spLocks noChangeArrowheads="1"/>
            </p:cNvSpPr>
            <p:nvPr/>
          </p:nvSpPr>
          <p:spPr bwMode="auto">
            <a:xfrm flipH="1">
              <a:off x="7246938" y="6172200"/>
              <a:ext cx="7620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  <p:sp>
          <p:nvSpPr>
            <p:cNvPr id="55335" name="TextBox 10"/>
            <p:cNvSpPr txBox="1">
              <a:spLocks noChangeArrowheads="1"/>
            </p:cNvSpPr>
            <p:nvPr/>
          </p:nvSpPr>
          <p:spPr bwMode="auto">
            <a:xfrm>
              <a:off x="6692368" y="1447788"/>
              <a:ext cx="1909065" cy="83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MAX, LZD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20 ton (10 ton)</a:t>
              </a:r>
            </a:p>
          </p:txBody>
        </p:sp>
        <p:sp>
          <p:nvSpPr>
            <p:cNvPr id="55336" name="Rectangle 47"/>
            <p:cNvSpPr>
              <a:spLocks noChangeArrowheads="1"/>
            </p:cNvSpPr>
            <p:nvPr/>
          </p:nvSpPr>
          <p:spPr bwMode="auto">
            <a:xfrm>
              <a:off x="7258050" y="9144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G3</a:t>
              </a:r>
            </a:p>
          </p:txBody>
        </p:sp>
        <p:cxnSp>
          <p:nvCxnSpPr>
            <p:cNvPr id="55337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4304507" y="4380706"/>
              <a:ext cx="2971800" cy="1587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8" name="TextBox 28"/>
            <p:cNvSpPr txBox="1">
              <a:spLocks noChangeArrowheads="1"/>
            </p:cNvSpPr>
            <p:nvPr/>
          </p:nvSpPr>
          <p:spPr bwMode="auto">
            <a:xfrm>
              <a:off x="7162800" y="6477000"/>
              <a:ext cx="652161" cy="399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996633"/>
                  </a:solidFill>
                  <a:latin typeface="Arial Narrow" charset="0"/>
                </a:rPr>
                <a:t>2022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  <p:sp>
          <p:nvSpPr>
            <p:cNvPr id="55339" name="TextBox 54"/>
            <p:cNvSpPr txBox="1">
              <a:spLocks noChangeArrowheads="1"/>
            </p:cNvSpPr>
            <p:nvPr/>
          </p:nvSpPr>
          <p:spPr bwMode="auto">
            <a:xfrm>
              <a:off x="5486400" y="4038600"/>
              <a:ext cx="6858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</p:grpSp>
      <p:sp>
        <p:nvSpPr>
          <p:cNvPr id="46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4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06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 1T (G2) </a:t>
            </a:r>
            <a:r>
              <a:rPr lang="en-US" dirty="0" smtClean="0">
                <a:solidFill>
                  <a:srgbClr val="009973"/>
                </a:solidFill>
              </a:rPr>
              <a:t>at Gran </a:t>
            </a:r>
            <a:r>
              <a:rPr lang="en-US" dirty="0" err="1" smtClean="0">
                <a:solidFill>
                  <a:srgbClr val="009973"/>
                </a:solidFill>
              </a:rPr>
              <a:t>Sasso</a:t>
            </a:r>
            <a:endParaRPr lang="en-US" dirty="0">
              <a:solidFill>
                <a:srgbClr val="00997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82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52400" y="990600"/>
            <a:ext cx="9448800" cy="5944809"/>
            <a:chOff x="152400" y="990600"/>
            <a:chExt cx="9448800" cy="59448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600200"/>
              <a:ext cx="3014339" cy="45861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41859"/>
            <a:stretch/>
          </p:blipFill>
          <p:spPr>
            <a:xfrm>
              <a:off x="3962400" y="990600"/>
              <a:ext cx="5190922" cy="5944809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3048000" y="2362200"/>
              <a:ext cx="3200400" cy="1066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2895600" y="4038600"/>
              <a:ext cx="3352800" cy="1524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34"/>
            <p:cNvSpPr txBox="1">
              <a:spLocks noChangeArrowheads="1"/>
            </p:cNvSpPr>
            <p:nvPr/>
          </p:nvSpPr>
          <p:spPr bwMode="auto">
            <a:xfrm>
              <a:off x="1219200" y="3429000"/>
              <a:ext cx="862280" cy="1138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01" tIns="45650" rIns="91301" bIns="456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 dirty="0" err="1">
                  <a:solidFill>
                    <a:srgbClr val="FF0000"/>
                  </a:solidFill>
                  <a:latin typeface="Arial Narrow" charset="0"/>
                </a:rPr>
                <a:t>Xe</a:t>
              </a:r>
              <a:endParaRPr lang="en-US" sz="2800" b="1" dirty="0">
                <a:solidFill>
                  <a:srgbClr val="FF0000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sz="2000" b="1" dirty="0" smtClean="0">
                  <a:solidFill>
                    <a:srgbClr val="FF0000"/>
                  </a:solidFill>
                  <a:latin typeface="Arial Narrow" charset="0"/>
                </a:rPr>
                <a:t>2.5 </a:t>
              </a:r>
              <a:r>
                <a:rPr lang="en-US" sz="2000" b="1" dirty="0">
                  <a:solidFill>
                    <a:srgbClr val="FF0000"/>
                  </a:solidFill>
                  <a:latin typeface="Arial Narrow" charset="0"/>
                </a:rPr>
                <a:t>ton</a:t>
              </a:r>
            </a:p>
            <a:p>
              <a:pPr algn="ctr" eaLnBrk="1" hangingPunct="1"/>
              <a:r>
                <a:rPr lang="en-US" sz="2000" b="1" dirty="0">
                  <a:solidFill>
                    <a:srgbClr val="FF0000"/>
                  </a:solidFill>
                  <a:latin typeface="Arial Narrow" charset="0"/>
                </a:rPr>
                <a:t>(</a:t>
              </a:r>
              <a:r>
                <a:rPr lang="en-US" sz="2000" b="1" dirty="0" smtClean="0">
                  <a:solidFill>
                    <a:srgbClr val="FF0000"/>
                  </a:solidFill>
                  <a:latin typeface="Arial Narrow" charset="0"/>
                </a:rPr>
                <a:t>1 </a:t>
              </a:r>
              <a:r>
                <a:rPr lang="en-US" sz="2000" b="1" dirty="0">
                  <a:solidFill>
                    <a:srgbClr val="FF0000"/>
                  </a:solidFill>
                  <a:latin typeface="Arial Narrow" charset="0"/>
                </a:rPr>
                <a:t>ton)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53"/>
            <p:cNvCxnSpPr>
              <a:cxnSpLocks noChangeShapeType="1"/>
            </p:cNvCxnSpPr>
            <p:nvPr/>
          </p:nvCxnSpPr>
          <p:spPr bwMode="auto">
            <a:xfrm flipH="1">
              <a:off x="3429000" y="2514600"/>
              <a:ext cx="1588" cy="27432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3200400" y="3581400"/>
              <a:ext cx="762000" cy="373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25" tIns="45662" rIns="91325" bIns="45662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C00000"/>
                  </a:solidFill>
                  <a:latin typeface="Arial Narrow" charset="0"/>
                </a:rPr>
                <a:t>1 </a:t>
              </a:r>
              <a:r>
                <a:rPr lang="en-US" sz="1800" b="1" dirty="0">
                  <a:solidFill>
                    <a:srgbClr val="C00000"/>
                  </a:solidFill>
                  <a:latin typeface="Arial Narrow" charset="0"/>
                </a:rPr>
                <a:t>m</a:t>
              </a:r>
            </a:p>
          </p:txBody>
        </p:sp>
        <p:cxnSp>
          <p:nvCxnSpPr>
            <p:cNvPr id="21" name="Straight Arrow Connector 53"/>
            <p:cNvCxnSpPr>
              <a:cxnSpLocks noChangeShapeType="1"/>
            </p:cNvCxnSpPr>
            <p:nvPr/>
          </p:nvCxnSpPr>
          <p:spPr bwMode="auto">
            <a:xfrm flipH="1">
              <a:off x="9296400" y="2133600"/>
              <a:ext cx="1588" cy="44196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Box 10"/>
            <p:cNvSpPr txBox="1">
              <a:spLocks noChangeArrowheads="1"/>
            </p:cNvSpPr>
            <p:nvPr/>
          </p:nvSpPr>
          <p:spPr bwMode="auto">
            <a:xfrm>
              <a:off x="8915400" y="4116724"/>
              <a:ext cx="685800" cy="369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25" tIns="45662" rIns="91325" bIns="45662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C00000"/>
                  </a:solidFill>
                  <a:latin typeface="Arial Narrow" charset="0"/>
                </a:rPr>
                <a:t>10 </a:t>
              </a:r>
              <a:r>
                <a:rPr lang="en-US" sz="1800" b="1" dirty="0">
                  <a:solidFill>
                    <a:srgbClr val="C00000"/>
                  </a:solidFill>
                  <a:latin typeface="Arial Narrow" charset="0"/>
                </a:rPr>
                <a:t>m</a:t>
              </a:r>
            </a:p>
          </p:txBody>
        </p: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5487430" y="5181600"/>
              <a:ext cx="992513" cy="5231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 dirty="0" smtClean="0">
                  <a:solidFill>
                    <a:srgbClr val="CCFFCC"/>
                  </a:solidFill>
                  <a:latin typeface="Arial Narrow" charset="0"/>
                </a:rPr>
                <a:t>Water</a:t>
              </a:r>
              <a:endParaRPr lang="en-US" sz="2800" b="1" dirty="0">
                <a:solidFill>
                  <a:srgbClr val="CCFFCC"/>
                </a:solidFill>
                <a:latin typeface="Arial Narrow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438400" y="5638800"/>
              <a:ext cx="14016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800" b="1" dirty="0">
                  <a:solidFill>
                    <a:srgbClr val="32946A"/>
                  </a:solidFill>
                  <a:latin typeface="Arial Narrow" charset="0"/>
                </a:rPr>
                <a:t>3</a:t>
              </a:r>
              <a:r>
                <a:rPr lang="ja-JP" altLang="en-US" sz="1800" b="1" dirty="0">
                  <a:solidFill>
                    <a:srgbClr val="32946A"/>
                  </a:solidFill>
                  <a:latin typeface="Arial Narrow" charset="0"/>
                </a:rPr>
                <a:t>”</a:t>
              </a:r>
              <a:r>
                <a:rPr lang="en-US" sz="1800" b="1" dirty="0">
                  <a:solidFill>
                    <a:srgbClr val="32946A"/>
                  </a:solidFill>
                  <a:latin typeface="Arial Narrow" charset="0"/>
                </a:rPr>
                <a:t> </a:t>
              </a:r>
              <a:r>
                <a:rPr lang="en-US" sz="1800" b="1" dirty="0" smtClean="0">
                  <a:solidFill>
                    <a:srgbClr val="32946A"/>
                  </a:solidFill>
                  <a:latin typeface="Arial Narrow" charset="0"/>
                </a:rPr>
                <a:t>PMT x 250</a:t>
              </a:r>
              <a:endParaRPr lang="en-US" sz="1800" b="1" dirty="0">
                <a:solidFill>
                  <a:srgbClr val="32946A"/>
                </a:solidFill>
                <a:latin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2661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DarkSide</a:t>
            </a:r>
            <a:r>
              <a:rPr lang="en-US" dirty="0" smtClean="0"/>
              <a:t> 5T (G2) </a:t>
            </a:r>
            <a:r>
              <a:rPr lang="en-US" dirty="0" smtClean="0">
                <a:solidFill>
                  <a:srgbClr val="009973"/>
                </a:solidFill>
              </a:rPr>
              <a:t>at Gran </a:t>
            </a:r>
            <a:r>
              <a:rPr lang="en-US" dirty="0" err="1" smtClean="0">
                <a:solidFill>
                  <a:srgbClr val="009973"/>
                </a:solidFill>
              </a:rPr>
              <a:t>Sasso</a:t>
            </a:r>
            <a:endParaRPr lang="en-US" dirty="0">
              <a:solidFill>
                <a:srgbClr val="00997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Katsushi Arisaka,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83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845" y="1371600"/>
            <a:ext cx="9755445" cy="5615472"/>
            <a:chOff x="-1845" y="1371600"/>
            <a:chExt cx="9755445" cy="56154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9789" r="30707"/>
            <a:stretch/>
          </p:blipFill>
          <p:spPr>
            <a:xfrm>
              <a:off x="-1845" y="1905000"/>
              <a:ext cx="2909232" cy="4114800"/>
            </a:xfrm>
            <a:prstGeom prst="rect">
              <a:avLst/>
            </a:prstGeom>
          </p:spPr>
        </p:pic>
        <p:sp>
          <p:nvSpPr>
            <p:cNvPr id="14" name="TextBox 33"/>
            <p:cNvSpPr txBox="1">
              <a:spLocks noChangeArrowheads="1"/>
            </p:cNvSpPr>
            <p:nvPr/>
          </p:nvSpPr>
          <p:spPr bwMode="auto">
            <a:xfrm>
              <a:off x="914400" y="4191000"/>
              <a:ext cx="826839" cy="1138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01" tIns="45650" rIns="91301" bIns="456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 baseline="30000" dirty="0">
                  <a:solidFill>
                    <a:srgbClr val="FFFF00"/>
                  </a:solidFill>
                  <a:latin typeface="Arial Narrow" charset="0"/>
                </a:rPr>
                <a:t>40</a:t>
              </a:r>
              <a:r>
                <a:rPr lang="en-US" sz="2800" b="1" dirty="0">
                  <a:solidFill>
                    <a:srgbClr val="FFFF00"/>
                  </a:solidFill>
                  <a:latin typeface="Arial Narrow" charset="0"/>
                </a:rPr>
                <a:t>Ar</a:t>
              </a:r>
            </a:p>
            <a:p>
              <a:pPr algn="ctr" eaLnBrk="1" hangingPunct="1"/>
              <a:r>
                <a:rPr lang="en-US" sz="2000" b="1" dirty="0" smtClean="0">
                  <a:solidFill>
                    <a:srgbClr val="FFFF00"/>
                  </a:solidFill>
                  <a:latin typeface="Arial Narrow" charset="0"/>
                </a:rPr>
                <a:t>5 </a:t>
              </a:r>
              <a:r>
                <a:rPr lang="en-US" sz="2000" b="1" dirty="0">
                  <a:solidFill>
                    <a:srgbClr val="FFFF00"/>
                  </a:solidFill>
                  <a:latin typeface="Arial Narrow" charset="0"/>
                </a:rPr>
                <a:t>ton</a:t>
              </a:r>
            </a:p>
            <a:p>
              <a:pPr algn="ctr" eaLnBrk="1" hangingPunct="1"/>
              <a:r>
                <a:rPr lang="en-US" sz="2000" b="1" dirty="0" smtClean="0">
                  <a:solidFill>
                    <a:srgbClr val="FFFF00"/>
                  </a:solidFill>
                  <a:latin typeface="Arial Narrow" charset="0"/>
                </a:rPr>
                <a:t>(3 </a:t>
              </a:r>
              <a:r>
                <a:rPr lang="en-US" sz="2000" b="1" dirty="0">
                  <a:solidFill>
                    <a:srgbClr val="FFFF00"/>
                  </a:solidFill>
                  <a:latin typeface="Arial Narrow" charset="0"/>
                </a:rPr>
                <a:t>ton)</a:t>
              </a:r>
              <a:endParaRPr lang="en-US" sz="2800" b="1" dirty="0">
                <a:solidFill>
                  <a:srgbClr val="FFFF00"/>
                </a:solidFill>
                <a:latin typeface="Arial Narrow" charset="0"/>
              </a:endParaRPr>
            </a:p>
          </p:txBody>
        </p:sp>
        <p:cxnSp>
          <p:nvCxnSpPr>
            <p:cNvPr id="15" name="Straight Arrow Connector 53"/>
            <p:cNvCxnSpPr>
              <a:cxnSpLocks noChangeShapeType="1"/>
            </p:cNvCxnSpPr>
            <p:nvPr/>
          </p:nvCxnSpPr>
          <p:spPr bwMode="auto">
            <a:xfrm flipH="1">
              <a:off x="3048000" y="2743200"/>
              <a:ext cx="1588" cy="25908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Box 10"/>
            <p:cNvSpPr txBox="1">
              <a:spLocks noChangeArrowheads="1"/>
            </p:cNvSpPr>
            <p:nvPr/>
          </p:nvSpPr>
          <p:spPr bwMode="auto">
            <a:xfrm>
              <a:off x="2884261" y="3811924"/>
              <a:ext cx="609600" cy="369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25" tIns="45662" rIns="91325" bIns="45662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C00000"/>
                  </a:solidFill>
                  <a:latin typeface="Arial Narrow" charset="0"/>
                </a:rPr>
                <a:t>2 </a:t>
              </a:r>
              <a:r>
                <a:rPr lang="en-US" sz="1800" b="1" dirty="0">
                  <a:solidFill>
                    <a:srgbClr val="C00000"/>
                  </a:solidFill>
                  <a:latin typeface="Arial Narrow" charset="0"/>
                </a:rPr>
                <a:t>m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7315200" y="2819400"/>
              <a:ext cx="992513" cy="5231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 dirty="0" smtClean="0">
                  <a:solidFill>
                    <a:srgbClr val="CCFFCC"/>
                  </a:solidFill>
                  <a:latin typeface="Arial Narrow" charset="0"/>
                </a:rPr>
                <a:t>Water</a:t>
              </a:r>
              <a:endParaRPr lang="en-US" sz="2800" b="1" dirty="0">
                <a:solidFill>
                  <a:srgbClr val="CCFFCC"/>
                </a:solidFill>
                <a:latin typeface="Arial Narrow" charset="0"/>
              </a:endParaRP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7467600" y="5105400"/>
              <a:ext cx="1673664" cy="5231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charset="0"/>
                </a:rPr>
                <a:t>Liq. </a:t>
              </a:r>
              <a:r>
                <a:rPr lang="en-US" sz="2800" b="1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charset="0"/>
                </a:rPr>
                <a:t>Scinti</a:t>
              </a:r>
              <a:r>
                <a:rPr lang="en-US" sz="2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charset="0"/>
                </a:rPr>
                <a:t>.</a:t>
              </a:r>
              <a:endPara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charset="0"/>
              </a:endParaRPr>
            </a:p>
          </p:txBody>
        </p:sp>
        <p:cxnSp>
          <p:nvCxnSpPr>
            <p:cNvPr id="21" name="Straight Arrow Connector 20"/>
            <p:cNvCxnSpPr>
              <a:stCxn id="19" idx="1"/>
            </p:cNvCxnSpPr>
            <p:nvPr/>
          </p:nvCxnSpPr>
          <p:spPr bwMode="auto">
            <a:xfrm flipH="1" flipV="1">
              <a:off x="7162800" y="4724400"/>
              <a:ext cx="304800" cy="64259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Rectangle 25"/>
            <p:cNvSpPr/>
            <p:nvPr/>
          </p:nvSpPr>
          <p:spPr>
            <a:xfrm>
              <a:off x="762000" y="6019800"/>
              <a:ext cx="14016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800" b="1" dirty="0">
                  <a:solidFill>
                    <a:srgbClr val="32946A"/>
                  </a:solidFill>
                  <a:latin typeface="Arial Narrow" charset="0"/>
                </a:rPr>
                <a:t>3</a:t>
              </a:r>
              <a:r>
                <a:rPr lang="ja-JP" altLang="en-US" sz="1800" b="1" dirty="0">
                  <a:solidFill>
                    <a:srgbClr val="32946A"/>
                  </a:solidFill>
                  <a:latin typeface="Arial Narrow" charset="0"/>
                </a:rPr>
                <a:t>”</a:t>
              </a:r>
              <a:r>
                <a:rPr lang="en-US" sz="1800" b="1" dirty="0">
                  <a:solidFill>
                    <a:srgbClr val="32946A"/>
                  </a:solidFill>
                  <a:latin typeface="Arial Narrow" charset="0"/>
                </a:rPr>
                <a:t> </a:t>
              </a:r>
              <a:r>
                <a:rPr lang="en-US" sz="1800" b="1" dirty="0" smtClean="0">
                  <a:solidFill>
                    <a:srgbClr val="32946A"/>
                  </a:solidFill>
                  <a:latin typeface="Arial Narrow" charset="0"/>
                </a:rPr>
                <a:t>PMT x 600</a:t>
              </a:r>
              <a:endParaRPr lang="en-US" sz="1800" b="1" dirty="0">
                <a:solidFill>
                  <a:srgbClr val="32946A"/>
                </a:solidFill>
                <a:latin typeface="Arial Narrow" charset="0"/>
              </a:endParaRPr>
            </a:p>
          </p:txBody>
        </p:sp>
        <p:cxnSp>
          <p:nvCxnSpPr>
            <p:cNvPr id="20" name="Straight Arrow Connector 53"/>
            <p:cNvCxnSpPr>
              <a:cxnSpLocks noChangeShapeType="1"/>
            </p:cNvCxnSpPr>
            <p:nvPr/>
          </p:nvCxnSpPr>
          <p:spPr bwMode="auto">
            <a:xfrm flipH="1">
              <a:off x="9448800" y="1371600"/>
              <a:ext cx="1588" cy="52578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10"/>
            <p:cNvSpPr txBox="1">
              <a:spLocks noChangeArrowheads="1"/>
            </p:cNvSpPr>
            <p:nvPr/>
          </p:nvSpPr>
          <p:spPr bwMode="auto">
            <a:xfrm>
              <a:off x="9067800" y="3354724"/>
              <a:ext cx="685800" cy="369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25" tIns="45662" rIns="91325" bIns="45662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C00000"/>
                  </a:solidFill>
                  <a:latin typeface="Arial Narrow" charset="0"/>
                </a:rPr>
                <a:t>10 </a:t>
              </a:r>
              <a:r>
                <a:rPr lang="en-US" sz="1800" b="1" dirty="0">
                  <a:solidFill>
                    <a:srgbClr val="C00000"/>
                  </a:solidFill>
                  <a:latin typeface="Arial Narrow" charset="0"/>
                </a:rPr>
                <a:t>m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2800" y="1447800"/>
              <a:ext cx="5784454" cy="5539272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 bwMode="auto">
            <a:xfrm>
              <a:off x="2667000" y="2590800"/>
              <a:ext cx="3352800" cy="1371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2895600" y="4876800"/>
              <a:ext cx="3124200" cy="533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284941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to MAX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2400" y="990600"/>
            <a:ext cx="8839200" cy="762000"/>
            <a:chOff x="152400" y="990600"/>
            <a:chExt cx="9220200" cy="762000"/>
          </a:xfrm>
        </p:grpSpPr>
        <p:cxnSp>
          <p:nvCxnSpPr>
            <p:cNvPr id="11" name="Straight Arrow Connector 10"/>
            <p:cNvCxnSpPr>
              <a:cxnSpLocks noChangeAspect="1"/>
            </p:cNvCxnSpPr>
            <p:nvPr/>
          </p:nvCxnSpPr>
          <p:spPr bwMode="auto">
            <a:xfrm>
              <a:off x="152400" y="1600200"/>
              <a:ext cx="9220200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1143000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762000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2012</a:t>
              </a: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2073282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1692282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2013</a:t>
              </a: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>
              <a:off x="3003564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2622564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2014</a:t>
              </a: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>
              <a:off x="3933846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3552846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2015</a:t>
              </a: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4864128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4483128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2016</a:t>
              </a: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5794410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5413410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2017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6724692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6343692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2018</a:t>
              </a:r>
            </a:p>
          </p:txBody>
        </p:sp>
        <p:cxnSp>
          <p:nvCxnSpPr>
            <p:cNvPr id="47" name="Straight Connector 46"/>
            <p:cNvCxnSpPr/>
            <p:nvPr/>
          </p:nvCxnSpPr>
          <p:spPr bwMode="auto">
            <a:xfrm>
              <a:off x="7654974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TextBox 47"/>
            <p:cNvSpPr txBox="1"/>
            <p:nvPr/>
          </p:nvSpPr>
          <p:spPr>
            <a:xfrm>
              <a:off x="7273974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2019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8585256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>
              <a:off x="8204256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2020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04800" y="3327897"/>
            <a:ext cx="1942559" cy="58477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XENON100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467870" y="6073946"/>
            <a:ext cx="802031" cy="76940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44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95400" y="4851897"/>
            <a:ext cx="2017700" cy="584776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+mn-lt"/>
              </a:rPr>
              <a:t>DarkSide50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209800" y="1959114"/>
            <a:ext cx="2522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+mn-lt"/>
              </a:rPr>
              <a:t>Gran </a:t>
            </a:r>
            <a:r>
              <a:rPr lang="en-US" sz="4000" b="1" dirty="0" err="1" smtClean="0">
                <a:solidFill>
                  <a:srgbClr val="008000"/>
                </a:solidFill>
                <a:latin typeface="+mn-lt"/>
              </a:rPr>
              <a:t>Sasso</a:t>
            </a:r>
            <a:endParaRPr lang="en-US" sz="4000" b="1" dirty="0" smtClean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5029200" y="1959114"/>
            <a:ext cx="3429000" cy="707886"/>
            <a:chOff x="4800600" y="1882946"/>
            <a:chExt cx="3429000" cy="707886"/>
          </a:xfrm>
        </p:grpSpPr>
        <p:sp>
          <p:nvSpPr>
            <p:cNvPr id="63" name="TextBox 62"/>
            <p:cNvSpPr txBox="1"/>
            <p:nvPr/>
          </p:nvSpPr>
          <p:spPr>
            <a:xfrm>
              <a:off x="6627028" y="1882946"/>
              <a:ext cx="16025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008000"/>
                  </a:solidFill>
                  <a:latin typeface="+mn-lt"/>
                </a:rPr>
                <a:t>DUSEL</a:t>
              </a:r>
            </a:p>
          </p:txBody>
        </p:sp>
        <p:sp>
          <p:nvSpPr>
            <p:cNvPr id="65" name="Right Arrow 64"/>
            <p:cNvSpPr/>
            <p:nvPr/>
          </p:nvSpPr>
          <p:spPr>
            <a:xfrm>
              <a:off x="4800600" y="2184897"/>
              <a:ext cx="1524000" cy="228600"/>
            </a:xfrm>
            <a:prstGeom prst="rightArrow">
              <a:avLst>
                <a:gd name="adj1" fmla="val 50000"/>
                <a:gd name="adj2" fmla="val 71787"/>
              </a:avLst>
            </a:prstGeom>
            <a:ln w="38100" cmpd="sng">
              <a:solidFill>
                <a:schemeClr val="accent5">
                  <a:lumMod val="75000"/>
                </a:schemeClr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CCFFCC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794137" y="2743200"/>
            <a:ext cx="3426063" cy="4114800"/>
            <a:chOff x="5184537" y="2792927"/>
            <a:chExt cx="3426063" cy="4114800"/>
          </a:xfrm>
        </p:grpSpPr>
        <p:sp>
          <p:nvSpPr>
            <p:cNvPr id="55" name="TextBox 54"/>
            <p:cNvSpPr txBox="1">
              <a:spLocks noChangeArrowheads="1"/>
            </p:cNvSpPr>
            <p:nvPr/>
          </p:nvSpPr>
          <p:spPr bwMode="auto">
            <a:xfrm>
              <a:off x="6858000" y="6138318"/>
              <a:ext cx="1219200" cy="7694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4400" b="1" dirty="0" smtClean="0">
                  <a:solidFill>
                    <a:srgbClr val="FF00FF"/>
                  </a:solidFill>
                  <a:latin typeface="Arial Narrow" charset="0"/>
                </a:rPr>
                <a:t>G3</a:t>
              </a:r>
              <a:endParaRPr lang="en-US" sz="4400" b="1" dirty="0">
                <a:solidFill>
                  <a:srgbClr val="FF00FF"/>
                </a:solidFill>
                <a:latin typeface="Arial Narrow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934200" y="3692604"/>
              <a:ext cx="1269698" cy="58477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+mn-lt"/>
                </a:rPr>
                <a:t>Xe</a:t>
              </a:r>
              <a:r>
                <a:rPr lang="en-US" sz="3200" b="1" dirty="0" smtClean="0">
                  <a:solidFill>
                    <a:srgbClr val="FF0000"/>
                  </a:solidFill>
                  <a:latin typeface="+mn-lt"/>
                </a:rPr>
                <a:t> 10T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59103" y="4553828"/>
              <a:ext cx="1231828" cy="584776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FF"/>
                  </a:solidFill>
                  <a:latin typeface="+mn-lt"/>
                </a:rPr>
                <a:t>Ar</a:t>
              </a:r>
              <a:r>
                <a:rPr lang="en-US" sz="3200" b="1" dirty="0" smtClean="0">
                  <a:solidFill>
                    <a:srgbClr val="0000FF"/>
                  </a:solidFill>
                  <a:latin typeface="+mn-lt"/>
                </a:rPr>
                <a:t> 50T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6553200" y="3453824"/>
              <a:ext cx="2057400" cy="1981200"/>
            </a:xfrm>
            <a:prstGeom prst="roundRect">
              <a:avLst/>
            </a:prstGeom>
            <a:ln w="38100" cmpd="sng">
              <a:solidFill>
                <a:srgbClr val="FF00FF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TextBox 65"/>
            <p:cNvSpPr txBox="1">
              <a:spLocks noChangeArrowheads="1"/>
            </p:cNvSpPr>
            <p:nvPr/>
          </p:nvSpPr>
          <p:spPr bwMode="auto">
            <a:xfrm>
              <a:off x="6959103" y="2792927"/>
              <a:ext cx="1120753" cy="7078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4000" b="1" dirty="0" smtClean="0">
                  <a:solidFill>
                    <a:srgbClr val="FF00FF"/>
                  </a:solidFill>
                  <a:latin typeface="Arial Narrow" charset="0"/>
                </a:rPr>
                <a:t>MAX</a:t>
              </a:r>
              <a:endParaRPr lang="en-US" sz="4000" b="1" dirty="0">
                <a:solidFill>
                  <a:srgbClr val="FF00FF"/>
                </a:solidFill>
                <a:latin typeface="Arial Narrow" charset="0"/>
              </a:endParaRPr>
            </a:p>
          </p:txBody>
        </p:sp>
        <p:sp>
          <p:nvSpPr>
            <p:cNvPr id="68" name="Right Arrow 67"/>
            <p:cNvSpPr/>
            <p:nvPr/>
          </p:nvSpPr>
          <p:spPr>
            <a:xfrm rot="896959">
              <a:off x="5184537" y="3799062"/>
              <a:ext cx="1296347" cy="228600"/>
            </a:xfrm>
            <a:prstGeom prst="rightArrow">
              <a:avLst>
                <a:gd name="adj1" fmla="val 50000"/>
                <a:gd name="adj2" fmla="val 71787"/>
              </a:avLst>
            </a:prstGeom>
            <a:ln w="38100" cmpd="sng">
              <a:solidFill>
                <a:srgbClr val="FFB0FB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CCFF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ight Arrow 68"/>
            <p:cNvSpPr/>
            <p:nvPr/>
          </p:nvSpPr>
          <p:spPr>
            <a:xfrm rot="20066969">
              <a:off x="5645829" y="4873175"/>
              <a:ext cx="864467" cy="228600"/>
            </a:xfrm>
            <a:prstGeom prst="rightArrow">
              <a:avLst>
                <a:gd name="adj1" fmla="val 50000"/>
                <a:gd name="adj2" fmla="val 71787"/>
              </a:avLst>
            </a:prstGeom>
            <a:ln w="38100" cmpd="sng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CCFF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438400" y="3327897"/>
            <a:ext cx="3729910" cy="3515458"/>
            <a:chOff x="2133600" y="3453824"/>
            <a:chExt cx="3729910" cy="3515458"/>
          </a:xfrm>
        </p:grpSpPr>
        <p:sp>
          <p:nvSpPr>
            <p:cNvPr id="52" name="TextBox 51"/>
            <p:cNvSpPr txBox="1"/>
            <p:nvPr/>
          </p:nvSpPr>
          <p:spPr>
            <a:xfrm>
              <a:off x="3505200" y="3453824"/>
              <a:ext cx="1867418" cy="58477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+mn-lt"/>
                </a:rPr>
                <a:t>XENON 1T</a:t>
              </a:r>
            </a:p>
          </p:txBody>
        </p:sp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>
              <a:off x="4255234" y="6199873"/>
              <a:ext cx="802031" cy="7694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4400" b="1" dirty="0" smtClean="0">
                  <a:solidFill>
                    <a:srgbClr val="FF00FF"/>
                  </a:solidFill>
                  <a:latin typeface="Arial Narrow" charset="0"/>
                </a:rPr>
                <a:t>G2</a:t>
              </a:r>
              <a:endParaRPr lang="en-US" sz="4400" b="1" dirty="0">
                <a:solidFill>
                  <a:srgbClr val="FF00FF"/>
                </a:solidFill>
                <a:latin typeface="Arial Narrow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733800" y="4977824"/>
              <a:ext cx="2129710" cy="584776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FF"/>
                  </a:solidFill>
                  <a:latin typeface="+mn-lt"/>
                </a:rPr>
                <a:t>DarkSide</a:t>
              </a:r>
              <a:r>
                <a:rPr lang="en-US" sz="3200" b="1" dirty="0" smtClean="0">
                  <a:solidFill>
                    <a:srgbClr val="0000FF"/>
                  </a:solidFill>
                  <a:latin typeface="+mn-lt"/>
                </a:rPr>
                <a:t> 5T</a:t>
              </a:r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2133600" y="3628278"/>
              <a:ext cx="1219200" cy="228600"/>
            </a:xfrm>
            <a:prstGeom prst="rightArrow">
              <a:avLst>
                <a:gd name="adj1" fmla="val 50000"/>
                <a:gd name="adj2" fmla="val 71787"/>
              </a:avLst>
            </a:prstGeom>
            <a:ln w="38100" cmpd="sng">
              <a:solidFill>
                <a:srgbClr val="FFB0FB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B0FB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Right Arrow 69"/>
            <p:cNvSpPr/>
            <p:nvPr/>
          </p:nvSpPr>
          <p:spPr>
            <a:xfrm>
              <a:off x="3124200" y="5152278"/>
              <a:ext cx="533400" cy="228600"/>
            </a:xfrm>
            <a:prstGeom prst="rightArrow">
              <a:avLst>
                <a:gd name="adj1" fmla="val 50000"/>
                <a:gd name="adj2" fmla="val 71787"/>
              </a:avLst>
            </a:prstGeom>
            <a:ln w="38100" cmpd="sng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CC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9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69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5" name="Picture 6" descr="xenon10ton 2-8-10_1.jpg"/>
          <p:cNvPicPr>
            <a:picLocks noChangeAspect="1"/>
          </p:cNvPicPr>
          <p:nvPr/>
        </p:nvPicPr>
        <p:blipFill>
          <a:blip r:embed="rId2" cstate="screen">
            <a:lum brigh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025"/>
            <a:ext cx="46482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4" descr="4meter_2-19-10_6.jpg"/>
          <p:cNvPicPr>
            <a:picLocks noChangeAspect="1"/>
          </p:cNvPicPr>
          <p:nvPr/>
        </p:nvPicPr>
        <p:blipFill>
          <a:blip r:embed="rId3" cstate="screen"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182688"/>
            <a:ext cx="4724400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7" name="Rectangle 13"/>
          <p:cNvSpPr>
            <a:spLocks noChangeArrowheads="1"/>
          </p:cNvSpPr>
          <p:nvPr/>
        </p:nvSpPr>
        <p:spPr bwMode="auto">
          <a:xfrm>
            <a:off x="190500" y="5132388"/>
            <a:ext cx="108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700">
              <a:solidFill>
                <a:srgbClr val="85FFE0"/>
              </a:solidFill>
            </a:endParaRPr>
          </a:p>
        </p:txBody>
      </p:sp>
      <p:sp>
        <p:nvSpPr>
          <p:cNvPr id="174088" name="Rectangle 16"/>
          <p:cNvSpPr>
            <a:spLocks noChangeArrowheads="1"/>
          </p:cNvSpPr>
          <p:nvPr/>
        </p:nvSpPr>
        <p:spPr bwMode="auto">
          <a:xfrm>
            <a:off x="1295400" y="4306888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700">
              <a:solidFill>
                <a:srgbClr val="FFFF00"/>
              </a:solidFill>
            </a:endParaRPr>
          </a:p>
        </p:txBody>
      </p:sp>
      <p:sp>
        <p:nvSpPr>
          <p:cNvPr id="174089" name="Rectangle 15"/>
          <p:cNvSpPr>
            <a:spLocks noChangeArrowheads="1"/>
          </p:cNvSpPr>
          <p:nvPr/>
        </p:nvSpPr>
        <p:spPr bwMode="auto">
          <a:xfrm>
            <a:off x="4987925" y="5221288"/>
            <a:ext cx="108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700">
              <a:solidFill>
                <a:srgbClr val="85FFE0"/>
              </a:solidFill>
            </a:endParaRPr>
          </a:p>
        </p:txBody>
      </p:sp>
      <p:sp>
        <p:nvSpPr>
          <p:cNvPr id="174090" name="TextBox 34"/>
          <p:cNvSpPr txBox="1">
            <a:spLocks noChangeArrowheads="1"/>
          </p:cNvSpPr>
          <p:nvPr/>
        </p:nvSpPr>
        <p:spPr bwMode="auto">
          <a:xfrm>
            <a:off x="914400" y="679450"/>
            <a:ext cx="320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8" tIns="45620" rIns="91238" bIns="456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0000"/>
                </a:solidFill>
                <a:latin typeface="Arial Narrow" charset="0"/>
              </a:rPr>
              <a:t>Xe  20 ton (10 ton)</a:t>
            </a:r>
            <a:endParaRPr lang="en-US" sz="2700" b="1">
              <a:solidFill>
                <a:srgbClr val="FF0000"/>
              </a:solidFill>
            </a:endParaRPr>
          </a:p>
        </p:txBody>
      </p:sp>
      <p:sp>
        <p:nvSpPr>
          <p:cNvPr id="174091" name="TextBox 33"/>
          <p:cNvSpPr txBox="1">
            <a:spLocks noChangeArrowheads="1"/>
          </p:cNvSpPr>
          <p:nvPr/>
        </p:nvSpPr>
        <p:spPr bwMode="auto">
          <a:xfrm>
            <a:off x="5981700" y="679450"/>
            <a:ext cx="2757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38" tIns="45620" rIns="91238" bIns="456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 70 ton (50 ton)</a:t>
            </a:r>
          </a:p>
        </p:txBody>
      </p:sp>
      <p:cxnSp>
        <p:nvCxnSpPr>
          <p:cNvPr id="174092" name="Straight Arrow Connector 53"/>
          <p:cNvCxnSpPr>
            <a:cxnSpLocks noChangeShapeType="1"/>
          </p:cNvCxnSpPr>
          <p:nvPr/>
        </p:nvCxnSpPr>
        <p:spPr bwMode="auto">
          <a:xfrm>
            <a:off x="4876800" y="6400800"/>
            <a:ext cx="4419600" cy="5334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093" name="TextBox 24"/>
          <p:cNvSpPr txBox="1">
            <a:spLocks noChangeArrowheads="1"/>
          </p:cNvSpPr>
          <p:nvPr/>
        </p:nvSpPr>
        <p:spPr bwMode="auto">
          <a:xfrm>
            <a:off x="6705600" y="6484938"/>
            <a:ext cx="762000" cy="357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0" tIns="45635" rIns="91270" bIns="45635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C00000"/>
                </a:solidFill>
                <a:latin typeface="Arial Narrow" charset="0"/>
              </a:rPr>
              <a:t>18 m</a:t>
            </a:r>
          </a:p>
        </p:txBody>
      </p:sp>
      <p:cxnSp>
        <p:nvCxnSpPr>
          <p:cNvPr id="174094" name="Straight Arrow Connector 53"/>
          <p:cNvCxnSpPr>
            <a:cxnSpLocks noChangeShapeType="1"/>
          </p:cNvCxnSpPr>
          <p:nvPr/>
        </p:nvCxnSpPr>
        <p:spPr bwMode="auto">
          <a:xfrm>
            <a:off x="1219200" y="6477000"/>
            <a:ext cx="2057400" cy="2286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095" name="TextBox 24"/>
          <p:cNvSpPr txBox="1">
            <a:spLocks noChangeArrowheads="1"/>
          </p:cNvSpPr>
          <p:nvPr/>
        </p:nvSpPr>
        <p:spPr bwMode="auto">
          <a:xfrm>
            <a:off x="1905000" y="6357938"/>
            <a:ext cx="533400" cy="357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0" tIns="45635" rIns="91270" bIns="45635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C00000"/>
                </a:solidFill>
                <a:latin typeface="Arial Narrow" charset="0"/>
              </a:rPr>
              <a:t>8 m</a:t>
            </a: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6016625" y="4572000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700">
              <a:solidFill>
                <a:srgbClr val="FFFF00"/>
              </a:solidFill>
            </a:endParaRPr>
          </a:p>
        </p:txBody>
      </p:sp>
      <p:sp>
        <p:nvSpPr>
          <p:cNvPr id="174097" name="Rectangle 20"/>
          <p:cNvSpPr>
            <a:spLocks noChangeArrowheads="1"/>
          </p:cNvSpPr>
          <p:nvPr/>
        </p:nvSpPr>
        <p:spPr bwMode="auto">
          <a:xfrm>
            <a:off x="2049463" y="3894138"/>
            <a:ext cx="493712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2" tIns="45675" rIns="91352" bIns="4567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/>
          </a:p>
        </p:txBody>
      </p:sp>
      <p:sp>
        <p:nvSpPr>
          <p:cNvPr id="174098" name="Rectangle 21"/>
          <p:cNvSpPr>
            <a:spLocks noChangeArrowheads="1"/>
          </p:cNvSpPr>
          <p:nvPr/>
        </p:nvSpPr>
        <p:spPr bwMode="auto">
          <a:xfrm>
            <a:off x="6807200" y="3962400"/>
            <a:ext cx="519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2" tIns="45675" rIns="91352" bIns="45675">
            <a:spAutoFit/>
          </a:bodyPr>
          <a:lstStyle/>
          <a:p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</a:t>
            </a:r>
            <a:endParaRPr lang="en-US" sz="270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-152400" y="0"/>
            <a:ext cx="990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19" tIns="48261" rIns="96519" bIns="48261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0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MAX+LZD = </a:t>
            </a:r>
            <a:r>
              <a:rPr lang="en-US" sz="30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“Ultimate </a:t>
            </a:r>
            <a:r>
              <a:rPr lang="en-US" sz="3000" b="1" dirty="0" smtClean="0">
                <a:solidFill>
                  <a:srgbClr val="FF00FF"/>
                </a:solidFill>
                <a:latin typeface="Tahoma" charset="0"/>
                <a:cs typeface="ＭＳ Ｐゴシック" charset="0"/>
              </a:rPr>
              <a:t>G3</a:t>
            </a:r>
            <a:r>
              <a:rPr lang="en-US" sz="30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” </a:t>
            </a:r>
            <a:r>
              <a:rPr lang="en-US" sz="30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Detector </a:t>
            </a:r>
            <a:r>
              <a:rPr lang="en-US" sz="3000" b="1" dirty="0">
                <a:solidFill>
                  <a:srgbClr val="009973"/>
                </a:solidFill>
                <a:latin typeface="Tahoma" charset="0"/>
                <a:cs typeface="ＭＳ Ｐゴシック" charset="0"/>
              </a:rPr>
              <a:t>(at DUSEL)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54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1_experim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150" y="-1049021"/>
            <a:ext cx="7214870" cy="936117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991600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4191000"/>
            <a:ext cx="967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CMSSM</a:t>
            </a:r>
            <a:endParaRPr lang="en-US" sz="2000" b="1" dirty="0">
              <a:solidFill>
                <a:srgbClr val="FF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492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2_experim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150" y="-1047750"/>
            <a:ext cx="7214870" cy="936117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991600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4191000"/>
            <a:ext cx="967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CMSSM</a:t>
            </a:r>
            <a:endParaRPr lang="en-US" sz="20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G2</a:t>
            </a:r>
          </a:p>
        </p:txBody>
      </p:sp>
    </p:spTree>
    <p:extLst>
      <p:ext uri="{BB962C8B-B14F-4D97-AF65-F5344CB8AC3E}">
        <p14:creationId xmlns:p14="http://schemas.microsoft.com/office/powerpoint/2010/main" val="2554798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experim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150" y="-1047750"/>
            <a:ext cx="7214870" cy="936117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991600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4191000"/>
            <a:ext cx="967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CMSSM</a:t>
            </a:r>
            <a:endParaRPr lang="en-US" sz="20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G2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5000" y="5029200"/>
            <a:ext cx="544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Xe</a:t>
            </a:r>
            <a:endParaRPr lang="en-US" sz="2800" b="1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82812" y="5578574"/>
            <a:ext cx="228600" cy="2286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6553200" y="5867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800080"/>
                </a:solidFill>
                <a:latin typeface="+mn-lt"/>
              </a:rPr>
              <a:t>Ar</a:t>
            </a:r>
            <a:endParaRPr lang="en-US" sz="2800" b="1" dirty="0" smtClean="0">
              <a:solidFill>
                <a:srgbClr val="800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94375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experim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150" y="-1047750"/>
            <a:ext cx="7214870" cy="936117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991600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4191000"/>
            <a:ext cx="967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CMSSM</a:t>
            </a:r>
            <a:endParaRPr lang="en-US" sz="20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G2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18539" y="1320224"/>
            <a:ext cx="3411060" cy="4928177"/>
            <a:chOff x="5181600" y="1539856"/>
            <a:chExt cx="2540505" cy="4708544"/>
          </a:xfrm>
        </p:grpSpPr>
        <p:cxnSp>
          <p:nvCxnSpPr>
            <p:cNvPr id="11" name="Straight Connector 10"/>
            <p:cNvCxnSpPr>
              <a:cxnSpLocks noChangeAspect="1"/>
            </p:cNvCxnSpPr>
            <p:nvPr/>
          </p:nvCxnSpPr>
          <p:spPr bwMode="auto">
            <a:xfrm flipH="1">
              <a:off x="5867400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>
              <a:cxnSpLocks noChangeAspect="1"/>
            </p:cNvCxnSpPr>
            <p:nvPr/>
          </p:nvCxnSpPr>
          <p:spPr bwMode="auto">
            <a:xfrm flipH="1">
              <a:off x="6587054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>
              <a:cxnSpLocks noChangeAspect="1"/>
            </p:cNvCxnSpPr>
            <p:nvPr/>
          </p:nvCxnSpPr>
          <p:spPr bwMode="auto">
            <a:xfrm flipH="1">
              <a:off x="7495095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5638800" y="2007508"/>
              <a:ext cx="513015" cy="382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FF6600"/>
                  </a:solidFill>
                  <a:latin typeface="+mn-lt"/>
                </a:rPr>
                <a:t>2011</a:t>
              </a:r>
              <a:endParaRPr lang="en-US" sz="2000" b="1" i="1" dirty="0">
                <a:solidFill>
                  <a:srgbClr val="FF6600"/>
                </a:solidFill>
                <a:latin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47262" y="2007508"/>
              <a:ext cx="523555" cy="382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FF6600"/>
                  </a:solidFill>
                  <a:latin typeface="+mn-lt"/>
                </a:rPr>
                <a:t>2012</a:t>
              </a:r>
              <a:endParaRPr lang="en-US" sz="2000" b="1" i="1" dirty="0">
                <a:solidFill>
                  <a:srgbClr val="FF6600"/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98550" y="2007508"/>
              <a:ext cx="523555" cy="382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FF6600"/>
                  </a:solidFill>
                  <a:latin typeface="+mn-lt"/>
                </a:rPr>
                <a:t>2015</a:t>
              </a:r>
              <a:endParaRPr lang="en-US" sz="2000" b="1" i="1" dirty="0">
                <a:solidFill>
                  <a:srgbClr val="FF6600"/>
                </a:solidFill>
                <a:latin typeface="+mn-lt"/>
              </a:endParaRPr>
            </a:p>
          </p:txBody>
        </p:sp>
        <p:cxnSp>
          <p:nvCxnSpPr>
            <p:cNvPr id="17" name="Straight Connector 16"/>
            <p:cNvCxnSpPr>
              <a:cxnSpLocks noChangeAspect="1"/>
            </p:cNvCxnSpPr>
            <p:nvPr/>
          </p:nvCxnSpPr>
          <p:spPr bwMode="auto">
            <a:xfrm flipH="1">
              <a:off x="5410200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5181600" y="2007508"/>
              <a:ext cx="427577" cy="382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FF6600"/>
                  </a:solidFill>
                  <a:latin typeface="+mn-lt"/>
                </a:rPr>
                <a:t>Pre</a:t>
              </a:r>
              <a:endParaRPr lang="en-US" sz="2000" b="1" i="1" dirty="0">
                <a:solidFill>
                  <a:srgbClr val="FF6600"/>
                </a:solidFill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58930" y="1539856"/>
              <a:ext cx="652402" cy="558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6600"/>
                  </a:solidFill>
                  <a:latin typeface="+mn-lt"/>
                </a:rPr>
                <a:t>LHC</a:t>
              </a:r>
              <a:endParaRPr lang="en-US" sz="3200" b="1" dirty="0">
                <a:solidFill>
                  <a:srgbClr val="FF6600"/>
                </a:solidFill>
                <a:latin typeface="+mn-lt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905000" y="5029200"/>
            <a:ext cx="544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Xe</a:t>
            </a:r>
            <a:endParaRPr lang="en-US" sz="2800" b="1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82812" y="5578574"/>
            <a:ext cx="228600" cy="2286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6553200" y="5867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800080"/>
                </a:solidFill>
                <a:latin typeface="+mn-lt"/>
              </a:rPr>
              <a:t>Ar</a:t>
            </a:r>
            <a:endParaRPr lang="en-US" sz="2800" b="1" dirty="0" smtClean="0">
              <a:solidFill>
                <a:srgbClr val="800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1802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12/6/2012</a:t>
            </a:r>
            <a:endParaRPr lang="en-US"/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E06F0-E455-8C45-A385-05772809A47C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2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Cosmic Pyramid </a:t>
            </a:r>
            <a:r>
              <a:rPr lang="ja-JP" altLang="en-US" dirty="0" smtClean="0"/>
              <a:t>　</a:t>
            </a:r>
            <a:endParaRPr lang="ja-JP" altLang="en-US" sz="2800" dirty="0" smtClean="0"/>
          </a:p>
        </p:txBody>
      </p:sp>
      <p:grpSp>
        <p:nvGrpSpPr>
          <p:cNvPr id="245765" name="Group 3"/>
          <p:cNvGrpSpPr>
            <a:grpSpLocks/>
          </p:cNvGrpSpPr>
          <p:nvPr/>
        </p:nvGrpSpPr>
        <p:grpSpPr bwMode="auto">
          <a:xfrm>
            <a:off x="752475" y="925513"/>
            <a:ext cx="7032625" cy="6389687"/>
            <a:chOff x="474" y="583"/>
            <a:chExt cx="4430" cy="4025"/>
          </a:xfrm>
        </p:grpSpPr>
        <p:grpSp>
          <p:nvGrpSpPr>
            <p:cNvPr id="245781" name="Group 4"/>
            <p:cNvGrpSpPr>
              <a:grpSpLocks/>
            </p:cNvGrpSpPr>
            <p:nvPr/>
          </p:nvGrpSpPr>
          <p:grpSpPr bwMode="auto">
            <a:xfrm>
              <a:off x="474" y="583"/>
              <a:ext cx="4430" cy="4025"/>
              <a:chOff x="681" y="583"/>
              <a:chExt cx="4430" cy="4025"/>
            </a:xfrm>
          </p:grpSpPr>
          <p:grpSp>
            <p:nvGrpSpPr>
              <p:cNvPr id="245786" name="Group 5"/>
              <p:cNvGrpSpPr>
                <a:grpSpLocks/>
              </p:cNvGrpSpPr>
              <p:nvPr/>
            </p:nvGrpSpPr>
            <p:grpSpPr bwMode="auto">
              <a:xfrm>
                <a:off x="681" y="583"/>
                <a:ext cx="4430" cy="4025"/>
                <a:chOff x="1023" y="583"/>
                <a:chExt cx="4430" cy="4025"/>
              </a:xfrm>
            </p:grpSpPr>
            <p:pic>
              <p:nvPicPr>
                <p:cNvPr id="3268614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contrast="28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01" y="583"/>
                  <a:ext cx="4152" cy="4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CC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268615" name="Rectangle 7"/>
                <p:cNvSpPr>
                  <a:spLocks noChangeArrowheads="1"/>
                </p:cNvSpPr>
                <p:nvPr/>
              </p:nvSpPr>
              <p:spPr bwMode="auto">
                <a:xfrm>
                  <a:off x="1023" y="1633"/>
                  <a:ext cx="1694" cy="1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0800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4000" b="1">
                    <a:solidFill>
                      <a:srgbClr val="A50021"/>
                    </a:solidFill>
                    <a:latin typeface="Tahoma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3268616" name="Line 8"/>
              <p:cNvSpPr>
                <a:spLocks noChangeShapeType="1"/>
              </p:cNvSpPr>
              <p:nvPr/>
            </p:nvSpPr>
            <p:spPr bwMode="auto">
              <a:xfrm>
                <a:off x="3654" y="825"/>
                <a:ext cx="1281" cy="3671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7" name="Rectangle 9"/>
              <p:cNvSpPr>
                <a:spLocks noChangeArrowheads="1"/>
              </p:cNvSpPr>
              <p:nvPr/>
            </p:nvSpPr>
            <p:spPr bwMode="auto">
              <a:xfrm>
                <a:off x="2261" y="4543"/>
                <a:ext cx="2209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08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8" name="Line 10"/>
              <p:cNvSpPr>
                <a:spLocks noChangeShapeType="1"/>
              </p:cNvSpPr>
              <p:nvPr/>
            </p:nvSpPr>
            <p:spPr bwMode="auto">
              <a:xfrm flipH="1" flipV="1">
                <a:off x="1845" y="4147"/>
                <a:ext cx="368" cy="326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9" name="Rectangle 11"/>
              <p:cNvSpPr>
                <a:spLocks noChangeArrowheads="1"/>
              </p:cNvSpPr>
              <p:nvPr/>
            </p:nvSpPr>
            <p:spPr bwMode="auto">
              <a:xfrm>
                <a:off x="1247" y="3834"/>
                <a:ext cx="1427" cy="774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0" name="Line 12"/>
              <p:cNvSpPr>
                <a:spLocks noChangeShapeType="1"/>
              </p:cNvSpPr>
              <p:nvPr/>
            </p:nvSpPr>
            <p:spPr bwMode="auto">
              <a:xfrm flipH="1">
                <a:off x="2229" y="816"/>
                <a:ext cx="1418" cy="3672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1" name="Line 13"/>
              <p:cNvSpPr>
                <a:spLocks noChangeShapeType="1"/>
              </p:cNvSpPr>
              <p:nvPr/>
            </p:nvSpPr>
            <p:spPr bwMode="auto">
              <a:xfrm flipH="1">
                <a:off x="1869" y="844"/>
                <a:ext cx="1753" cy="3258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2" name="Line 14"/>
              <p:cNvSpPr>
                <a:spLocks noChangeShapeType="1"/>
              </p:cNvSpPr>
              <p:nvPr/>
            </p:nvSpPr>
            <p:spPr bwMode="auto">
              <a:xfrm flipH="1">
                <a:off x="2239" y="4472"/>
                <a:ext cx="2673" cy="17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3" name="Line 15"/>
              <p:cNvSpPr>
                <a:spLocks noChangeShapeType="1"/>
              </p:cNvSpPr>
              <p:nvPr/>
            </p:nvSpPr>
            <p:spPr bwMode="auto">
              <a:xfrm flipH="1" flipV="1">
                <a:off x="2765" y="3133"/>
                <a:ext cx="1701" cy="25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4" name="Line 16"/>
              <p:cNvSpPr>
                <a:spLocks noChangeShapeType="1"/>
              </p:cNvSpPr>
              <p:nvPr/>
            </p:nvSpPr>
            <p:spPr bwMode="auto">
              <a:xfrm flipH="1" flipV="1">
                <a:off x="3127" y="2189"/>
                <a:ext cx="986" cy="7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5" name="Line 17"/>
              <p:cNvSpPr>
                <a:spLocks noChangeShapeType="1"/>
              </p:cNvSpPr>
              <p:nvPr/>
            </p:nvSpPr>
            <p:spPr bwMode="auto">
              <a:xfrm flipH="1" flipV="1">
                <a:off x="1865" y="4099"/>
                <a:ext cx="367" cy="394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6" name="Line 18"/>
              <p:cNvSpPr>
                <a:spLocks noChangeShapeType="1"/>
              </p:cNvSpPr>
              <p:nvPr/>
            </p:nvSpPr>
            <p:spPr bwMode="auto">
              <a:xfrm flipH="1" flipV="1">
                <a:off x="2554" y="2880"/>
                <a:ext cx="185" cy="240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7" name="Line 19"/>
              <p:cNvSpPr>
                <a:spLocks noChangeShapeType="1"/>
              </p:cNvSpPr>
              <p:nvPr/>
            </p:nvSpPr>
            <p:spPr bwMode="auto">
              <a:xfrm flipH="1" flipV="1">
                <a:off x="2993" y="1975"/>
                <a:ext cx="125" cy="212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</p:grpSp>
        <p:grpSp>
          <p:nvGrpSpPr>
            <p:cNvPr id="245782" name="Group 20"/>
            <p:cNvGrpSpPr>
              <a:grpSpLocks/>
            </p:cNvGrpSpPr>
            <p:nvPr/>
          </p:nvGrpSpPr>
          <p:grpSpPr bwMode="auto">
            <a:xfrm>
              <a:off x="2789" y="1702"/>
              <a:ext cx="1239" cy="2464"/>
              <a:chOff x="2789" y="1702"/>
              <a:chExt cx="1239" cy="2464"/>
            </a:xfrm>
          </p:grpSpPr>
          <p:sp>
            <p:nvSpPr>
              <p:cNvPr id="3268629" name="Rectangle 21"/>
              <p:cNvSpPr>
                <a:spLocks noChangeArrowheads="1"/>
              </p:cNvSpPr>
              <p:nvPr/>
            </p:nvSpPr>
            <p:spPr bwMode="auto">
              <a:xfrm>
                <a:off x="3147" y="1702"/>
                <a:ext cx="567" cy="353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30" name="Rectangle 22"/>
              <p:cNvSpPr>
                <a:spLocks noChangeArrowheads="1"/>
              </p:cNvSpPr>
              <p:nvPr/>
            </p:nvSpPr>
            <p:spPr bwMode="auto">
              <a:xfrm>
                <a:off x="3011" y="2254"/>
                <a:ext cx="774" cy="680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31" name="Rectangle 23"/>
              <p:cNvSpPr>
                <a:spLocks noChangeArrowheads="1"/>
              </p:cNvSpPr>
              <p:nvPr/>
            </p:nvSpPr>
            <p:spPr bwMode="auto">
              <a:xfrm>
                <a:off x="2789" y="3331"/>
                <a:ext cx="1239" cy="835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</p:grpSp>
      </p:grpSp>
      <p:sp>
        <p:nvSpPr>
          <p:cNvPr id="3268632" name="Text Box 24"/>
          <p:cNvSpPr txBox="1">
            <a:spLocks noChangeArrowheads="1"/>
          </p:cNvSpPr>
          <p:nvPr/>
        </p:nvSpPr>
        <p:spPr bwMode="auto">
          <a:xfrm>
            <a:off x="4343400" y="3810000"/>
            <a:ext cx="2190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 dirty="0">
                <a:solidFill>
                  <a:srgbClr val="FF0066"/>
                </a:solidFill>
                <a:cs typeface="ＭＳ Ｐゴシック" charset="0"/>
              </a:rPr>
              <a:t>Dark</a:t>
            </a:r>
          </a:p>
          <a:p>
            <a:pPr algn="ctr">
              <a:defRPr/>
            </a:pPr>
            <a:r>
              <a:rPr lang="en-US" altLang="ja-JP" sz="2800" b="1" dirty="0">
                <a:solidFill>
                  <a:srgbClr val="FF0066"/>
                </a:solidFill>
                <a:cs typeface="ＭＳ Ｐゴシック" charset="0"/>
              </a:rPr>
              <a:t>Matter</a:t>
            </a:r>
          </a:p>
        </p:txBody>
      </p:sp>
      <p:sp>
        <p:nvSpPr>
          <p:cNvPr id="3268633" name="Text Box 25"/>
          <p:cNvSpPr txBox="1">
            <a:spLocks noChangeArrowheads="1"/>
          </p:cNvSpPr>
          <p:nvPr/>
        </p:nvSpPr>
        <p:spPr bwMode="auto">
          <a:xfrm>
            <a:off x="3889375" y="5888038"/>
            <a:ext cx="30368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>
                <a:solidFill>
                  <a:srgbClr val="FF00FF"/>
                </a:solidFill>
                <a:cs typeface="ＭＳ Ｐゴシック" charset="0"/>
              </a:rPr>
              <a:t>Dark Energy</a:t>
            </a:r>
          </a:p>
        </p:txBody>
      </p:sp>
      <p:sp>
        <p:nvSpPr>
          <p:cNvPr id="3268634" name="Text Box 26"/>
          <p:cNvSpPr txBox="1">
            <a:spLocks noChangeArrowheads="1"/>
          </p:cNvSpPr>
          <p:nvPr/>
        </p:nvSpPr>
        <p:spPr bwMode="auto">
          <a:xfrm>
            <a:off x="4340225" y="2652713"/>
            <a:ext cx="2190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rgbClr val="0066FF"/>
                </a:solidFill>
                <a:cs typeface="ＭＳ Ｐゴシック" charset="0"/>
              </a:rPr>
              <a:t>Gas,</a:t>
            </a:r>
          </a:p>
          <a:p>
            <a:pPr algn="ctr">
              <a:defRPr/>
            </a:pPr>
            <a:r>
              <a:rPr lang="en-US" altLang="ja-JP" b="1" dirty="0">
                <a:solidFill>
                  <a:srgbClr val="0066FF"/>
                </a:solidFill>
                <a:cs typeface="ＭＳ Ｐゴシック" charset="0"/>
              </a:rPr>
              <a:t>Dust</a:t>
            </a:r>
          </a:p>
        </p:txBody>
      </p:sp>
      <p:sp>
        <p:nvSpPr>
          <p:cNvPr id="3268635" name="Text Box 27"/>
          <p:cNvSpPr txBox="1">
            <a:spLocks noChangeArrowheads="1"/>
          </p:cNvSpPr>
          <p:nvPr/>
        </p:nvSpPr>
        <p:spPr bwMode="auto">
          <a:xfrm>
            <a:off x="2981325" y="1847850"/>
            <a:ext cx="1412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FF6600"/>
                </a:solidFill>
                <a:cs typeface="ＭＳ Ｐゴシック" charset="0"/>
              </a:rPr>
              <a:t>Star</a:t>
            </a:r>
          </a:p>
        </p:txBody>
      </p:sp>
      <p:sp>
        <p:nvSpPr>
          <p:cNvPr id="3268636" name="Text Box 28"/>
          <p:cNvSpPr txBox="1">
            <a:spLocks noChangeArrowheads="1"/>
          </p:cNvSpPr>
          <p:nvPr/>
        </p:nvSpPr>
        <p:spPr bwMode="auto">
          <a:xfrm>
            <a:off x="2922588" y="1335088"/>
            <a:ext cx="13985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A50021"/>
                </a:solidFill>
                <a:cs typeface="ＭＳ Ｐゴシック" charset="0"/>
              </a:rPr>
              <a:t>Metal</a:t>
            </a:r>
          </a:p>
        </p:txBody>
      </p:sp>
      <p:sp>
        <p:nvSpPr>
          <p:cNvPr id="3268637" name="Text Box 29"/>
          <p:cNvSpPr txBox="1">
            <a:spLocks noChangeArrowheads="1"/>
          </p:cNvSpPr>
          <p:nvPr/>
        </p:nvSpPr>
        <p:spPr bwMode="auto">
          <a:xfrm>
            <a:off x="6705600" y="1260475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A50021"/>
                </a:solidFill>
                <a:cs typeface="ＭＳ Ｐゴシック" charset="0"/>
              </a:rPr>
              <a:t>0.03%</a:t>
            </a:r>
            <a:endParaRPr lang="en-US" altLang="ja-JP" b="1" dirty="0">
              <a:solidFill>
                <a:srgbClr val="A50021"/>
              </a:solidFill>
              <a:cs typeface="ＭＳ Ｐゴシック" charset="0"/>
            </a:endParaRPr>
          </a:p>
        </p:txBody>
      </p:sp>
      <p:sp>
        <p:nvSpPr>
          <p:cNvPr id="3268638" name="Text Box 30"/>
          <p:cNvSpPr txBox="1">
            <a:spLocks noChangeArrowheads="1"/>
          </p:cNvSpPr>
          <p:nvPr/>
        </p:nvSpPr>
        <p:spPr bwMode="auto">
          <a:xfrm>
            <a:off x="6750050" y="1849438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FF0000"/>
                </a:solidFill>
                <a:cs typeface="ＭＳ Ｐゴシック" charset="0"/>
              </a:rPr>
              <a:t>0.5%</a:t>
            </a:r>
          </a:p>
        </p:txBody>
      </p:sp>
      <p:sp>
        <p:nvSpPr>
          <p:cNvPr id="3268639" name="Text Box 31"/>
          <p:cNvSpPr txBox="1">
            <a:spLocks noChangeArrowheads="1"/>
          </p:cNvSpPr>
          <p:nvPr/>
        </p:nvSpPr>
        <p:spPr bwMode="auto">
          <a:xfrm>
            <a:off x="6786563" y="1846263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FF6600"/>
                </a:solidFill>
                <a:cs typeface="ＭＳ Ｐゴシック" charset="0"/>
              </a:rPr>
              <a:t>0.4%</a:t>
            </a:r>
            <a:endParaRPr lang="en-US" altLang="ja-JP" b="1" dirty="0">
              <a:solidFill>
                <a:srgbClr val="FF6600"/>
              </a:solidFill>
              <a:cs typeface="ＭＳ Ｐゴシック" charset="0"/>
            </a:endParaRPr>
          </a:p>
        </p:txBody>
      </p:sp>
      <p:sp>
        <p:nvSpPr>
          <p:cNvPr id="3268640" name="Text Box 32"/>
          <p:cNvSpPr txBox="1">
            <a:spLocks noChangeArrowheads="1"/>
          </p:cNvSpPr>
          <p:nvPr/>
        </p:nvSpPr>
        <p:spPr bwMode="auto">
          <a:xfrm>
            <a:off x="6854825" y="2878138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0066FF"/>
                </a:solidFill>
                <a:cs typeface="ＭＳ Ｐゴシック" charset="0"/>
              </a:rPr>
              <a:t>4.2%</a:t>
            </a:r>
            <a:endParaRPr lang="en-US" altLang="ja-JP" b="1" dirty="0">
              <a:solidFill>
                <a:srgbClr val="0066FF"/>
              </a:solidFill>
              <a:cs typeface="ＭＳ Ｐゴシック" charset="0"/>
            </a:endParaRPr>
          </a:p>
        </p:txBody>
      </p:sp>
      <p:sp>
        <p:nvSpPr>
          <p:cNvPr id="3268641" name="Text Box 33"/>
          <p:cNvSpPr txBox="1">
            <a:spLocks noChangeArrowheads="1"/>
          </p:cNvSpPr>
          <p:nvPr/>
        </p:nvSpPr>
        <p:spPr bwMode="auto">
          <a:xfrm>
            <a:off x="6858000" y="3733800"/>
            <a:ext cx="1508125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altLang="ja-JP" b="1" dirty="0">
              <a:solidFill>
                <a:srgbClr val="FF0066"/>
              </a:solidFill>
              <a:cs typeface="ＭＳ Ｐゴシック" charset="0"/>
            </a:endParaRPr>
          </a:p>
          <a:p>
            <a:pPr algn="ctr">
              <a:defRPr/>
            </a:pPr>
            <a:r>
              <a:rPr lang="en-US" altLang="ja-JP" b="1" dirty="0" smtClean="0">
                <a:solidFill>
                  <a:srgbClr val="FF0066"/>
                </a:solidFill>
                <a:cs typeface="ＭＳ Ｐゴシック" charset="0"/>
              </a:rPr>
              <a:t>23%</a:t>
            </a:r>
            <a:endParaRPr lang="en-US" altLang="ja-JP" b="1" dirty="0">
              <a:solidFill>
                <a:srgbClr val="FF0066"/>
              </a:solidFill>
              <a:cs typeface="ＭＳ Ｐゴシック" charset="0"/>
            </a:endParaRPr>
          </a:p>
        </p:txBody>
      </p:sp>
      <p:sp>
        <p:nvSpPr>
          <p:cNvPr id="3268642" name="Rectangle 34"/>
          <p:cNvSpPr>
            <a:spLocks noChangeArrowheads="1"/>
          </p:cNvSpPr>
          <p:nvPr/>
        </p:nvSpPr>
        <p:spPr bwMode="auto">
          <a:xfrm>
            <a:off x="7150100" y="5405438"/>
            <a:ext cx="450850" cy="5461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3268643" name="Text Box 35"/>
          <p:cNvSpPr txBox="1">
            <a:spLocks noChangeArrowheads="1"/>
          </p:cNvSpPr>
          <p:nvPr/>
        </p:nvSpPr>
        <p:spPr bwMode="auto">
          <a:xfrm>
            <a:off x="7131050" y="5969000"/>
            <a:ext cx="111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EE00A4"/>
                </a:solidFill>
                <a:cs typeface="ＭＳ Ｐゴシック" charset="0"/>
              </a:rPr>
              <a:t>73%</a:t>
            </a:r>
            <a:endParaRPr lang="en-US" altLang="ja-JP" b="1" dirty="0">
              <a:solidFill>
                <a:srgbClr val="EE00A4"/>
              </a:solidFill>
              <a:cs typeface="ＭＳ Ｐゴシック" charset="0"/>
            </a:endParaRPr>
          </a:p>
        </p:txBody>
      </p:sp>
      <p:sp>
        <p:nvSpPr>
          <p:cNvPr id="3268644" name="Text Box 36"/>
          <p:cNvSpPr txBox="1">
            <a:spLocks noChangeArrowheads="1"/>
          </p:cNvSpPr>
          <p:nvPr/>
        </p:nvSpPr>
        <p:spPr bwMode="auto">
          <a:xfrm>
            <a:off x="709613" y="1936750"/>
            <a:ext cx="2190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>
                <a:solidFill>
                  <a:srgbClr val="808080"/>
                </a:solidFill>
                <a:cs typeface="ＭＳ Ｐゴシック" charset="0"/>
              </a:rPr>
              <a:t>Baryonic Matter</a:t>
            </a:r>
          </a:p>
        </p:txBody>
      </p:sp>
      <p:sp>
        <p:nvSpPr>
          <p:cNvPr id="3268645" name="AutoShape 37"/>
          <p:cNvSpPr>
            <a:spLocks/>
          </p:cNvSpPr>
          <p:nvPr/>
        </p:nvSpPr>
        <p:spPr bwMode="auto">
          <a:xfrm>
            <a:off x="2781300" y="1419225"/>
            <a:ext cx="354013" cy="1843088"/>
          </a:xfrm>
          <a:prstGeom prst="leftBrace">
            <a:avLst>
              <a:gd name="adj1" fmla="val 43386"/>
              <a:gd name="adj2" fmla="val 50000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3268646" name="Rectangle 38"/>
          <p:cNvSpPr>
            <a:spLocks noChangeArrowheads="1"/>
          </p:cNvSpPr>
          <p:nvPr/>
        </p:nvSpPr>
        <p:spPr bwMode="auto">
          <a:xfrm>
            <a:off x="3090863" y="1739900"/>
            <a:ext cx="1112837" cy="198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724400" y="3810000"/>
            <a:ext cx="3581400" cy="990600"/>
          </a:xfrm>
          <a:prstGeom prst="roundRect">
            <a:avLst>
              <a:gd name="adj" fmla="val 21717"/>
            </a:avLst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204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 Error of WIMP Mass vs SI Cross Section</a:t>
            </a:r>
            <a:b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Ar)</a:t>
            </a:r>
          </a:p>
        </p:txBody>
      </p:sp>
      <p:pic>
        <p:nvPicPr>
          <p:cNvPr id="147459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277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606060"/>
                </a:solidFill>
                <a:ea typeface="Arial" charset="0"/>
              </a:rPr>
              <a:t>Katsushi Arisaka, UCLA</a:t>
            </a:r>
          </a:p>
        </p:txBody>
      </p:sp>
      <p:sp>
        <p:nvSpPr>
          <p:cNvPr id="1474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7DF1599-9A96-DD4C-88BF-FAE605B0F4A4}" type="slidenum">
              <a:rPr lang="en-US" sz="1500">
                <a:solidFill>
                  <a:srgbClr val="606060"/>
                </a:solidFill>
              </a:rPr>
              <a:pPr eaLnBrk="1" hangingPunct="1"/>
              <a:t>90</a:t>
            </a:fld>
            <a:endParaRPr lang="en-US" sz="1500">
              <a:solidFill>
                <a:srgbClr val="606060"/>
              </a:solidFill>
            </a:endParaRPr>
          </a:p>
        </p:txBody>
      </p:sp>
      <p:sp>
        <p:nvSpPr>
          <p:cNvPr id="147464" name="TextBox 9"/>
          <p:cNvSpPr txBox="1">
            <a:spLocks noChangeArrowheads="1"/>
          </p:cNvSpPr>
          <p:nvPr/>
        </p:nvSpPr>
        <p:spPr bwMode="auto">
          <a:xfrm>
            <a:off x="3429000" y="3200400"/>
            <a:ext cx="76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50 GeV</a:t>
            </a:r>
          </a:p>
        </p:txBody>
      </p:sp>
      <p:sp>
        <p:nvSpPr>
          <p:cNvPr id="147465" name="TextBox 10"/>
          <p:cNvSpPr txBox="1">
            <a:spLocks noChangeArrowheads="1"/>
          </p:cNvSpPr>
          <p:nvPr/>
        </p:nvSpPr>
        <p:spPr bwMode="auto">
          <a:xfrm>
            <a:off x="4495800" y="3200400"/>
            <a:ext cx="85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47466" name="TextBox 11"/>
          <p:cNvSpPr txBox="1">
            <a:spLocks noChangeArrowheads="1"/>
          </p:cNvSpPr>
          <p:nvPr/>
        </p:nvSpPr>
        <p:spPr bwMode="auto">
          <a:xfrm>
            <a:off x="5715000" y="3200400"/>
            <a:ext cx="85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200 GeV</a:t>
            </a:r>
          </a:p>
        </p:txBody>
      </p:sp>
      <p:sp>
        <p:nvSpPr>
          <p:cNvPr id="147467" name="TextBox 12"/>
          <p:cNvSpPr txBox="1">
            <a:spLocks noChangeArrowheads="1"/>
          </p:cNvSpPr>
          <p:nvPr/>
        </p:nvSpPr>
        <p:spPr bwMode="auto">
          <a:xfrm>
            <a:off x="6934200" y="3200400"/>
            <a:ext cx="85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500 GeV</a:t>
            </a:r>
          </a:p>
        </p:txBody>
      </p:sp>
      <p:sp>
        <p:nvSpPr>
          <p:cNvPr id="147468" name="TextBox 9"/>
          <p:cNvSpPr txBox="1">
            <a:spLocks noChangeArrowheads="1"/>
          </p:cNvSpPr>
          <p:nvPr/>
        </p:nvSpPr>
        <p:spPr bwMode="auto">
          <a:xfrm>
            <a:off x="1600200" y="3581400"/>
            <a:ext cx="13906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700" b="1" dirty="0">
                <a:solidFill>
                  <a:srgbClr val="00B050"/>
                </a:solidFill>
                <a:latin typeface="Arial Narrow" charset="0"/>
              </a:rPr>
              <a:t>10</a:t>
            </a:r>
            <a:r>
              <a:rPr lang="en-US" sz="2700" b="1" baseline="30000" dirty="0">
                <a:solidFill>
                  <a:srgbClr val="00B050"/>
                </a:solidFill>
                <a:latin typeface="Arial Narrow" charset="0"/>
              </a:rPr>
              <a:t>-45  </a:t>
            </a:r>
            <a:r>
              <a:rPr lang="en-US" sz="2700" b="1" dirty="0">
                <a:solidFill>
                  <a:srgbClr val="00B050"/>
                </a:solidFill>
                <a:latin typeface="Arial Narrow" charset="0"/>
              </a:rPr>
              <a:t>cm</a:t>
            </a:r>
            <a:r>
              <a:rPr lang="en-US" sz="2700" b="1" baseline="30000" dirty="0">
                <a:solidFill>
                  <a:srgbClr val="00B050"/>
                </a:solidFill>
                <a:latin typeface="Arial Narrow" charset="0"/>
              </a:rPr>
              <a:t>2</a:t>
            </a:r>
          </a:p>
        </p:txBody>
      </p:sp>
      <p:sp>
        <p:nvSpPr>
          <p:cNvPr id="147469" name="TextBox 7"/>
          <p:cNvSpPr txBox="1">
            <a:spLocks noChangeArrowheads="1"/>
          </p:cNvSpPr>
          <p:nvPr/>
        </p:nvSpPr>
        <p:spPr bwMode="auto">
          <a:xfrm>
            <a:off x="2890838" y="3429000"/>
            <a:ext cx="801687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66FF"/>
                </a:solidFill>
                <a:latin typeface="Arial Narrow" charset="0"/>
              </a:rPr>
              <a:t>Argon</a:t>
            </a:r>
          </a:p>
        </p:txBody>
      </p:sp>
      <p:sp>
        <p:nvSpPr>
          <p:cNvPr id="147470" name="TextBox 8"/>
          <p:cNvSpPr txBox="1">
            <a:spLocks noChangeArrowheads="1"/>
          </p:cNvSpPr>
          <p:nvPr/>
        </p:nvSpPr>
        <p:spPr bwMode="auto">
          <a:xfrm>
            <a:off x="4203700" y="4495800"/>
            <a:ext cx="8239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Xenon</a:t>
            </a:r>
          </a:p>
        </p:txBody>
      </p:sp>
      <p:sp>
        <p:nvSpPr>
          <p:cNvPr id="14" name="Footer Placeholder 4"/>
          <p:cNvSpPr txBox="1">
            <a:spLocks/>
          </p:cNvSpPr>
          <p:nvPr/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algn="l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668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40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606060"/>
                </a:solidFill>
              </a:rPr>
              <a:t>Katsushi Arisaka, UCLA</a:t>
            </a:r>
            <a:endParaRPr lang="en-US" sz="1500">
              <a:solidFill>
                <a:srgbClr val="606060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algn="l" defTabSz="96202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668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40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DE3382A-F2D9-1D47-B98D-B2DEE724CCA7}" type="slidenum">
              <a:rPr lang="en-US" sz="1500" smtClean="0">
                <a:solidFill>
                  <a:srgbClr val="606060"/>
                </a:solidFill>
              </a:rPr>
              <a:pPr eaLnBrk="1" hangingPunct="1"/>
              <a:t>90</a:t>
            </a:fld>
            <a:endParaRPr lang="en-US" sz="1500">
              <a:solidFill>
                <a:srgbClr val="606060"/>
              </a:solidFill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52400" y="7018338"/>
            <a:ext cx="19050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606060"/>
                </a:solidFill>
              </a:rPr>
              <a:t>12/6/2012</a:t>
            </a:r>
            <a:endParaRPr lang="en-US" sz="15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95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3336925" y="4022725"/>
            <a:ext cx="2938463" cy="23844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732213" y="4424363"/>
            <a:ext cx="2135187" cy="1865312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 defTabSz="963613">
              <a:defRPr/>
            </a:pPr>
            <a:endParaRPr lang="en-US" b="1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1447800" y="762000"/>
            <a:ext cx="7264400" cy="5486400"/>
          </a:xfrm>
          <a:custGeom>
            <a:avLst/>
            <a:gdLst>
              <a:gd name="T0" fmla="*/ 0 w 5476"/>
              <a:gd name="T1" fmla="*/ 2147483647 h 4138"/>
              <a:gd name="T2" fmla="*/ 2147483647 w 5476"/>
              <a:gd name="T3" fmla="*/ 2147483647 h 4138"/>
              <a:gd name="T4" fmla="*/ 2147483647 w 5476"/>
              <a:gd name="T5" fmla="*/ 2147483647 h 4138"/>
              <a:gd name="T6" fmla="*/ 2147483647 w 5476"/>
              <a:gd name="T7" fmla="*/ 2147483647 h 4138"/>
              <a:gd name="T8" fmla="*/ 2147483647 w 5476"/>
              <a:gd name="T9" fmla="*/ 2147483647 h 4138"/>
              <a:gd name="T10" fmla="*/ 2147483647 w 5476"/>
              <a:gd name="T11" fmla="*/ 2147483647 h 4138"/>
              <a:gd name="T12" fmla="*/ 2147483647 w 5476"/>
              <a:gd name="T13" fmla="*/ 2147483647 h 4138"/>
              <a:gd name="T14" fmla="*/ 2147483647 w 5476"/>
              <a:gd name="T15" fmla="*/ 2147483647 h 4138"/>
              <a:gd name="T16" fmla="*/ 2147483647 w 5476"/>
              <a:gd name="T17" fmla="*/ 2147483647 h 4138"/>
              <a:gd name="T18" fmla="*/ 2147483647 w 5476"/>
              <a:gd name="T19" fmla="*/ 0 h 4138"/>
              <a:gd name="T20" fmla="*/ 2147483647 w 5476"/>
              <a:gd name="T21" fmla="*/ 2147483647 h 4138"/>
              <a:gd name="T22" fmla="*/ 2147483647 w 5476"/>
              <a:gd name="T23" fmla="*/ 2147483647 h 4138"/>
              <a:gd name="T24" fmla="*/ 2147483647 w 5476"/>
              <a:gd name="T25" fmla="*/ 2147483647 h 4138"/>
              <a:gd name="T26" fmla="*/ 2147483647 w 5476"/>
              <a:gd name="T27" fmla="*/ 2147483647 h 4138"/>
              <a:gd name="T28" fmla="*/ 2147483647 w 5476"/>
              <a:gd name="T29" fmla="*/ 2147483647 h 4138"/>
              <a:gd name="T30" fmla="*/ 2147483647 w 5476"/>
              <a:gd name="T31" fmla="*/ 2147483647 h 4138"/>
              <a:gd name="T32" fmla="*/ 2147483647 w 5476"/>
              <a:gd name="T33" fmla="*/ 2147483647 h 4138"/>
              <a:gd name="T34" fmla="*/ 2147483647 w 5476"/>
              <a:gd name="T35" fmla="*/ 2147483647 h 4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76"/>
              <a:gd name="T55" fmla="*/ 0 h 4138"/>
              <a:gd name="T56" fmla="*/ 5476 w 5476"/>
              <a:gd name="T57" fmla="*/ 4138 h 41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76" h="4138">
                <a:moveTo>
                  <a:pt x="0" y="3881"/>
                </a:moveTo>
                <a:lnTo>
                  <a:pt x="390" y="3500"/>
                </a:lnTo>
                <a:lnTo>
                  <a:pt x="443" y="3013"/>
                </a:lnTo>
                <a:lnTo>
                  <a:pt x="806" y="2765"/>
                </a:lnTo>
                <a:lnTo>
                  <a:pt x="851" y="1843"/>
                </a:lnTo>
                <a:lnTo>
                  <a:pt x="1046" y="620"/>
                </a:lnTo>
                <a:lnTo>
                  <a:pt x="1187" y="789"/>
                </a:lnTo>
                <a:lnTo>
                  <a:pt x="1498" y="283"/>
                </a:lnTo>
                <a:lnTo>
                  <a:pt x="2260" y="337"/>
                </a:lnTo>
                <a:lnTo>
                  <a:pt x="2703" y="0"/>
                </a:lnTo>
                <a:lnTo>
                  <a:pt x="2951" y="434"/>
                </a:lnTo>
                <a:lnTo>
                  <a:pt x="3341" y="133"/>
                </a:lnTo>
                <a:lnTo>
                  <a:pt x="3881" y="806"/>
                </a:lnTo>
                <a:lnTo>
                  <a:pt x="4697" y="1941"/>
                </a:lnTo>
                <a:lnTo>
                  <a:pt x="5113" y="1843"/>
                </a:lnTo>
                <a:lnTo>
                  <a:pt x="5388" y="2889"/>
                </a:lnTo>
                <a:lnTo>
                  <a:pt x="5476" y="3048"/>
                </a:lnTo>
                <a:lnTo>
                  <a:pt x="5468" y="4138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496" tIns="48248" rIns="96496" bIns="48248" anchor="b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 flipH="1">
            <a:off x="5657850" y="936625"/>
            <a:ext cx="1547813" cy="23923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 flipH="1">
            <a:off x="4349750" y="2170113"/>
            <a:ext cx="204628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 flipH="1">
            <a:off x="5445125" y="2235200"/>
            <a:ext cx="987425" cy="2373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>
            <a:off x="6511925" y="2165350"/>
            <a:ext cx="954088" cy="191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 flipH="1">
            <a:off x="5464175" y="2093913"/>
            <a:ext cx="989013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 flipH="1">
            <a:off x="6399213" y="2179638"/>
            <a:ext cx="69850" cy="563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H="1">
            <a:off x="4989513" y="3540125"/>
            <a:ext cx="566737" cy="95091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 flipH="1">
            <a:off x="3441700" y="3624263"/>
            <a:ext cx="2046288" cy="175101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5" name="Line 15"/>
          <p:cNvSpPr>
            <a:spLocks noChangeShapeType="1"/>
          </p:cNvSpPr>
          <p:nvPr/>
        </p:nvSpPr>
        <p:spPr bwMode="auto">
          <a:xfrm>
            <a:off x="5603875" y="3621088"/>
            <a:ext cx="954088" cy="19129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6" name="Line 16"/>
          <p:cNvSpPr>
            <a:spLocks noChangeShapeType="1"/>
          </p:cNvSpPr>
          <p:nvPr/>
        </p:nvSpPr>
        <p:spPr bwMode="auto">
          <a:xfrm flipH="1">
            <a:off x="4092575" y="3522663"/>
            <a:ext cx="1435100" cy="8429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7" name="Line 17"/>
          <p:cNvSpPr>
            <a:spLocks noChangeShapeType="1"/>
          </p:cNvSpPr>
          <p:nvPr/>
        </p:nvSpPr>
        <p:spPr bwMode="auto">
          <a:xfrm flipH="1">
            <a:off x="5505450" y="3508375"/>
            <a:ext cx="71438" cy="5635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8" name="Text Box 18"/>
          <p:cNvSpPr txBox="1">
            <a:spLocks noChangeArrowheads="1"/>
          </p:cNvSpPr>
          <p:nvPr/>
        </p:nvSpPr>
        <p:spPr bwMode="auto">
          <a:xfrm>
            <a:off x="3328988" y="1447800"/>
            <a:ext cx="29448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 dirty="0">
                <a:latin typeface="Calibri" charset="0"/>
                <a:cs typeface="ＭＳ Ｐゴシック" charset="0"/>
              </a:rPr>
              <a:t>Underground or</a:t>
            </a:r>
          </a:p>
          <a:p>
            <a:pPr algn="ctr" eaLnBrk="1" hangingPunct="1"/>
            <a:r>
              <a:rPr lang="en-US" altLang="ja-JP" b="1" dirty="0">
                <a:latin typeface="Calibri" charset="0"/>
                <a:cs typeface="ＭＳ Ｐゴシック" charset="0"/>
              </a:rPr>
              <a:t>Under high mountains</a:t>
            </a:r>
          </a:p>
          <a:p>
            <a:pPr algn="ctr" eaLnBrk="1" hangingPunct="1"/>
            <a:endParaRPr lang="en-US" b="1" dirty="0">
              <a:latin typeface="Calibri" charset="0"/>
            </a:endParaRPr>
          </a:p>
        </p:txBody>
      </p:sp>
      <p:sp>
        <p:nvSpPr>
          <p:cNvPr id="18449" name="Rectangle 20"/>
          <p:cNvSpPr>
            <a:spLocks noChangeArrowheads="1"/>
          </p:cNvSpPr>
          <p:nvPr/>
        </p:nvSpPr>
        <p:spPr bwMode="auto">
          <a:xfrm>
            <a:off x="4225925" y="4953000"/>
            <a:ext cx="1014413" cy="893763"/>
          </a:xfrm>
          <a:prstGeom prst="rect">
            <a:avLst/>
          </a:prstGeom>
          <a:solidFill>
            <a:srgbClr val="85FF9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8450" name="Text Box 21"/>
          <p:cNvSpPr txBox="1">
            <a:spLocks noChangeArrowheads="1"/>
          </p:cNvSpPr>
          <p:nvPr/>
        </p:nvSpPr>
        <p:spPr bwMode="auto">
          <a:xfrm>
            <a:off x="4098925" y="5181600"/>
            <a:ext cx="12509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 dirty="0" err="1" smtClean="0">
                <a:latin typeface="Calibri" charset="0"/>
                <a:cs typeface="ＭＳ Ｐゴシック" charset="0"/>
              </a:rPr>
              <a:t>Xe</a:t>
            </a:r>
            <a:r>
              <a:rPr lang="en-US" altLang="ja-JP" sz="2000" b="1" dirty="0" smtClean="0">
                <a:latin typeface="Calibri" charset="0"/>
                <a:cs typeface="ＭＳ Ｐゴシック" charset="0"/>
              </a:rPr>
              <a:t>/</a:t>
            </a:r>
            <a:r>
              <a:rPr lang="en-US" altLang="ja-JP" sz="2000" b="1" dirty="0" err="1" smtClean="0">
                <a:latin typeface="Calibri" charset="0"/>
                <a:cs typeface="ＭＳ Ｐゴシック" charset="0"/>
              </a:rPr>
              <a:t>Ar</a:t>
            </a:r>
            <a:endParaRPr lang="en-US" sz="2000" b="1" dirty="0">
              <a:latin typeface="Calibri" charset="0"/>
            </a:endParaRPr>
          </a:p>
        </p:txBody>
      </p:sp>
      <p:sp>
        <p:nvSpPr>
          <p:cNvPr id="20501" name="Line 22"/>
          <p:cNvSpPr>
            <a:spLocks noChangeShapeType="1"/>
          </p:cNvSpPr>
          <p:nvPr/>
        </p:nvSpPr>
        <p:spPr bwMode="auto">
          <a:xfrm flipH="1" flipV="1">
            <a:off x="5902325" y="5943600"/>
            <a:ext cx="993775" cy="21431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arrow" w="med" len="med"/>
          </a:ln>
        </p:spPr>
        <p:txBody>
          <a:bodyPr lIns="96496" tIns="48248" rIns="96496" bIns="48248" anchor="b"/>
          <a:lstStyle/>
          <a:p>
            <a:pPr algn="ctr" defTabSz="9647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18453" name="TextBox 36"/>
          <p:cNvSpPr txBox="1">
            <a:spLocks noChangeArrowheads="1"/>
          </p:cNvSpPr>
          <p:nvPr/>
        </p:nvSpPr>
        <p:spPr bwMode="auto">
          <a:xfrm>
            <a:off x="6632575" y="5845175"/>
            <a:ext cx="2282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 dirty="0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Water Tank</a:t>
            </a:r>
          </a:p>
          <a:p>
            <a:pPr algn="ctr" eaLnBrk="1" hangingPunct="1"/>
            <a:r>
              <a:rPr lang="en-US" sz="2000" b="1" dirty="0" smtClean="0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+ Liquid Scintillator</a:t>
            </a:r>
            <a:endParaRPr lang="en-US" sz="2000" b="1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18454" name="Title 1"/>
          <p:cNvSpPr txBox="1">
            <a:spLocks/>
          </p:cNvSpPr>
          <p:nvPr/>
        </p:nvSpPr>
        <p:spPr bwMode="auto">
          <a:xfrm>
            <a:off x="152400" y="762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88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Where backgrounds come from?</a:t>
            </a:r>
            <a:endParaRPr lang="en-US" sz="36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8455" name="Text Box 18"/>
          <p:cNvSpPr txBox="1">
            <a:spLocks noChangeArrowheads="1"/>
          </p:cNvSpPr>
          <p:nvPr/>
        </p:nvSpPr>
        <p:spPr bwMode="auto">
          <a:xfrm>
            <a:off x="6985000" y="1219200"/>
            <a:ext cx="1473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Cosmic Rays</a:t>
            </a:r>
            <a:endParaRPr lang="en-US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18456" name="Text Box 21"/>
          <p:cNvSpPr txBox="1">
            <a:spLocks noChangeArrowheads="1"/>
          </p:cNvSpPr>
          <p:nvPr/>
        </p:nvSpPr>
        <p:spPr bwMode="auto">
          <a:xfrm>
            <a:off x="6494463" y="4495800"/>
            <a:ext cx="22082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Radio Activities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(U, Th, K…)</a:t>
            </a:r>
            <a:endParaRPr lang="en-US" sz="2000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152400" y="6477000"/>
            <a:ext cx="86629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015" tIns="51010" rIns="102015" bIns="51010" anchor="b">
            <a:spAutoFit/>
          </a:bodyPr>
          <a:lstStyle>
            <a:lvl1pPr marL="501650" indent="-5016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500" b="1" u="sng" dirty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Photon detectors </a:t>
            </a:r>
            <a:r>
              <a:rPr lang="en-US" altLang="ja-JP" sz="2500" b="1" dirty="0">
                <a:solidFill>
                  <a:srgbClr val="FF3399"/>
                </a:solidFill>
                <a:latin typeface="Arial Narrow" charset="0"/>
                <a:cs typeface="ＭＳ Ｐゴシック" charset="0"/>
              </a:rPr>
              <a:t>are the major source of backgrounds.</a:t>
            </a:r>
            <a:endParaRPr lang="en-US" sz="2500" b="1" dirty="0">
              <a:solidFill>
                <a:srgbClr val="FF3399"/>
              </a:solidFill>
              <a:latin typeface="Arial Narrow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314" y="2133600"/>
            <a:ext cx="3993169" cy="1828800"/>
            <a:chOff x="60314" y="2133600"/>
            <a:chExt cx="3993169" cy="1828800"/>
          </a:xfrm>
        </p:grpSpPr>
        <p:pic>
          <p:nvPicPr>
            <p:cNvPr id="18460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4" y="2286000"/>
              <a:ext cx="3993169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61" name="Rectangle 28"/>
            <p:cNvSpPr>
              <a:spLocks noChangeArrowheads="1"/>
            </p:cNvSpPr>
            <p:nvPr/>
          </p:nvSpPr>
          <p:spPr bwMode="auto">
            <a:xfrm>
              <a:off x="304800" y="2133600"/>
              <a:ext cx="12574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800" b="1" dirty="0">
                  <a:solidFill>
                    <a:srgbClr val="4B21FF"/>
                  </a:solidFill>
                  <a:latin typeface="Arial Narrow" charset="0"/>
                  <a:cs typeface="ＭＳ Ｐゴシック" charset="0"/>
                </a:rPr>
                <a:t>XDNON100</a:t>
              </a:r>
              <a:endParaRPr lang="en-US" sz="1800" dirty="0">
                <a:solidFill>
                  <a:srgbClr val="4B21FF"/>
                </a:solidFill>
              </a:endParaRPr>
            </a:p>
          </p:txBody>
        </p:sp>
        <p:sp>
          <p:nvSpPr>
            <p:cNvPr id="18462" name="Rectangle 29"/>
            <p:cNvSpPr>
              <a:spLocks noChangeArrowheads="1"/>
            </p:cNvSpPr>
            <p:nvPr/>
          </p:nvSpPr>
          <p:spPr bwMode="auto">
            <a:xfrm>
              <a:off x="3103035" y="3429643"/>
              <a:ext cx="609600" cy="183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32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192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1"/>
          <p:cNvGrpSpPr>
            <a:grpSpLocks/>
          </p:cNvGrpSpPr>
          <p:nvPr/>
        </p:nvGrpSpPr>
        <p:grpSpPr bwMode="auto">
          <a:xfrm>
            <a:off x="0" y="990600"/>
            <a:ext cx="9448800" cy="5943600"/>
            <a:chOff x="0" y="876300"/>
            <a:chExt cx="9448800" cy="5943600"/>
          </a:xfrm>
        </p:grpSpPr>
        <p:pic>
          <p:nvPicPr>
            <p:cNvPr id="15367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3416"/>
              <a:ext cx="4191000" cy="5536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8" name="Group 20"/>
            <p:cNvGrpSpPr>
              <a:grpSpLocks/>
            </p:cNvGrpSpPr>
            <p:nvPr/>
          </p:nvGrpSpPr>
          <p:grpSpPr bwMode="auto">
            <a:xfrm>
              <a:off x="4419600" y="1433512"/>
              <a:ext cx="5029200" cy="4738688"/>
              <a:chOff x="2209800" y="1828800"/>
              <a:chExt cx="4672368" cy="4510087"/>
            </a:xfrm>
          </p:grpSpPr>
          <p:pic>
            <p:nvPicPr>
              <p:cNvPr id="15377" name="Picture 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2534" r="35796" b="18178"/>
              <a:stretch>
                <a:fillRect/>
              </a:stretch>
            </p:blipFill>
            <p:spPr bwMode="auto">
              <a:xfrm>
                <a:off x="3481388" y="1828800"/>
                <a:ext cx="2690812" cy="434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8" name="Picture 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419" t="22554" r="35114" b="17136"/>
              <a:stretch>
                <a:fillRect/>
              </a:stretch>
            </p:blipFill>
            <p:spPr bwMode="auto">
              <a:xfrm flipH="1">
                <a:off x="2209800" y="1828800"/>
                <a:ext cx="1989138" cy="441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9" name="Picture 1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2200" y="1905000"/>
                <a:ext cx="709968" cy="4433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15369" name="TextBox 10"/>
            <p:cNvSpPr txBox="1">
              <a:spLocks noChangeArrowheads="1"/>
            </p:cNvSpPr>
            <p:nvPr/>
          </p:nvSpPr>
          <p:spPr bwMode="auto">
            <a:xfrm>
              <a:off x="533400" y="876300"/>
              <a:ext cx="23971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 dirty="0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  <p:grpSp>
          <p:nvGrpSpPr>
            <p:cNvPr id="15370" name="Group 19"/>
            <p:cNvGrpSpPr>
              <a:grpSpLocks/>
            </p:cNvGrpSpPr>
            <p:nvPr/>
          </p:nvGrpSpPr>
          <p:grpSpPr bwMode="auto">
            <a:xfrm>
              <a:off x="1752600" y="1600200"/>
              <a:ext cx="2598738" cy="3697217"/>
              <a:chOff x="1747837" y="1573997"/>
              <a:chExt cx="2598739" cy="3697972"/>
            </a:xfrm>
          </p:grpSpPr>
          <p:sp>
            <p:nvSpPr>
              <p:cNvPr id="15373" name="TextBox 6"/>
              <p:cNvSpPr txBox="1">
                <a:spLocks noChangeArrowheads="1"/>
              </p:cNvSpPr>
              <p:nvPr/>
            </p:nvSpPr>
            <p:spPr bwMode="auto">
              <a:xfrm>
                <a:off x="1747837" y="3708033"/>
                <a:ext cx="981075" cy="344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</a:rPr>
                  <a:t>APD</a:t>
                </a:r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  <a:sym typeface="Symbol" charset="0"/>
                  </a:rPr>
                  <a:t> (0 V)</a:t>
                </a:r>
                <a:endParaRPr lang="en-US" sz="1600" b="1">
                  <a:solidFill>
                    <a:srgbClr val="FF0000"/>
                  </a:solidFill>
                  <a:latin typeface="Arial Narrow" charset="0"/>
                </a:endParaRPr>
              </a:p>
            </p:txBody>
          </p:sp>
          <p:sp>
            <p:nvSpPr>
              <p:cNvPr id="15374" name="TextBox 7"/>
              <p:cNvSpPr txBox="1">
                <a:spLocks noChangeArrowheads="1"/>
              </p:cNvSpPr>
              <p:nvPr/>
            </p:nvSpPr>
            <p:spPr bwMode="auto">
              <a:xfrm>
                <a:off x="3195638" y="1573997"/>
                <a:ext cx="1150938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5" name="TextBox 9"/>
              <p:cNvSpPr txBox="1">
                <a:spLocks noChangeArrowheads="1"/>
              </p:cNvSpPr>
              <p:nvPr/>
            </p:nvSpPr>
            <p:spPr bwMode="auto">
              <a:xfrm>
                <a:off x="2509837" y="4927482"/>
                <a:ext cx="884238" cy="344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6" name="TextBox 15"/>
              <p:cNvSpPr txBox="1">
                <a:spLocks noChangeArrowheads="1"/>
              </p:cNvSpPr>
              <p:nvPr/>
            </p:nvSpPr>
            <p:spPr bwMode="auto">
              <a:xfrm>
                <a:off x="1752600" y="2667000"/>
                <a:ext cx="1366838" cy="344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E6E6E6"/>
                    </a:solidFill>
                    <a:latin typeface="Arial Narrow" charset="0"/>
                  </a:rPr>
                  <a:t>Al coating</a:t>
                </a:r>
              </a:p>
            </p:txBody>
          </p:sp>
        </p:grpSp>
        <p:sp>
          <p:nvSpPr>
            <p:cNvPr id="15371" name="TextBox 6"/>
            <p:cNvSpPr txBox="1">
              <a:spLocks noChangeArrowheads="1"/>
            </p:cNvSpPr>
            <p:nvPr/>
          </p:nvSpPr>
          <p:spPr bwMode="auto">
            <a:xfrm>
              <a:off x="6705600" y="3886200"/>
              <a:ext cx="112236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APD</a:t>
              </a:r>
              <a:r>
                <a:rPr lang="en-US" sz="1600" b="1">
                  <a:solidFill>
                    <a:srgbClr val="6600FF"/>
                  </a:solidFill>
                  <a:latin typeface="Arial Narrow" charset="0"/>
                  <a:sym typeface="Symbol" charset="0"/>
                </a:rPr>
                <a:t> (0 V)</a:t>
              </a:r>
              <a:endParaRPr lang="en-US" sz="1600" b="1">
                <a:solidFill>
                  <a:srgbClr val="6600FF"/>
                </a:solidFill>
                <a:latin typeface="Arial Narrow" charset="0"/>
              </a:endParaRPr>
            </a:p>
          </p:txBody>
        </p:sp>
        <p:sp>
          <p:nvSpPr>
            <p:cNvPr id="15372" name="TextBox 18"/>
            <p:cNvSpPr txBox="1">
              <a:spLocks noChangeArrowheads="1"/>
            </p:cNvSpPr>
            <p:nvPr/>
          </p:nvSpPr>
          <p:spPr bwMode="auto">
            <a:xfrm>
              <a:off x="6705600" y="990600"/>
              <a:ext cx="19177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</p:grp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QUPID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800" dirty="0" err="1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</a:t>
            </a:r>
            <a:r>
              <a:rPr lang="en-US" sz="2800" dirty="0" err="1">
                <a:latin typeface="Tahoma" charset="0"/>
                <a:ea typeface="ＭＳ Ｐゴシック" charset="0"/>
                <a:cs typeface="ＭＳ Ｐゴシック" charset="0"/>
              </a:rPr>
              <a:t>artz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hoton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ntensifying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etector)</a:t>
            </a:r>
          </a:p>
        </p:txBody>
      </p:sp>
      <p:sp>
        <p:nvSpPr>
          <p:cNvPr id="2" name="Rectangle 1"/>
          <p:cNvSpPr/>
          <p:nvPr/>
        </p:nvSpPr>
        <p:spPr>
          <a:xfrm>
            <a:off x="3429000" y="838200"/>
            <a:ext cx="2477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arXiv:1103.3689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382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84077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Comparison of Photon Detectors from </a:t>
            </a:r>
            <a:r>
              <a:rPr lang="en-US" sz="2800" dirty="0" smtClean="0">
                <a:solidFill>
                  <a:srgbClr val="FF0000"/>
                </a:solidFill>
              </a:rPr>
              <a:t>Hamamatsu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 descr="IMG_0221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99" r="-110"/>
          <a:stretch/>
        </p:blipFill>
        <p:spPr>
          <a:xfrm>
            <a:off x="394884" y="673821"/>
            <a:ext cx="8873895" cy="6588024"/>
          </a:xfrm>
        </p:spPr>
      </p:pic>
      <p:sp>
        <p:nvSpPr>
          <p:cNvPr id="12" name="TextBox 11"/>
          <p:cNvSpPr txBox="1"/>
          <p:nvPr/>
        </p:nvSpPr>
        <p:spPr>
          <a:xfrm>
            <a:off x="685800" y="3505200"/>
            <a:ext cx="1480185" cy="83627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R8520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1 inch</a:t>
            </a:r>
            <a:endParaRPr lang="en-US" sz="24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609600"/>
            <a:ext cx="2526105" cy="1574933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R11065 (</a:t>
            </a:r>
            <a:r>
              <a:rPr lang="en-US" sz="2400" b="1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Ar</a:t>
            </a:r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)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R11410 (</a:t>
            </a:r>
            <a:r>
              <a:rPr lang="en-US" sz="2400" b="1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Xe</a:t>
            </a:r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)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3 inch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 </a:t>
            </a:r>
            <a:endParaRPr lang="en-US" sz="24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2787" y="609600"/>
            <a:ext cx="2708679" cy="83627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QUPID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3 inch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33600" y="5334000"/>
            <a:ext cx="6934200" cy="1871577"/>
            <a:chOff x="2133600" y="5334000"/>
            <a:chExt cx="6934200" cy="1871577"/>
          </a:xfrm>
        </p:grpSpPr>
        <p:sp>
          <p:nvSpPr>
            <p:cNvPr id="8" name="TextBox 7"/>
            <p:cNvSpPr txBox="1"/>
            <p:nvPr/>
          </p:nvSpPr>
          <p:spPr>
            <a:xfrm>
              <a:off x="2133600" y="6738639"/>
              <a:ext cx="1865780" cy="466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lIns="96661" tIns="48331" rIns="96661" bIns="48331" rtlCol="0">
              <a:spAutoFit/>
            </a:bodyPr>
            <a:lstStyle/>
            <a:p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U/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Th</a:t>
              </a:r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 ~ 1 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mBq</a:t>
              </a:r>
              <a:endParaRPr lang="en-US" sz="2400" b="1" dirty="0">
                <a:solidFill>
                  <a:srgbClr val="8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48200" y="6096000"/>
              <a:ext cx="1828800" cy="466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lIns="96661" tIns="48331" rIns="96661" bIns="48331" rtlCol="0">
              <a:spAutoFit/>
            </a:bodyPr>
            <a:lstStyle/>
            <a:p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U/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Th</a:t>
              </a:r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 ~ 5 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mBq</a:t>
              </a:r>
              <a:endParaRPr lang="en-US" sz="2400" b="1" dirty="0">
                <a:solidFill>
                  <a:srgbClr val="8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10400" y="5334000"/>
              <a:ext cx="2057400" cy="466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lIns="96661" tIns="48331" rIns="96661" bIns="48331" rtlCol="0">
              <a:spAutoFit/>
            </a:bodyPr>
            <a:lstStyle/>
            <a:p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U/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Th</a:t>
              </a:r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 ~ 0.1 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mBq</a:t>
              </a:r>
              <a:endParaRPr lang="en-US" sz="2400" b="1" dirty="0">
                <a:solidFill>
                  <a:srgbClr val="800000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29" name="TextBox 28"/>
          <p:cNvSpPr txBox="1"/>
          <p:nvPr/>
        </p:nvSpPr>
        <p:spPr bwMode="auto">
          <a:xfrm>
            <a:off x="584391" y="4419600"/>
            <a:ext cx="13337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rgbClr val="009973"/>
                </a:solidFill>
                <a:latin typeface="+mn-lt"/>
                <a:ea typeface="+mn-ea"/>
              </a:rPr>
              <a:t>XENON10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009973"/>
                </a:solidFill>
                <a:latin typeface="+mn-lt"/>
                <a:ea typeface="+mn-ea"/>
              </a:rPr>
              <a:t>XENON100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4105669" y="1905000"/>
            <a:ext cx="138073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 smtClean="0">
                <a:solidFill>
                  <a:srgbClr val="009973"/>
                </a:solidFill>
                <a:latin typeface="+mn-lt"/>
                <a:ea typeface="+mn-ea"/>
              </a:rPr>
              <a:t>XENON1T</a:t>
            </a:r>
          </a:p>
          <a:p>
            <a:pPr algn="ctr">
              <a:defRPr/>
            </a:pPr>
            <a:r>
              <a:rPr lang="en-US" sz="2000" b="1" i="1" dirty="0" smtClean="0">
                <a:solidFill>
                  <a:srgbClr val="009973"/>
                </a:solidFill>
                <a:latin typeface="+mn-lt"/>
                <a:ea typeface="+mn-ea"/>
              </a:rPr>
              <a:t>DarkSide50</a:t>
            </a:r>
            <a:endParaRPr lang="en-US" sz="2000" b="1" i="1" dirty="0">
              <a:solidFill>
                <a:srgbClr val="009973"/>
              </a:solidFill>
              <a:latin typeface="+mn-lt"/>
              <a:ea typeface="+mn-ea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7848600" y="1447800"/>
            <a:ext cx="70233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 smtClean="0">
                <a:solidFill>
                  <a:srgbClr val="009973"/>
                </a:solidFill>
                <a:latin typeface="+mn-lt"/>
                <a:ea typeface="+mn-ea"/>
              </a:rPr>
              <a:t>MAX</a:t>
            </a:r>
          </a:p>
          <a:p>
            <a:pPr algn="ctr">
              <a:defRPr/>
            </a:pPr>
            <a:r>
              <a:rPr lang="en-US" sz="2000" b="1" i="1" dirty="0" smtClean="0">
                <a:solidFill>
                  <a:srgbClr val="009973"/>
                </a:solidFill>
                <a:latin typeface="+mn-lt"/>
                <a:ea typeface="+mn-ea"/>
              </a:rPr>
              <a:t>XAX</a:t>
            </a:r>
            <a:endParaRPr lang="en-US" sz="2000" b="1" i="1" dirty="0">
              <a:solidFill>
                <a:srgbClr val="009973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139233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290" y="0"/>
            <a:ext cx="9829214" cy="73810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514600" y="-45658"/>
            <a:ext cx="6606540" cy="65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15" tIns="48307" rIns="96615" bIns="48307" numCol="1" anchor="ctr" anchorCtr="0" compatLnSpc="1">
            <a:prstTxWarp prst="textNoShape">
              <a:avLst/>
            </a:prstTxWarp>
          </a:bodyPr>
          <a:lstStyle>
            <a:lvl1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</a:defRPr>
            </a:lvl6pPr>
            <a:lvl7pPr marL="9144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</a:defRPr>
            </a:lvl7pPr>
            <a:lvl8pPr marL="13716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</a:defRPr>
            </a:lvl8pPr>
            <a:lvl9pPr marL="18288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4000" dirty="0"/>
              <a:t>7 QUPID with Holder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-152400" y="64770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>
            <a:lvl1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6793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3586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0377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7172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3200" dirty="0" smtClean="0">
                <a:solidFill>
                  <a:srgbClr val="FFFF00"/>
                </a:solidFill>
                <a:latin typeface="Arial Narrow"/>
                <a:cs typeface="Arial Narrow"/>
              </a:rPr>
              <a:t>Tested in both </a:t>
            </a:r>
            <a:r>
              <a:rPr lang="en-US" sz="3200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Xe</a:t>
            </a:r>
            <a:r>
              <a:rPr lang="en-US" sz="3200" dirty="0" smtClean="0">
                <a:solidFill>
                  <a:srgbClr val="FFFF00"/>
                </a:solidFill>
                <a:latin typeface="Arial Narrow"/>
                <a:cs typeface="Arial Narrow"/>
              </a:rPr>
              <a:t> and </a:t>
            </a:r>
            <a:r>
              <a:rPr lang="en-US" sz="3200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Ar</a:t>
            </a:r>
            <a:endParaRPr lang="en-US" sz="3200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72033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Full Liquid Xenon System</a:t>
            </a:r>
          </a:p>
        </p:txBody>
      </p:sp>
      <p:pic>
        <p:nvPicPr>
          <p:cNvPr id="165890" name="Content Placeholder 6" descr="IMG_93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77400" cy="7373938"/>
          </a:xfrm>
        </p:spPr>
      </p:pic>
      <p:sp>
        <p:nvSpPr>
          <p:cNvPr id="165891" name="TextBox 7"/>
          <p:cNvSpPr txBox="1">
            <a:spLocks noChangeArrowheads="1"/>
          </p:cNvSpPr>
          <p:nvPr/>
        </p:nvSpPr>
        <p:spPr bwMode="auto">
          <a:xfrm>
            <a:off x="623888" y="1033463"/>
            <a:ext cx="16621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Control Panel</a:t>
            </a:r>
          </a:p>
        </p:txBody>
      </p:sp>
      <p:sp>
        <p:nvSpPr>
          <p:cNvPr id="165892" name="TextBox 8"/>
          <p:cNvSpPr txBox="1">
            <a:spLocks noChangeArrowheads="1"/>
          </p:cNvSpPr>
          <p:nvPr/>
        </p:nvSpPr>
        <p:spPr bwMode="auto">
          <a:xfrm>
            <a:off x="6324600" y="1443038"/>
            <a:ext cx="23209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Recirculation Rack</a:t>
            </a:r>
          </a:p>
        </p:txBody>
      </p:sp>
      <p:sp>
        <p:nvSpPr>
          <p:cNvPr id="165893" name="TextBox 9"/>
          <p:cNvSpPr txBox="1">
            <a:spLocks noChangeArrowheads="1"/>
          </p:cNvSpPr>
          <p:nvPr/>
        </p:nvSpPr>
        <p:spPr bwMode="auto">
          <a:xfrm>
            <a:off x="7010400" y="3886200"/>
            <a:ext cx="2362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Xenon Bottle</a:t>
            </a:r>
          </a:p>
        </p:txBody>
      </p:sp>
      <p:sp>
        <p:nvSpPr>
          <p:cNvPr id="165894" name="TextBox 10"/>
          <p:cNvSpPr txBox="1">
            <a:spLocks noChangeArrowheads="1"/>
          </p:cNvSpPr>
          <p:nvPr/>
        </p:nvSpPr>
        <p:spPr bwMode="auto">
          <a:xfrm>
            <a:off x="323850" y="4691063"/>
            <a:ext cx="2713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Recirculation Pump</a:t>
            </a:r>
          </a:p>
        </p:txBody>
      </p:sp>
      <p:sp>
        <p:nvSpPr>
          <p:cNvPr id="165895" name="TextBox 11"/>
          <p:cNvSpPr txBox="1">
            <a:spLocks noChangeArrowheads="1"/>
          </p:cNvSpPr>
          <p:nvPr/>
        </p:nvSpPr>
        <p:spPr bwMode="auto">
          <a:xfrm>
            <a:off x="6477000" y="6248400"/>
            <a:ext cx="18367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Getter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16113" y="1544638"/>
            <a:ext cx="1436687" cy="5556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836988" y="2057400"/>
            <a:ext cx="3173412" cy="127476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876800" y="4191000"/>
            <a:ext cx="2286000" cy="990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5895" idx="1"/>
          </p:cNvCxnSpPr>
          <p:nvPr/>
        </p:nvCxnSpPr>
        <p:spPr>
          <a:xfrm flipH="1" flipV="1">
            <a:off x="3962400" y="5578475"/>
            <a:ext cx="2514600" cy="90805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5894" idx="2"/>
          </p:cNvCxnSpPr>
          <p:nvPr/>
        </p:nvCxnSpPr>
        <p:spPr>
          <a:xfrm>
            <a:off x="1679575" y="5545138"/>
            <a:ext cx="1673225" cy="146526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05600" y="152400"/>
            <a:ext cx="2646855" cy="461665"/>
          </a:xfrm>
          <a:prstGeom prst="rect">
            <a:avLst/>
          </a:prstGeom>
          <a:solidFill>
            <a:srgbClr val="FFDDEA"/>
          </a:solidFill>
          <a:ln w="28575" cmpd="sng">
            <a:solidFill>
              <a:srgbClr val="FFCCFF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FF2FA9"/>
                </a:solidFill>
                <a:latin typeface="+mn-lt"/>
              </a:rPr>
              <a:t>Hanguo</a:t>
            </a:r>
            <a:r>
              <a:rPr lang="en-US" b="1" i="1" dirty="0" smtClean="0">
                <a:solidFill>
                  <a:srgbClr val="FF2FA9"/>
                </a:solidFill>
                <a:latin typeface="+mn-lt"/>
              </a:rPr>
              <a:t> Wang’s Lab</a:t>
            </a:r>
            <a:endParaRPr lang="en-US" b="1" i="1" dirty="0">
              <a:solidFill>
                <a:srgbClr val="FF2FA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857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Technological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22226"/>
            <a:ext cx="9264650" cy="6172200"/>
          </a:xfrm>
        </p:spPr>
        <p:txBody>
          <a:bodyPr>
            <a:normAutofit fontScale="77500" lnSpcReduction="20000"/>
          </a:bodyPr>
          <a:lstStyle/>
          <a:p>
            <a:r>
              <a:rPr lang="en-US" u="sng" dirty="0" smtClean="0"/>
              <a:t>External Backgrounds</a:t>
            </a:r>
          </a:p>
          <a:p>
            <a:pPr lvl="1"/>
            <a:r>
              <a:rPr lang="en-US" dirty="0" smtClean="0"/>
              <a:t>Deep underground			</a:t>
            </a:r>
            <a:r>
              <a:rPr lang="en-US" dirty="0" smtClean="0">
                <a:solidFill>
                  <a:srgbClr val="996633"/>
                </a:solidFill>
              </a:rPr>
              <a:t>– </a:t>
            </a:r>
            <a:r>
              <a:rPr lang="en-US" dirty="0" smtClean="0">
                <a:solidFill>
                  <a:srgbClr val="FF9966"/>
                </a:solidFill>
              </a:rPr>
              <a:t>DUSEL  4850 </a:t>
            </a:r>
            <a:r>
              <a:rPr lang="en-US" dirty="0" err="1" smtClean="0">
                <a:solidFill>
                  <a:srgbClr val="FF9966"/>
                </a:solidFill>
              </a:rPr>
              <a:t>ft</a:t>
            </a:r>
            <a:endParaRPr lang="en-US" dirty="0" smtClean="0">
              <a:solidFill>
                <a:srgbClr val="FF9966"/>
              </a:solidFill>
            </a:endParaRPr>
          </a:p>
          <a:p>
            <a:pPr lvl="1"/>
            <a:r>
              <a:rPr lang="en-US" dirty="0" smtClean="0"/>
              <a:t>&gt; 5 m water shielding			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996633"/>
                </a:solidFill>
              </a:rPr>
              <a:t>– Water Tank (15 m)</a:t>
            </a:r>
            <a:endParaRPr lang="en-US" dirty="0">
              <a:solidFill>
                <a:srgbClr val="996633"/>
              </a:solidFill>
            </a:endParaRPr>
          </a:p>
          <a:p>
            <a:r>
              <a:rPr lang="en-US" u="sng" dirty="0" smtClean="0"/>
              <a:t>Detector Materials</a:t>
            </a:r>
          </a:p>
          <a:p>
            <a:pPr lvl="1"/>
            <a:r>
              <a:rPr lang="en-US" dirty="0" smtClean="0"/>
              <a:t>Photon Detectors 			</a:t>
            </a:r>
            <a:r>
              <a:rPr lang="en-US" dirty="0" smtClean="0">
                <a:solidFill>
                  <a:srgbClr val="32946A"/>
                </a:solidFill>
              </a:rPr>
              <a:t>– </a:t>
            </a:r>
            <a:r>
              <a:rPr lang="en-US" dirty="0" smtClean="0">
                <a:solidFill>
                  <a:srgbClr val="FF00FF"/>
                </a:solidFill>
              </a:rPr>
              <a:t>QUPID</a:t>
            </a:r>
          </a:p>
          <a:p>
            <a:pPr lvl="1"/>
            <a:r>
              <a:rPr lang="en-US" dirty="0" smtClean="0"/>
              <a:t>Cryostat 				</a:t>
            </a:r>
            <a:r>
              <a:rPr lang="en-US" dirty="0" smtClean="0">
                <a:solidFill>
                  <a:srgbClr val="32946A"/>
                </a:solidFill>
              </a:rPr>
              <a:t>– Copper (OHFC)</a:t>
            </a:r>
          </a:p>
          <a:p>
            <a:pPr lvl="1"/>
            <a:r>
              <a:rPr lang="en-US" dirty="0" smtClean="0"/>
              <a:t>Others 					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– PTFE, Quartz …</a:t>
            </a:r>
          </a:p>
          <a:p>
            <a:r>
              <a:rPr lang="en-US" u="sng" dirty="0" smtClean="0"/>
              <a:t>Purity of Liquid </a:t>
            </a:r>
            <a:r>
              <a:rPr lang="en-US" u="sng" dirty="0" err="1" smtClean="0"/>
              <a:t>Xe</a:t>
            </a:r>
            <a:r>
              <a:rPr lang="en-US" u="sng" dirty="0" smtClean="0"/>
              <a:t>/</a:t>
            </a:r>
            <a:r>
              <a:rPr lang="en-US" u="sng" dirty="0" err="1" smtClean="0"/>
              <a:t>Ar</a:t>
            </a:r>
            <a:endParaRPr lang="en-US" u="sng" dirty="0" smtClean="0"/>
          </a:p>
          <a:p>
            <a:pPr lvl="1"/>
            <a:r>
              <a:rPr lang="en-US" dirty="0" smtClean="0"/>
              <a:t>Radon	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(&lt; 0.3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mBq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/ ton)</a:t>
            </a:r>
          </a:p>
          <a:p>
            <a:pPr lvl="1"/>
            <a:r>
              <a:rPr lang="en-US" baseline="30000" dirty="0"/>
              <a:t>39</a:t>
            </a:r>
            <a:r>
              <a:rPr lang="en-US" dirty="0"/>
              <a:t>Ar	(&gt; 100 depletion) 		</a:t>
            </a:r>
            <a:r>
              <a:rPr lang="en-US" dirty="0">
                <a:solidFill>
                  <a:srgbClr val="660066"/>
                </a:solidFill>
              </a:rPr>
              <a:t>– </a:t>
            </a:r>
            <a:r>
              <a:rPr lang="en-US" dirty="0">
                <a:solidFill>
                  <a:srgbClr val="FF0000"/>
                </a:solidFill>
              </a:rPr>
              <a:t>Depleted </a:t>
            </a:r>
            <a:r>
              <a:rPr lang="en-US" dirty="0" err="1">
                <a:solidFill>
                  <a:srgbClr val="FF0000"/>
                </a:solidFill>
              </a:rPr>
              <a:t>Ar</a:t>
            </a:r>
            <a:endParaRPr lang="en-US" dirty="0">
              <a:solidFill>
                <a:srgbClr val="660066"/>
              </a:solidFill>
            </a:endParaRPr>
          </a:p>
          <a:p>
            <a:pPr lvl="1"/>
            <a:r>
              <a:rPr lang="en-US" baseline="30000" dirty="0" smtClean="0"/>
              <a:t>85</a:t>
            </a:r>
            <a:r>
              <a:rPr lang="en-US" dirty="0" smtClean="0"/>
              <a:t>K	(&lt; 0.2 </a:t>
            </a:r>
            <a:r>
              <a:rPr lang="en-US" dirty="0" err="1" smtClean="0"/>
              <a:t>ppt</a:t>
            </a:r>
            <a:r>
              <a:rPr lang="en-US" dirty="0" smtClean="0"/>
              <a:t> in </a:t>
            </a:r>
            <a:r>
              <a:rPr lang="en-US" dirty="0" err="1" smtClean="0"/>
              <a:t>Xe</a:t>
            </a:r>
            <a:r>
              <a:rPr lang="en-US" dirty="0" smtClean="0"/>
              <a:t>)</a:t>
            </a:r>
            <a:r>
              <a:rPr lang="en-US" dirty="0" smtClean="0">
                <a:solidFill>
                  <a:srgbClr val="3366FF"/>
                </a:solidFill>
              </a:rPr>
              <a:t> 		– 1 event / 10 ton-year</a:t>
            </a:r>
            <a:endParaRPr lang="en-US" dirty="0" smtClean="0"/>
          </a:p>
          <a:p>
            <a:r>
              <a:rPr lang="en-US" u="sng" dirty="0" smtClean="0"/>
              <a:t>Physics Backgrounds in </a:t>
            </a:r>
            <a:r>
              <a:rPr lang="en-US" u="sng" dirty="0" err="1" smtClean="0"/>
              <a:t>Xe</a:t>
            </a:r>
            <a:endParaRPr lang="en-US" u="sng" dirty="0" smtClean="0"/>
          </a:p>
          <a:p>
            <a:pPr lvl="1"/>
            <a:r>
              <a:rPr lang="en-US" dirty="0" err="1" smtClean="0"/>
              <a:t>pp</a:t>
            </a:r>
            <a:r>
              <a:rPr lang="en-US" dirty="0" smtClean="0"/>
              <a:t>-chain solar neutrinos 			</a:t>
            </a:r>
            <a:r>
              <a:rPr lang="en-US" dirty="0" smtClean="0">
                <a:solidFill>
                  <a:srgbClr val="3366FF"/>
                </a:solidFill>
              </a:rPr>
              <a:t>– 1 event / 10 ton-year</a:t>
            </a:r>
          </a:p>
          <a:p>
            <a:pPr lvl="1"/>
            <a:r>
              <a:rPr lang="en-US" dirty="0" smtClean="0"/>
              <a:t>2v Double beta decays from </a:t>
            </a:r>
            <a:r>
              <a:rPr lang="en-US" baseline="30000" dirty="0" smtClean="0"/>
              <a:t>136</a:t>
            </a:r>
            <a:r>
              <a:rPr lang="en-US" dirty="0" smtClean="0"/>
              <a:t>Xe	</a:t>
            </a:r>
            <a:r>
              <a:rPr lang="en-US" dirty="0" smtClean="0">
                <a:solidFill>
                  <a:srgbClr val="3366FF"/>
                </a:solidFill>
              </a:rPr>
              <a:t>– 1 </a:t>
            </a:r>
            <a:r>
              <a:rPr lang="en-US" dirty="0">
                <a:solidFill>
                  <a:srgbClr val="3366FF"/>
                </a:solidFill>
              </a:rPr>
              <a:t>event / </a:t>
            </a:r>
            <a:r>
              <a:rPr lang="en-US" dirty="0" smtClean="0">
                <a:solidFill>
                  <a:srgbClr val="3366FF"/>
                </a:solidFill>
              </a:rPr>
              <a:t>10 ton</a:t>
            </a:r>
            <a:r>
              <a:rPr lang="en-US" dirty="0">
                <a:solidFill>
                  <a:srgbClr val="3366FF"/>
                </a:solidFill>
              </a:rPr>
              <a:t>-</a:t>
            </a:r>
            <a:r>
              <a:rPr lang="en-US" dirty="0" smtClean="0">
                <a:solidFill>
                  <a:srgbClr val="3366FF"/>
                </a:solidFill>
              </a:rPr>
              <a:t>year</a:t>
            </a:r>
          </a:p>
          <a:p>
            <a:pPr marL="481012" lvl="1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934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9525000" cy="5772150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Science </a:t>
            </a:r>
            <a:r>
              <a:rPr lang="en-US" sz="3200" u="sng" dirty="0"/>
              <a:t>C</a:t>
            </a:r>
            <a:r>
              <a:rPr lang="en-US" sz="3200" u="sng" dirty="0" smtClean="0"/>
              <a:t>ases</a:t>
            </a:r>
          </a:p>
          <a:p>
            <a:pPr lvl="1"/>
            <a:r>
              <a:rPr lang="en-US" sz="2800" dirty="0" smtClean="0"/>
              <a:t>Overwhelming – Astronomy and Cosmology</a:t>
            </a:r>
          </a:p>
          <a:p>
            <a:pPr lvl="1"/>
            <a:r>
              <a:rPr lang="en-US" sz="2800" dirty="0" smtClean="0">
                <a:solidFill>
                  <a:srgbClr val="008000"/>
                </a:solidFill>
              </a:rPr>
              <a:t>Beyond Standard Model</a:t>
            </a:r>
            <a:r>
              <a:rPr lang="en-US" sz="2800" dirty="0">
                <a:solidFill>
                  <a:srgbClr val="008000"/>
                </a:solidFill>
              </a:rPr>
              <a:t> </a:t>
            </a:r>
            <a:r>
              <a:rPr lang="en-US" sz="2800" dirty="0" smtClean="0"/>
              <a:t>– SUSY, Extra Dimensions…</a:t>
            </a:r>
          </a:p>
          <a:p>
            <a:r>
              <a:rPr lang="en-US" sz="3200" u="sng" dirty="0" smtClean="0"/>
              <a:t>Experimental Status</a:t>
            </a:r>
          </a:p>
          <a:p>
            <a:pPr lvl="1"/>
            <a:r>
              <a:rPr lang="en-US" sz="2800" dirty="0" smtClean="0"/>
              <a:t>Healthy competition between LHC ($10B) and XENON ($10M)</a:t>
            </a:r>
          </a:p>
          <a:p>
            <a:pPr lvl="1"/>
            <a:r>
              <a:rPr lang="en-US" sz="2800" dirty="0" smtClean="0"/>
              <a:t>SUSY is pushed to the corner, </a:t>
            </a:r>
            <a:r>
              <a:rPr lang="en-US" sz="2800" i="1" u="sng" dirty="0" smtClean="0"/>
              <a:t>or</a:t>
            </a:r>
            <a:r>
              <a:rPr lang="en-US" sz="2800" dirty="0" smtClean="0"/>
              <a:t> about to be discovered. </a:t>
            </a:r>
          </a:p>
          <a:p>
            <a:r>
              <a:rPr lang="en-US" sz="3200" u="sng" dirty="0" smtClean="0"/>
              <a:t>Future Direct Searches</a:t>
            </a:r>
          </a:p>
          <a:p>
            <a:pPr lvl="1"/>
            <a:r>
              <a:rPr lang="en-US" sz="2800" dirty="0">
                <a:latin typeface="Arial Narrow" charset="0"/>
                <a:ea typeface="ＭＳ Ｐゴシック" charset="0"/>
              </a:rPr>
              <a:t>G2 : </a:t>
            </a:r>
            <a:r>
              <a:rPr lang="en-US" sz="28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XENON 1T </a:t>
            </a:r>
            <a:r>
              <a:rPr lang="en-US" sz="2800" dirty="0">
                <a:latin typeface="Arial Narrow" charset="0"/>
                <a:ea typeface="ＭＳ Ｐゴシック" charset="0"/>
              </a:rPr>
              <a:t>and </a:t>
            </a:r>
            <a:r>
              <a:rPr lang="en-US" sz="2800" dirty="0" err="1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DarkSide</a:t>
            </a:r>
            <a:r>
              <a:rPr lang="en-US" sz="28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 </a:t>
            </a:r>
            <a:r>
              <a:rPr lang="en-US" sz="2800" dirty="0" smtClean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5T </a:t>
            </a:r>
            <a:r>
              <a:rPr lang="en-US" sz="2800" dirty="0">
                <a:latin typeface="Arial Narrow" charset="0"/>
                <a:ea typeface="ＭＳ Ｐゴシック" charset="0"/>
              </a:rPr>
              <a:t>at Gran </a:t>
            </a:r>
            <a:r>
              <a:rPr lang="en-US" sz="2800" dirty="0" err="1">
                <a:latin typeface="Arial Narrow" charset="0"/>
                <a:ea typeface="ＭＳ Ｐゴシック" charset="0"/>
              </a:rPr>
              <a:t>Sasso</a:t>
            </a:r>
            <a:r>
              <a:rPr lang="en-US" sz="2800" dirty="0">
                <a:latin typeface="Arial Narrow" charset="0"/>
                <a:ea typeface="ＭＳ Ｐゴシック" charset="0"/>
              </a:rPr>
              <a:t>.</a:t>
            </a:r>
          </a:p>
          <a:p>
            <a:pPr lvl="1"/>
            <a:r>
              <a:rPr lang="en-US" sz="2800" dirty="0">
                <a:latin typeface="Arial Narrow" charset="0"/>
                <a:ea typeface="ＭＳ Ｐゴシック" charset="0"/>
              </a:rPr>
              <a:t>G3 : MAX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 10T </a:t>
            </a:r>
            <a:r>
              <a:rPr lang="en-US" sz="2800" dirty="0">
                <a:latin typeface="Arial Narrow" charset="0"/>
                <a:ea typeface="ＭＳ Ｐゴシック" charset="0"/>
              </a:rPr>
              <a:t>+</a:t>
            </a:r>
            <a:r>
              <a:rPr lang="en-US" sz="2800" dirty="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Ar</a:t>
            </a:r>
            <a:r>
              <a:rPr lang="en-US" sz="28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 50T</a:t>
            </a:r>
            <a:r>
              <a:rPr lang="en-US" sz="2800" dirty="0">
                <a:latin typeface="Arial Narrow" charset="0"/>
                <a:ea typeface="ＭＳ Ｐゴシック" charset="0"/>
              </a:rPr>
              <a:t>) at DUSEL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39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Katsushi’s Speculations in Nov 2011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959850" cy="5924550"/>
          </a:xfrm>
        </p:spPr>
        <p:txBody>
          <a:bodyPr/>
          <a:lstStyle/>
          <a:p>
            <a:r>
              <a:rPr lang="en-US" sz="3600" dirty="0" smtClean="0">
                <a:solidFill>
                  <a:srgbClr val="0066FF"/>
                </a:solidFill>
              </a:rPr>
              <a:t>2012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	</a:t>
            </a:r>
            <a:r>
              <a:rPr lang="en-US" sz="3600" dirty="0" smtClean="0">
                <a:solidFill>
                  <a:srgbClr val="008000"/>
                </a:solidFill>
              </a:rPr>
              <a:t>LHC (ATLAS+CMS) </a:t>
            </a:r>
            <a:r>
              <a:rPr lang="en-US" sz="3600" dirty="0" smtClean="0"/>
              <a:t>announces</a:t>
            </a:r>
          </a:p>
          <a:p>
            <a:pPr lvl="1"/>
            <a:r>
              <a:rPr lang="en-US" sz="3200" dirty="0" smtClean="0"/>
              <a:t>120 </a:t>
            </a:r>
            <a:r>
              <a:rPr lang="en-US" sz="3200" dirty="0" err="1" smtClean="0"/>
              <a:t>GeV</a:t>
            </a:r>
            <a:r>
              <a:rPr lang="en-US" sz="3200" dirty="0" smtClean="0"/>
              <a:t> Higgs (at 3σ)</a:t>
            </a:r>
          </a:p>
          <a:p>
            <a:pPr lvl="1"/>
            <a:r>
              <a:rPr lang="en-US" sz="3200" dirty="0" smtClean="0">
                <a:solidFill>
                  <a:srgbClr val="FF0000"/>
                </a:solidFill>
              </a:rPr>
              <a:t>125 </a:t>
            </a:r>
            <a:r>
              <a:rPr lang="en-US" sz="3200" dirty="0" err="1" smtClean="0">
                <a:solidFill>
                  <a:srgbClr val="FF0000"/>
                </a:solidFill>
              </a:rPr>
              <a:t>GeV</a:t>
            </a:r>
            <a:r>
              <a:rPr lang="en-US" sz="3200" dirty="0" smtClean="0">
                <a:solidFill>
                  <a:srgbClr val="FF0000"/>
                </a:solidFill>
              </a:rPr>
              <a:t> Higgs (at 5</a:t>
            </a:r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</a:p>
          <a:p>
            <a:pPr lvl="4"/>
            <a:endParaRPr lang="en-US" sz="1000" dirty="0" smtClean="0"/>
          </a:p>
          <a:p>
            <a:r>
              <a:rPr lang="en-US" sz="3600" dirty="0" smtClean="0">
                <a:solidFill>
                  <a:srgbClr val="0066FF"/>
                </a:solidFill>
              </a:rPr>
              <a:t>2017</a:t>
            </a:r>
            <a:r>
              <a:rPr lang="en-US" sz="3600" dirty="0" smtClean="0"/>
              <a:t> 	</a:t>
            </a:r>
            <a:r>
              <a:rPr lang="en-US" sz="3600" dirty="0" smtClean="0">
                <a:solidFill>
                  <a:srgbClr val="FF00FF"/>
                </a:solidFill>
              </a:rPr>
              <a:t>XENON1T</a:t>
            </a:r>
            <a:r>
              <a:rPr lang="en-US" sz="3600" dirty="0" smtClean="0"/>
              <a:t> announces </a:t>
            </a:r>
          </a:p>
          <a:p>
            <a:pPr lvl="1"/>
            <a:r>
              <a:rPr lang="en-US" sz="3200" dirty="0" smtClean="0"/>
              <a:t>Observation of 10 WIMP signals (&gt; 200 </a:t>
            </a:r>
            <a:r>
              <a:rPr lang="en-US" sz="3200" dirty="0" err="1" smtClean="0"/>
              <a:t>GeV</a:t>
            </a:r>
            <a:r>
              <a:rPr lang="en-US" sz="3200" dirty="0" smtClean="0"/>
              <a:t>)</a:t>
            </a:r>
          </a:p>
          <a:p>
            <a:pPr marL="1447800" lvl="3" indent="0">
              <a:buNone/>
            </a:pPr>
            <a:r>
              <a:rPr lang="en-US" sz="1000" dirty="0" smtClean="0"/>
              <a:t> </a:t>
            </a:r>
          </a:p>
          <a:p>
            <a:r>
              <a:rPr lang="en-US" sz="3600" dirty="0" smtClean="0">
                <a:solidFill>
                  <a:srgbClr val="0066FF"/>
                </a:solidFill>
              </a:rPr>
              <a:t>2022</a:t>
            </a:r>
            <a:r>
              <a:rPr lang="en-US" sz="3600" dirty="0" smtClean="0"/>
              <a:t>	</a:t>
            </a:r>
            <a:r>
              <a:rPr lang="en-US" sz="3600" dirty="0" smtClean="0">
                <a:solidFill>
                  <a:srgbClr val="FF00FF"/>
                </a:solidFill>
              </a:rPr>
              <a:t>G3 (</a:t>
            </a:r>
            <a:r>
              <a:rPr lang="en-US" sz="3600" dirty="0" err="1" smtClean="0">
                <a:solidFill>
                  <a:srgbClr val="FF00FF"/>
                </a:solidFill>
              </a:rPr>
              <a:t>Xe+Ar</a:t>
            </a:r>
            <a:r>
              <a:rPr lang="en-US" sz="3600" dirty="0" smtClean="0">
                <a:solidFill>
                  <a:srgbClr val="FF00FF"/>
                </a:solidFill>
              </a:rPr>
              <a:t>) </a:t>
            </a:r>
            <a:r>
              <a:rPr lang="en-US" sz="3600" dirty="0" smtClean="0"/>
              <a:t>and </a:t>
            </a:r>
            <a:r>
              <a:rPr lang="en-US" sz="3600" dirty="0" smtClean="0">
                <a:solidFill>
                  <a:srgbClr val="008000"/>
                </a:solidFill>
              </a:rPr>
              <a:t>LHC</a:t>
            </a:r>
            <a:r>
              <a:rPr lang="en-US" sz="3600" dirty="0" smtClean="0"/>
              <a:t> jointly confirm </a:t>
            </a:r>
          </a:p>
          <a:p>
            <a:pPr lvl="1"/>
            <a:r>
              <a:rPr lang="en-US" sz="3200" dirty="0" smtClean="0"/>
              <a:t>Extra Dimensions</a:t>
            </a:r>
          </a:p>
          <a:p>
            <a:pPr lvl="1"/>
            <a:r>
              <a:rPr lang="en-US" sz="3200" dirty="0" smtClean="0"/>
              <a:t>WIMP = 700 </a:t>
            </a:r>
            <a:r>
              <a:rPr lang="en-US" sz="3200" dirty="0" err="1" smtClean="0"/>
              <a:t>GeV</a:t>
            </a:r>
            <a:r>
              <a:rPr lang="en-US" sz="3200" dirty="0" smtClean="0"/>
              <a:t> KK Photon (</a:t>
            </a:r>
            <a:r>
              <a:rPr lang="en-US" sz="3200" i="1" dirty="0" err="1" smtClean="0"/>
              <a:t>Δ</a:t>
            </a:r>
            <a:r>
              <a:rPr lang="en-US" sz="3200" dirty="0" smtClean="0"/>
              <a:t> = 5%)</a:t>
            </a:r>
          </a:p>
          <a:p>
            <a:pPr lvl="1"/>
            <a:r>
              <a:rPr lang="en-US" sz="3200" dirty="0" smtClean="0"/>
              <a:t>No </a:t>
            </a:r>
            <a:r>
              <a:rPr lang="en-US" sz="3200" dirty="0" err="1" smtClean="0"/>
              <a:t>Supersymmetry</a:t>
            </a:r>
            <a:endParaRPr lang="en-US" sz="3200" dirty="0" smtClean="0"/>
          </a:p>
          <a:p>
            <a:pPr lvl="1"/>
            <a:r>
              <a:rPr lang="en-US" sz="3200" dirty="0" smtClean="0"/>
              <a:t>Katsushi happily retires at age 66.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98</a:t>
            </a:fld>
            <a:endParaRPr lang="en-US"/>
          </a:p>
        </p:txBody>
      </p:sp>
      <p:cxnSp>
        <p:nvCxnSpPr>
          <p:cNvPr id="8" name="Straight Connector 7"/>
          <p:cNvCxnSpPr>
            <a:cxnSpLocks noChangeAspect="1"/>
          </p:cNvCxnSpPr>
          <p:nvPr/>
        </p:nvCxnSpPr>
        <p:spPr bwMode="auto">
          <a:xfrm>
            <a:off x="1295400" y="1819918"/>
            <a:ext cx="37338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45358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B51D0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800" b="1" dirty="0" smtClean="0"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50027</TotalTime>
  <Words>2657</Words>
  <Application>Microsoft Macintosh PowerPoint</Application>
  <PresentationFormat>Custom</PresentationFormat>
  <Paragraphs>956</Paragraphs>
  <Slides>98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blank</vt:lpstr>
      <vt:lpstr>Search for Dark Matter:  . Science Cases and Challenges</vt:lpstr>
      <vt:lpstr>What is Dark Matter?</vt:lpstr>
      <vt:lpstr>Talk Outline</vt:lpstr>
      <vt:lpstr>PowerPoint Presentation</vt:lpstr>
      <vt:lpstr>PowerPoint Presentation</vt:lpstr>
      <vt:lpstr>PowerPoint Presentation</vt:lpstr>
      <vt:lpstr>Density of Our Universe</vt:lpstr>
      <vt:lpstr>Abundance vs. Density</vt:lpstr>
      <vt:lpstr>Cosmic Pyramid 　</vt:lpstr>
      <vt:lpstr>What is Dark Matter?</vt:lpstr>
      <vt:lpstr>PowerPoint Presentation</vt:lpstr>
      <vt:lpstr>Energy Spectrum of Cosmic Rays</vt:lpstr>
      <vt:lpstr>Pierre-Auger in Argentina </vt:lpstr>
      <vt:lpstr>Installing Electronics</vt:lpstr>
      <vt:lpstr>Risetime vs. Log(E)</vt:lpstr>
      <vt:lpstr>PowerPoint Presentation</vt:lpstr>
      <vt:lpstr>Symmetry Breaking</vt:lpstr>
      <vt:lpstr>Mass of Particles (at T = 0.1 ns)</vt:lpstr>
      <vt:lpstr>CERN and LHC in Geneva</vt:lpstr>
      <vt:lpstr>Installing muon Detectors</vt:lpstr>
      <vt:lpstr>PowerPoint Presentation</vt:lpstr>
      <vt:lpstr>PowerPoint Presentation</vt:lpstr>
      <vt:lpstr>PowerPoint Presentation</vt:lpstr>
      <vt:lpstr>SUSY Neutralino</vt:lpstr>
      <vt:lpstr>SUSY Particles and Neutralino</vt:lpstr>
      <vt:lpstr>SUSY Particles and Neutralino</vt:lpstr>
      <vt:lpstr>Hierarchy Problem </vt:lpstr>
      <vt:lpstr>Unification of Coupling Constants</vt:lpstr>
      <vt:lpstr>What is Dark Matter?</vt:lpstr>
      <vt:lpstr>Three Detection Methods</vt:lpstr>
      <vt:lpstr>PowerPoint Presentation</vt:lpstr>
      <vt:lpstr>mSUGRA m1/2 vs. m0 (before LHC)</vt:lpstr>
      <vt:lpstr>New CMS Results</vt:lpstr>
      <vt:lpstr>SI Cross Section vs. Mass</vt:lpstr>
      <vt:lpstr>Three Detection Methods</vt:lpstr>
      <vt:lpstr>Indirect Detection</vt:lpstr>
      <vt:lpstr>Gamma Ray Telescopes</vt:lpstr>
      <vt:lpstr>130 GeV Peak by FERMI</vt:lpstr>
      <vt:lpstr>AMS-2</vt:lpstr>
      <vt:lpstr>PowerPoint Presentation</vt:lpstr>
      <vt:lpstr>GAPS</vt:lpstr>
      <vt:lpstr>PowerPoint Presentation</vt:lpstr>
      <vt:lpstr>Three Detection Methods</vt:lpstr>
      <vt:lpstr>Target Mass Dependence of WIMP Cross Section</vt:lpstr>
      <vt:lpstr>Detection Technique</vt:lpstr>
      <vt:lpstr>Double-Phase Noble Liquids</vt:lpstr>
      <vt:lpstr>Principle of Double Phase TPC</vt:lpstr>
      <vt:lpstr>ZEPLIN II with Veto setup</vt:lpstr>
      <vt:lpstr>PowerPoint Presentation</vt:lpstr>
      <vt:lpstr>PowerPoint Presentation</vt:lpstr>
      <vt:lpstr>XENON100 Detector</vt:lpstr>
      <vt:lpstr>PowerPoint Presentation</vt:lpstr>
      <vt:lpstr>PowerPoint Presentation</vt:lpstr>
      <vt:lpstr>Gamma Backgrounds</vt:lpstr>
      <vt:lpstr>Gamma Backgrounds</vt:lpstr>
      <vt:lpstr>60Co and AmBe Calibration Data</vt:lpstr>
      <vt:lpstr>XENON0100 New Results</vt:lpstr>
      <vt:lpstr>PowerPoint Presentation</vt:lpstr>
      <vt:lpstr>XENON0100 New Results</vt:lpstr>
      <vt:lpstr>Unblinding results</vt:lpstr>
      <vt:lpstr>90% CL Limits of SI Cross Section (July, 2012)</vt:lpstr>
      <vt:lpstr>PowerPoint Presentation</vt:lpstr>
      <vt:lpstr>PowerPoint Presentation</vt:lpstr>
      <vt:lpstr>Principle of Double Phase TPC</vt:lpstr>
      <vt:lpstr>SI Cross Section vs. Mass</vt:lpstr>
      <vt:lpstr>KK particles  in Extra Dimensions</vt:lpstr>
      <vt:lpstr>Origin of the Proton Mass</vt:lpstr>
      <vt:lpstr>PowerPoint Presentation</vt:lpstr>
      <vt:lpstr>Origin of Mass in Extra Dimensions</vt:lpstr>
      <vt:lpstr>Mass Spectrum of the first KK level</vt:lpstr>
      <vt:lpstr>Allowed Region of  Minimum Universal Extra Dimensions</vt:lpstr>
      <vt:lpstr>Predicted Cross Section of Kaluza-Klein Dark Matter</vt:lpstr>
      <vt:lpstr>Sensitivity to KK particles</vt:lpstr>
      <vt:lpstr>What is Dark Matter?</vt:lpstr>
      <vt:lpstr>Properties of Axion</vt:lpstr>
      <vt:lpstr>Primakoff Conversion</vt:lpstr>
      <vt:lpstr>ADMX</vt:lpstr>
      <vt:lpstr>CAST at CERN</vt:lpstr>
      <vt:lpstr>Status of Axion Search</vt:lpstr>
      <vt:lpstr>Axion search by XENON using Axio-Electric Effect</vt:lpstr>
      <vt:lpstr>Comparison of Xenon Detector Size</vt:lpstr>
      <vt:lpstr>XENON 1T (G2) at Gran Sasso</vt:lpstr>
      <vt:lpstr>DarkSide 5T (G2) at Gran Sasso</vt:lpstr>
      <vt:lpstr>Roadmap to MAX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1-σ Error of WIMP Mass vs SI Cross Section (10 ton*year Xe and 50 ton*year Ar)</vt:lpstr>
      <vt:lpstr>PowerPoint Presentation</vt:lpstr>
      <vt:lpstr>QUPID (QUartz Photon Intensifying Detector)</vt:lpstr>
      <vt:lpstr>Comparison of Photon Detectors from Hamamatsu</vt:lpstr>
      <vt:lpstr>PowerPoint Presentation</vt:lpstr>
      <vt:lpstr>Full Liquid Xenon System</vt:lpstr>
      <vt:lpstr>Technological Challenges</vt:lpstr>
      <vt:lpstr>Conclusions</vt:lpstr>
      <vt:lpstr>Katsushi’s Speculations in Nov 2011</vt:lpstr>
    </vt:vector>
  </TitlesOfParts>
  <Manager/>
  <Company>Bar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General-Purpose Liquid-Noble-Gas Multi-Detectors for WIMP, DPD and Solar neutrino</dc:title>
  <dc:subject/>
  <dc:creator>Katsushi Arisaka</dc:creator>
  <cp:keywords/>
  <dc:description/>
  <cp:lastModifiedBy>Katsushi Arisaka</cp:lastModifiedBy>
  <cp:revision>1214</cp:revision>
  <cp:lastPrinted>2012-12-06T19:26:39Z</cp:lastPrinted>
  <dcterms:created xsi:type="dcterms:W3CDTF">2010-08-08T19:05:31Z</dcterms:created>
  <dcterms:modified xsi:type="dcterms:W3CDTF">2012-12-07T02:15:36Z</dcterms:modified>
  <cp:category/>
</cp:coreProperties>
</file>