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03"/>
  </p:notesMasterIdLst>
  <p:handoutMasterIdLst>
    <p:handoutMasterId r:id="rId104"/>
  </p:handoutMasterIdLst>
  <p:sldIdLst>
    <p:sldId id="464" r:id="rId3"/>
    <p:sldId id="1238" r:id="rId4"/>
    <p:sldId id="1180" r:id="rId5"/>
    <p:sldId id="536" r:id="rId6"/>
    <p:sldId id="964" r:id="rId7"/>
    <p:sldId id="966" r:id="rId8"/>
    <p:sldId id="967" r:id="rId9"/>
    <p:sldId id="1184" r:id="rId10"/>
    <p:sldId id="538" r:id="rId11"/>
    <p:sldId id="539" r:id="rId12"/>
    <p:sldId id="542" r:id="rId13"/>
    <p:sldId id="543" r:id="rId14"/>
    <p:sldId id="1119" r:id="rId15"/>
    <p:sldId id="1120" r:id="rId16"/>
    <p:sldId id="1125" r:id="rId17"/>
    <p:sldId id="1126" r:id="rId18"/>
    <p:sldId id="1127" r:id="rId19"/>
    <p:sldId id="1128" r:id="rId20"/>
    <p:sldId id="1129" r:id="rId21"/>
    <p:sldId id="1185" r:id="rId22"/>
    <p:sldId id="1186" r:id="rId23"/>
    <p:sldId id="1208" r:id="rId24"/>
    <p:sldId id="1368" r:id="rId25"/>
    <p:sldId id="1369" r:id="rId26"/>
    <p:sldId id="971" r:id="rId27"/>
    <p:sldId id="1209" r:id="rId28"/>
    <p:sldId id="1210" r:id="rId29"/>
    <p:sldId id="1211" r:id="rId30"/>
    <p:sldId id="1212" r:id="rId31"/>
    <p:sldId id="1213" r:id="rId32"/>
    <p:sldId id="551" r:id="rId33"/>
    <p:sldId id="593" r:id="rId34"/>
    <p:sldId id="1329" r:id="rId35"/>
    <p:sldId id="1330" r:id="rId36"/>
    <p:sldId id="861" r:id="rId37"/>
    <p:sldId id="1117" r:id="rId38"/>
    <p:sldId id="1188" r:id="rId39"/>
    <p:sldId id="1331" r:id="rId40"/>
    <p:sldId id="1339" r:id="rId41"/>
    <p:sldId id="1367" r:id="rId42"/>
    <p:sldId id="1340" r:id="rId43"/>
    <p:sldId id="1075" r:id="rId44"/>
    <p:sldId id="557" r:id="rId45"/>
    <p:sldId id="558" r:id="rId46"/>
    <p:sldId id="559" r:id="rId47"/>
    <p:sldId id="560" r:id="rId48"/>
    <p:sldId id="814" r:id="rId49"/>
    <p:sldId id="563" r:id="rId50"/>
    <p:sldId id="564" r:id="rId51"/>
    <p:sldId id="1096" r:id="rId52"/>
    <p:sldId id="1335" r:id="rId53"/>
    <p:sldId id="1336" r:id="rId54"/>
    <p:sldId id="1337" r:id="rId55"/>
    <p:sldId id="1274" r:id="rId56"/>
    <p:sldId id="1341" r:id="rId57"/>
    <p:sldId id="1342" r:id="rId58"/>
    <p:sldId id="1343" r:id="rId59"/>
    <p:sldId id="1278" r:id="rId60"/>
    <p:sldId id="1344" r:id="rId61"/>
    <p:sldId id="1260" r:id="rId62"/>
    <p:sldId id="1265" r:id="rId63"/>
    <p:sldId id="1345" r:id="rId64"/>
    <p:sldId id="1266" r:id="rId65"/>
    <p:sldId id="1267" r:id="rId66"/>
    <p:sldId id="1346" r:id="rId67"/>
    <p:sldId id="1347" r:id="rId68"/>
    <p:sldId id="1219" r:id="rId69"/>
    <p:sldId id="1148" r:id="rId70"/>
    <p:sldId id="1149" r:id="rId71"/>
    <p:sldId id="1242" r:id="rId72"/>
    <p:sldId id="1243" r:id="rId73"/>
    <p:sldId id="1258" r:id="rId74"/>
    <p:sldId id="1366" r:id="rId75"/>
    <p:sldId id="1245" r:id="rId76"/>
    <p:sldId id="1246" r:id="rId77"/>
    <p:sldId id="1247" r:id="rId78"/>
    <p:sldId id="1248" r:id="rId79"/>
    <p:sldId id="1249" r:id="rId80"/>
    <p:sldId id="1250" r:id="rId81"/>
    <p:sldId id="1251" r:id="rId82"/>
    <p:sldId id="1281" r:id="rId83"/>
    <p:sldId id="1283" r:id="rId84"/>
    <p:sldId id="1348" r:id="rId85"/>
    <p:sldId id="1349" r:id="rId86"/>
    <p:sldId id="1351" r:id="rId87"/>
    <p:sldId id="1352" r:id="rId88"/>
    <p:sldId id="1353" r:id="rId89"/>
    <p:sldId id="1354" r:id="rId90"/>
    <p:sldId id="1355" r:id="rId91"/>
    <p:sldId id="1356" r:id="rId92"/>
    <p:sldId id="1358" r:id="rId93"/>
    <p:sldId id="1359" r:id="rId94"/>
    <p:sldId id="1360" r:id="rId95"/>
    <p:sldId id="1361" r:id="rId96"/>
    <p:sldId id="1362" r:id="rId97"/>
    <p:sldId id="1364" r:id="rId98"/>
    <p:sldId id="1365" r:id="rId99"/>
    <p:sldId id="1371" r:id="rId100"/>
    <p:sldId id="1372" r:id="rId101"/>
    <p:sldId id="1370" r:id="rId102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5406EDD-716D-A845-A21F-1F19B0E06769}">
          <p14:sldIdLst>
            <p14:sldId id="464"/>
            <p14:sldId id="1238"/>
            <p14:sldId id="1180"/>
          </p14:sldIdLst>
        </p14:section>
        <p14:section name="Cosmology" id="{8B05AC6A-6737-214E-BD26-89203EDAAE02}">
          <p14:sldIdLst>
            <p14:sldId id="536"/>
            <p14:sldId id="964"/>
            <p14:sldId id="966"/>
            <p14:sldId id="967"/>
            <p14:sldId id="1184"/>
            <p14:sldId id="538"/>
            <p14:sldId id="539"/>
            <p14:sldId id="542"/>
            <p14:sldId id="543"/>
            <p14:sldId id="1119"/>
            <p14:sldId id="1120"/>
            <p14:sldId id="1125"/>
            <p14:sldId id="1126"/>
            <p14:sldId id="1127"/>
            <p14:sldId id="1128"/>
            <p14:sldId id="1129"/>
            <p14:sldId id="1185"/>
            <p14:sldId id="1186"/>
            <p14:sldId id="1208"/>
            <p14:sldId id="1368"/>
            <p14:sldId id="1369"/>
          </p14:sldIdLst>
        </p14:section>
        <p14:section name="LHC" id="{110DC2BB-7773-D244-A840-ED3222391302}">
          <p14:sldIdLst>
            <p14:sldId id="971"/>
            <p14:sldId id="1209"/>
            <p14:sldId id="1210"/>
            <p14:sldId id="1211"/>
            <p14:sldId id="1212"/>
            <p14:sldId id="1213"/>
            <p14:sldId id="551"/>
            <p14:sldId id="593"/>
            <p14:sldId id="1329"/>
            <p14:sldId id="1330"/>
            <p14:sldId id="861"/>
            <p14:sldId id="1117"/>
            <p14:sldId id="1188"/>
            <p14:sldId id="1331"/>
            <p14:sldId id="1339"/>
            <p14:sldId id="1367"/>
            <p14:sldId id="1340"/>
          </p14:sldIdLst>
        </p14:section>
        <p14:section name="Dark Matter and Dark Energy" id="{50E80D69-BCAC-C140-AF30-11D2687BBFF6}">
          <p14:sldIdLst>
            <p14:sldId id="1075"/>
            <p14:sldId id="557"/>
            <p14:sldId id="558"/>
            <p14:sldId id="559"/>
            <p14:sldId id="560"/>
            <p14:sldId id="814"/>
            <p14:sldId id="563"/>
            <p14:sldId id="564"/>
            <p14:sldId id="1096"/>
            <p14:sldId id="1335"/>
            <p14:sldId id="1336"/>
            <p14:sldId id="1337"/>
          </p14:sldIdLst>
        </p14:section>
        <p14:section name="Detection Methods" id="{11D2D7D9-56A5-2341-B0CB-58AD8BCFA1F8}">
          <p14:sldIdLst>
            <p14:sldId id="1274"/>
            <p14:sldId id="1341"/>
            <p14:sldId id="1342"/>
            <p14:sldId id="1343"/>
            <p14:sldId id="1278"/>
            <p14:sldId id="1344"/>
            <p14:sldId id="1260"/>
            <p14:sldId id="1265"/>
            <p14:sldId id="1345"/>
            <p14:sldId id="1266"/>
            <p14:sldId id="1267"/>
            <p14:sldId id="1346"/>
            <p14:sldId id="1347"/>
          </p14:sldIdLst>
        </p14:section>
        <p14:section name="Theory of Dark Matter" id="{A8EF0D86-ADD9-924D-B41F-910EB50E9CBF}">
          <p14:sldIdLst>
            <p14:sldId id="1219"/>
            <p14:sldId id="1148"/>
            <p14:sldId id="1149"/>
            <p14:sldId id="1242"/>
            <p14:sldId id="1243"/>
            <p14:sldId id="1258"/>
            <p14:sldId id="1366"/>
            <p14:sldId id="1245"/>
            <p14:sldId id="1246"/>
            <p14:sldId id="1247"/>
            <p14:sldId id="1248"/>
            <p14:sldId id="1249"/>
            <p14:sldId id="1250"/>
            <p14:sldId id="1251"/>
          </p14:sldIdLst>
        </p14:section>
        <p14:section name="Search for Dark Matter" id="{90FB40C2-5A70-DA4E-A501-2641FE7FD815}">
          <p14:sldIdLst>
            <p14:sldId id="1281"/>
            <p14:sldId id="1283"/>
            <p14:sldId id="1348"/>
            <p14:sldId id="1349"/>
            <p14:sldId id="1351"/>
            <p14:sldId id="1352"/>
            <p14:sldId id="1353"/>
            <p14:sldId id="1354"/>
            <p14:sldId id="1355"/>
            <p14:sldId id="1356"/>
            <p14:sldId id="1358"/>
            <p14:sldId id="1359"/>
            <p14:sldId id="1360"/>
            <p14:sldId id="1361"/>
            <p14:sldId id="1362"/>
          </p14:sldIdLst>
        </p14:section>
        <p14:section name="Summary" id="{4D57BF2D-2452-A649-B6DF-0F98740F48F4}">
          <p14:sldIdLst>
            <p14:sldId id="1364"/>
            <p14:sldId id="1365"/>
            <p14:sldId id="1371"/>
            <p14:sldId id="1372"/>
            <p14:sldId id="13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CFF"/>
    <a:srgbClr val="FF00FF"/>
    <a:srgbClr val="FFFFCC"/>
    <a:srgbClr val="FF0000"/>
    <a:srgbClr val="FFFF00"/>
    <a:srgbClr val="66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563" autoAdjust="0"/>
  </p:normalViewPr>
  <p:slideViewPr>
    <p:cSldViewPr>
      <p:cViewPr varScale="1">
        <p:scale>
          <a:sx n="165" d="100"/>
          <a:sy n="165" d="100"/>
        </p:scale>
        <p:origin x="-640" y="-104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747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notesMaster" Target="notesMasters/notesMaster1.xml"/><Relationship Id="rId104" Type="http://schemas.openxmlformats.org/officeDocument/2006/relationships/handoutMaster" Target="handoutMasters/handout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321172D4-2B09-B34E-92F3-602B29E8A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072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C342DD72-35A8-1948-A281-922FE4564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74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BD5676-08B8-7841-B2DF-523BB7D07EB6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33319A-1F1B-634A-BACC-480A8F214E7A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7E6D19-A393-BC4D-8B83-B89D9CFAB809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A72CDC-3576-BC43-94E7-A82BDCBDBDFC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AD4F05-1D3C-464E-B6B0-A1001C04C590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176965-2FDF-7647-B418-A9045AECD316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21FEDD-3FBC-C04A-A701-45064AA24E2F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A1EDD6-3C6B-304D-B873-2A087CEF52D7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189723-1B1E-8744-8BE3-3B9509E63972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42611B-A2BF-8F47-BA24-1918FFA0A2D2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F55D17-CE39-9442-A217-6468084FE207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ED5367-F8EC-7C49-AAC9-7905C03D79AF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FAA23C-4D9F-C54F-A61E-E91967B5997F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7A5F23-D93A-8C48-AA58-367CCAD3D9C6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697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137" indent="-37470980" defTabSz="966697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7C43EF-414B-B746-B06E-682DC969CAD1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D960375-0913-D647-B700-1F3D3262BD30}" type="slidenum">
              <a:rPr lang="en-US" sz="1300" b="0">
                <a:latin typeface="Times New Roman" charset="0"/>
              </a:rPr>
              <a:pPr eaLnBrk="1" hangingPunct="1"/>
              <a:t>23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326F3-C87B-A244-B933-9916409D7330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0" indent="-285723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2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9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05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62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19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76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32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C35FA0-697A-3F47-B5A6-FB339DEF5A37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7E3A4B-9850-434E-9713-76BF6D8FBC6C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386CC1-3C44-2946-9E1C-B9BBB235649B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65432E-E6C6-894E-A4C6-DFADDF50AACB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FB4A74-EAAC-3046-B86C-ACC40A1E7A90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3A42CF-16F4-4F4B-829E-EE12DF392E38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636C1C-145F-794F-9274-9CEE8D1A5C6E}" type="slidenum">
              <a:rPr lang="en-US" sz="1300">
                <a:latin typeface="Times New Roman" charset="0"/>
              </a:rPr>
              <a:pPr eaLnBrk="1" hangingPunct="1"/>
              <a:t>33</a:t>
            </a:fld>
            <a:endParaRPr lang="en-US" sz="13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1C84FC-7D04-D248-B044-67AF666454F9}" type="slidenum">
              <a:rPr lang="en-US" sz="1300">
                <a:latin typeface="Times New Roman" charset="0"/>
              </a:rPr>
              <a:pPr eaLnBrk="1" hangingPunct="1"/>
              <a:t>34</a:t>
            </a:fld>
            <a:endParaRPr lang="en-US" sz="13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9163" cy="3602037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0CC7C8-5D3C-4E4B-AF63-14A755786A7B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2ADC88-7DC6-1647-9BEC-352CEB9A0701}" type="slidenum">
              <a:rPr lang="en-US" sz="1300">
                <a:latin typeface="Times New Roman" charset="0"/>
              </a:rPr>
              <a:pPr eaLnBrk="1" hangingPunct="1"/>
              <a:t>36</a:t>
            </a:fld>
            <a:endParaRPr lang="en-US" sz="1300">
              <a:latin typeface="Times New Roman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E9F170-31AE-954F-9831-5944BF11FB65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9E921B-4503-7649-968C-A6123E91ABB3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B0E634-20F4-BA41-A401-D8BCF0E5517A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DF4060-10AD-8F42-9A21-A141A36668D1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10C631-E108-AF44-8F5E-ACCB5CE775A9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D6B71A-1D2F-1949-B267-9DC1E0EEBDB9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4524AB-2510-8946-8037-89327E9B06F2}" type="slidenum">
              <a:rPr lang="en-US" sz="1300">
                <a:latin typeface="Times New Roman" charset="0"/>
              </a:rPr>
              <a:pPr eaLnBrk="1" hangingPunct="1"/>
              <a:t>46</a:t>
            </a:fld>
            <a:endParaRPr lang="en-US" sz="1300">
              <a:latin typeface="Times New Roman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A4CF8D-FDD8-9F42-8193-E154356097C9}" type="slidenum">
              <a:rPr lang="en-US" sz="1300">
                <a:latin typeface="Times New Roman" charset="0"/>
              </a:rPr>
              <a:pPr eaLnBrk="1" hangingPunct="1"/>
              <a:t>47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60C07D-5F28-A449-827F-A78E13582E4E}" type="slidenum">
              <a:rPr lang="en-US" sz="1300">
                <a:latin typeface="Times New Roman" charset="0"/>
              </a:rPr>
              <a:pPr eaLnBrk="1" hangingPunct="1"/>
              <a:t>48</a:t>
            </a:fld>
            <a:endParaRPr lang="en-US" sz="1300">
              <a:latin typeface="Times New Roman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A1C530-3BC5-884D-8E7B-7D9F87CDFB35}" type="slidenum">
              <a:rPr lang="en-US" sz="1300">
                <a:latin typeface="Times New Roman" charset="0"/>
              </a:rPr>
              <a:pPr eaLnBrk="1" hangingPunct="1"/>
              <a:t>49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2F03C8-0428-0E48-923F-C56C69DB0F16}" type="slidenum">
              <a:rPr lang="en-US" sz="1300">
                <a:latin typeface="Times New Roman" charset="0"/>
              </a:rPr>
              <a:pPr eaLnBrk="1" hangingPunct="1"/>
              <a:t>50</a:t>
            </a:fld>
            <a:endParaRPr lang="en-US" sz="1300">
              <a:latin typeface="Times New Roman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0" indent="-285723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2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9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05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62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19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76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32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4FF290-3649-B04F-8F26-5874621255E7}" type="slidenum">
              <a:rPr lang="en-US" sz="1300">
                <a:solidFill>
                  <a:prstClr val="black"/>
                </a:solidFill>
                <a:latin typeface="Times New Roman" charset="0"/>
              </a:rPr>
              <a:pPr eaLnBrk="1" hangingPunct="1"/>
              <a:t>51</a:t>
            </a:fld>
            <a:endParaRPr lang="en-US" sz="13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03443-3937-0541-B085-815B8FE98E8E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7A696-F65A-3E42-A78F-A185AB275C8E}" type="slidenum">
              <a:rPr 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21175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76088-33D3-2347-89E6-AF595D8D3990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09" indent="-28569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84" indent="-22855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97" indent="-22855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011" indent="-22855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124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38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52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464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95CB61-C1CF-8241-AFD2-DDA10B53425A}" type="slidenum">
              <a:rPr lang="en-US" sz="1300">
                <a:latin typeface="Times New Roman" charset="0"/>
              </a:rPr>
              <a:pPr eaLnBrk="1" hangingPunct="1"/>
              <a:t>55</a:t>
            </a:fld>
            <a:endParaRPr lang="en-US" sz="130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90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485735-2CAF-CE4D-B53B-D373B56D6381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97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137" indent="-37470980" defTabSz="966697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11DE6D-C052-BA4C-BF6A-D4C5520F24C6}" type="slidenum">
              <a:rPr lang="en-US" sz="1300">
                <a:latin typeface="Times New Roman" charset="0"/>
              </a:rPr>
              <a:pPr eaLnBrk="1" hangingPunct="1"/>
              <a:t>57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0E42C4-F4C7-F64E-9753-BD65EBFA6571}" type="slidenum">
              <a:rPr lang="en-US" sz="1300">
                <a:latin typeface="Times New Roman" charset="0"/>
              </a:rPr>
              <a:pPr eaLnBrk="1" hangingPunct="1"/>
              <a:t>58</a:t>
            </a:fld>
            <a:endParaRPr lang="en-US" sz="130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87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69871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070B0B-81BA-594F-A474-3F7D367BB85D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7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58759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9011E4-31ED-0F42-85BA-A267D12F4D40}" type="slidenum">
              <a:rPr lang="en-US" sz="1300">
                <a:latin typeface="Times New Roman" charset="0"/>
              </a:rPr>
              <a:pPr eaLnBrk="1" hangingPunct="1"/>
              <a:t>63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67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C9CC3B-EF06-7C4D-995C-093D817C1908}" type="slidenum">
              <a:rPr lang="en-US" sz="1300">
                <a:latin typeface="Times New Roman" charset="0"/>
              </a:rPr>
              <a:pPr eaLnBrk="1" hangingPunct="1"/>
              <a:t>68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54CF5D-0935-D142-AE31-4A0A91509FF8}" type="slidenum">
              <a:rPr lang="en-US" sz="1300">
                <a:latin typeface="Times New Roman" charset="0"/>
              </a:rPr>
              <a:pPr eaLnBrk="1" hangingPunct="1"/>
              <a:t>69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74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75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81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376ACD-56B8-4142-A97C-DE999BCA6264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7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58759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B4CD04-9D8A-0643-BBED-304377F140BC}" type="slidenum">
              <a:rPr lang="en-US" sz="1300">
                <a:latin typeface="Times New Roman" charset="0"/>
              </a:rPr>
              <a:pPr eaLnBrk="1" hangingPunct="1"/>
              <a:t>82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193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61934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16B04C-8D8D-AE48-A609-00419744D279}" type="slidenum">
              <a:rPr lang="en-US" sz="1300">
                <a:latin typeface="Times New Roman" charset="0"/>
              </a:rPr>
              <a:pPr eaLnBrk="1" hangingPunct="1"/>
              <a:t>91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58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5558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C8552C-69D0-B241-9CB5-8E3530F130D0}" type="slidenum">
              <a:rPr lang="en-US" sz="1300">
                <a:solidFill>
                  <a:srgbClr val="000000"/>
                </a:solidFill>
              </a:rPr>
              <a:pPr eaLnBrk="1" hangingPunct="1"/>
              <a:t>92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D960375-0913-D647-B700-1F3D3262BD30}" type="slidenum">
              <a:rPr lang="en-US" sz="1300" b="0">
                <a:latin typeface="Times New Roman" charset="0"/>
              </a:rPr>
              <a:pPr eaLnBrk="1" hangingPunct="1"/>
              <a:t>98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99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ED5367-F8EC-7C49-AAC9-7905C03D79AF}" type="slidenum">
              <a:rPr lang="en-US" sz="1300">
                <a:latin typeface="Times New Roman" charset="0"/>
              </a:rPr>
              <a:pPr eaLnBrk="1" hangingPunct="1"/>
              <a:t>100</a:t>
            </a:fld>
            <a:endParaRPr lang="en-US" sz="130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2A8B81-50FF-204F-AA1A-5AE86BF71ACB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0D366B-EDC7-404F-95B8-5766AFA5EB24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B5F3F9-7AA4-7C4C-9DD8-56365991202D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F9490-00E5-6E4C-852C-D16EFA33E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1205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D45EA-F91C-764A-86E4-4444DF14F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0720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55ED1-EB2E-1849-AEF2-2AAEFC0CB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8550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C808C-087E-4640-9BA1-002BB1ADB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2588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ACCF-0A8A-8245-B36F-3E0017DE3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958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2C2AB-4C29-6843-8BC6-E3DFB5431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995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73" y="414497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6793" indent="0" algn="ctr">
              <a:buNone/>
              <a:defRPr/>
            </a:lvl2pPr>
            <a:lvl3pPr marL="913586" indent="0" algn="ctr">
              <a:buNone/>
              <a:defRPr/>
            </a:lvl3pPr>
            <a:lvl4pPr marL="1370377" indent="0" algn="ctr">
              <a:buNone/>
              <a:defRPr/>
            </a:lvl4pPr>
            <a:lvl5pPr marL="1827172" indent="0" algn="ctr">
              <a:buNone/>
              <a:defRPr/>
            </a:lvl5pPr>
            <a:lvl6pPr marL="2283965" indent="0" algn="ctr">
              <a:buNone/>
              <a:defRPr/>
            </a:lvl6pPr>
            <a:lvl7pPr marL="2740756" indent="0" algn="ctr">
              <a:buNone/>
              <a:defRPr/>
            </a:lvl7pPr>
            <a:lvl8pPr marL="3197549" indent="0" algn="ctr">
              <a:buNone/>
              <a:defRPr/>
            </a:lvl8pPr>
            <a:lvl9pPr marL="36543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031E1-95F3-E84D-877B-C2D8267480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2352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aseline="0">
                <a:solidFill>
                  <a:srgbClr val="0070C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C264C-8C53-6242-8D04-0D618C7347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9251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3" indent="0">
              <a:buNone/>
              <a:defRPr sz="1800"/>
            </a:lvl2pPr>
            <a:lvl3pPr marL="913586" indent="0">
              <a:buNone/>
              <a:defRPr sz="1600"/>
            </a:lvl3pPr>
            <a:lvl4pPr marL="1370377" indent="0">
              <a:buNone/>
              <a:defRPr sz="1400"/>
            </a:lvl4pPr>
            <a:lvl5pPr marL="1827172" indent="0">
              <a:buNone/>
              <a:defRPr sz="1400"/>
            </a:lvl5pPr>
            <a:lvl6pPr marL="2283965" indent="0">
              <a:buNone/>
              <a:defRPr sz="1400"/>
            </a:lvl6pPr>
            <a:lvl7pPr marL="2740756" indent="0">
              <a:buNone/>
              <a:defRPr sz="1400"/>
            </a:lvl7pPr>
            <a:lvl8pPr marL="3197549" indent="0">
              <a:buNone/>
              <a:defRPr sz="1400"/>
            </a:lvl8pPr>
            <a:lvl9pPr marL="36543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DCA9C-30C7-A443-9397-C440271703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0714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3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BC4A1-B778-BC45-8FF4-09948696A4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247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4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2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10" y="163672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10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EC763-EC3F-8E45-8DB4-E0B2961F9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2774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D30CA-6850-C342-A950-BBFBB46C2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1044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7BAE4-27AC-F04B-8F03-515141F5F0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82761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7E845-A38E-8245-846D-4585EF292F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3504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5" y="290524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35" y="153036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87430-0AEE-0144-A690-CD7236BAB4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01595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6793" indent="0">
              <a:buNone/>
              <a:defRPr sz="2700"/>
            </a:lvl2pPr>
            <a:lvl3pPr marL="913586" indent="0">
              <a:buNone/>
              <a:defRPr sz="2400"/>
            </a:lvl3pPr>
            <a:lvl4pPr marL="1370377" indent="0">
              <a:buNone/>
              <a:defRPr sz="2000"/>
            </a:lvl4pPr>
            <a:lvl5pPr marL="1827172" indent="0">
              <a:buNone/>
              <a:defRPr sz="2000"/>
            </a:lvl5pPr>
            <a:lvl6pPr marL="2283965" indent="0">
              <a:buNone/>
              <a:defRPr sz="2000"/>
            </a:lvl6pPr>
            <a:lvl7pPr marL="2740756" indent="0">
              <a:buNone/>
              <a:defRPr sz="2000"/>
            </a:lvl7pPr>
            <a:lvl8pPr marL="3197549" indent="0">
              <a:buNone/>
              <a:defRPr sz="2000"/>
            </a:lvl8pPr>
            <a:lvl9pPr marL="365434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34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A1AF1-7D8D-F741-96E5-92770C7274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52267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3E5AD-B741-B940-9A72-69057A0A27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4753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1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2804A-351B-E74A-A0F1-0B8BF56D05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9568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310E0-1884-FF4E-85BF-4BC2D4D23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38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325120"/>
            <a:ext cx="816102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090" y="1813561"/>
            <a:ext cx="4000500" cy="47938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80610" y="1813561"/>
            <a:ext cx="4000500" cy="4793826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Feng </a:t>
            </a:r>
            <a:fld id="{ECC4A7FD-6C78-834D-85AF-8411151BD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809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D3D467DE-AB13-0D4F-9F2F-87E416F363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3532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221FB-1EB4-CF40-A2A5-095177E7C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4237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7D1CB-4637-5149-A92F-5F9DBD1A7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6223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EF904-2DD9-D244-AF14-E7A036288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540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DB42D-4E03-3349-8BEB-C48D6CE4B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7784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6699-0B08-6441-9F9F-B8BCFDFD3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5978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750D9-1508-D948-902F-36FEC6F57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421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964EB-E120-3243-B6A7-D1CE0F899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3672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  <a:cs typeface="Arial" charset="0"/>
              </a:defRPr>
            </a:lvl1pPr>
          </a:lstStyle>
          <a:p>
            <a:pPr>
              <a:defRPr/>
            </a:pPr>
            <a:fld id="{761C5146-E1A5-6543-931D-327E1C152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32946A"/>
                </a:solidFill>
              </a:defRPr>
            </a:lvl1pPr>
          </a:lstStyle>
          <a:p>
            <a:r>
              <a:rPr lang="en-US" smtClean="0">
                <a:cs typeface="Arial" charset="0"/>
              </a:rPr>
              <a:t>1/9/2013</a:t>
            </a:r>
            <a:endParaRPr lang="en-US"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32946A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32946A"/>
                </a:solidFill>
              </a:defRPr>
            </a:lvl1pPr>
          </a:lstStyle>
          <a:p>
            <a:fld id="{24984BA3-0FAA-9C45-86F3-9897ED252715}" type="slidenum">
              <a:rPr lang="en-US" smtClean="0">
                <a:cs typeface="Arial" charset="0"/>
              </a:rPr>
              <a:pPr/>
              <a:t>‹#›</a:t>
            </a:fld>
            <a:endParaRPr lang="en-US">
              <a:cs typeface="Arial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solidFill>
                <a:srgbClr val="32946A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0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xmlns:p14="http://schemas.microsoft.com/office/powerpoint/2010/main"/>
  <p:hf hdr="0"/>
  <p:txStyles>
    <p:titleStyle>
      <a:lvl1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6793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3586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0377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7172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5600" indent="-355600" algn="l" defTabSz="96202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chemeClr val="accent6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81050" indent="-3000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3325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32946A"/>
          </a:solidFill>
          <a:latin typeface="+mn-lt"/>
          <a:ea typeface="ＭＳ Ｐゴシック" pitchFamily="-112" charset="-128"/>
        </a:defRPr>
      </a:lvl3pPr>
      <a:lvl4pPr marL="1689100" indent="-241300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0113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29730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6523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3316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0108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7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65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9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4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hyperlink" Target="http://arxiv.org/abs/1106.2529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://arxiv.org/abs/hep-ph/0205314v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3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0575B7-7FC1-7B47-85B4-826062D2255E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0" y="3641725"/>
            <a:ext cx="6705600" cy="70167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Katsushi Arisaka</a:t>
            </a:r>
          </a:p>
        </p:txBody>
      </p:sp>
      <p:sp>
        <p:nvSpPr>
          <p:cNvPr id="2990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42875" y="723900"/>
            <a:ext cx="9296400" cy="1736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sz="5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Origin of the Universe, </a:t>
            </a:r>
            <a:br>
              <a:rPr lang="en-US" altLang="ja-JP" sz="5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</a:br>
            <a:r>
              <a:rPr lang="en-US" altLang="ja-JP" sz="5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Particles and Structure</a:t>
            </a:r>
            <a:endParaRPr lang="en-US" sz="540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MS Gothic" charset="0"/>
            </a:endParaRPr>
          </a:p>
        </p:txBody>
      </p:sp>
      <p:sp>
        <p:nvSpPr>
          <p:cNvPr id="18438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Rectangle 17"/>
          <p:cNvSpPr>
            <a:spLocks noChangeArrowheads="1"/>
          </p:cNvSpPr>
          <p:nvPr/>
        </p:nvSpPr>
        <p:spPr bwMode="auto">
          <a:xfrm>
            <a:off x="1752600" y="5029200"/>
            <a:ext cx="665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5344" tIns="47672" rIns="95344" bIns="47672">
            <a:spAutoFit/>
          </a:bodyPr>
          <a:lstStyle/>
          <a:p>
            <a:pPr algn="ctr" defTabSz="954088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4088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4088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algn="ctr" defTabSz="954088" eaLnBrk="0" hangingPunct="0"/>
            <a:r>
              <a:rPr lang="en-US" altLang="ja-JP" sz="250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6744D6-5898-CB40-B37F-D56BC883F549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Temperature of Universe</a:t>
            </a:r>
          </a:p>
        </p:txBody>
      </p:sp>
      <p:sp>
        <p:nvSpPr>
          <p:cNvPr id="47109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Line 4"/>
          <p:cNvSpPr>
            <a:spLocks noChangeShapeType="1"/>
          </p:cNvSpPr>
          <p:nvPr/>
        </p:nvSpPr>
        <p:spPr bwMode="auto">
          <a:xfrm rot="-5400000" flipH="1" flipV="1">
            <a:off x="-255588" y="4033838"/>
            <a:ext cx="4518025" cy="635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8450263" y="64039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Size</a:t>
            </a:r>
          </a:p>
        </p:txBody>
      </p:sp>
      <p:sp>
        <p:nvSpPr>
          <p:cNvPr id="47112" name="Text Box 6"/>
          <p:cNvSpPr txBox="1">
            <a:spLocks noChangeArrowheads="1"/>
          </p:cNvSpPr>
          <p:nvPr/>
        </p:nvSpPr>
        <p:spPr bwMode="auto">
          <a:xfrm>
            <a:off x="414338" y="1046163"/>
            <a:ext cx="2341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Temperature</a:t>
            </a:r>
          </a:p>
        </p:txBody>
      </p:sp>
      <p:sp>
        <p:nvSpPr>
          <p:cNvPr id="47113" name="Text Box 7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47114" name="Text Box 8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  <p:sp>
        <p:nvSpPr>
          <p:cNvPr id="47115" name="Freeform 9"/>
          <p:cNvSpPr>
            <a:spLocks/>
          </p:cNvSpPr>
          <p:nvPr/>
        </p:nvSpPr>
        <p:spPr bwMode="auto">
          <a:xfrm>
            <a:off x="2309813" y="1962150"/>
            <a:ext cx="5986462" cy="4071938"/>
          </a:xfrm>
          <a:custGeom>
            <a:avLst/>
            <a:gdLst>
              <a:gd name="T0" fmla="*/ 0 w 3005"/>
              <a:gd name="T1" fmla="*/ 0 h 2393"/>
              <a:gd name="T2" fmla="*/ 2147483647 w 3005"/>
              <a:gd name="T3" fmla="*/ 2147483647 h 2393"/>
              <a:gd name="T4" fmla="*/ 2147483647 w 3005"/>
              <a:gd name="T5" fmla="*/ 2147483647 h 2393"/>
              <a:gd name="T6" fmla="*/ 2147483647 w 3005"/>
              <a:gd name="T7" fmla="*/ 2147483647 h 2393"/>
              <a:gd name="T8" fmla="*/ 2147483647 w 3005"/>
              <a:gd name="T9" fmla="*/ 2147483647 h 2393"/>
              <a:gd name="T10" fmla="*/ 2147483647 w 3005"/>
              <a:gd name="T11" fmla="*/ 2147483647 h 2393"/>
              <a:gd name="T12" fmla="*/ 2147483647 w 3005"/>
              <a:gd name="T13" fmla="*/ 2147483647 h 23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5"/>
              <a:gd name="T22" fmla="*/ 0 h 2393"/>
              <a:gd name="T23" fmla="*/ 3005 w 3005"/>
              <a:gd name="T24" fmla="*/ 2393 h 23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5" h="2393">
                <a:moveTo>
                  <a:pt x="0" y="0"/>
                </a:moveTo>
                <a:cubicBezTo>
                  <a:pt x="34" y="217"/>
                  <a:pt x="69" y="435"/>
                  <a:pt x="161" y="653"/>
                </a:cubicBezTo>
                <a:cubicBezTo>
                  <a:pt x="253" y="871"/>
                  <a:pt x="379" y="1107"/>
                  <a:pt x="552" y="1306"/>
                </a:cubicBezTo>
                <a:cubicBezTo>
                  <a:pt x="725" y="1505"/>
                  <a:pt x="980" y="1708"/>
                  <a:pt x="1200" y="1846"/>
                </a:cubicBezTo>
                <a:cubicBezTo>
                  <a:pt x="1420" y="1984"/>
                  <a:pt x="1657" y="2054"/>
                  <a:pt x="1871" y="2131"/>
                </a:cubicBezTo>
                <a:cubicBezTo>
                  <a:pt x="2085" y="2208"/>
                  <a:pt x="2293" y="2265"/>
                  <a:pt x="2482" y="2309"/>
                </a:cubicBezTo>
                <a:cubicBezTo>
                  <a:pt x="2671" y="2353"/>
                  <a:pt x="2838" y="2373"/>
                  <a:pt x="3005" y="239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Text Box 10"/>
          <p:cNvSpPr txBox="1">
            <a:spLocks noChangeArrowheads="1"/>
          </p:cNvSpPr>
          <p:nvPr/>
        </p:nvSpPr>
        <p:spPr bwMode="auto">
          <a:xfrm>
            <a:off x="2732088" y="2533650"/>
            <a:ext cx="324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Temperature = 1/Size</a:t>
            </a:r>
          </a:p>
        </p:txBody>
      </p:sp>
      <p:sp>
        <p:nvSpPr>
          <p:cNvPr id="47117" name="Text Box 11"/>
          <p:cNvSpPr txBox="1">
            <a:spLocks noChangeArrowheads="1"/>
          </p:cNvSpPr>
          <p:nvPr/>
        </p:nvSpPr>
        <p:spPr bwMode="auto">
          <a:xfrm>
            <a:off x="1174750" y="5597525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2.7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  <a:r>
              <a:rPr lang="en-US" sz="20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47118" name="Line 12"/>
          <p:cNvSpPr>
            <a:spLocks noChangeShapeType="1"/>
          </p:cNvSpPr>
          <p:nvPr/>
        </p:nvSpPr>
        <p:spPr bwMode="auto">
          <a:xfrm>
            <a:off x="2028825" y="5784850"/>
            <a:ext cx="4735513" cy="55563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Line 13"/>
          <p:cNvSpPr>
            <a:spLocks noChangeShapeType="1"/>
          </p:cNvSpPr>
          <p:nvPr/>
        </p:nvSpPr>
        <p:spPr bwMode="auto">
          <a:xfrm>
            <a:off x="6778625" y="5522913"/>
            <a:ext cx="0" cy="698500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99B06-1EC9-A94A-A8AA-673289F0DC0A}" type="slidenum">
              <a:rPr lang="en-US" sz="1500">
                <a:solidFill>
                  <a:srgbClr val="0000FF"/>
                </a:solidFill>
              </a:rPr>
              <a:pPr eaLnBrk="1" hangingPunct="1"/>
              <a:t>100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916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Part I : Particle </a:t>
            </a:r>
            <a:r>
              <a:rPr lang="en-US" sz="2800" u="sng" dirty="0">
                <a:latin typeface="Arial Narrow" charset="0"/>
                <a:ea typeface="ＭＳ Ｐゴシック" charset="0"/>
                <a:cs typeface="ＭＳ Ｐゴシック" charset="0"/>
              </a:rPr>
              <a:t>Physics &amp; </a:t>
            </a: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Cosmology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		~50 min.</a:t>
            </a:r>
            <a:endParaRPr lang="en-US" sz="2800" u="sng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Introduction </a:t>
            </a:r>
            <a:r>
              <a:rPr lang="en-US" sz="2400" dirty="0">
                <a:latin typeface="Arial Narrow" charset="0"/>
                <a:ea typeface="ＭＳ Ｐゴシック" charset="0"/>
              </a:rPr>
              <a:t>to Cosmology:	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Universe</a:t>
            </a: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</a:rPr>
              <a:t>CMS at CERN:			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Particles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Detection </a:t>
            </a:r>
            <a:r>
              <a:rPr lang="en-US" sz="2400" dirty="0">
                <a:latin typeface="Arial Narrow" charset="0"/>
                <a:ea typeface="ＭＳ Ｐゴシック" charset="0"/>
              </a:rPr>
              <a:t>of Dark Matter:	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	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of Structure in Universe</a:t>
            </a:r>
            <a:endParaRPr lang="en-US" sz="1200" dirty="0">
              <a:latin typeface="Arial Narrow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Lab Tour		</a:t>
            </a:r>
            <a:r>
              <a:rPr lang="en-US" sz="2800" dirty="0" smtClean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			~15 min.</a:t>
            </a:r>
            <a:endParaRPr lang="en-US" sz="3200" dirty="0" smtClean="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Part II : Bio-imaging and </a:t>
            </a:r>
            <a:r>
              <a:rPr lang="en-US" sz="2800" u="sng" dirty="0" err="1" smtClean="0">
                <a:latin typeface="Arial Narrow" charset="0"/>
                <a:ea typeface="ＭＳ Ｐゴシック" charset="0"/>
                <a:cs typeface="ＭＳ Ｐゴシック" charset="0"/>
              </a:rPr>
              <a:t>Neuro</a:t>
            </a: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-physics</a:t>
            </a:r>
            <a:r>
              <a:rPr lang="en-US" sz="2800" dirty="0">
                <a:latin typeface="Arial Narrow" charset="0"/>
                <a:ea typeface="ＭＳ Ｐゴシック" charset="0"/>
                <a:cs typeface="ＭＳ Ｐゴシック" charset="0"/>
              </a:rPr>
              <a:t>	~50 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min.</a:t>
            </a:r>
            <a:endParaRPr lang="en-US" sz="2800" u="sng" dirty="0" smtClean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Introduction to High-speed Bio-imaging</a:t>
            </a:r>
            <a:endParaRPr lang="en-US" sz="2400" dirty="0" smtClean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Single </a:t>
            </a:r>
            <a:r>
              <a:rPr lang="en-US" sz="2400" dirty="0">
                <a:latin typeface="Arial Narrow" charset="0"/>
                <a:ea typeface="ＭＳ Ｐゴシック" charset="0"/>
              </a:rPr>
              <a:t>Molecule:		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	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of 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Life</a:t>
            </a:r>
            <a:endParaRPr lang="en-US" sz="2400" dirty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err="1" smtClean="0">
                <a:latin typeface="Arial Narrow" charset="0"/>
                <a:ea typeface="ＭＳ Ｐゴシック" charset="0"/>
              </a:rPr>
              <a:t>Neurophysics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:</a:t>
            </a:r>
            <a:r>
              <a:rPr lang="en-US" sz="2400" dirty="0">
                <a:latin typeface="Arial Narrow" charset="0"/>
                <a:ea typeface="ＭＳ Ｐゴシック" charset="0"/>
              </a:rPr>
              <a:t>			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2732641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0E10E2-6A18-5C47-AE94-18AC665501FC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3252" name="Picture 2" descr="96-1037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0" y="0"/>
            <a:ext cx="9677400" cy="737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Fermi Lab near Chicago</a:t>
            </a:r>
          </a:p>
        </p:txBody>
      </p:sp>
      <p:sp>
        <p:nvSpPr>
          <p:cNvPr id="53254" name="Rectangle 4"/>
          <p:cNvSpPr>
            <a:spLocks noChangeArrowheads="1"/>
          </p:cNvSpPr>
          <p:nvPr/>
        </p:nvSpPr>
        <p:spPr bwMode="auto">
          <a:xfrm>
            <a:off x="4295775" y="4768850"/>
            <a:ext cx="3687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6km Circumference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1+1=2 TeV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6629400"/>
            <a:ext cx="304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/>
          <a:p>
            <a:pPr defTabSz="965200">
              <a:lnSpc>
                <a:spcPct val="80000"/>
              </a:lnSpc>
            </a:pPr>
            <a:r>
              <a:rPr lang="en-US" b="1">
                <a:solidFill>
                  <a:srgbClr val="FF00FF"/>
                </a:solidFill>
                <a:latin typeface="Tahoma" charset="0"/>
              </a:rPr>
              <a:t> p  + p</a:t>
            </a:r>
            <a:r>
              <a:rPr lang="en-US" b="1" baseline="30000">
                <a:solidFill>
                  <a:srgbClr val="FF00FF"/>
                </a:solidFill>
                <a:latin typeface="Tahoma" charset="0"/>
              </a:rPr>
              <a:t>-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13CF78-645E-8147-A04A-19B042F1F6E5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665163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  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(~1970)</a:t>
            </a:r>
          </a:p>
        </p:txBody>
      </p:sp>
      <p:pic>
        <p:nvPicPr>
          <p:cNvPr id="5530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2801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B2A20D-ADE9-8847-96DB-A4724A4F07EC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</a:p>
        </p:txBody>
      </p:sp>
      <p:pic>
        <p:nvPicPr>
          <p:cNvPr id="57349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2362200" y="1914525"/>
            <a:ext cx="4648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4"/>
          <p:cNvSpPr txBox="1">
            <a:spLocks noChangeArrowheads="1"/>
          </p:cNvSpPr>
          <p:nvPr/>
        </p:nvSpPr>
        <p:spPr bwMode="auto">
          <a:xfrm>
            <a:off x="1219200" y="1228725"/>
            <a:ext cx="1054045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Charge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+2/3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-1/3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-1</a:t>
            </a:r>
          </a:p>
        </p:txBody>
      </p:sp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3500438" y="1127125"/>
            <a:ext cx="3097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+mn-lt"/>
              </a:rPr>
              <a:t>Fermion	    </a:t>
            </a:r>
            <a:r>
              <a:rPr lang="en-US" b="1">
                <a:solidFill>
                  <a:srgbClr val="008000"/>
                </a:solidFill>
                <a:latin typeface="+mn-lt"/>
              </a:rPr>
              <a:t>Boson</a:t>
            </a:r>
          </a:p>
        </p:txBody>
      </p:sp>
      <p:sp>
        <p:nvSpPr>
          <p:cNvPr id="57352" name="Text Box 6"/>
          <p:cNvSpPr txBox="1">
            <a:spLocks noChangeArrowheads="1"/>
          </p:cNvSpPr>
          <p:nvPr/>
        </p:nvSpPr>
        <p:spPr bwMode="auto">
          <a:xfrm>
            <a:off x="7162800" y="1219200"/>
            <a:ext cx="1054045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Charge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  <a:sym typeface="Symbol" charset="0"/>
              </a:rPr>
              <a:t></a:t>
            </a:r>
            <a:r>
              <a:rPr lang="en-US" b="1">
                <a:solidFill>
                  <a:srgbClr val="0000FF"/>
                </a:solidFill>
                <a:latin typeface="+mn-lt"/>
              </a:rPr>
              <a:t>1</a:t>
            </a:r>
          </a:p>
        </p:txBody>
      </p:sp>
      <p:sp>
        <p:nvSpPr>
          <p:cNvPr id="57353" name="Rectangle 7"/>
          <p:cNvSpPr>
            <a:spLocks noChangeArrowheads="1"/>
          </p:cNvSpPr>
          <p:nvPr/>
        </p:nvSpPr>
        <p:spPr bwMode="auto">
          <a:xfrm>
            <a:off x="6400800" y="6172200"/>
            <a:ext cx="2916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+mn-lt"/>
              </a:rPr>
              <a:t>+ Anti-particles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93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E5F3D3-4140-534D-A722-9644478C33A2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 and Forces</a:t>
            </a:r>
          </a:p>
        </p:txBody>
      </p:sp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70497"/>
          <a:stretch>
            <a:fillRect/>
          </a:stretch>
        </p:blipFill>
        <p:spPr bwMode="auto">
          <a:xfrm>
            <a:off x="1295400" y="762000"/>
            <a:ext cx="2809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421"/>
          <a:stretch>
            <a:fillRect/>
          </a:stretch>
        </p:blipFill>
        <p:spPr bwMode="auto">
          <a:xfrm>
            <a:off x="5181600" y="762000"/>
            <a:ext cx="28559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1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B4FA0E-6FD5-5C4B-898A-2E84DC08D4E1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32</a:t>
            </a:r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>
              <a:solidFill>
                <a:srgbClr val="FF00FF"/>
              </a:solidFill>
            </a:endParaRPr>
          </a:p>
          <a:p>
            <a:pPr eaLnBrk="1" hangingPunct="1"/>
            <a:r>
              <a:rPr lang="en-US">
                <a:solidFill>
                  <a:srgbClr val="FF00FF"/>
                </a:solidFill>
              </a:rPr>
              <a:t>??</a:t>
            </a:r>
          </a:p>
        </p:txBody>
      </p:sp>
      <p:sp>
        <p:nvSpPr>
          <p:cNvPr id="61448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29</a:t>
            </a:r>
          </a:p>
        </p:txBody>
      </p:sp>
      <p:sp>
        <p:nvSpPr>
          <p:cNvPr id="61449" name="Rectangle 7"/>
          <p:cNvSpPr>
            <a:spLocks noChangeArrowheads="1"/>
          </p:cNvSpPr>
          <p:nvPr/>
        </p:nvSpPr>
        <p:spPr bwMode="auto">
          <a:xfrm>
            <a:off x="2971800" y="990600"/>
            <a:ext cx="6400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50" name="Text Box 8"/>
          <p:cNvSpPr txBox="1">
            <a:spLocks noChangeArrowheads="1"/>
          </p:cNvSpPr>
          <p:nvPr/>
        </p:nvSpPr>
        <p:spPr bwMode="auto">
          <a:xfrm>
            <a:off x="2895600" y="2133600"/>
            <a:ext cx="21336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+mn-lt"/>
              </a:rPr>
              <a:t>Electro-Weak Unification</a:t>
            </a:r>
          </a:p>
        </p:txBody>
      </p:sp>
      <p:sp>
        <p:nvSpPr>
          <p:cNvPr id="61451" name="Text Box 9"/>
          <p:cNvSpPr txBox="1">
            <a:spLocks noChangeArrowheads="1"/>
          </p:cNvSpPr>
          <p:nvPr/>
        </p:nvSpPr>
        <p:spPr bwMode="auto">
          <a:xfrm>
            <a:off x="2057400" y="5562600"/>
            <a:ext cx="1018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100 GeV</a:t>
            </a:r>
          </a:p>
        </p:txBody>
      </p:sp>
      <p:sp>
        <p:nvSpPr>
          <p:cNvPr id="61452" name="Text Box 10"/>
          <p:cNvSpPr txBox="1">
            <a:spLocks noChangeArrowheads="1"/>
          </p:cNvSpPr>
          <p:nvPr/>
        </p:nvSpPr>
        <p:spPr bwMode="auto">
          <a:xfrm>
            <a:off x="5715000" y="5562600"/>
            <a:ext cx="105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  <p:sp>
        <p:nvSpPr>
          <p:cNvPr id="61453" name="Text Box 11"/>
          <p:cNvSpPr txBox="1">
            <a:spLocks noChangeArrowheads="1"/>
          </p:cNvSpPr>
          <p:nvPr/>
        </p:nvSpPr>
        <p:spPr bwMode="auto">
          <a:xfrm>
            <a:off x="7620000" y="5562600"/>
            <a:ext cx="105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5DA885-BE06-7741-BD3A-1FFE4B08A20F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32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29</a:t>
            </a:r>
          </a:p>
        </p:txBody>
      </p:sp>
      <p:pic>
        <p:nvPicPr>
          <p:cNvPr id="6349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1905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2057400" y="5562600"/>
            <a:ext cx="1018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100 GeV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5715000" y="5562600"/>
            <a:ext cx="105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7620000" y="5562600"/>
            <a:ext cx="105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32</a:t>
            </a:r>
          </a:p>
        </p:txBody>
      </p:sp>
      <p:sp>
        <p:nvSpPr>
          <p:cNvPr id="63502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55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4F3D00-6F5C-2041-8056-A48B6434FD68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41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32</a:t>
            </a:r>
          </a:p>
        </p:txBody>
      </p:sp>
      <p:sp>
        <p:nvSpPr>
          <p:cNvPr id="65543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8309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>
              <a:solidFill>
                <a:srgbClr val="FF00FF"/>
              </a:solidFill>
              <a:latin typeface="+mn-lt"/>
            </a:endParaRPr>
          </a:p>
          <a:p>
            <a:pPr eaLnBrk="1" hangingPunct="1"/>
            <a:r>
              <a:rPr lang="en-US" b="1">
                <a:solidFill>
                  <a:srgbClr val="FF00FF"/>
                </a:solidFill>
                <a:latin typeface="+mn-lt"/>
              </a:rPr>
              <a:t>Planck Epoch</a:t>
            </a:r>
          </a:p>
        </p:txBody>
      </p:sp>
      <p:sp>
        <p:nvSpPr>
          <p:cNvPr id="6554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29</a:t>
            </a:r>
          </a:p>
        </p:txBody>
      </p:sp>
      <p:sp>
        <p:nvSpPr>
          <p:cNvPr id="65545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01821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100 GeV</a:t>
            </a:r>
          </a:p>
        </p:txBody>
      </p:sp>
      <p:sp>
        <p:nvSpPr>
          <p:cNvPr id="65546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05668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  <p:sp>
        <p:nvSpPr>
          <p:cNvPr id="65547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05668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75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9823C0-5945-704D-8F73-D164368E19FE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96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F1A162-C163-814A-92D9-752AD65E989C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9637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7637" name="Text Box 5"/>
          <p:cNvSpPr txBox="1">
            <a:spLocks noChangeArrowheads="1"/>
          </p:cNvSpPr>
          <p:nvPr/>
        </p:nvSpPr>
        <p:spPr bwMode="auto">
          <a:xfrm>
            <a:off x="4114800" y="5427663"/>
            <a:ext cx="53673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Lorentz Invariance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Local Gauge Invariance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76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99B06-1EC9-A94A-A8AA-673289F0DC0A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916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Part I : Particle </a:t>
            </a:r>
            <a:r>
              <a:rPr lang="en-US" sz="2800" u="sng" dirty="0">
                <a:latin typeface="Arial Narrow" charset="0"/>
                <a:ea typeface="ＭＳ Ｐゴシック" charset="0"/>
                <a:cs typeface="ＭＳ Ｐゴシック" charset="0"/>
              </a:rPr>
              <a:t>Physics &amp; </a:t>
            </a: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Cosmology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		~50 min.</a:t>
            </a:r>
            <a:endParaRPr lang="en-US" sz="2800" u="sng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Introduction </a:t>
            </a:r>
            <a:r>
              <a:rPr lang="en-US" sz="2400" dirty="0">
                <a:latin typeface="Arial Narrow" charset="0"/>
                <a:ea typeface="ＭＳ Ｐゴシック" charset="0"/>
              </a:rPr>
              <a:t>to Cosmology:	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Universe</a:t>
            </a: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</a:rPr>
              <a:t>CMS at CERN:			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Particles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Detection </a:t>
            </a:r>
            <a:r>
              <a:rPr lang="en-US" sz="2400" dirty="0">
                <a:latin typeface="Arial Narrow" charset="0"/>
                <a:ea typeface="ＭＳ Ｐゴシック" charset="0"/>
              </a:rPr>
              <a:t>of Dark Matter:	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	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of Structure in Universe</a:t>
            </a:r>
            <a:endParaRPr lang="en-US" sz="1200" dirty="0">
              <a:latin typeface="Arial Narrow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Lab Tour		</a:t>
            </a:r>
            <a:r>
              <a:rPr lang="en-US" sz="2800" dirty="0" smtClean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			~15 min.</a:t>
            </a:r>
            <a:endParaRPr lang="en-US" sz="3200" dirty="0" smtClean="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Part II : Bio-imaging and </a:t>
            </a:r>
            <a:r>
              <a:rPr lang="en-US" sz="2800" u="sng" dirty="0" err="1" smtClean="0">
                <a:latin typeface="Arial Narrow" charset="0"/>
                <a:ea typeface="ＭＳ Ｐゴシック" charset="0"/>
                <a:cs typeface="ＭＳ Ｐゴシック" charset="0"/>
              </a:rPr>
              <a:t>Neuro</a:t>
            </a: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-physics</a:t>
            </a:r>
            <a:r>
              <a:rPr lang="en-US" sz="2800" dirty="0">
                <a:latin typeface="Arial Narrow" charset="0"/>
                <a:ea typeface="ＭＳ Ｐゴシック" charset="0"/>
                <a:cs typeface="ＭＳ Ｐゴシック" charset="0"/>
              </a:rPr>
              <a:t>	~50 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min.</a:t>
            </a:r>
            <a:endParaRPr lang="en-US" sz="2800" u="sng" dirty="0" smtClean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Introduction to High-speed Bio-imaging</a:t>
            </a:r>
            <a:endParaRPr lang="en-US" sz="2400" dirty="0" smtClean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Single </a:t>
            </a:r>
            <a:r>
              <a:rPr lang="en-US" sz="2400" dirty="0">
                <a:latin typeface="Arial Narrow" charset="0"/>
                <a:ea typeface="ＭＳ Ｐゴシック" charset="0"/>
              </a:rPr>
              <a:t>Molecule:		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	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of 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Life</a:t>
            </a:r>
            <a:endParaRPr lang="en-US" sz="2400" dirty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err="1" smtClean="0">
                <a:latin typeface="Arial Narrow" charset="0"/>
                <a:ea typeface="ＭＳ Ｐゴシック" charset="0"/>
              </a:rPr>
              <a:t>Neurophysics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:</a:t>
            </a:r>
            <a:r>
              <a:rPr lang="en-US" sz="2400" dirty="0">
                <a:latin typeface="Arial Narrow" charset="0"/>
                <a:ea typeface="ＭＳ Ｐゴシック" charset="0"/>
              </a:rPr>
              <a:t>			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2175017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16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D7A722-B2E3-3547-B441-1A536804E7F3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71685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5200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6EDD8E-4AC2-5441-ADE7-5D9CA4C4871F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436813" cy="2133600"/>
            <a:chOff x="3120" y="1962"/>
            <a:chExt cx="1535" cy="1344"/>
          </a:xfrm>
        </p:grpSpPr>
        <p:sp>
          <p:nvSpPr>
            <p:cNvPr id="73806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047" cy="5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Arial" charset="0"/>
                  <a:cs typeface="Arial" charset="0"/>
                </a:rPr>
                <a:t>Symmetry</a:t>
              </a:r>
            </a:p>
            <a:p>
              <a:pPr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Arial" charset="0"/>
                  <a:cs typeface="Arial" charset="0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11263"/>
            <a:ext cx="1704975" cy="78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Arial" charset="0"/>
                <a:cs typeface="Arial" charset="0"/>
              </a:rPr>
              <a:t>Simple</a:t>
            </a:r>
          </a:p>
        </p:txBody>
      </p:sp>
      <p:sp>
        <p:nvSpPr>
          <p:cNvPr id="73735" name="Rectangle 82"/>
          <p:cNvSpPr>
            <a:spLocks noChangeArrowheads="1"/>
          </p:cNvSpPr>
          <p:nvPr/>
        </p:nvSpPr>
        <p:spPr bwMode="auto">
          <a:xfrm>
            <a:off x="6705600" y="838200"/>
            <a:ext cx="21336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3200400" y="5791200"/>
            <a:ext cx="2141538" cy="782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Arial" charset="0"/>
                <a:cs typeface="Arial" charset="0"/>
              </a:rPr>
              <a:t>Complex</a:t>
            </a:r>
          </a:p>
        </p:txBody>
      </p:sp>
      <p:grpSp>
        <p:nvGrpSpPr>
          <p:cNvPr id="73737" name="Group 88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6600"/>
                  </a:solidFill>
                  <a:latin typeface="+mn-lt"/>
                  <a:ea typeface="Arial" charset="0"/>
                  <a:cs typeface="Arial" charset="0"/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87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88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89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94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5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6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7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8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9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0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1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2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3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4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5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427162" cy="4048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1B years</a:t>
            </a:r>
          </a:p>
        </p:txBody>
      </p:sp>
      <p:sp>
        <p:nvSpPr>
          <p:cNvPr id="73739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7413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6564313" y="4892675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743200"/>
            <a:ext cx="2057400" cy="20202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C1380-18D4-A44E-A336-6D442BD8C8E0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Beginning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at </a:t>
            </a:r>
            <a:r>
              <a:rPr lang="en-US" dirty="0" smtClean="0">
                <a:solidFill>
                  <a:srgbClr val="FF0000"/>
                </a:solidFill>
              </a:rPr>
              <a:t>t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0</a:t>
            </a:r>
            <a:r>
              <a:rPr lang="en-US" dirty="0" smtClean="0"/>
              <a:t>)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</a:rPr>
              <a:t>Everything was the same </a:t>
            </a:r>
            <a:r>
              <a:rPr lang="en-US" sz="3800" dirty="0" smtClean="0">
                <a:latin typeface="Arial Narrow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sz="3800" dirty="0" smtClean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Perfect </a:t>
            </a: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symmetry.</a:t>
            </a:r>
          </a:p>
          <a:p>
            <a:pPr lvl="1" eaLnBrk="1" hangingPunct="1"/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All the particles are the same as photons.</a:t>
            </a:r>
          </a:p>
          <a:p>
            <a:pPr lvl="1" eaLnBrk="1" hangingPunct="1"/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All four forces are the same.</a:t>
            </a:r>
          </a:p>
          <a:p>
            <a:pPr lvl="4" eaLnBrk="1" hangingPunct="1"/>
            <a:endParaRPr lang="en-US" sz="2500" dirty="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The Universe was </a:t>
            </a:r>
            <a:r>
              <a:rPr lang="en-US" sz="3800" u="sng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10 dimension</a:t>
            </a: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lvl="3" eaLnBrk="1" hangingPunct="1"/>
            <a:endParaRPr lang="en-US" sz="2500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en-US" sz="34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Space</a:t>
            </a: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		</a:t>
            </a:r>
            <a:r>
              <a:rPr lang="en-US" sz="3400" i="1" dirty="0">
                <a:latin typeface="Arial Narrow" charset="0"/>
                <a:ea typeface="ＭＳ Ｐゴシック" charset="0"/>
                <a:sym typeface="Symbol" charset="0"/>
              </a:rPr>
              <a:t>Flattened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en-US" sz="3400" dirty="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Time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en-US" sz="3400" dirty="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Strong Force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en-US" sz="3400" dirty="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Weak	</a:t>
            </a: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	</a:t>
            </a:r>
            <a:r>
              <a:rPr lang="en-US" sz="3400" i="1" dirty="0" err="1">
                <a:latin typeface="Arial Narrow" charset="0"/>
                <a:ea typeface="ＭＳ Ｐゴシック" charset="0"/>
                <a:sym typeface="Symbol" charset="0"/>
              </a:rPr>
              <a:t>Compacitified</a:t>
            </a:r>
            <a:endParaRPr lang="en-US" sz="3400" i="1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en-US" sz="3400" dirty="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Electro-Magnetic</a:t>
            </a:r>
          </a:p>
          <a:p>
            <a:pPr lvl="1" eaLnBrk="1" hangingPunct="1">
              <a:buFont typeface="Wingdings" charset="0"/>
              <a:buNone/>
            </a:pPr>
            <a:endParaRPr lang="en-US" sz="3400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 dirty="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87047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48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49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50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7051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52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93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4BE2B69-6EF5-D541-9B7E-FAC40C8A6E2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67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67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0599" y="6096000"/>
            <a:ext cx="1426066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Simple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73715" y="6059488"/>
            <a:ext cx="5001940" cy="646331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Coherent Complex System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16747" name="AutoShape 4"/>
          <p:cNvSpPr>
            <a:spLocks noChangeArrowheads="1"/>
          </p:cNvSpPr>
          <p:nvPr/>
        </p:nvSpPr>
        <p:spPr bwMode="auto">
          <a:xfrm rot="-5400000">
            <a:off x="2914650" y="5391150"/>
            <a:ext cx="571500" cy="2133600"/>
          </a:xfrm>
          <a:prstGeom prst="downArrow">
            <a:avLst>
              <a:gd name="adj1" fmla="val 28657"/>
              <a:gd name="adj2" fmla="val 47721"/>
            </a:avLst>
          </a:prstGeom>
          <a:solidFill>
            <a:schemeClr val="bg1"/>
          </a:solidFill>
          <a:ln w="50800">
            <a:solidFill>
              <a:srgbClr val="60C99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6600FF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</p:spTree>
    <p:extLst>
      <p:ext uri="{BB962C8B-B14F-4D97-AF65-F5344CB8AC3E}">
        <p14:creationId xmlns:p14="http://schemas.microsoft.com/office/powerpoint/2010/main" val="11835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92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397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39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648A00-1434-EF49-9810-E8EAF07C386C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362200"/>
            <a:ext cx="7239000" cy="13716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CMS at LHC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of Particles (</a:t>
            </a:r>
            <a:r>
              <a:rPr lang="en-US" dirty="0" smtClean="0">
                <a:solidFill>
                  <a:srgbClr val="FF0000"/>
                </a:solidFill>
              </a:rPr>
              <a:t>at t = 0.1 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" y="838200"/>
            <a:ext cx="9601200" cy="57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31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of the Mass (since 1970)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arenR"/>
            </a:pPr>
            <a:r>
              <a:rPr lang="en-US" dirty="0" smtClean="0"/>
              <a:t>How to create mass from energy?</a:t>
            </a:r>
          </a:p>
          <a:p>
            <a:pPr marL="742950" indent="-742950">
              <a:buFont typeface="+mj-lt"/>
              <a:buAutoNum type="arabicParenR"/>
            </a:pPr>
            <a:endParaRPr lang="en-US" dirty="0" smtClean="0"/>
          </a:p>
          <a:p>
            <a:pPr marL="481012" lvl="1" indent="0">
              <a:buNone/>
            </a:pPr>
            <a:r>
              <a:rPr lang="en-US" dirty="0" smtClean="0"/>
              <a:t>	While maintaining the initial symmetry</a:t>
            </a:r>
          </a:p>
          <a:p>
            <a:pPr marL="481012" lvl="1" indent="0">
              <a:buNone/>
            </a:pPr>
            <a:r>
              <a:rPr lang="en-US" dirty="0" smtClean="0"/>
              <a:t>	Spontaneous Symmetry Breaking</a:t>
            </a:r>
          </a:p>
          <a:p>
            <a:pPr marL="742950" indent="-742950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Particle mass &lt;&lt; Plank Mass</a:t>
            </a:r>
          </a:p>
          <a:p>
            <a:pPr marL="0" indent="0">
              <a:buNone/>
            </a:pPr>
            <a:r>
              <a:rPr lang="en-US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MeV 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– </a:t>
            </a:r>
            <a:r>
              <a:rPr lang="en-US" sz="3600" dirty="0" err="1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GeV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 </a:t>
            </a:r>
            <a:r>
              <a:rPr lang="en-US" sz="3600" dirty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10</a:t>
            </a:r>
            <a:r>
              <a:rPr lang="en-US" sz="3600" baseline="30000" dirty="0" smtClean="0">
                <a:solidFill>
                  <a:srgbClr val="8585E0"/>
                </a:solidFill>
                <a:sym typeface="Wingdings"/>
              </a:rPr>
              <a:t>19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 </a:t>
            </a:r>
            <a:r>
              <a:rPr lang="en-US" sz="3600" dirty="0" err="1" smtClean="0">
                <a:solidFill>
                  <a:srgbClr val="8585E0"/>
                </a:solidFill>
                <a:sym typeface="Wingdings"/>
              </a:rPr>
              <a:t>GeV</a:t>
            </a:r>
            <a:endParaRPr lang="en-US" sz="3600" dirty="0" smtClean="0"/>
          </a:p>
          <a:p>
            <a:pPr marL="742950" indent="-742950">
              <a:buFont typeface="+mj-lt"/>
              <a:buAutoNum type="arabicParenR" startAt="3"/>
            </a:pPr>
            <a:r>
              <a:rPr lang="en-US" dirty="0" smtClean="0"/>
              <a:t>Why so many particles (Generations) with different masses?</a:t>
            </a:r>
          </a:p>
          <a:p>
            <a:pPr marL="1223962" lvl="1" indent="-742950">
              <a:buFont typeface="+mj-lt"/>
              <a:buAutoNum type="arabicParenR" startAt="3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1600200"/>
            <a:ext cx="3559914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62025" eaLnBrk="0" hangingPunct="0">
              <a:lnSpc>
                <a:spcPct val="90000"/>
              </a:lnSpc>
              <a:spcBef>
                <a:spcPct val="50000"/>
              </a:spcBef>
              <a:buSzPct val="80000"/>
            </a:pP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</a:rPr>
              <a:t>Energy </a:t>
            </a: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  <a:sym typeface="Wingdings"/>
              </a:rPr>
              <a:t> Mass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133600" y="1600200"/>
            <a:ext cx="3886200" cy="7620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85800" y="3733800"/>
            <a:ext cx="6553200" cy="8382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094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78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110890-9956-0046-B032-21643E7338EA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7829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7845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7848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49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846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7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7832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7833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7834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7835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6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7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4833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4834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4835" name="Text Box 19"/>
          <p:cNvSpPr txBox="1">
            <a:spLocks noChangeArrowheads="1"/>
          </p:cNvSpPr>
          <p:nvPr/>
        </p:nvSpPr>
        <p:spPr bwMode="auto">
          <a:xfrm>
            <a:off x="6594475" y="58245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33538" y="1343025"/>
            <a:ext cx="6397625" cy="3683000"/>
            <a:chOff x="1029" y="846"/>
            <a:chExt cx="4030" cy="2320"/>
          </a:xfrm>
        </p:grpSpPr>
        <p:sp>
          <p:nvSpPr>
            <p:cNvPr id="77842" name="Oval 21"/>
            <p:cNvSpPr>
              <a:spLocks noChangeArrowheads="1"/>
            </p:cNvSpPr>
            <p:nvPr/>
          </p:nvSpPr>
          <p:spPr bwMode="auto">
            <a:xfrm>
              <a:off x="1041" y="84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3" name="Freeform 22"/>
            <p:cNvSpPr>
              <a:spLocks/>
            </p:cNvSpPr>
            <p:nvPr/>
          </p:nvSpPr>
          <p:spPr bwMode="auto">
            <a:xfrm>
              <a:off x="3040" y="1538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4" name="Freeform 23"/>
            <p:cNvSpPr>
              <a:spLocks/>
            </p:cNvSpPr>
            <p:nvPr/>
          </p:nvSpPr>
          <p:spPr bwMode="auto">
            <a:xfrm flipH="1">
              <a:off x="1029" y="1539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9536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831E-7 -2.84722E-6 C 0.01108 0.00087 0.02216 0.00174 0.03009 0.00456 C 0.03803 0.00738 0.04117 0.0089 0.04762 0.01671 C 0.05407 0.02452 0.06167 0.04058 0.06845 0.05187 C 0.07523 0.06315 0.08102 0.07531 0.08813 0.08399 C 0.09524 0.09267 0.10284 0.09896 0.11144 0.10373 C 0.12004 0.10851 0.13128 0.1109 0.13939 0.11285 C 0.14749 0.1148 0.15427 0.11545 0.16022 0.11589 C 0.16617 0.11632 0.17064 0.1161 0.17527 0.11589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7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33" grpId="0" animBg="1"/>
      <p:bldP spid="674834" grpId="0"/>
      <p:bldP spid="6748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78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D3EF77-5207-6E4D-B527-29617800BA91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7829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7845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7848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49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846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7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7832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7833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7834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7835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6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7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4833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4834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4835" name="Text Box 19"/>
          <p:cNvSpPr txBox="1">
            <a:spLocks noChangeArrowheads="1"/>
          </p:cNvSpPr>
          <p:nvPr/>
        </p:nvSpPr>
        <p:spPr bwMode="auto">
          <a:xfrm>
            <a:off x="6594475" y="58245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33538" y="1343025"/>
            <a:ext cx="6397625" cy="3683000"/>
            <a:chOff x="1029" y="846"/>
            <a:chExt cx="4030" cy="2320"/>
          </a:xfrm>
        </p:grpSpPr>
        <p:sp>
          <p:nvSpPr>
            <p:cNvPr id="77842" name="Oval 21"/>
            <p:cNvSpPr>
              <a:spLocks noChangeArrowheads="1"/>
            </p:cNvSpPr>
            <p:nvPr/>
          </p:nvSpPr>
          <p:spPr bwMode="auto">
            <a:xfrm>
              <a:off x="1041" y="84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3" name="Freeform 22"/>
            <p:cNvSpPr>
              <a:spLocks/>
            </p:cNvSpPr>
            <p:nvPr/>
          </p:nvSpPr>
          <p:spPr bwMode="auto">
            <a:xfrm>
              <a:off x="3040" y="1538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4" name="Freeform 23"/>
            <p:cNvSpPr>
              <a:spLocks/>
            </p:cNvSpPr>
            <p:nvPr/>
          </p:nvSpPr>
          <p:spPr bwMode="auto">
            <a:xfrm flipH="1">
              <a:off x="1029" y="1539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7841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831E-7 -2.84722E-6 C 0.01108 0.00087 0.02216 0.00174 0.03009 0.00456 C 0.03803 0.00738 0.04117 0.0089 0.04762 0.01671 C 0.05407 0.02452 0.06167 0.04058 0.06845 0.05187 C 0.07523 0.06315 0.08102 0.07531 0.08813 0.08399 C 0.09524 0.09267 0.10284 0.09896 0.11144 0.10373 C 0.12004 0.10851 0.13128 0.1109 0.13939 0.11285 C 0.14749 0.1148 0.15427 0.11545 0.16022 0.11589 C 0.16617 0.11632 0.17064 0.1161 0.17527 0.11589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7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33" grpId="0" animBg="1"/>
      <p:bldP spid="674834" grpId="0"/>
      <p:bldP spid="6748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C5FAF7-BFD1-1F40-ACDE-6F79D8D82417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101346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22533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98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BBDF6C-2A1F-B443-B1F1-9DC3F3ECAFC3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9877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9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9889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9892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3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890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9891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9881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9882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9883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4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5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81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6882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6883" name="Text Box 19"/>
          <p:cNvSpPr txBox="1">
            <a:spLocks noChangeArrowheads="1"/>
          </p:cNvSpPr>
          <p:nvPr/>
        </p:nvSpPr>
        <p:spPr bwMode="auto">
          <a:xfrm>
            <a:off x="6037263" y="6348413"/>
            <a:ext cx="947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</p:spTree>
    <p:extLst>
      <p:ext uri="{BB962C8B-B14F-4D97-AF65-F5344CB8AC3E}">
        <p14:creationId xmlns:p14="http://schemas.microsoft.com/office/powerpoint/2010/main" val="1147777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7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005E-6 -1.04167E-6 C 0.00992 -0.00087 0.02001 -0.00152 0.02893 0.0076 C 0.03786 0.01671 0.04795 0.03451 0.0534 0.05491 C 0.05886 0.07531 0.05737 0.11003 0.06151 0.12956 C 0.06564 0.14909 0.07258 0.16233 0.07771 0.17209 C 0.08284 0.18186 0.0878 0.18533 0.09276 0.18902 " pathEditMode="relative" ptsTypes="aaaaaA">
                                      <p:cBhvr>
                                        <p:cTn id="11" dur="2000" fill="hold"/>
                                        <p:tgtEl>
                                          <p:spTgt spid="6768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81" grpId="0" animBg="1"/>
      <p:bldP spid="676882" grpId="0"/>
      <p:bldP spid="6768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80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4B6F84-055F-654B-A51D-0DC45B7CE2CC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"/>
            <a:ext cx="9713913" cy="7315200"/>
          </a:xfrm>
        </p:spPr>
      </p:pic>
      <p:sp>
        <p:nvSpPr>
          <p:cNvPr id="88069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7+7=14 TeV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01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478081-95AB-184F-BFF7-EBC45741E61E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0116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281084-33FD-0144-93CA-10163E17840A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32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038" b="1425"/>
          <a:stretch>
            <a:fillRect/>
          </a:stretch>
        </p:blipFill>
        <p:spPr>
          <a:xfrm>
            <a:off x="0" y="228600"/>
            <a:ext cx="9601200" cy="7086600"/>
          </a:xfrm>
        </p:spPr>
      </p:pic>
      <p:sp>
        <p:nvSpPr>
          <p:cNvPr id="5325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567488"/>
            <a:ext cx="3025775" cy="555625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524670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1/9/2013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B45A88-FE44-4548-8575-8CA9A45C15F1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5530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>
            <a:fillRect/>
          </a:stretch>
        </p:blipFill>
        <p:spPr>
          <a:xfrm>
            <a:off x="0" y="22225"/>
            <a:ext cx="9601200" cy="7302500"/>
          </a:xfrm>
        </p:spPr>
      </p:pic>
      <p:sp>
        <p:nvSpPr>
          <p:cNvPr id="55301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582" tIns="48291" rIns="96582" bIns="48291"/>
          <a:lstStyle/>
          <a:p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 Barrel Yoke</a:t>
            </a:r>
          </a:p>
        </p:txBody>
      </p:sp>
    </p:spTree>
    <p:extLst>
      <p:ext uri="{BB962C8B-B14F-4D97-AF65-F5344CB8AC3E}">
        <p14:creationId xmlns:p14="http://schemas.microsoft.com/office/powerpoint/2010/main" val="2124577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E34437-3787-454C-B2CF-36AD13E996BF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F6F932-1537-7D4F-B10F-80E66E839DDC}" type="slidenum">
              <a:rPr lang="en-US" sz="1500">
                <a:solidFill>
                  <a:srgbClr val="0000FF"/>
                </a:solidFill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4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sp>
        <p:nvSpPr>
          <p:cNvPr id="952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5235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3177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3"/>
          <p:cNvSpPr>
            <a:spLocks noChangeArrowheads="1"/>
          </p:cNvSpPr>
          <p:nvPr/>
        </p:nvSpPr>
        <p:spPr bwMode="auto">
          <a:xfrm>
            <a:off x="6721475" y="6746875"/>
            <a:ext cx="2540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Sept 15, 2008 Issue</a:t>
            </a:r>
            <a:endParaRPr lang="en-US" sz="2000" b="1"/>
          </a:p>
        </p:txBody>
      </p:sp>
      <p:sp>
        <p:nvSpPr>
          <p:cNvPr id="95237" name="Rectangle 3"/>
          <p:cNvSpPr>
            <a:spLocks noChangeArrowheads="1"/>
          </p:cNvSpPr>
          <p:nvPr/>
        </p:nvSpPr>
        <p:spPr bwMode="auto">
          <a:xfrm>
            <a:off x="6629400" y="3576638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Particle detectors</a:t>
            </a:r>
          </a:p>
          <a:p>
            <a:r>
              <a:rPr lang="en-US" b="1">
                <a:solidFill>
                  <a:srgbClr val="FF6600"/>
                </a:solidFill>
              </a:rPr>
              <a:t>constructed</a:t>
            </a:r>
          </a:p>
          <a:p>
            <a:r>
              <a:rPr lang="en-US" b="1">
                <a:solidFill>
                  <a:srgbClr val="FF6600"/>
                </a:solidFill>
              </a:rPr>
              <a:t>at Westwood,</a:t>
            </a:r>
          </a:p>
          <a:p>
            <a:r>
              <a:rPr lang="en-US" b="1">
                <a:solidFill>
                  <a:srgbClr val="FF6600"/>
                </a:solidFill>
              </a:rPr>
              <a:t>now at LHC, CERN</a:t>
            </a:r>
          </a:p>
          <a:p>
            <a:endParaRPr lang="en-US" b="1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4191000"/>
            <a:ext cx="609600" cy="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364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0"/>
            <a:ext cx="6596682" cy="6172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76200"/>
            <a:ext cx="9296400" cy="609600"/>
          </a:xfrm>
          <a:prstGeom prst="rect">
            <a:avLst/>
          </a:prstGeom>
        </p:spPr>
        <p:txBody>
          <a:bodyPr/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3600" dirty="0" smtClean="0"/>
              <a:t>Higgs Discovery by CMS (July 4,  2012)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7166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1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1405F5-1FC5-A44C-A45C-B864BBC696A2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013" y="2743200"/>
            <a:ext cx="8148637" cy="914400"/>
          </a:xfrm>
          <a:solidFill>
            <a:srgbClr val="FFFFCC"/>
          </a:solidFill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5600">
                <a:solidFill>
                  <a:srgbClr val="CC33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Introduction to Cosmology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pic>
        <p:nvPicPr>
          <p:cNvPr id="5" name="Picture 4" descr="higgs_2gamma_C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888"/>
            <a:ext cx="9601200" cy="615926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0" y="193675"/>
            <a:ext cx="7772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Tahoma" charset="0"/>
              </a:rPr>
              <a:t>Higgs particle </a:t>
            </a:r>
            <a:r>
              <a:rPr lang="en-US" b="1" dirty="0" smtClean="0">
                <a:solidFill>
                  <a:srgbClr val="FF0000"/>
                </a:solidFill>
                <a:latin typeface="Tahoma" charset="0"/>
                <a:sym typeface="Wingdings"/>
              </a:rPr>
              <a:t> 2 gamma rays</a:t>
            </a:r>
            <a:endParaRPr lang="en-US" b="1" dirty="0">
              <a:solidFill>
                <a:srgbClr val="FF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352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pic>
        <p:nvPicPr>
          <p:cNvPr id="5" name="Picture 4" descr="Higgs NY Tim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140409" cy="731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8052" y="838200"/>
            <a:ext cx="676182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News release on July 4</a:t>
            </a:r>
            <a:r>
              <a:rPr lang="en-US" sz="4000" b="1" baseline="30000" dirty="0" smtClean="0">
                <a:solidFill>
                  <a:srgbClr val="FF0066"/>
                </a:solidFill>
                <a:latin typeface="+mj-lt"/>
              </a:rPr>
              <a:t>th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 !</a:t>
            </a:r>
            <a:endParaRPr lang="en-US" sz="4000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21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035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03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FF0927-203D-0F49-BCC9-1691053F6764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362200"/>
            <a:ext cx="7239000" cy="13716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Dark Matter 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Dark Energy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24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3D8723-C5E8-0C49-97EB-81E4ADEFE7CF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Fossils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 from the Earliest Universe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2405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102465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6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7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8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9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0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1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2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3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4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5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6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7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8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9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80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81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102482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3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4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5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6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7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8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9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0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1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2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3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102494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102495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6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102406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102425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26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7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8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9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0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1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2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3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4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5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6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7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8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9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0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1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2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3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4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5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6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47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48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49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50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102451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102452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102453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102454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102455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102456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57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58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59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60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61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62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63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64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6096000" y="1849438"/>
            <a:ext cx="3124200" cy="4484687"/>
            <a:chOff x="3840" y="1165"/>
            <a:chExt cx="1968" cy="2825"/>
          </a:xfrm>
        </p:grpSpPr>
        <p:sp>
          <p:nvSpPr>
            <p:cNvPr id="102420" name="Text Box 78"/>
            <p:cNvSpPr txBox="1">
              <a:spLocks noChangeAspect="1" noChangeArrowheads="1"/>
            </p:cNvSpPr>
            <p:nvPr/>
          </p:nvSpPr>
          <p:spPr bwMode="auto">
            <a:xfrm>
              <a:off x="3840" y="1165"/>
              <a:ext cx="1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000000"/>
                  </a:solidFill>
                  <a:cs typeface="Times New Roman" charset="0"/>
                </a:rPr>
                <a:t>Gravitational Wave</a:t>
              </a:r>
            </a:p>
          </p:txBody>
        </p:sp>
        <p:sp>
          <p:nvSpPr>
            <p:cNvPr id="102421" name="Text Box 79"/>
            <p:cNvSpPr txBox="1">
              <a:spLocks noChangeAspect="1" noChangeArrowheads="1"/>
            </p:cNvSpPr>
            <p:nvPr/>
          </p:nvSpPr>
          <p:spPr bwMode="auto">
            <a:xfrm>
              <a:off x="3856" y="3702"/>
              <a:ext cx="8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FF0000"/>
                  </a:solidFill>
                  <a:cs typeface="Times New Roman" charset="0"/>
                </a:rPr>
                <a:t>CMB</a:t>
              </a:r>
            </a:p>
          </p:txBody>
        </p:sp>
        <p:sp>
          <p:nvSpPr>
            <p:cNvPr id="102422" name="Text Box 80"/>
            <p:cNvSpPr txBox="1">
              <a:spLocks noChangeAspect="1" noChangeArrowheads="1"/>
            </p:cNvSpPr>
            <p:nvPr/>
          </p:nvSpPr>
          <p:spPr bwMode="auto">
            <a:xfrm>
              <a:off x="3840" y="2695"/>
              <a:ext cx="188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000000"/>
                  </a:solidFill>
                  <a:cs typeface="Times New Roman" charset="0"/>
                </a:rPr>
                <a:t>Neutralino</a:t>
              </a:r>
            </a:p>
            <a:p>
              <a:r>
                <a:rPr lang="en-US" altLang="ja-JP" b="1" i="1">
                  <a:solidFill>
                    <a:srgbClr val="6600FF"/>
                  </a:solidFill>
                  <a:cs typeface="Times New Roman" charset="0"/>
                </a:rPr>
                <a:t>(Cold Dark Matter)</a:t>
              </a:r>
            </a:p>
          </p:txBody>
        </p:sp>
        <p:sp>
          <p:nvSpPr>
            <p:cNvPr id="102423" name="Text Box 81"/>
            <p:cNvSpPr txBox="1">
              <a:spLocks noChangeAspect="1" noChangeArrowheads="1"/>
            </p:cNvSpPr>
            <p:nvPr/>
          </p:nvSpPr>
          <p:spPr bwMode="auto">
            <a:xfrm>
              <a:off x="3859" y="3225"/>
              <a:ext cx="194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000000"/>
                  </a:solidFill>
                  <a:cs typeface="Times New Roman" charset="0"/>
                </a:rPr>
                <a:t>Relic Neutrino</a:t>
              </a:r>
            </a:p>
            <a:p>
              <a:r>
                <a:rPr lang="en-US" altLang="ja-JP" b="1" i="1">
                  <a:solidFill>
                    <a:srgbClr val="6600FF"/>
                  </a:solidFill>
                  <a:cs typeface="Times New Roman" charset="0"/>
                </a:rPr>
                <a:t>(Hot Dark Matter)</a:t>
              </a:r>
            </a:p>
          </p:txBody>
        </p:sp>
        <p:sp>
          <p:nvSpPr>
            <p:cNvPr id="102424" name="Text Box 82"/>
            <p:cNvSpPr txBox="1">
              <a:spLocks noChangeAspect="1" noChangeArrowheads="1"/>
            </p:cNvSpPr>
            <p:nvPr/>
          </p:nvSpPr>
          <p:spPr bwMode="auto">
            <a:xfrm>
              <a:off x="3840" y="1485"/>
              <a:ext cx="16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000000"/>
                  </a:solidFill>
                  <a:cs typeface="Times New Roman" charset="0"/>
                </a:rPr>
                <a:t>GUT Particle</a:t>
              </a:r>
            </a:p>
          </p:txBody>
        </p:sp>
      </p:grpSp>
      <p:grpSp>
        <p:nvGrpSpPr>
          <p:cNvPr id="102408" name="Group 83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102412" name="Line 84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3" name="Line 85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4" name="Text Box 86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102415" name="Line 87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6" name="Text Box 88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102417" name="Text Box 89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102418" name="Line 90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9" name="Text Box 91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sp>
        <p:nvSpPr>
          <p:cNvPr id="102409" name="Text Box 92"/>
          <p:cNvSpPr txBox="1">
            <a:spLocks noChangeArrowheads="1"/>
          </p:cNvSpPr>
          <p:nvPr/>
        </p:nvSpPr>
        <p:spPr bwMode="auto">
          <a:xfrm>
            <a:off x="4724400" y="1219200"/>
            <a:ext cx="224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The Big Bang!</a:t>
            </a:r>
          </a:p>
        </p:txBody>
      </p:sp>
      <p:sp>
        <p:nvSpPr>
          <p:cNvPr id="102410" name="Line 93"/>
          <p:cNvSpPr>
            <a:spLocks noChangeShapeType="1"/>
          </p:cNvSpPr>
          <p:nvPr/>
        </p:nvSpPr>
        <p:spPr bwMode="auto">
          <a:xfrm>
            <a:off x="5105400" y="1752600"/>
            <a:ext cx="0" cy="495300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Text Box 94"/>
          <p:cNvSpPr txBox="1">
            <a:spLocks noChangeArrowheads="1"/>
          </p:cNvSpPr>
          <p:nvPr/>
        </p:nvSpPr>
        <p:spPr bwMode="auto">
          <a:xfrm>
            <a:off x="5213350" y="3384550"/>
            <a:ext cx="3702050" cy="5080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Decoupling of </a:t>
            </a:r>
            <a:r>
              <a:rPr lang="ja-JP" altLang="en-US" b="1">
                <a:solidFill>
                  <a:srgbClr val="FF0000"/>
                </a:solidFill>
              </a:rPr>
              <a:t>“</a:t>
            </a:r>
            <a:r>
              <a:rPr lang="en-US" altLang="ja-JP" b="1">
                <a:solidFill>
                  <a:srgbClr val="FF0000"/>
                </a:solidFill>
              </a:rPr>
              <a:t>Fossils</a:t>
            </a:r>
            <a:r>
              <a:rPr lang="ja-JP" altLang="en-US" b="1">
                <a:solidFill>
                  <a:srgbClr val="FF0000"/>
                </a:solidFill>
              </a:rPr>
              <a:t>”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445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78AEC8-1360-E64F-B446-E3E2B2C09E91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Cosmic Microwave Background (CMB)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 Matter-Radiation Decoupling</a:t>
            </a:r>
          </a:p>
        </p:txBody>
      </p:sp>
      <p:grpSp>
        <p:nvGrpSpPr>
          <p:cNvPr id="104453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104513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4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5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6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7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8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9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0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1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2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3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4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5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6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7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8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9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104530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1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2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3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4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5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6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7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8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9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40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41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104542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104543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44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104454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104473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474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5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6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7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8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9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0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1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2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3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4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5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6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7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8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9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0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1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2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3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4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495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496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497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498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104499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104500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104501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104502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104503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104504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5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6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7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8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9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10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11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512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104455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104465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6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7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104468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9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104470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104471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2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104456" name="Group 86"/>
          <p:cNvGrpSpPr>
            <a:grpSpLocks/>
          </p:cNvGrpSpPr>
          <p:nvPr/>
        </p:nvGrpSpPr>
        <p:grpSpPr bwMode="auto">
          <a:xfrm>
            <a:off x="4572000" y="6019800"/>
            <a:ext cx="4724400" cy="822325"/>
            <a:chOff x="2880" y="3792"/>
            <a:chExt cx="2976" cy="518"/>
          </a:xfrm>
        </p:grpSpPr>
        <p:sp>
          <p:nvSpPr>
            <p:cNvPr id="104463" name="Line 87"/>
            <p:cNvSpPr>
              <a:spLocks noChangeAspect="1" noChangeShapeType="1"/>
            </p:cNvSpPr>
            <p:nvPr/>
          </p:nvSpPr>
          <p:spPr bwMode="auto">
            <a:xfrm>
              <a:off x="2880" y="4080"/>
              <a:ext cx="499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med" len="lg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4" name="Text Box 88"/>
            <p:cNvSpPr txBox="1">
              <a:spLocks noChangeArrowheads="1"/>
            </p:cNvSpPr>
            <p:nvPr/>
          </p:nvSpPr>
          <p:spPr bwMode="auto">
            <a:xfrm>
              <a:off x="3360" y="3792"/>
              <a:ext cx="249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FF00FF"/>
                  </a:solidFill>
                </a:rPr>
                <a:t>Matter-Radiation</a:t>
              </a:r>
            </a:p>
            <a:p>
              <a:pPr eaLnBrk="1" hangingPunct="1"/>
              <a:r>
                <a:rPr lang="en-US" b="1" i="1">
                  <a:solidFill>
                    <a:srgbClr val="FF00FF"/>
                  </a:solidFill>
                </a:rPr>
                <a:t>Decoupling  </a:t>
              </a:r>
              <a:r>
                <a:rPr lang="en-US" b="1" i="1">
                  <a:solidFill>
                    <a:srgbClr val="FF00FF"/>
                  </a:solidFill>
                  <a:sym typeface="Symbol" charset="0"/>
                </a:rPr>
                <a:t> </a:t>
              </a:r>
              <a:r>
                <a:rPr lang="en-US" b="1" i="1">
                  <a:solidFill>
                    <a:srgbClr val="FF0000"/>
                  </a:solidFill>
                  <a:sym typeface="Symbol" charset="0"/>
                </a:rPr>
                <a:t>CMB</a:t>
              </a:r>
            </a:p>
          </p:txBody>
        </p:sp>
      </p:grpSp>
      <p:grpSp>
        <p:nvGrpSpPr>
          <p:cNvPr id="104457" name="Group 89"/>
          <p:cNvGrpSpPr>
            <a:grpSpLocks/>
          </p:cNvGrpSpPr>
          <p:nvPr/>
        </p:nvGrpSpPr>
        <p:grpSpPr bwMode="auto">
          <a:xfrm>
            <a:off x="5329238" y="3925888"/>
            <a:ext cx="3913187" cy="1905000"/>
            <a:chOff x="3247" y="2261"/>
            <a:chExt cx="2465" cy="1200"/>
          </a:xfrm>
        </p:grpSpPr>
        <p:sp>
          <p:nvSpPr>
            <p:cNvPr id="104458" name="Rectangle 90"/>
            <p:cNvSpPr>
              <a:spLocks noChangeArrowheads="1"/>
            </p:cNvSpPr>
            <p:nvPr/>
          </p:nvSpPr>
          <p:spPr bwMode="auto">
            <a:xfrm>
              <a:off x="3247" y="2261"/>
              <a:ext cx="2369" cy="1200"/>
            </a:xfrm>
            <a:prstGeom prst="rect">
              <a:avLst/>
            </a:prstGeom>
            <a:solidFill>
              <a:srgbClr val="FFFFF3">
                <a:alpha val="50195"/>
              </a:srgbClr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4459" name="Text Box 91"/>
            <p:cNvSpPr txBox="1">
              <a:spLocks noChangeAspect="1" noChangeArrowheads="1"/>
            </p:cNvSpPr>
            <p:nvPr/>
          </p:nvSpPr>
          <p:spPr bwMode="auto">
            <a:xfrm>
              <a:off x="3301" y="2261"/>
              <a:ext cx="22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6600"/>
                  </a:solidFill>
                </a:rPr>
                <a:t>Time = 300,000 </a:t>
              </a:r>
              <a:r>
                <a:rPr lang="en-US" b="1" i="1">
                  <a:solidFill>
                    <a:srgbClr val="FF6600"/>
                  </a:solidFill>
                </a:rPr>
                <a:t>years</a:t>
              </a:r>
            </a:p>
          </p:txBody>
        </p:sp>
        <p:sp>
          <p:nvSpPr>
            <p:cNvPr id="104460" name="Text Box 92"/>
            <p:cNvSpPr txBox="1">
              <a:spLocks noChangeAspect="1" noChangeArrowheads="1"/>
            </p:cNvSpPr>
            <p:nvPr/>
          </p:nvSpPr>
          <p:spPr bwMode="auto">
            <a:xfrm>
              <a:off x="3312" y="2544"/>
              <a:ext cx="24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FFFF"/>
                  </a:solidFill>
                </a:rPr>
                <a:t>Temperature = 3,000 </a:t>
              </a:r>
              <a:r>
                <a:rPr lang="en-US" b="1" i="1" baseline="30000">
                  <a:solidFill>
                    <a:srgbClr val="00FFFF"/>
                  </a:solidFill>
                </a:rPr>
                <a:t>o</a:t>
              </a:r>
              <a:r>
                <a:rPr lang="en-US" b="1" i="1">
                  <a:solidFill>
                    <a:srgbClr val="00FFFF"/>
                  </a:solidFill>
                </a:rPr>
                <a:t>K</a:t>
              </a:r>
            </a:p>
          </p:txBody>
        </p:sp>
        <p:sp>
          <p:nvSpPr>
            <p:cNvPr id="104461" name="Text Box 93"/>
            <p:cNvSpPr txBox="1">
              <a:spLocks noChangeAspect="1" noChangeArrowheads="1"/>
            </p:cNvSpPr>
            <p:nvPr/>
          </p:nvSpPr>
          <p:spPr bwMode="auto">
            <a:xfrm>
              <a:off x="3313" y="2829"/>
              <a:ext cx="21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accent2"/>
                  </a:solidFill>
                </a:rPr>
                <a:t>Energy = 0.3 </a:t>
              </a:r>
              <a:r>
                <a:rPr lang="en-US" b="1" i="1">
                  <a:solidFill>
                    <a:schemeClr val="accent2"/>
                  </a:solidFill>
                </a:rPr>
                <a:t>eV</a:t>
              </a:r>
              <a:endParaRPr lang="en-US" i="1">
                <a:solidFill>
                  <a:schemeClr val="accent2"/>
                </a:solidFill>
              </a:endParaRPr>
            </a:p>
          </p:txBody>
        </p:sp>
        <p:sp>
          <p:nvSpPr>
            <p:cNvPr id="104462" name="Text Box 94"/>
            <p:cNvSpPr txBox="1">
              <a:spLocks noChangeAspect="1" noChangeArrowheads="1"/>
            </p:cNvSpPr>
            <p:nvPr/>
          </p:nvSpPr>
          <p:spPr bwMode="auto">
            <a:xfrm>
              <a:off x="3313" y="3136"/>
              <a:ext cx="21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008000"/>
                  </a:solidFill>
                </a:rPr>
                <a:t>Z</a:t>
              </a:r>
              <a:r>
                <a:rPr lang="en-US" b="1">
                  <a:solidFill>
                    <a:srgbClr val="008000"/>
                  </a:solidFill>
                </a:rPr>
                <a:t> = 1,100</a:t>
              </a:r>
              <a:endParaRPr lang="en-US" i="1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4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64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BAC2C7-6871-BB42-92E0-6033C5A4B949}" type="slidenum">
              <a:rPr lang="en-US" sz="1500">
                <a:solidFill>
                  <a:srgbClr val="0000FF"/>
                </a:solidFill>
              </a:rPr>
              <a:pPr eaLnBrk="1" hangingPunct="1"/>
              <a:t>45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106501" name="Group 3"/>
          <p:cNvGrpSpPr>
            <a:grpSpLocks/>
          </p:cNvGrpSpPr>
          <p:nvPr/>
        </p:nvGrpSpPr>
        <p:grpSpPr bwMode="auto">
          <a:xfrm>
            <a:off x="2011363" y="161925"/>
            <a:ext cx="6310312" cy="6097588"/>
            <a:chOff x="1267" y="432"/>
            <a:chExt cx="3975" cy="3841"/>
          </a:xfrm>
        </p:grpSpPr>
        <p:pic>
          <p:nvPicPr>
            <p:cNvPr id="106502" name="Picture 4" descr="BG0PFG02"/>
            <p:cNvPicPr>
              <a:picLocks noChangeAspect="1" noChangeArrowheads="1"/>
            </p:cNvPicPr>
            <p:nvPr/>
          </p:nvPicPr>
          <p:blipFill>
            <a:blip r:embed="rId3">
              <a:lum bright="-10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" y="616"/>
              <a:ext cx="3402" cy="3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3" name="Rectangle 5"/>
            <p:cNvSpPr>
              <a:spLocks noChangeArrowheads="1"/>
            </p:cNvSpPr>
            <p:nvPr/>
          </p:nvSpPr>
          <p:spPr bwMode="auto">
            <a:xfrm>
              <a:off x="1267" y="432"/>
              <a:ext cx="3975" cy="7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85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487CAE-07A4-A64F-B912-48F5D9D3E077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Cosmic Microwave Background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(Discovered in 1964)</a:t>
            </a:r>
          </a:p>
        </p:txBody>
      </p:sp>
      <p:sp>
        <p:nvSpPr>
          <p:cNvPr id="108549" name="Oval 3"/>
          <p:cNvSpPr>
            <a:spLocks noChangeAspect="1" noChangeArrowheads="1"/>
          </p:cNvSpPr>
          <p:nvPr/>
        </p:nvSpPr>
        <p:spPr bwMode="auto">
          <a:xfrm>
            <a:off x="2251075" y="1357313"/>
            <a:ext cx="5097463" cy="5097462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108550" name="Oval 4"/>
          <p:cNvSpPr>
            <a:spLocks noChangeArrowheads="1"/>
          </p:cNvSpPr>
          <p:nvPr/>
        </p:nvSpPr>
        <p:spPr bwMode="auto">
          <a:xfrm>
            <a:off x="4733925" y="3829050"/>
            <a:ext cx="130175" cy="131763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08551" name="Text Box 5"/>
          <p:cNvSpPr txBox="1">
            <a:spLocks noChangeArrowheads="1"/>
          </p:cNvSpPr>
          <p:nvPr/>
        </p:nvSpPr>
        <p:spPr bwMode="auto">
          <a:xfrm>
            <a:off x="4108450" y="3357563"/>
            <a:ext cx="1384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</a:p>
        </p:txBody>
      </p:sp>
      <p:sp>
        <p:nvSpPr>
          <p:cNvPr id="108552" name="AutoShape 6"/>
          <p:cNvSpPr>
            <a:spLocks noChangeArrowheads="1"/>
          </p:cNvSpPr>
          <p:nvPr/>
        </p:nvSpPr>
        <p:spPr bwMode="auto">
          <a:xfrm>
            <a:off x="6505575" y="3740150"/>
            <a:ext cx="836613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3" name="AutoShape 7"/>
          <p:cNvSpPr>
            <a:spLocks noChangeAspect="1" noChangeArrowheads="1"/>
          </p:cNvSpPr>
          <p:nvPr/>
        </p:nvSpPr>
        <p:spPr bwMode="auto">
          <a:xfrm rot="-5400000">
            <a:off x="4381501" y="1617662"/>
            <a:ext cx="836612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4" name="AutoShape 8"/>
          <p:cNvSpPr>
            <a:spLocks noChangeAspect="1" noChangeArrowheads="1"/>
          </p:cNvSpPr>
          <p:nvPr/>
        </p:nvSpPr>
        <p:spPr bwMode="auto">
          <a:xfrm rot="5400000" flipV="1">
            <a:off x="4381501" y="5897562"/>
            <a:ext cx="836612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5" name="AutoShape 9"/>
          <p:cNvSpPr>
            <a:spLocks noChangeArrowheads="1"/>
          </p:cNvSpPr>
          <p:nvPr/>
        </p:nvSpPr>
        <p:spPr bwMode="auto">
          <a:xfrm flipH="1">
            <a:off x="2284413" y="3740150"/>
            <a:ext cx="836612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6" name="AutoShape 10"/>
          <p:cNvSpPr>
            <a:spLocks noChangeAspect="1" noChangeArrowheads="1"/>
          </p:cNvSpPr>
          <p:nvPr/>
        </p:nvSpPr>
        <p:spPr bwMode="auto">
          <a:xfrm rot="2700000">
            <a:off x="5892801" y="5211762"/>
            <a:ext cx="836612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7" name="AutoShape 11"/>
          <p:cNvSpPr>
            <a:spLocks noChangeAspect="1" noChangeArrowheads="1"/>
          </p:cNvSpPr>
          <p:nvPr/>
        </p:nvSpPr>
        <p:spPr bwMode="auto">
          <a:xfrm rot="8100000">
            <a:off x="2895600" y="5241925"/>
            <a:ext cx="836613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8" name="AutoShape 12"/>
          <p:cNvSpPr>
            <a:spLocks noChangeAspect="1" noChangeArrowheads="1"/>
          </p:cNvSpPr>
          <p:nvPr/>
        </p:nvSpPr>
        <p:spPr bwMode="auto">
          <a:xfrm rot="-8100000">
            <a:off x="2895600" y="2292350"/>
            <a:ext cx="836613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9" name="AutoShape 13"/>
          <p:cNvSpPr>
            <a:spLocks noChangeAspect="1" noChangeArrowheads="1"/>
          </p:cNvSpPr>
          <p:nvPr/>
        </p:nvSpPr>
        <p:spPr bwMode="auto">
          <a:xfrm rot="-2700000">
            <a:off x="5929313" y="2341563"/>
            <a:ext cx="836612" cy="328612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0" name="AutoShape 14"/>
          <p:cNvSpPr>
            <a:spLocks noChangeArrowheads="1"/>
          </p:cNvSpPr>
          <p:nvPr/>
        </p:nvSpPr>
        <p:spPr bwMode="auto">
          <a:xfrm rot="-5400000">
            <a:off x="4598988" y="2779713"/>
            <a:ext cx="403225" cy="250825"/>
          </a:xfrm>
          <a:prstGeom prst="rightArrow">
            <a:avLst>
              <a:gd name="adj1" fmla="val 50000"/>
              <a:gd name="adj2" fmla="val 40190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1" name="AutoShape 15"/>
          <p:cNvSpPr>
            <a:spLocks noChangeArrowheads="1"/>
          </p:cNvSpPr>
          <p:nvPr/>
        </p:nvSpPr>
        <p:spPr bwMode="auto">
          <a:xfrm>
            <a:off x="5543550" y="3779838"/>
            <a:ext cx="403225" cy="250825"/>
          </a:xfrm>
          <a:prstGeom prst="rightArrow">
            <a:avLst>
              <a:gd name="adj1" fmla="val 50000"/>
              <a:gd name="adj2" fmla="val 40190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2" name="AutoShape 16"/>
          <p:cNvSpPr>
            <a:spLocks noChangeArrowheads="1"/>
          </p:cNvSpPr>
          <p:nvPr/>
        </p:nvSpPr>
        <p:spPr bwMode="auto">
          <a:xfrm flipH="1">
            <a:off x="3735388" y="3779838"/>
            <a:ext cx="403225" cy="250825"/>
          </a:xfrm>
          <a:prstGeom prst="rightArrow">
            <a:avLst>
              <a:gd name="adj1" fmla="val 50000"/>
              <a:gd name="adj2" fmla="val 40190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3" name="AutoShape 17"/>
          <p:cNvSpPr>
            <a:spLocks noChangeArrowheads="1"/>
          </p:cNvSpPr>
          <p:nvPr/>
        </p:nvSpPr>
        <p:spPr bwMode="auto">
          <a:xfrm rot="-5400000" flipH="1" flipV="1">
            <a:off x="4598988" y="4562475"/>
            <a:ext cx="403225" cy="250825"/>
          </a:xfrm>
          <a:prstGeom prst="rightArrow">
            <a:avLst>
              <a:gd name="adj1" fmla="val 50000"/>
              <a:gd name="adj2" fmla="val 40190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4" name="Text Box 18"/>
          <p:cNvSpPr txBox="1">
            <a:spLocks noChangeArrowheads="1"/>
          </p:cNvSpPr>
          <p:nvPr/>
        </p:nvSpPr>
        <p:spPr bwMode="auto">
          <a:xfrm>
            <a:off x="271463" y="1120775"/>
            <a:ext cx="28082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6600"/>
                </a:solidFill>
              </a:rPr>
              <a:t>T=300,000 years</a:t>
            </a:r>
          </a:p>
          <a:p>
            <a:pPr algn="ctr" eaLnBrk="1" hangingPunct="1"/>
            <a:r>
              <a:rPr lang="en-US" b="1">
                <a:solidFill>
                  <a:srgbClr val="FF6600"/>
                </a:solidFill>
              </a:rPr>
              <a:t>after the Big Bang</a:t>
            </a:r>
          </a:p>
        </p:txBody>
      </p:sp>
      <p:sp>
        <p:nvSpPr>
          <p:cNvPr id="108565" name="Text Box 19"/>
          <p:cNvSpPr txBox="1">
            <a:spLocks noChangeArrowheads="1"/>
          </p:cNvSpPr>
          <p:nvPr/>
        </p:nvSpPr>
        <p:spPr bwMode="auto">
          <a:xfrm>
            <a:off x="6242050" y="1104900"/>
            <a:ext cx="203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FF99"/>
                </a:solidFill>
              </a:rPr>
              <a:t>Temperature</a:t>
            </a:r>
          </a:p>
          <a:p>
            <a:pPr algn="ctr" eaLnBrk="1" hangingPunct="1"/>
            <a:r>
              <a:rPr lang="en-US" b="1">
                <a:solidFill>
                  <a:srgbClr val="00FF99"/>
                </a:solidFill>
              </a:rPr>
              <a:t>=3,000</a:t>
            </a:r>
            <a:r>
              <a:rPr lang="en-US" b="1" baseline="30000">
                <a:solidFill>
                  <a:srgbClr val="00FF99"/>
                </a:solidFill>
              </a:rPr>
              <a:t>o</a:t>
            </a:r>
            <a:r>
              <a:rPr lang="en-US" b="1">
                <a:solidFill>
                  <a:srgbClr val="00FF99"/>
                </a:solidFill>
              </a:rPr>
              <a:t>K</a:t>
            </a:r>
          </a:p>
        </p:txBody>
      </p:sp>
      <p:grpSp>
        <p:nvGrpSpPr>
          <p:cNvPr id="108566" name="Group 20"/>
          <p:cNvGrpSpPr>
            <a:grpSpLocks/>
          </p:cNvGrpSpPr>
          <p:nvPr/>
        </p:nvGrpSpPr>
        <p:grpSpPr bwMode="auto">
          <a:xfrm>
            <a:off x="4456113" y="5183188"/>
            <a:ext cx="3243262" cy="1079500"/>
            <a:chOff x="2807" y="3265"/>
            <a:chExt cx="2043" cy="680"/>
          </a:xfrm>
        </p:grpSpPr>
        <p:sp>
          <p:nvSpPr>
            <p:cNvPr id="108570" name="Text Box 21"/>
            <p:cNvSpPr txBox="1">
              <a:spLocks noChangeArrowheads="1"/>
            </p:cNvSpPr>
            <p:nvPr/>
          </p:nvSpPr>
          <p:spPr bwMode="auto">
            <a:xfrm>
              <a:off x="2807" y="3265"/>
              <a:ext cx="104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/>
                <a:t>Transparent</a:t>
              </a:r>
            </a:p>
          </p:txBody>
        </p:sp>
        <p:sp>
          <p:nvSpPr>
            <p:cNvPr id="108571" name="Text Box 22"/>
            <p:cNvSpPr txBox="1">
              <a:spLocks noChangeArrowheads="1"/>
            </p:cNvSpPr>
            <p:nvPr/>
          </p:nvSpPr>
          <p:spPr bwMode="auto">
            <a:xfrm>
              <a:off x="4138" y="3695"/>
              <a:ext cx="7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/>
                <a:t>Opaque</a:t>
              </a:r>
            </a:p>
          </p:txBody>
        </p:sp>
      </p:grpSp>
      <p:sp>
        <p:nvSpPr>
          <p:cNvPr id="108567" name="Text Box 23"/>
          <p:cNvSpPr txBox="1">
            <a:spLocks noChangeArrowheads="1"/>
          </p:cNvSpPr>
          <p:nvPr/>
        </p:nvSpPr>
        <p:spPr bwMode="auto">
          <a:xfrm>
            <a:off x="7396163" y="2703513"/>
            <a:ext cx="1277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8000"/>
                </a:solidFill>
              </a:rPr>
              <a:t>z=1,100</a:t>
            </a:r>
          </a:p>
        </p:txBody>
      </p:sp>
      <p:sp>
        <p:nvSpPr>
          <p:cNvPr id="699416" name="Text Box 24"/>
          <p:cNvSpPr txBox="1">
            <a:spLocks noChangeArrowheads="1"/>
          </p:cNvSpPr>
          <p:nvPr/>
        </p:nvSpPr>
        <p:spPr bwMode="auto">
          <a:xfrm>
            <a:off x="152400" y="5470525"/>
            <a:ext cx="237331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66"/>
                </a:solidFill>
              </a:rPr>
              <a:t>Today:</a:t>
            </a:r>
          </a:p>
          <a:p>
            <a:pPr eaLnBrk="1" hangingPunct="1"/>
            <a:r>
              <a:rPr lang="en-US" sz="2800" b="1">
                <a:solidFill>
                  <a:srgbClr val="FF0066"/>
                </a:solidFill>
              </a:rPr>
              <a:t>3000</a:t>
            </a:r>
            <a:r>
              <a:rPr lang="en-US" sz="2800" b="1" baseline="30000">
                <a:solidFill>
                  <a:srgbClr val="FF0066"/>
                </a:solidFill>
              </a:rPr>
              <a:t>o</a:t>
            </a:r>
            <a:r>
              <a:rPr lang="en-US" sz="2800" b="1">
                <a:solidFill>
                  <a:srgbClr val="FF0066"/>
                </a:solidFill>
              </a:rPr>
              <a:t>K/1,100</a:t>
            </a:r>
          </a:p>
          <a:p>
            <a:pPr eaLnBrk="1" hangingPunct="1"/>
            <a:r>
              <a:rPr lang="en-US" sz="2800" b="1">
                <a:solidFill>
                  <a:srgbClr val="FF0066"/>
                </a:solidFill>
              </a:rPr>
              <a:t>=2.7</a:t>
            </a:r>
            <a:r>
              <a:rPr lang="en-US" sz="2800" b="1" baseline="30000">
                <a:solidFill>
                  <a:srgbClr val="FF0066"/>
                </a:solidFill>
              </a:rPr>
              <a:t>o</a:t>
            </a:r>
            <a:r>
              <a:rPr lang="en-US" sz="2800" b="1">
                <a:solidFill>
                  <a:srgbClr val="FF0066"/>
                </a:solidFill>
              </a:rPr>
              <a:t>K</a:t>
            </a:r>
          </a:p>
        </p:txBody>
      </p:sp>
      <p:sp>
        <p:nvSpPr>
          <p:cNvPr id="108569" name="Line 25"/>
          <p:cNvSpPr>
            <a:spLocks noChangeShapeType="1"/>
          </p:cNvSpPr>
          <p:nvPr/>
        </p:nvSpPr>
        <p:spPr bwMode="auto">
          <a:xfrm>
            <a:off x="1924050" y="2008188"/>
            <a:ext cx="555625" cy="735012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4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05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6B7354-41F6-224C-93FA-E737F34FCBB7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6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105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63"/>
            <a:ext cx="8915400" cy="731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00CCFF"/>
                </a:solidFill>
                <a:latin typeface="Tahoma" charset="0"/>
                <a:ea typeface="ＭＳ Ｐゴシック" charset="0"/>
                <a:cs typeface="ＭＳ Ｐゴシック" charset="0"/>
              </a:rPr>
              <a:t>WMAP</a:t>
            </a:r>
            <a:r>
              <a:rPr lang="en-US" altLang="ja-JP" sz="3600">
                <a:solidFill>
                  <a:srgbClr val="00CCFF"/>
                </a:solidFill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3600">
                <a:solidFill>
                  <a:srgbClr val="00CCFF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endParaRPr lang="ja-JP" altLang="en-US" sz="2000">
              <a:solidFill>
                <a:srgbClr val="00CC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0599" name="Picture 5" descr="sphere_movie_1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7600" y="152400"/>
            <a:ext cx="1897063" cy="461963"/>
          </a:xfrm>
          <a:prstGeom prst="rect">
            <a:avLst/>
          </a:prstGeom>
          <a:noFill/>
          <a:ln w="38100" cmpd="sng">
            <a:solidFill>
              <a:srgbClr val="00CC99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Ned Wright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26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A6D67D-5C72-0842-B9C6-EEAFFFC48743}" type="slidenum">
              <a:rPr lang="en-US" sz="1500">
                <a:solidFill>
                  <a:srgbClr val="0000FF"/>
                </a:solidFill>
              </a:rPr>
              <a:pPr eaLnBrk="1" hangingPunct="1"/>
              <a:t>48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WMAP Power Spectrum</a:t>
            </a:r>
          </a:p>
        </p:txBody>
      </p:sp>
      <p:grpSp>
        <p:nvGrpSpPr>
          <p:cNvPr id="112645" name="Group 3"/>
          <p:cNvGrpSpPr>
            <a:grpSpLocks/>
          </p:cNvGrpSpPr>
          <p:nvPr/>
        </p:nvGrpSpPr>
        <p:grpSpPr bwMode="auto">
          <a:xfrm>
            <a:off x="198438" y="882650"/>
            <a:ext cx="9077325" cy="6099175"/>
            <a:chOff x="125" y="604"/>
            <a:chExt cx="5718" cy="4057"/>
          </a:xfrm>
        </p:grpSpPr>
        <p:pic>
          <p:nvPicPr>
            <p:cNvPr id="11264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" y="604"/>
              <a:ext cx="5718" cy="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4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" y="4109"/>
              <a:ext cx="4960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593850" y="1751013"/>
            <a:ext cx="29162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Universe is Flat.</a:t>
            </a:r>
          </a:p>
          <a:p>
            <a:pPr lvl="1" algn="ctr"/>
            <a:r>
              <a:rPr lang="en-US" sz="2800" b="1" dirty="0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sz="2800" b="1" dirty="0" smtClean="0">
                <a:solidFill>
                  <a:srgbClr val="FF00FF"/>
                </a:solidFill>
                <a:sym typeface="Symbol" charset="0"/>
              </a:rPr>
              <a:t> </a:t>
            </a:r>
            <a:r>
              <a:rPr lang="en-US" sz="2800" b="1" dirty="0">
                <a:solidFill>
                  <a:srgbClr val="FF00FF"/>
                </a:solidFill>
              </a:rPr>
              <a:t>Inflation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469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879FA1-F87E-DC46-9553-F343C3DE2551}" type="slidenum">
              <a:rPr lang="en-US" sz="1500">
                <a:solidFill>
                  <a:srgbClr val="0000FF"/>
                </a:solidFill>
              </a:rPr>
              <a:pPr eaLnBrk="1" hangingPunct="1"/>
              <a:t>49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Geometry of the Universe</a:t>
            </a:r>
          </a:p>
        </p:txBody>
      </p:sp>
      <p:pic>
        <p:nvPicPr>
          <p:cNvPr id="114693" name="Picture 3" descr="3geomt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009650"/>
            <a:ext cx="5781675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7588" name="Text Box 4"/>
          <p:cNvSpPr txBox="1">
            <a:spLocks noChangeArrowheads="1"/>
          </p:cNvSpPr>
          <p:nvPr/>
        </p:nvSpPr>
        <p:spPr bwMode="auto">
          <a:xfrm>
            <a:off x="234950" y="1392238"/>
            <a:ext cx="3233108" cy="522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7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Open 	</a:t>
            </a:r>
            <a:r>
              <a:rPr lang="en-US" sz="3700" b="1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Ω</a:t>
            </a:r>
            <a:r>
              <a:rPr lang="en-US" sz="37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&lt;</a:t>
            </a:r>
            <a:r>
              <a:rPr lang="en-US" sz="37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1</a:t>
            </a:r>
          </a:p>
          <a:p>
            <a:pPr>
              <a:defRPr/>
            </a:pPr>
            <a:endParaRPr lang="en-US" sz="3700" b="1" dirty="0" smtClean="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sz="3700" b="1" dirty="0" smtClean="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37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Flat 	</a:t>
            </a:r>
            <a:r>
              <a:rPr lang="en-US" sz="37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Ω</a:t>
            </a:r>
            <a:r>
              <a:rPr lang="en-US" sz="3700" b="1" dirty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=</a:t>
            </a:r>
            <a:r>
              <a:rPr lang="en-US" sz="37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1</a:t>
            </a:r>
          </a:p>
          <a:p>
            <a:pPr>
              <a:defRPr/>
            </a:pPr>
            <a:r>
              <a:rPr lang="en-US" sz="3700" b="1" dirty="0" smtClean="0"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(predicted by</a:t>
            </a:r>
          </a:p>
          <a:p>
            <a:pPr>
              <a:defRPr/>
            </a:pPr>
            <a:r>
              <a:rPr lang="en-US" sz="3700" b="1" dirty="0" smtClean="0"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 Inflation)</a:t>
            </a:r>
            <a:endParaRPr lang="en-US" sz="3700" b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sz="3700" b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sz="3700" b="1" dirty="0" smtClean="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37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Closed 	</a:t>
            </a:r>
            <a:r>
              <a:rPr lang="en-US" sz="37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Ω</a:t>
            </a:r>
            <a:r>
              <a:rPr lang="en-US" sz="3700" b="1" dirty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&gt;</a:t>
            </a:r>
            <a:r>
              <a:rPr lang="en-US" sz="37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1</a:t>
            </a:r>
          </a:p>
        </p:txBody>
      </p:sp>
      <p:sp>
        <p:nvSpPr>
          <p:cNvPr id="707589" name="Rectangle 5"/>
          <p:cNvSpPr>
            <a:spLocks noChangeArrowheads="1"/>
          </p:cNvSpPr>
          <p:nvPr/>
        </p:nvSpPr>
        <p:spPr bwMode="auto">
          <a:xfrm>
            <a:off x="198438" y="3013075"/>
            <a:ext cx="9282112" cy="2087563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69AF8A-7944-AB44-B79D-D8A8AEBEBDCD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686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1625" y="6784975"/>
            <a:ext cx="533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700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67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206361-E8E0-8D46-A936-9DB9C41A0EC9}" type="slidenum">
              <a:rPr lang="en-US" sz="1500">
                <a:solidFill>
                  <a:srgbClr val="0000FF"/>
                </a:solidFill>
              </a:rPr>
              <a:pPr eaLnBrk="1" hangingPunct="1"/>
              <a:t>50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The Accelerating Universe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ja-JP" sz="2800">
                <a:latin typeface="Tahoma" charset="0"/>
                <a:ea typeface="ＭＳ Ｐゴシック" charset="0"/>
                <a:cs typeface="ＭＳ Ｐゴシック" charset="0"/>
              </a:rPr>
              <a:t>1998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）</a:t>
            </a:r>
          </a:p>
        </p:txBody>
      </p:sp>
      <p:pic>
        <p:nvPicPr>
          <p:cNvPr id="116741" name="Picture 3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900113"/>
            <a:ext cx="937895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0116" name="Rectangle 4"/>
          <p:cNvSpPr>
            <a:spLocks noChangeArrowheads="1"/>
          </p:cNvSpPr>
          <p:nvPr/>
        </p:nvSpPr>
        <p:spPr bwMode="auto">
          <a:xfrm>
            <a:off x="2012950" y="2392363"/>
            <a:ext cx="1590499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SzPct val="80000"/>
            </a:pP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Ω</a:t>
            </a:r>
            <a:r>
              <a:rPr lang="en-US" sz="3200" b="1" baseline="-25000" dirty="0" smtClean="0">
                <a:solidFill>
                  <a:srgbClr val="FF0000"/>
                </a:solidFill>
                <a:latin typeface="Arial Narrow" charset="0"/>
                <a:sym typeface="Symbol" charset="0"/>
              </a:rPr>
              <a:t>Λ </a:t>
            </a:r>
            <a:r>
              <a:rPr lang="en-US" sz="3200" b="1" dirty="0" smtClean="0">
                <a:solidFill>
                  <a:srgbClr val="FF0000"/>
                </a:solidFill>
                <a:sym typeface="Symbol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sym typeface="Symbol" charset="0"/>
              </a:rPr>
              <a:t>0.7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1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68834"/>
            <a:ext cx="4446253" cy="6089166"/>
          </a:xfrm>
          <a:prstGeom prst="rect">
            <a:avLst/>
          </a:prstGeom>
        </p:spPr>
      </p:pic>
      <p:sp>
        <p:nvSpPr>
          <p:cNvPr id="1187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Density of Our Universe</a:t>
            </a:r>
          </a:p>
        </p:txBody>
      </p:sp>
      <p:sp>
        <p:nvSpPr>
          <p:cNvPr id="118790" name="Text Box 4"/>
          <p:cNvSpPr txBox="1">
            <a:spLocks noChangeArrowheads="1"/>
          </p:cNvSpPr>
          <p:nvPr/>
        </p:nvSpPr>
        <p:spPr bwMode="auto">
          <a:xfrm>
            <a:off x="4475163" y="1008063"/>
            <a:ext cx="8240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6600FF"/>
                </a:solidFill>
                <a:sym typeface="Symbol" charset="0"/>
              </a:rPr>
              <a:t>Ω</a:t>
            </a:r>
            <a:r>
              <a:rPr lang="en-US" sz="4000" b="1" baseline="-25000" dirty="0" smtClean="0">
                <a:solidFill>
                  <a:srgbClr val="6600FF"/>
                </a:solidFill>
                <a:sym typeface="Symbol" charset="0"/>
              </a:rPr>
              <a:t>Λ</a:t>
            </a:r>
            <a:endParaRPr lang="en-US" sz="4000" b="1" baseline="-25000" dirty="0">
              <a:solidFill>
                <a:srgbClr val="6600FF"/>
              </a:solidFill>
              <a:sym typeface="Symbol" charset="0"/>
            </a:endParaRP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824788" y="6332538"/>
            <a:ext cx="16337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 err="1" smtClean="0">
                <a:solidFill>
                  <a:srgbClr val="6600FF"/>
                </a:solidFill>
                <a:sym typeface="Symbol" charset="0"/>
              </a:rPr>
              <a:t>Ω</a:t>
            </a:r>
            <a:r>
              <a:rPr lang="en-US" sz="4000" b="1" baseline="-25000" dirty="0" err="1" smtClean="0">
                <a:solidFill>
                  <a:srgbClr val="6600FF"/>
                </a:solidFill>
                <a:sym typeface="Symbol" charset="0"/>
              </a:rPr>
              <a:t>Matter</a:t>
            </a:r>
            <a:endParaRPr lang="en-US" sz="4000" b="1" baseline="-25000" dirty="0">
              <a:solidFill>
                <a:srgbClr val="6600FF"/>
              </a:solidFill>
              <a:sym typeface="Symbol" charset="0"/>
            </a:endParaRPr>
          </a:p>
        </p:txBody>
      </p:sp>
      <p:sp>
        <p:nvSpPr>
          <p:cNvPr id="11879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3625"/>
            <a:ext cx="4492625" cy="5445125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Ω</a:t>
            </a:r>
            <a:r>
              <a:rPr lang="en-US" sz="3600" baseline="-25000" dirty="0" err="1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Total</a:t>
            </a:r>
            <a:r>
              <a:rPr lang="en-US" sz="3600" baseline="-250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3600" dirty="0" err="1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Ω</a:t>
            </a:r>
            <a:r>
              <a:rPr lang="en-US" sz="3600" baseline="-25000" dirty="0" err="1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Λ</a:t>
            </a:r>
            <a:r>
              <a:rPr lang="en-US" sz="3600" dirty="0" err="1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+Ω</a:t>
            </a:r>
            <a:r>
              <a:rPr lang="en-US" sz="3600" baseline="-25000" dirty="0" err="1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Matter</a:t>
            </a:r>
            <a:r>
              <a:rPr lang="en-US" sz="3600" baseline="-250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	  	    </a:t>
            </a:r>
            <a:r>
              <a:rPr lang="en-US" sz="3600" baseline="-250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= 1.0</a:t>
            </a:r>
            <a:endParaRPr lang="en-US" sz="3600" dirty="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2"/>
            <a:endParaRPr lang="en-US" sz="2700" dirty="0">
              <a:solidFill>
                <a:srgbClr val="0000CC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Universe is Flat.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 smtClean="0">
                <a:solidFill>
                  <a:srgbClr val="FF00FF"/>
                </a:solidFill>
                <a:latin typeface="Arial Narrow" charset="0"/>
                <a:ea typeface="ＭＳ Ｐゴシック" charset="0"/>
                <a:sym typeface="Wingdings"/>
              </a:rPr>
              <a:t></a:t>
            </a:r>
            <a:r>
              <a:rPr lang="en-US" sz="3600" dirty="0" smtClean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Inflation</a:t>
            </a:r>
            <a:endParaRPr lang="en-US" sz="3600" dirty="0">
              <a:solidFill>
                <a:srgbClr val="FF00FF"/>
              </a:solidFill>
              <a:latin typeface="Arial Narrow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endParaRPr lang="en-US" sz="3000" dirty="0">
              <a:solidFill>
                <a:srgbClr val="FF00FF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73% 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is Dark Energy.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 smtClean="0">
                <a:solidFill>
                  <a:srgbClr val="FF00FF"/>
                </a:solidFill>
                <a:latin typeface="Arial Narrow" charset="0"/>
                <a:ea typeface="ＭＳ Ｐゴシック" charset="0"/>
                <a:sym typeface="Wingdings"/>
              </a:rPr>
              <a:t></a:t>
            </a:r>
            <a:r>
              <a:rPr lang="en-US" sz="3600" dirty="0" smtClean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 </a:t>
            </a: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Accelerating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086600" y="3657600"/>
            <a:ext cx="2209800" cy="54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2438" lvl="1" indent="1588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Arial Narrow"/>
                <a:cs typeface="Arial" charset="0"/>
                <a:sym typeface="Symbol" charset="0"/>
              </a:rPr>
              <a:t>Ω</a:t>
            </a:r>
            <a:r>
              <a:rPr lang="en-US" sz="3200" b="1" baseline="-25000" dirty="0" smtClean="0">
                <a:solidFill>
                  <a:srgbClr val="FF0000"/>
                </a:solidFill>
                <a:latin typeface="Arial Narrow"/>
                <a:cs typeface="Arial" charset="0"/>
                <a:sym typeface="Symbol" charset="0"/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  <a:latin typeface="Arial Narrow"/>
                <a:cs typeface="Arial" charset="0"/>
                <a:sym typeface="Symbol" charset="0"/>
              </a:rPr>
              <a:t>= 27%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90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D415-2278-0D4D-ADAC-85FFCAC37AD9}" type="slidenum">
              <a:rPr lang="en-US"/>
              <a:pPr/>
              <a:t>52</a:t>
            </a:fld>
            <a:endParaRPr lang="en-US"/>
          </a:p>
        </p:txBody>
      </p:sp>
      <p:sp>
        <p:nvSpPr>
          <p:cNvPr id="36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Abundance vs. Density</a:t>
            </a:r>
          </a:p>
        </p:txBody>
      </p:sp>
      <p:pic>
        <p:nvPicPr>
          <p:cNvPr id="3672067" name="Picture 3" descr="bigbang_eta1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8001000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2068" name="Text Box 4"/>
          <p:cNvSpPr txBox="1">
            <a:spLocks noChangeArrowheads="1"/>
          </p:cNvSpPr>
          <p:nvPr/>
        </p:nvSpPr>
        <p:spPr bwMode="auto">
          <a:xfrm>
            <a:off x="3429000" y="1905000"/>
            <a:ext cx="365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3300"/>
                </a:solidFill>
                <a:cs typeface="Arial" charset="0"/>
              </a:rPr>
              <a:t>D</a:t>
            </a:r>
          </a:p>
        </p:txBody>
      </p:sp>
      <p:sp>
        <p:nvSpPr>
          <p:cNvPr id="3672070" name="Rectangle 6"/>
          <p:cNvSpPr>
            <a:spLocks noChangeArrowheads="1"/>
          </p:cNvSpPr>
          <p:nvPr/>
        </p:nvSpPr>
        <p:spPr bwMode="auto">
          <a:xfrm>
            <a:off x="2895600" y="3733800"/>
            <a:ext cx="32766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2438" lvl="1" indent="1588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Arial Narrow"/>
                <a:cs typeface="Arial" charset="0"/>
                <a:sym typeface="Symbol" charset="0"/>
              </a:rPr>
              <a:t>Ω</a:t>
            </a:r>
            <a:r>
              <a:rPr lang="en-US" sz="3600" b="1" baseline="-25000" dirty="0" err="1" smtClean="0">
                <a:solidFill>
                  <a:srgbClr val="FF0000"/>
                </a:solidFill>
                <a:latin typeface="Arial Narrow"/>
                <a:cs typeface="Arial" charset="0"/>
                <a:sym typeface="Symbol" charset="0"/>
              </a:rPr>
              <a:t>Baryon</a:t>
            </a:r>
            <a:r>
              <a:rPr lang="en-US" sz="3600" b="1" dirty="0" smtClean="0">
                <a:solidFill>
                  <a:srgbClr val="FF0000"/>
                </a:solidFill>
                <a:latin typeface="Arial Narrow"/>
                <a:cs typeface="Arial" charset="0"/>
                <a:sym typeface="Symbol" charset="0"/>
              </a:rPr>
              <a:t>= 4.6%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5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E06F0-E455-8C45-A385-05772809A47C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32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Cosmic Pyramid </a:t>
            </a:r>
            <a:r>
              <a:rPr lang="ja-JP" altLang="en-US" dirty="0" smtClean="0"/>
              <a:t>　</a:t>
            </a:r>
            <a:endParaRPr lang="ja-JP" altLang="en-US" sz="2800" dirty="0" smtClean="0"/>
          </a:p>
        </p:txBody>
      </p:sp>
      <p:grpSp>
        <p:nvGrpSpPr>
          <p:cNvPr id="245765" name="Group 3"/>
          <p:cNvGrpSpPr>
            <a:grpSpLocks/>
          </p:cNvGrpSpPr>
          <p:nvPr/>
        </p:nvGrpSpPr>
        <p:grpSpPr bwMode="auto">
          <a:xfrm>
            <a:off x="752475" y="925513"/>
            <a:ext cx="7032625" cy="6389687"/>
            <a:chOff x="474" y="583"/>
            <a:chExt cx="4430" cy="4025"/>
          </a:xfrm>
        </p:grpSpPr>
        <p:grpSp>
          <p:nvGrpSpPr>
            <p:cNvPr id="245781" name="Group 4"/>
            <p:cNvGrpSpPr>
              <a:grpSpLocks/>
            </p:cNvGrpSpPr>
            <p:nvPr/>
          </p:nvGrpSpPr>
          <p:grpSpPr bwMode="auto">
            <a:xfrm>
              <a:off x="474" y="583"/>
              <a:ext cx="4430" cy="4025"/>
              <a:chOff x="681" y="583"/>
              <a:chExt cx="4430" cy="4025"/>
            </a:xfrm>
          </p:grpSpPr>
          <p:grpSp>
            <p:nvGrpSpPr>
              <p:cNvPr id="245786" name="Group 5"/>
              <p:cNvGrpSpPr>
                <a:grpSpLocks/>
              </p:cNvGrpSpPr>
              <p:nvPr/>
            </p:nvGrpSpPr>
            <p:grpSpPr bwMode="auto">
              <a:xfrm>
                <a:off x="681" y="583"/>
                <a:ext cx="4430" cy="4025"/>
                <a:chOff x="1023" y="583"/>
                <a:chExt cx="4430" cy="4025"/>
              </a:xfrm>
            </p:grpSpPr>
            <p:pic>
              <p:nvPicPr>
                <p:cNvPr id="3268614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contrast="28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1" y="583"/>
                  <a:ext cx="4152" cy="4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CC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68615" name="Rectangle 7"/>
                <p:cNvSpPr>
                  <a:spLocks noChangeArrowheads="1"/>
                </p:cNvSpPr>
                <p:nvPr/>
              </p:nvSpPr>
              <p:spPr bwMode="auto">
                <a:xfrm>
                  <a:off x="1023" y="1633"/>
                  <a:ext cx="1694" cy="1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4000" b="1">
                    <a:solidFill>
                      <a:srgbClr val="A50021"/>
                    </a:solidFill>
                    <a:latin typeface="Tahoma" charset="0"/>
                  </a:endParaRPr>
                </a:p>
              </p:txBody>
            </p:sp>
          </p:grpSp>
          <p:sp>
            <p:nvSpPr>
              <p:cNvPr id="3268616" name="Line 8"/>
              <p:cNvSpPr>
                <a:spLocks noChangeShapeType="1"/>
              </p:cNvSpPr>
              <p:nvPr/>
            </p:nvSpPr>
            <p:spPr bwMode="auto">
              <a:xfrm>
                <a:off x="3654" y="825"/>
                <a:ext cx="1281" cy="3671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17" name="Rectangle 9"/>
              <p:cNvSpPr>
                <a:spLocks noChangeArrowheads="1"/>
              </p:cNvSpPr>
              <p:nvPr/>
            </p:nvSpPr>
            <p:spPr bwMode="auto">
              <a:xfrm>
                <a:off x="2261" y="4543"/>
                <a:ext cx="2209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18" name="Line 10"/>
              <p:cNvSpPr>
                <a:spLocks noChangeShapeType="1"/>
              </p:cNvSpPr>
              <p:nvPr/>
            </p:nvSpPr>
            <p:spPr bwMode="auto">
              <a:xfrm flipH="1" flipV="1">
                <a:off x="1845" y="4147"/>
                <a:ext cx="368" cy="326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19" name="Rectangle 11"/>
              <p:cNvSpPr>
                <a:spLocks noChangeArrowheads="1"/>
              </p:cNvSpPr>
              <p:nvPr/>
            </p:nvSpPr>
            <p:spPr bwMode="auto">
              <a:xfrm>
                <a:off x="1247" y="3834"/>
                <a:ext cx="1427" cy="774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20" name="Line 12"/>
              <p:cNvSpPr>
                <a:spLocks noChangeShapeType="1"/>
              </p:cNvSpPr>
              <p:nvPr/>
            </p:nvSpPr>
            <p:spPr bwMode="auto">
              <a:xfrm flipH="1">
                <a:off x="2229" y="816"/>
                <a:ext cx="1418" cy="367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21" name="Line 13"/>
              <p:cNvSpPr>
                <a:spLocks noChangeShapeType="1"/>
              </p:cNvSpPr>
              <p:nvPr/>
            </p:nvSpPr>
            <p:spPr bwMode="auto">
              <a:xfrm flipH="1">
                <a:off x="1869" y="844"/>
                <a:ext cx="1753" cy="3258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22" name="Line 14"/>
              <p:cNvSpPr>
                <a:spLocks noChangeShapeType="1"/>
              </p:cNvSpPr>
              <p:nvPr/>
            </p:nvSpPr>
            <p:spPr bwMode="auto">
              <a:xfrm flipH="1">
                <a:off x="2239" y="4472"/>
                <a:ext cx="2673" cy="1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23" name="Line 15"/>
              <p:cNvSpPr>
                <a:spLocks noChangeShapeType="1"/>
              </p:cNvSpPr>
              <p:nvPr/>
            </p:nvSpPr>
            <p:spPr bwMode="auto">
              <a:xfrm flipH="1" flipV="1">
                <a:off x="2765" y="3133"/>
                <a:ext cx="1701" cy="25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24" name="Line 16"/>
              <p:cNvSpPr>
                <a:spLocks noChangeShapeType="1"/>
              </p:cNvSpPr>
              <p:nvPr/>
            </p:nvSpPr>
            <p:spPr bwMode="auto">
              <a:xfrm flipH="1" flipV="1">
                <a:off x="3127" y="2189"/>
                <a:ext cx="986" cy="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25" name="Line 17"/>
              <p:cNvSpPr>
                <a:spLocks noChangeShapeType="1"/>
              </p:cNvSpPr>
              <p:nvPr/>
            </p:nvSpPr>
            <p:spPr bwMode="auto">
              <a:xfrm flipH="1" flipV="1">
                <a:off x="1865" y="4099"/>
                <a:ext cx="367" cy="394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26" name="Line 18"/>
              <p:cNvSpPr>
                <a:spLocks noChangeShapeType="1"/>
              </p:cNvSpPr>
              <p:nvPr/>
            </p:nvSpPr>
            <p:spPr bwMode="auto">
              <a:xfrm flipH="1" flipV="1">
                <a:off x="2554" y="2880"/>
                <a:ext cx="185" cy="240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27" name="Line 19"/>
              <p:cNvSpPr>
                <a:spLocks noChangeShapeType="1"/>
              </p:cNvSpPr>
              <p:nvPr/>
            </p:nvSpPr>
            <p:spPr bwMode="auto">
              <a:xfrm flipH="1" flipV="1">
                <a:off x="2993" y="1975"/>
                <a:ext cx="125" cy="21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</p:grpSp>
        <p:grpSp>
          <p:nvGrpSpPr>
            <p:cNvPr id="245782" name="Group 20"/>
            <p:cNvGrpSpPr>
              <a:grpSpLocks/>
            </p:cNvGrpSpPr>
            <p:nvPr/>
          </p:nvGrpSpPr>
          <p:grpSpPr bwMode="auto">
            <a:xfrm>
              <a:off x="2789" y="1702"/>
              <a:ext cx="1239" cy="2464"/>
              <a:chOff x="2789" y="1702"/>
              <a:chExt cx="1239" cy="2464"/>
            </a:xfrm>
          </p:grpSpPr>
          <p:sp>
            <p:nvSpPr>
              <p:cNvPr id="3268629" name="Rectangle 21"/>
              <p:cNvSpPr>
                <a:spLocks noChangeArrowheads="1"/>
              </p:cNvSpPr>
              <p:nvPr/>
            </p:nvSpPr>
            <p:spPr bwMode="auto">
              <a:xfrm>
                <a:off x="3147" y="1702"/>
                <a:ext cx="567" cy="353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30" name="Rectangle 22"/>
              <p:cNvSpPr>
                <a:spLocks noChangeArrowheads="1"/>
              </p:cNvSpPr>
              <p:nvPr/>
            </p:nvSpPr>
            <p:spPr bwMode="auto">
              <a:xfrm>
                <a:off x="3011" y="2254"/>
                <a:ext cx="774" cy="680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  <p:sp>
            <p:nvSpPr>
              <p:cNvPr id="3268631" name="Rectangle 23"/>
              <p:cNvSpPr>
                <a:spLocks noChangeArrowheads="1"/>
              </p:cNvSpPr>
              <p:nvPr/>
            </p:nvSpPr>
            <p:spPr bwMode="auto">
              <a:xfrm>
                <a:off x="2789" y="3331"/>
                <a:ext cx="1239" cy="835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3268632" name="Text Box 24"/>
          <p:cNvSpPr txBox="1">
            <a:spLocks noChangeArrowheads="1"/>
          </p:cNvSpPr>
          <p:nvPr/>
        </p:nvSpPr>
        <p:spPr bwMode="auto">
          <a:xfrm>
            <a:off x="4343400" y="381000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</a:rPr>
              <a:t>Dark</a:t>
            </a:r>
          </a:p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</a:rPr>
              <a:t>Matter</a:t>
            </a:r>
          </a:p>
        </p:txBody>
      </p:sp>
      <p:sp>
        <p:nvSpPr>
          <p:cNvPr id="3268633" name="Text Box 25"/>
          <p:cNvSpPr txBox="1">
            <a:spLocks noChangeArrowheads="1"/>
          </p:cNvSpPr>
          <p:nvPr/>
        </p:nvSpPr>
        <p:spPr bwMode="auto">
          <a:xfrm>
            <a:off x="3889375" y="5888038"/>
            <a:ext cx="3036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FF00FF"/>
                </a:solidFill>
              </a:rPr>
              <a:t>Dark Energy</a:t>
            </a:r>
          </a:p>
        </p:txBody>
      </p:sp>
      <p:sp>
        <p:nvSpPr>
          <p:cNvPr id="3268634" name="Text Box 26"/>
          <p:cNvSpPr txBox="1">
            <a:spLocks noChangeArrowheads="1"/>
          </p:cNvSpPr>
          <p:nvPr/>
        </p:nvSpPr>
        <p:spPr bwMode="auto">
          <a:xfrm>
            <a:off x="4340225" y="2652713"/>
            <a:ext cx="2190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</a:rPr>
              <a:t>Gas,</a:t>
            </a:r>
          </a:p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</a:rPr>
              <a:t>Dust</a:t>
            </a:r>
          </a:p>
        </p:txBody>
      </p:sp>
      <p:sp>
        <p:nvSpPr>
          <p:cNvPr id="3268635" name="Text Box 27"/>
          <p:cNvSpPr txBox="1">
            <a:spLocks noChangeArrowheads="1"/>
          </p:cNvSpPr>
          <p:nvPr/>
        </p:nvSpPr>
        <p:spPr bwMode="auto">
          <a:xfrm>
            <a:off x="2981325" y="1847850"/>
            <a:ext cx="1412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6600"/>
                </a:solidFill>
              </a:rPr>
              <a:t>Star</a:t>
            </a:r>
          </a:p>
        </p:txBody>
      </p:sp>
      <p:sp>
        <p:nvSpPr>
          <p:cNvPr id="3268636" name="Text Box 28"/>
          <p:cNvSpPr txBox="1">
            <a:spLocks noChangeArrowheads="1"/>
          </p:cNvSpPr>
          <p:nvPr/>
        </p:nvSpPr>
        <p:spPr bwMode="auto">
          <a:xfrm>
            <a:off x="2922588" y="1335088"/>
            <a:ext cx="1398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A50021"/>
                </a:solidFill>
              </a:rPr>
              <a:t>Metal</a:t>
            </a:r>
          </a:p>
        </p:txBody>
      </p:sp>
      <p:sp>
        <p:nvSpPr>
          <p:cNvPr id="3268637" name="Text Box 29"/>
          <p:cNvSpPr txBox="1">
            <a:spLocks noChangeArrowheads="1"/>
          </p:cNvSpPr>
          <p:nvPr/>
        </p:nvSpPr>
        <p:spPr bwMode="auto">
          <a:xfrm>
            <a:off x="6705600" y="1260475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A50021"/>
                </a:solidFill>
              </a:rPr>
              <a:t>0.03%</a:t>
            </a:r>
            <a:endParaRPr lang="en-US" altLang="ja-JP" b="1" dirty="0">
              <a:solidFill>
                <a:srgbClr val="A50021"/>
              </a:solidFill>
            </a:endParaRPr>
          </a:p>
        </p:txBody>
      </p:sp>
      <p:sp>
        <p:nvSpPr>
          <p:cNvPr id="3268638" name="Text Box 30"/>
          <p:cNvSpPr txBox="1">
            <a:spLocks noChangeArrowheads="1"/>
          </p:cNvSpPr>
          <p:nvPr/>
        </p:nvSpPr>
        <p:spPr bwMode="auto">
          <a:xfrm>
            <a:off x="6750050" y="18494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0000"/>
                </a:solidFill>
              </a:rPr>
              <a:t>0.5%</a:t>
            </a:r>
          </a:p>
        </p:txBody>
      </p:sp>
      <p:sp>
        <p:nvSpPr>
          <p:cNvPr id="3268639" name="Text Box 31"/>
          <p:cNvSpPr txBox="1">
            <a:spLocks noChangeArrowheads="1"/>
          </p:cNvSpPr>
          <p:nvPr/>
        </p:nvSpPr>
        <p:spPr bwMode="auto">
          <a:xfrm>
            <a:off x="6786563" y="1846263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FF6600"/>
                </a:solidFill>
              </a:rPr>
              <a:t>0.4%</a:t>
            </a:r>
            <a:endParaRPr lang="en-US" altLang="ja-JP" b="1" dirty="0">
              <a:solidFill>
                <a:srgbClr val="FF6600"/>
              </a:solidFill>
            </a:endParaRPr>
          </a:p>
        </p:txBody>
      </p:sp>
      <p:sp>
        <p:nvSpPr>
          <p:cNvPr id="3268640" name="Text Box 32"/>
          <p:cNvSpPr txBox="1">
            <a:spLocks noChangeArrowheads="1"/>
          </p:cNvSpPr>
          <p:nvPr/>
        </p:nvSpPr>
        <p:spPr bwMode="auto">
          <a:xfrm>
            <a:off x="6854825" y="28781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0066FF"/>
                </a:solidFill>
              </a:rPr>
              <a:t>4.2%</a:t>
            </a:r>
            <a:endParaRPr lang="en-US" altLang="ja-JP" b="1" dirty="0">
              <a:solidFill>
                <a:srgbClr val="0066FF"/>
              </a:solidFill>
            </a:endParaRPr>
          </a:p>
        </p:txBody>
      </p:sp>
      <p:sp>
        <p:nvSpPr>
          <p:cNvPr id="3268641" name="Text Box 33"/>
          <p:cNvSpPr txBox="1">
            <a:spLocks noChangeArrowheads="1"/>
          </p:cNvSpPr>
          <p:nvPr/>
        </p:nvSpPr>
        <p:spPr bwMode="auto">
          <a:xfrm>
            <a:off x="6858000" y="3733800"/>
            <a:ext cx="150812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altLang="ja-JP" b="1" dirty="0">
              <a:solidFill>
                <a:srgbClr val="FF0066"/>
              </a:solidFill>
            </a:endParaRPr>
          </a:p>
          <a:p>
            <a:pPr algn="ctr">
              <a:defRPr/>
            </a:pPr>
            <a:r>
              <a:rPr lang="en-US" altLang="ja-JP" b="1" dirty="0" smtClean="0">
                <a:solidFill>
                  <a:srgbClr val="FF0066"/>
                </a:solidFill>
              </a:rPr>
              <a:t>23%</a:t>
            </a:r>
            <a:endParaRPr lang="en-US" altLang="ja-JP" b="1" dirty="0">
              <a:solidFill>
                <a:srgbClr val="FF0066"/>
              </a:solidFill>
            </a:endParaRPr>
          </a:p>
        </p:txBody>
      </p:sp>
      <p:sp>
        <p:nvSpPr>
          <p:cNvPr id="3268642" name="Rectangle 34"/>
          <p:cNvSpPr>
            <a:spLocks noChangeArrowheads="1"/>
          </p:cNvSpPr>
          <p:nvPr/>
        </p:nvSpPr>
        <p:spPr bwMode="auto">
          <a:xfrm>
            <a:off x="7150100" y="5405438"/>
            <a:ext cx="450850" cy="5461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3268643" name="Text Box 35"/>
          <p:cNvSpPr txBox="1">
            <a:spLocks noChangeArrowheads="1"/>
          </p:cNvSpPr>
          <p:nvPr/>
        </p:nvSpPr>
        <p:spPr bwMode="auto">
          <a:xfrm>
            <a:off x="7131050" y="5969000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EE00A4"/>
                </a:solidFill>
              </a:rPr>
              <a:t>73%</a:t>
            </a:r>
            <a:endParaRPr lang="en-US" altLang="ja-JP" b="1" dirty="0">
              <a:solidFill>
                <a:srgbClr val="EE00A4"/>
              </a:solidFill>
            </a:endParaRPr>
          </a:p>
        </p:txBody>
      </p:sp>
      <p:sp>
        <p:nvSpPr>
          <p:cNvPr id="3268644" name="Text Box 36"/>
          <p:cNvSpPr txBox="1">
            <a:spLocks noChangeArrowheads="1"/>
          </p:cNvSpPr>
          <p:nvPr/>
        </p:nvSpPr>
        <p:spPr bwMode="auto">
          <a:xfrm>
            <a:off x="709613" y="193675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808080"/>
                </a:solidFill>
              </a:rPr>
              <a:t>Baryonic Matter</a:t>
            </a:r>
          </a:p>
        </p:txBody>
      </p:sp>
      <p:sp>
        <p:nvSpPr>
          <p:cNvPr id="3268645" name="AutoShape 37"/>
          <p:cNvSpPr>
            <a:spLocks/>
          </p:cNvSpPr>
          <p:nvPr/>
        </p:nvSpPr>
        <p:spPr bwMode="auto">
          <a:xfrm>
            <a:off x="2781300" y="1419225"/>
            <a:ext cx="354013" cy="1843088"/>
          </a:xfrm>
          <a:prstGeom prst="leftBrace">
            <a:avLst>
              <a:gd name="adj1" fmla="val 43386"/>
              <a:gd name="adj2" fmla="val 5000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3268646" name="Rectangle 38"/>
          <p:cNvSpPr>
            <a:spLocks noChangeArrowheads="1"/>
          </p:cNvSpPr>
          <p:nvPr/>
        </p:nvSpPr>
        <p:spPr bwMode="auto">
          <a:xfrm>
            <a:off x="3090863" y="1739900"/>
            <a:ext cx="1112837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724400" y="3810000"/>
            <a:ext cx="3581400" cy="990600"/>
          </a:xfrm>
          <a:prstGeom prst="roundRect">
            <a:avLst>
              <a:gd name="adj" fmla="val 21717"/>
            </a:avLst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24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1228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A98A7E-947B-5544-B169-15CEA38A063E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013" y="2743200"/>
            <a:ext cx="8148637" cy="914400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5600">
                <a:solidFill>
                  <a:srgbClr val="CC33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Search for Dark Matter</a:t>
            </a:r>
          </a:p>
        </p:txBody>
      </p:sp>
    </p:spTree>
    <p:extLst>
      <p:ext uri="{BB962C8B-B14F-4D97-AF65-F5344CB8AC3E}">
        <p14:creationId xmlns:p14="http://schemas.microsoft.com/office/powerpoint/2010/main" val="530383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392487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 dirty="0" smtClean="0">
                <a:solidFill>
                  <a:srgbClr val="FF00FF"/>
                </a:solidFill>
              </a:rPr>
              <a:t>Andromeda Galaxy </a:t>
            </a:r>
            <a:endParaRPr lang="ja-JP" altLang="en-US" sz="3200" b="1" dirty="0">
              <a:solidFill>
                <a:srgbClr val="FF00FF"/>
              </a:solidFill>
            </a:endParaRPr>
          </a:p>
        </p:txBody>
      </p:sp>
      <p:pic>
        <p:nvPicPr>
          <p:cNvPr id="7" name="Picture 4" descr="25_01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6" t="34657" b="8087"/>
          <a:stretch/>
        </p:blipFill>
        <p:spPr bwMode="auto">
          <a:xfrm>
            <a:off x="4792818" y="3657600"/>
            <a:ext cx="4631363" cy="3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990600"/>
            <a:ext cx="4226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FFCC"/>
                </a:solidFill>
                <a:latin typeface="+mn-lt"/>
              </a:rPr>
              <a:t>known since 1932 (Jan </a:t>
            </a:r>
            <a:r>
              <a:rPr lang="en-US" sz="2800" b="1" dirty="0" err="1" smtClean="0">
                <a:solidFill>
                  <a:srgbClr val="CCFFCC"/>
                </a:solidFill>
                <a:latin typeface="+mn-lt"/>
              </a:rPr>
              <a:t>Oort</a:t>
            </a:r>
            <a:r>
              <a:rPr lang="en-US" sz="2800" b="1" dirty="0" smtClean="0">
                <a:solidFill>
                  <a:srgbClr val="CCFFCC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2924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781800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" name="Content Placeholder 8" descr="Bullet-Clust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r="2670"/>
          <a:stretch/>
        </p:blipFill>
        <p:spPr>
          <a:xfrm>
            <a:off x="-140665" y="-19764"/>
            <a:ext cx="9818065" cy="7371666"/>
          </a:xfr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4191000" cy="65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FF00"/>
                </a:solidFill>
                <a:latin typeface="Tahoma" charset="0"/>
              </a:rPr>
              <a:t>Bullet Cluster</a:t>
            </a:r>
            <a:endParaRPr lang="en-US" sz="3600" b="1" dirty="0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44958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5FB5"/>
                </a:solidFill>
                <a:latin typeface="Arial Narrow"/>
                <a:cs typeface="Arial Narrow"/>
              </a:rPr>
              <a:t>X-ray</a:t>
            </a:r>
          </a:p>
          <a:p>
            <a:pPr algn="ctr"/>
            <a:r>
              <a:rPr lang="en-US" sz="3600" b="1" dirty="0" smtClean="0">
                <a:solidFill>
                  <a:srgbClr val="FF5FB5"/>
                </a:solidFill>
                <a:latin typeface="Arial Narrow"/>
                <a:cs typeface="Arial Narrow"/>
              </a:rPr>
              <a:t>(Baryonic)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5707013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199F9"/>
                </a:solidFill>
                <a:latin typeface="Arial Narrow"/>
                <a:cs typeface="Arial Narrow"/>
              </a:rPr>
              <a:t>Weak Lensing (Total Mass)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6298" y="762000"/>
            <a:ext cx="470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FFCC"/>
                </a:solidFill>
                <a:latin typeface="+mn-lt"/>
              </a:rPr>
              <a:t>known since 1933 (Fritz </a:t>
            </a:r>
            <a:r>
              <a:rPr lang="en-US" sz="2800" b="1" dirty="0" err="1" smtClean="0">
                <a:solidFill>
                  <a:srgbClr val="CCFFCC"/>
                </a:solidFill>
                <a:latin typeface="+mn-lt"/>
              </a:rPr>
              <a:t>Zwicky</a:t>
            </a:r>
            <a:r>
              <a:rPr lang="en-US" sz="2800" b="1" dirty="0" smtClean="0">
                <a:solidFill>
                  <a:srgbClr val="CCFFCC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31695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4693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8382000" cy="59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66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14694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14696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7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4698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89453" y="5245748"/>
            <a:ext cx="3936169" cy="1830672"/>
            <a:chOff x="1189453" y="5245748"/>
            <a:chExt cx="3936169" cy="1830672"/>
          </a:xfrm>
        </p:grpSpPr>
        <p:sp>
          <p:nvSpPr>
            <p:cNvPr id="4289544" name="Text Box 8"/>
            <p:cNvSpPr txBox="1">
              <a:spLocks noChangeArrowheads="1"/>
            </p:cNvSpPr>
            <p:nvPr/>
          </p:nvSpPr>
          <p:spPr bwMode="auto">
            <a:xfrm>
              <a:off x="1189453" y="6553200"/>
              <a:ext cx="393616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ja-JP" dirty="0">
                  <a:solidFill>
                    <a:srgbClr val="FFFF00"/>
                  </a:solidFill>
                </a:rPr>
                <a:t>Dark Matter is required!</a:t>
              </a:r>
              <a:endParaRPr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Notched Right Arrow 10"/>
            <p:cNvSpPr/>
            <p:nvPr/>
          </p:nvSpPr>
          <p:spPr bwMode="auto">
            <a:xfrm rot="1429286">
              <a:off x="2105704" y="5245748"/>
              <a:ext cx="2754659" cy="820235"/>
            </a:xfrm>
            <a:prstGeom prst="notchedRightArrow">
              <a:avLst>
                <a:gd name="adj1" fmla="val 26639"/>
                <a:gd name="adj2" fmla="val 49209"/>
              </a:avLst>
            </a:prstGeom>
            <a:solidFill>
              <a:srgbClr val="FFFF00">
                <a:alpha val="27000"/>
              </a:srgbClr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91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10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F6EF40-5608-C445-A9BA-4A03F0DCA520}" type="slidenum">
              <a:rPr lang="en-US" sz="1500">
                <a:solidFill>
                  <a:srgbClr val="0000FF"/>
                </a:solidFill>
              </a:rPr>
              <a:pPr eaLnBrk="1" hangingPunct="1"/>
              <a:t>58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1075" name="Picture 2" descr="27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5549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68" tIns="48235" rIns="96468" bIns="48235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Evolution of Large Structure</a:t>
            </a:r>
            <a:endParaRPr lang="ja-JP" altLang="en-US" sz="40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31077" name="Rectangle 4"/>
          <p:cNvSpPr>
            <a:spLocks noChangeArrowheads="1"/>
          </p:cNvSpPr>
          <p:nvPr/>
        </p:nvSpPr>
        <p:spPr bwMode="auto">
          <a:xfrm>
            <a:off x="2971800" y="7102475"/>
            <a:ext cx="3733800" cy="152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lIns="91276" tIns="45638" rIns="91276" bIns="45638" anchor="ctr"/>
          <a:lstStyle/>
          <a:p>
            <a:endParaRPr lang="en-US"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pic>
        <p:nvPicPr>
          <p:cNvPr id="135173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ounded Rectangle 7"/>
          <p:cNvSpPr>
            <a:spLocks noChangeArrowheads="1"/>
          </p:cNvSpPr>
          <p:nvPr/>
        </p:nvSpPr>
        <p:spPr bwMode="auto">
          <a:xfrm>
            <a:off x="4724400" y="2895600"/>
            <a:ext cx="19050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8" tIns="45689" rIns="91378" bIns="45689" anchor="ctr"/>
          <a:lstStyle/>
          <a:p>
            <a:pPr algn="ctr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59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62000" y="2667000"/>
            <a:ext cx="5257800" cy="4419600"/>
            <a:chOff x="762000" y="2667000"/>
            <a:chExt cx="5257800" cy="4419600"/>
          </a:xfrm>
        </p:grpSpPr>
        <p:sp>
          <p:nvSpPr>
            <p:cNvPr id="2" name="Oval 1"/>
            <p:cNvSpPr/>
            <p:nvPr/>
          </p:nvSpPr>
          <p:spPr bwMode="auto">
            <a:xfrm>
              <a:off x="3733800" y="6400800"/>
              <a:ext cx="2286000" cy="685800"/>
            </a:xfrm>
            <a:prstGeom prst="ellipse">
              <a:avLst/>
            </a:prstGeom>
            <a:noFill/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 rot="5400000">
              <a:off x="76200" y="3352800"/>
              <a:ext cx="2057400" cy="685800"/>
            </a:xfrm>
            <a:prstGeom prst="ellipse">
              <a:avLst/>
            </a:prstGeom>
            <a:noFill/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81200" y="1447800"/>
            <a:ext cx="4275080" cy="3204865"/>
            <a:chOff x="2286000" y="1143000"/>
            <a:chExt cx="4275080" cy="3204865"/>
          </a:xfrm>
        </p:grpSpPr>
        <p:sp>
          <p:nvSpPr>
            <p:cNvPr id="4" name="TextBox 3"/>
            <p:cNvSpPr txBox="1"/>
            <p:nvPr/>
          </p:nvSpPr>
          <p:spPr>
            <a:xfrm>
              <a:off x="4648200" y="1143000"/>
              <a:ext cx="1912880" cy="461665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FF"/>
                  </a:solidFill>
                  <a:latin typeface="Arial Narrow"/>
                  <a:cs typeface="Arial" charset="0"/>
                </a:rPr>
                <a:t>Alex </a:t>
              </a:r>
              <a:r>
                <a:rPr lang="en-US" b="1" i="1" dirty="0" err="1" smtClean="0">
                  <a:solidFill>
                    <a:srgbClr val="FF00FF"/>
                  </a:solidFill>
                  <a:latin typeface="Arial Narrow"/>
                  <a:cs typeface="Arial" charset="0"/>
                </a:rPr>
                <a:t>Kusenko</a:t>
              </a:r>
              <a:endParaRPr lang="en-US" b="1" i="1" dirty="0" smtClean="0">
                <a:solidFill>
                  <a:srgbClr val="FF00FF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0" y="3886200"/>
              <a:ext cx="2081195" cy="461665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FF"/>
                  </a:solidFill>
                  <a:latin typeface="Arial Narrow"/>
                  <a:cs typeface="Arial" charset="0"/>
                </a:rPr>
                <a:t>Roberto </a:t>
              </a:r>
              <a:r>
                <a:rPr lang="en-US" b="1" i="1" dirty="0" err="1" smtClean="0">
                  <a:solidFill>
                    <a:srgbClr val="FF00FF"/>
                  </a:solidFill>
                  <a:latin typeface="Arial Narrow"/>
                  <a:cs typeface="Arial" charset="0"/>
                </a:rPr>
                <a:t>Peccei</a:t>
              </a:r>
              <a:endParaRPr lang="en-US" b="1" i="1" dirty="0" smtClean="0">
                <a:solidFill>
                  <a:srgbClr val="FF00FF"/>
                </a:solidFill>
                <a:latin typeface="Arial Narrow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019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8580CB-6687-7E4B-B7DD-2A45A2F80B55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endParaRPr lang="en-US"/>
          </a:p>
        </p:txBody>
      </p:sp>
      <p:pic>
        <p:nvPicPr>
          <p:cNvPr id="38917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FFFF00"/>
                </a:solidFill>
              </a:rPr>
              <a:t>~100 Billion</a:t>
            </a:r>
            <a:r>
              <a:rPr lang="en-US" sz="2700" b="1" baseline="30000">
                <a:solidFill>
                  <a:srgbClr val="FFFF00"/>
                </a:solidFill>
              </a:rPr>
              <a:t> </a:t>
            </a:r>
            <a:r>
              <a:rPr lang="en-US" sz="2700" b="1">
                <a:solidFill>
                  <a:srgbClr val="FFFF00"/>
                </a:solidFill>
              </a:rPr>
              <a:t>Galaxies</a:t>
            </a:r>
            <a:endParaRPr lang="ja-JP" altLang="en-US" sz="2700" b="1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Detection Technique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</a:t>
            </a:r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403A2C5-0B81-C944-BB46-4D23CF7B87B5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82" y="742928"/>
            <a:ext cx="9148087" cy="619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524000"/>
            <a:ext cx="1039918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Double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655403"/>
            <a:ext cx="942085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Single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1981200"/>
            <a:ext cx="108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(</a:t>
            </a:r>
            <a:r>
              <a:rPr lang="en-US" sz="2000" b="1" dirty="0" err="1" smtClean="0">
                <a:solidFill>
                  <a:srgbClr val="3FB36F"/>
                </a:solidFill>
                <a:latin typeface="Arial"/>
                <a:cs typeface="Arial"/>
              </a:rPr>
              <a:t>Ge</a:t>
            </a:r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, Si)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39000" y="914400"/>
            <a:ext cx="2209800" cy="914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24800" y="2743200"/>
            <a:ext cx="1600200" cy="533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10939" y="1600200"/>
            <a:ext cx="1890261" cy="4230707"/>
            <a:chOff x="7710939" y="1600200"/>
            <a:chExt cx="1890261" cy="4230707"/>
          </a:xfrm>
        </p:grpSpPr>
        <p:sp>
          <p:nvSpPr>
            <p:cNvPr id="12" name="TextBox 11"/>
            <p:cNvSpPr txBox="1"/>
            <p:nvPr/>
          </p:nvSpPr>
          <p:spPr>
            <a:xfrm>
              <a:off x="7710939" y="1600200"/>
              <a:ext cx="18902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Gamma Ray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3400" y="4876800"/>
              <a:ext cx="13130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Neutron</a:t>
              </a:r>
            </a:p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WIMP</a:t>
              </a:r>
            </a:p>
          </p:txBody>
        </p:sp>
        <p:sp>
          <p:nvSpPr>
            <p:cNvPr id="6" name="Up-Down Arrow 5"/>
            <p:cNvSpPr/>
            <p:nvPr/>
          </p:nvSpPr>
          <p:spPr>
            <a:xfrm>
              <a:off x="8534400" y="2362200"/>
              <a:ext cx="381000" cy="2286000"/>
            </a:xfrm>
            <a:prstGeom prst="upDownArrow">
              <a:avLst>
                <a:gd name="adj1" fmla="val 38406"/>
                <a:gd name="adj2" fmla="val 64493"/>
              </a:avLst>
            </a:prstGeom>
            <a:ln w="38100" cmpd="sng">
              <a:solidFill>
                <a:srgbClr val="33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5999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Double-Phase Noble Liquids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"/>
          <a:stretch/>
        </p:blipFill>
        <p:spPr>
          <a:xfrm>
            <a:off x="76200" y="1219200"/>
            <a:ext cx="6120948" cy="521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823" y="1295400"/>
            <a:ext cx="3476377" cy="247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823" y="4267200"/>
            <a:ext cx="3476377" cy="24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1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6" descr="XENON_Collaboration-2012-10-1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1947" r="2669" b="-1053"/>
          <a:stretch/>
        </p:blipFill>
        <p:spPr>
          <a:xfrm>
            <a:off x="0" y="-228600"/>
            <a:ext cx="9600601" cy="7627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77743"/>
            <a:ext cx="7467600" cy="20994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895600" y="-152400"/>
            <a:ext cx="6781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2800" dirty="0" smtClean="0">
                <a:solidFill>
                  <a:srgbClr val="FFFF00"/>
                </a:solidFill>
              </a:rPr>
              <a:t>XENON Collaboration at Gran </a:t>
            </a:r>
            <a:r>
              <a:rPr lang="en-US" sz="2800" dirty="0" err="1" smtClean="0">
                <a:solidFill>
                  <a:srgbClr val="FFFF00"/>
                </a:solidFill>
              </a:rPr>
              <a:t>Sasso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66800" y="3673182"/>
            <a:ext cx="5943600" cy="2371233"/>
            <a:chOff x="1066800" y="3673182"/>
            <a:chExt cx="5943600" cy="2371233"/>
          </a:xfrm>
        </p:grpSpPr>
        <p:sp>
          <p:nvSpPr>
            <p:cNvPr id="9" name="Oval 8"/>
            <p:cNvSpPr/>
            <p:nvPr/>
          </p:nvSpPr>
          <p:spPr bwMode="auto">
            <a:xfrm>
              <a:off x="1981200" y="37338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066800" y="38862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553200" y="40386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019800" y="39624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480328" y="3673182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767824" y="38100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2943366" y="5252416"/>
              <a:ext cx="791999" cy="791999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86000" y="2057400"/>
            <a:ext cx="4525018" cy="584776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AFFF6"/>
                </a:solidFill>
                <a:latin typeface="+mn-lt"/>
              </a:rPr>
              <a:t>UCLA joined in 2008</a:t>
            </a:r>
            <a:endParaRPr lang="en-US" sz="3200" b="1" dirty="0">
              <a:solidFill>
                <a:srgbClr val="7AFFF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6970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4899224" cy="59436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258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</a:t>
            </a:r>
          </a:p>
        </p:txBody>
      </p:sp>
      <p:sp>
        <p:nvSpPr>
          <p:cNvPr id="634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2E3CBD5-B6C7-2648-8B52-7F979D362538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3870" y="762000"/>
            <a:ext cx="466733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752600" y="44958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</p:spTree>
    <p:extLst>
      <p:ext uri="{BB962C8B-B14F-4D97-AF65-F5344CB8AC3E}">
        <p14:creationId xmlns:p14="http://schemas.microsoft.com/office/powerpoint/2010/main" val="389035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8BFF06-5A10-DE49-95EF-08863B9CCBC6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16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95400" y="2286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7" name="Rectangle 6"/>
          <p:cNvSpPr>
            <a:spLocks noChangeArrowheads="1"/>
          </p:cNvSpPr>
          <p:nvPr/>
        </p:nvSpPr>
        <p:spPr bwMode="auto">
          <a:xfrm>
            <a:off x="8458200" y="3505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8" name="Rectangle 6"/>
          <p:cNvSpPr>
            <a:spLocks noChangeArrowheads="1"/>
          </p:cNvSpPr>
          <p:nvPr/>
        </p:nvSpPr>
        <p:spPr bwMode="auto">
          <a:xfrm>
            <a:off x="7239000" y="37338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9" name="Rectangle 6"/>
          <p:cNvSpPr>
            <a:spLocks noChangeArrowheads="1"/>
          </p:cNvSpPr>
          <p:nvPr/>
        </p:nvSpPr>
        <p:spPr bwMode="auto">
          <a:xfrm>
            <a:off x="6324600" y="3886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71690" name="Rectangle 6"/>
          <p:cNvSpPr>
            <a:spLocks noChangeArrowheads="1"/>
          </p:cNvSpPr>
          <p:nvPr/>
        </p:nvSpPr>
        <p:spPr bwMode="auto">
          <a:xfrm>
            <a:off x="2286000" y="762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91" name="Rectangle 6"/>
          <p:cNvSpPr>
            <a:spLocks noChangeArrowheads="1"/>
          </p:cNvSpPr>
          <p:nvPr/>
        </p:nvSpPr>
        <p:spPr bwMode="auto">
          <a:xfrm>
            <a:off x="2667000" y="1905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</p:spTree>
    <p:extLst>
      <p:ext uri="{BB962C8B-B14F-4D97-AF65-F5344CB8AC3E}">
        <p14:creationId xmlns:p14="http://schemas.microsoft.com/office/powerpoint/2010/main" val="1731947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XENON0100 New Results</a:t>
            </a:r>
            <a:endParaRPr lang="en-US" dirty="0"/>
          </a:p>
        </p:txBody>
      </p:sp>
      <p:pic>
        <p:nvPicPr>
          <p:cNvPr id="7" name="Content Placeholder 6" descr="DM_dat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5" r="-505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52600" y="1066800"/>
            <a:ext cx="966931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6.8 </a:t>
            </a:r>
            <a:r>
              <a:rPr lang="en-US" sz="1800" b="1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nr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990600"/>
            <a:ext cx="91563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32 </a:t>
            </a:r>
            <a:r>
              <a:rPr lang="en-US" sz="1800" b="1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nr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648200"/>
            <a:ext cx="6099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-3 </a:t>
            </a:r>
            <a:r>
              <a:rPr lang="en-US" sz="20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</a:rPr>
              <a:t>σ</a:t>
            </a:r>
            <a:endParaRPr lang="en-US" sz="2000" b="1" baseline="-25000" dirty="0">
              <a:solidFill>
                <a:srgbClr val="3366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6477000"/>
            <a:ext cx="104239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S1 = 3 PE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6477000"/>
            <a:ext cx="11476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S1 = 20 PE</a:t>
            </a:r>
            <a:endParaRPr lang="en-US" sz="1800" b="1" baseline="-25000" dirty="0">
              <a:solidFill>
                <a:srgbClr val="3366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200" y="762000"/>
            <a:ext cx="26544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225 days, 34 kg</a:t>
            </a:r>
            <a:endParaRPr lang="en-US" sz="32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39638" y="3962400"/>
            <a:ext cx="2612536" cy="1532882"/>
            <a:chOff x="2039638" y="3962400"/>
            <a:chExt cx="2612536" cy="1532882"/>
          </a:xfrm>
        </p:grpSpPr>
        <p:sp>
          <p:nvSpPr>
            <p:cNvPr id="16" name="Rectangle 15"/>
            <p:cNvSpPr/>
            <p:nvPr/>
          </p:nvSpPr>
          <p:spPr>
            <a:xfrm>
              <a:off x="2514600" y="3962400"/>
              <a:ext cx="213757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latin typeface="Arial Narrow" charset="0"/>
                  <a:cs typeface="ＭＳ Ｐゴシック" charset="0"/>
                </a:rPr>
                <a:t>2 events</a:t>
              </a:r>
            </a:p>
            <a:p>
              <a:pPr algn="ctr"/>
              <a:r>
                <a:rPr lang="en-US" sz="20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(1.0 ± 0.2 expected) </a:t>
              </a:r>
              <a:endParaRPr lang="en-US" sz="2000" b="1" dirty="0">
                <a:solidFill>
                  <a:srgbClr val="3366FF"/>
                </a:solidFill>
              </a:endParaRPr>
            </a:p>
          </p:txBody>
        </p:sp>
        <p:sp>
          <p:nvSpPr>
            <p:cNvPr id="3" name="Oval 2"/>
            <p:cNvSpPr>
              <a:spLocks noChangeAspect="1"/>
            </p:cNvSpPr>
            <p:nvPr/>
          </p:nvSpPr>
          <p:spPr bwMode="auto">
            <a:xfrm>
              <a:off x="2039638" y="5002554"/>
              <a:ext cx="108000" cy="1080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2147633" y="5387282"/>
              <a:ext cx="108000" cy="1080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331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46" y="2290"/>
            <a:ext cx="9296400" cy="685800"/>
          </a:xfrm>
        </p:spPr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90% CL Limits of SI Cross 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Section (July, 2012)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342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58674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08069" y="1802001"/>
            <a:ext cx="673006" cy="564482"/>
          </a:xfrm>
          <a:custGeom>
            <a:avLst/>
            <a:gdLst>
              <a:gd name="connsiteX0" fmla="*/ 0 w 673006"/>
              <a:gd name="connsiteY0" fmla="*/ 0 h 564482"/>
              <a:gd name="connsiteX1" fmla="*/ 0 w 673006"/>
              <a:gd name="connsiteY1" fmla="*/ 0 h 564482"/>
              <a:gd name="connsiteX2" fmla="*/ 141114 w 673006"/>
              <a:gd name="connsiteY2" fmla="*/ 108554 h 564482"/>
              <a:gd name="connsiteX3" fmla="*/ 336503 w 673006"/>
              <a:gd name="connsiteY3" fmla="*/ 173686 h 564482"/>
              <a:gd name="connsiteX4" fmla="*/ 499327 w 673006"/>
              <a:gd name="connsiteY4" fmla="*/ 217108 h 564482"/>
              <a:gd name="connsiteX5" fmla="*/ 575312 w 673006"/>
              <a:gd name="connsiteY5" fmla="*/ 238819 h 564482"/>
              <a:gd name="connsiteX6" fmla="*/ 597022 w 673006"/>
              <a:gd name="connsiteY6" fmla="*/ 477638 h 564482"/>
              <a:gd name="connsiteX7" fmla="*/ 640442 w 673006"/>
              <a:gd name="connsiteY7" fmla="*/ 553626 h 564482"/>
              <a:gd name="connsiteX8" fmla="*/ 673006 w 673006"/>
              <a:gd name="connsiteY8" fmla="*/ 564482 h 56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006" h="564482">
                <a:moveTo>
                  <a:pt x="0" y="0"/>
                </a:moveTo>
                <a:lnTo>
                  <a:pt x="0" y="0"/>
                </a:lnTo>
                <a:cubicBezTo>
                  <a:pt x="34085" y="29826"/>
                  <a:pt x="91503" y="89140"/>
                  <a:pt x="141114" y="108554"/>
                </a:cubicBezTo>
                <a:cubicBezTo>
                  <a:pt x="205046" y="133572"/>
                  <a:pt x="269485" y="158792"/>
                  <a:pt x="336503" y="173686"/>
                </a:cubicBezTo>
                <a:cubicBezTo>
                  <a:pt x="516989" y="213796"/>
                  <a:pt x="361082" y="175632"/>
                  <a:pt x="499327" y="217108"/>
                </a:cubicBezTo>
                <a:cubicBezTo>
                  <a:pt x="635677" y="258016"/>
                  <a:pt x="465834" y="202326"/>
                  <a:pt x="575312" y="238819"/>
                </a:cubicBezTo>
                <a:cubicBezTo>
                  <a:pt x="612562" y="350571"/>
                  <a:pt x="557743" y="176489"/>
                  <a:pt x="597022" y="477638"/>
                </a:cubicBezTo>
                <a:cubicBezTo>
                  <a:pt x="597956" y="484796"/>
                  <a:pt x="631210" y="546240"/>
                  <a:pt x="640442" y="553626"/>
                </a:cubicBezTo>
                <a:cubicBezTo>
                  <a:pt x="649376" y="560774"/>
                  <a:pt x="673006" y="564482"/>
                  <a:pt x="673006" y="564482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85531"/>
            <a:ext cx="8763000" cy="5620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1981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242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581EA60-24CA-7C45-86E3-199E7607D576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914400" y="1219200"/>
            <a:ext cx="7620000" cy="1295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SUSY </a:t>
            </a:r>
            <a:r>
              <a:rPr lang="en-US" sz="4400" dirty="0" err="1" smtClean="0">
                <a:latin typeface="Tahoma" charset="0"/>
                <a:ea typeface="ＭＳ Ｐゴシック" charset="0"/>
                <a:cs typeface="ＭＳ Ｐゴシック" charset="0"/>
              </a:rPr>
              <a:t>Neutralino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956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42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6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8850">
              <a:defRPr/>
            </a:pPr>
            <a:r>
              <a:rPr lang="en-US"/>
              <a:t>Katsushi Arisaka</a:t>
            </a:r>
          </a:p>
        </p:txBody>
      </p:sp>
      <p:sp>
        <p:nvSpPr>
          <p:cNvPr id="136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852F53-4079-9F45-85F2-8CAB4B9D288C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6197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1"/>
          <a:stretch>
            <a:fillRect/>
          </a:stretch>
        </p:blipFill>
        <p:spPr bwMode="auto">
          <a:xfrm>
            <a:off x="204788" y="2024063"/>
            <a:ext cx="45958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 </a:t>
            </a:r>
          </a:p>
        </p:txBody>
      </p:sp>
      <p:sp>
        <p:nvSpPr>
          <p:cNvPr id="136199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82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8850">
              <a:defRPr/>
            </a:pPr>
            <a:r>
              <a:rPr lang="en-US"/>
              <a:t>Katsushi Arisaka</a:t>
            </a:r>
          </a:p>
        </p:txBody>
      </p:sp>
      <p:sp>
        <p:nvSpPr>
          <p:cNvPr id="138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E8E142-121B-1F47-9E3C-46C45CCFAD62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8245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24063"/>
            <a:ext cx="923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75463" y="974725"/>
            <a:ext cx="2470150" cy="4556125"/>
            <a:chOff x="6601304" y="914400"/>
            <a:chExt cx="2500064" cy="4422775"/>
          </a:xfrm>
        </p:grpSpPr>
        <p:sp>
          <p:nvSpPr>
            <p:cNvPr id="138252" name="Rounded Rectangle 10"/>
            <p:cNvSpPr>
              <a:spLocks noChangeArrowheads="1"/>
            </p:cNvSpPr>
            <p:nvPr/>
          </p:nvSpPr>
          <p:spPr bwMode="auto">
            <a:xfrm>
              <a:off x="7924800" y="2289175"/>
              <a:ext cx="1066800" cy="16002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8253" name="Rounded Rectangle 11"/>
            <p:cNvSpPr>
              <a:spLocks noChangeArrowheads="1"/>
            </p:cNvSpPr>
            <p:nvPr/>
          </p:nvSpPr>
          <p:spPr bwMode="auto">
            <a:xfrm>
              <a:off x="7010400" y="3813175"/>
              <a:ext cx="990600" cy="15240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1304" y="914400"/>
              <a:ext cx="2500064" cy="599464"/>
            </a:xfrm>
            <a:prstGeom prst="rect">
              <a:avLst/>
            </a:prstGeom>
            <a:noFill/>
          </p:spPr>
          <p:txBody>
            <a:bodyPr wrap="none" lIns="86416" tIns="43208" rIns="86416" bIns="43208">
              <a:spAutoFit/>
            </a:bodyPr>
            <a:lstStyle/>
            <a:p>
              <a:pPr defTabSz="9647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+mj-lt"/>
                  <a:ea typeface="Arial" charset="0"/>
                  <a:cs typeface="Arial" charset="0"/>
                </a:rPr>
                <a:t>Neutralino</a:t>
              </a:r>
              <a:endParaRPr lang="en-US" sz="34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endParaRPr>
            </a:p>
          </p:txBody>
        </p:sp>
        <p:cxnSp>
          <p:nvCxnSpPr>
            <p:cNvPr id="13825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7581900" y="1562100"/>
              <a:ext cx="838200" cy="609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825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6400800" y="2438400"/>
              <a:ext cx="2286000" cy="3048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0 	        1/2       1/2</a:t>
            </a:r>
          </a:p>
        </p:txBody>
      </p:sp>
      <p:sp>
        <p:nvSpPr>
          <p:cNvPr id="138248" name="Rectangle 22"/>
          <p:cNvSpPr>
            <a:spLocks noChangeArrowheads="1"/>
          </p:cNvSpPr>
          <p:nvPr/>
        </p:nvSpPr>
        <p:spPr bwMode="auto">
          <a:xfrm>
            <a:off x="3205163" y="628650"/>
            <a:ext cx="30353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/>
          <a:p>
            <a:pPr defTabSz="962025"/>
            <a:r>
              <a:rPr lang="en-US" sz="3400" b="1">
                <a:solidFill>
                  <a:srgbClr val="FF33CC"/>
                </a:solidFill>
                <a:latin typeface="Arial Narrow" charset="0"/>
              </a:rPr>
              <a:t>Super Symmetry</a:t>
            </a:r>
            <a:endParaRPr lang="en-US" sz="3400">
              <a:latin typeface="Arial Narrow" charset="0"/>
            </a:endParaRPr>
          </a:p>
        </p:txBody>
      </p:sp>
      <p:sp>
        <p:nvSpPr>
          <p:cNvPr id="138249" name="Curved Down Arrow 23"/>
          <p:cNvSpPr>
            <a:spLocks noChangeArrowheads="1"/>
          </p:cNvSpPr>
          <p:nvPr/>
        </p:nvSpPr>
        <p:spPr bwMode="auto">
          <a:xfrm>
            <a:off x="3600450" y="1219200"/>
            <a:ext cx="2079625" cy="812800"/>
          </a:xfrm>
          <a:prstGeom prst="curvedDownArrow">
            <a:avLst>
              <a:gd name="adj1" fmla="val 24970"/>
              <a:gd name="adj2" fmla="val 49987"/>
              <a:gd name="adj3" fmla="val 25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0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1" name="Left Brace 25"/>
          <p:cNvSpPr>
            <a:spLocks/>
          </p:cNvSpPr>
          <p:nvPr/>
        </p:nvSpPr>
        <p:spPr bwMode="auto">
          <a:xfrm rot="-5400000">
            <a:off x="6117432" y="5177631"/>
            <a:ext cx="406400" cy="1919287"/>
          </a:xfrm>
          <a:prstGeom prst="leftBrace">
            <a:avLst>
              <a:gd name="adj1" fmla="val 8330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6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F2FD3A-50E3-F749-B305-25BD616F81D8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5311775" y="4298950"/>
            <a:ext cx="2051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EE00A4"/>
                </a:solidFill>
              </a:rPr>
              <a:t>Red shift </a:t>
            </a:r>
          </a:p>
          <a:p>
            <a:pPr eaLnBrk="1" hangingPunct="1"/>
            <a:r>
              <a:rPr lang="en-US" altLang="ja-JP" sz="3200" b="1">
                <a:solidFill>
                  <a:srgbClr val="EE00A4"/>
                </a:solidFill>
              </a:rPr>
              <a:t>up to ~10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902325" y="3513138"/>
            <a:ext cx="776288" cy="715962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64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Problem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4953000"/>
            <a:ext cx="5029200" cy="130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8153400" cy="1710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3581400"/>
            <a:ext cx="7143577" cy="1225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838200"/>
            <a:ext cx="2073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+mn-lt"/>
              </a:rPr>
              <a:t>Higgs mass</a:t>
            </a:r>
            <a:endParaRPr lang="en-US" sz="3200" b="1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2514600"/>
            <a:ext cx="80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A50021"/>
                </a:solidFill>
                <a:latin typeface="+mn-lt"/>
              </a:rPr>
              <a:t>SM :</a:t>
            </a:r>
            <a:endParaRPr lang="en-US" sz="28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3890859"/>
            <a:ext cx="116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SUSY :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24600"/>
            <a:ext cx="738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or :  new physics at the energy scale of 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Λ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 ~ 1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TeV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705600" y="5181600"/>
            <a:ext cx="1524000" cy="9144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934200" y="2438400"/>
            <a:ext cx="533400" cy="6096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31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753600" cy="731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48505" y="6791980"/>
            <a:ext cx="1645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F9F9"/>
                </a:solidFill>
                <a:latin typeface="+mn-lt"/>
              </a:rPr>
              <a:t>John Ellis</a:t>
            </a:r>
            <a:endParaRPr lang="en-US" sz="2800" b="1" i="1" dirty="0">
              <a:solidFill>
                <a:srgbClr val="00F9F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909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Mass Spectra at the best fit points (before LHC)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601200" cy="57590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72200" y="6629400"/>
            <a:ext cx="3334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arXiv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: 0808.4218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514600" y="44196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391400" y="45720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1066800"/>
            <a:ext cx="101780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990600"/>
            <a:ext cx="98261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NUHM1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5164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Cross Section vs.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990600"/>
            <a:ext cx="85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CMSSM</a:t>
            </a:r>
            <a:endParaRPr lang="en-US" sz="16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277660" cy="58674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828800" y="2430561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H="1">
            <a:off x="56388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280296" y="13716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19" name="Straight Connector 18"/>
          <p:cNvCxnSpPr>
            <a:cxnSpLocks noChangeAspect="1"/>
          </p:cNvCxnSpPr>
          <p:nvPr/>
        </p:nvCxnSpPr>
        <p:spPr bwMode="auto">
          <a:xfrm flipH="1">
            <a:off x="6400800" y="1752600"/>
            <a:ext cx="0" cy="3886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107174" y="1371600"/>
            <a:ext cx="598426" cy="338554"/>
          </a:xfrm>
          <a:prstGeom prst="rect">
            <a:avLst/>
          </a:prstGeom>
          <a:noFill/>
          <a:ln w="571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4" name="Straight Connector 23"/>
          <p:cNvCxnSpPr>
            <a:cxnSpLocks noChangeAspect="1"/>
          </p:cNvCxnSpPr>
          <p:nvPr/>
        </p:nvCxnSpPr>
        <p:spPr bwMode="auto">
          <a:xfrm flipH="1">
            <a:off x="50292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724400" y="1371600"/>
            <a:ext cx="495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Pre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1143000"/>
            <a:ext cx="703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n-lt"/>
              </a:rPr>
              <a:t>LHC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3124200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35814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28800" y="2773797"/>
            <a:ext cx="6713859" cy="1527157"/>
            <a:chOff x="1828800" y="2773797"/>
            <a:chExt cx="6713859" cy="1527157"/>
          </a:xfrm>
        </p:grpSpPr>
        <p:sp>
          <p:nvSpPr>
            <p:cNvPr id="14" name="Freeform 13"/>
            <p:cNvSpPr/>
            <p:nvPr/>
          </p:nvSpPr>
          <p:spPr>
            <a:xfrm>
              <a:off x="1828800" y="2773797"/>
              <a:ext cx="6713859" cy="1188603"/>
            </a:xfrm>
            <a:custGeom>
              <a:avLst/>
              <a:gdLst>
                <a:gd name="connsiteX0" fmla="*/ 0 w 6773167"/>
                <a:gd name="connsiteY0" fmla="*/ 0 h 1188603"/>
                <a:gd name="connsiteX1" fmla="*/ 634984 w 6773167"/>
                <a:gd name="connsiteY1" fmla="*/ 642836 h 1188603"/>
                <a:gd name="connsiteX2" fmla="*/ 1740328 w 6773167"/>
                <a:gd name="connsiteY2" fmla="*/ 1144561 h 1188603"/>
                <a:gd name="connsiteX3" fmla="*/ 2900546 w 6773167"/>
                <a:gd name="connsiteY3" fmla="*/ 1144561 h 1188603"/>
                <a:gd name="connsiteX4" fmla="*/ 4288105 w 6773167"/>
                <a:gd name="connsiteY4" fmla="*/ 979933 h 1188603"/>
                <a:gd name="connsiteX5" fmla="*/ 5550234 w 6773167"/>
                <a:gd name="connsiteY5" fmla="*/ 744749 h 1188603"/>
                <a:gd name="connsiteX6" fmla="*/ 6773167 w 6773167"/>
                <a:gd name="connsiteY6" fmla="*/ 533083 h 118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3167" h="1188603">
                  <a:moveTo>
                    <a:pt x="0" y="0"/>
                  </a:moveTo>
                  <a:cubicBezTo>
                    <a:pt x="172464" y="226038"/>
                    <a:pt x="344929" y="452076"/>
                    <a:pt x="634984" y="642836"/>
                  </a:cubicBezTo>
                  <a:cubicBezTo>
                    <a:pt x="925039" y="833596"/>
                    <a:pt x="1362734" y="1060940"/>
                    <a:pt x="1740328" y="1144561"/>
                  </a:cubicBezTo>
                  <a:cubicBezTo>
                    <a:pt x="2117922" y="1228182"/>
                    <a:pt x="2475917" y="1171999"/>
                    <a:pt x="2900546" y="1144561"/>
                  </a:cubicBezTo>
                  <a:cubicBezTo>
                    <a:pt x="3325175" y="1117123"/>
                    <a:pt x="3846490" y="1046568"/>
                    <a:pt x="4288105" y="979933"/>
                  </a:cubicBezTo>
                  <a:cubicBezTo>
                    <a:pt x="4729720" y="913298"/>
                    <a:pt x="5550234" y="744749"/>
                    <a:pt x="5550234" y="744749"/>
                  </a:cubicBezTo>
                  <a:lnTo>
                    <a:pt x="6773167" y="533083"/>
                  </a:lnTo>
                </a:path>
              </a:pathLst>
            </a:custGeom>
            <a:ln w="76200" cmpd="sng">
              <a:solidFill>
                <a:srgbClr val="FF00FF"/>
              </a:solidFill>
              <a:prstDash val="solid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57600" y="3962400"/>
              <a:ext cx="598426" cy="33855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FF"/>
                  </a:solidFill>
                  <a:latin typeface="+mn-lt"/>
                </a:rPr>
                <a:t>2012</a:t>
              </a:r>
              <a:endParaRPr lang="en-US" sz="1600" b="1" i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133600" y="1066800"/>
            <a:ext cx="135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72200" y="6629400"/>
            <a:ext cx="326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arXiv:1106.2529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4114800"/>
            <a:ext cx="6713859" cy="1188603"/>
            <a:chOff x="1828800" y="4114800"/>
            <a:chExt cx="6713859" cy="1188603"/>
          </a:xfrm>
        </p:grpSpPr>
        <p:sp>
          <p:nvSpPr>
            <p:cNvPr id="23" name="Freeform 22"/>
            <p:cNvSpPr/>
            <p:nvPr/>
          </p:nvSpPr>
          <p:spPr>
            <a:xfrm>
              <a:off x="1828800" y="4114800"/>
              <a:ext cx="6713859" cy="1188603"/>
            </a:xfrm>
            <a:custGeom>
              <a:avLst/>
              <a:gdLst>
                <a:gd name="connsiteX0" fmla="*/ 0 w 6773167"/>
                <a:gd name="connsiteY0" fmla="*/ 0 h 1188603"/>
                <a:gd name="connsiteX1" fmla="*/ 634984 w 6773167"/>
                <a:gd name="connsiteY1" fmla="*/ 642836 h 1188603"/>
                <a:gd name="connsiteX2" fmla="*/ 1740328 w 6773167"/>
                <a:gd name="connsiteY2" fmla="*/ 1144561 h 1188603"/>
                <a:gd name="connsiteX3" fmla="*/ 2900546 w 6773167"/>
                <a:gd name="connsiteY3" fmla="*/ 1144561 h 1188603"/>
                <a:gd name="connsiteX4" fmla="*/ 4288105 w 6773167"/>
                <a:gd name="connsiteY4" fmla="*/ 979933 h 1188603"/>
                <a:gd name="connsiteX5" fmla="*/ 5550234 w 6773167"/>
                <a:gd name="connsiteY5" fmla="*/ 744749 h 1188603"/>
                <a:gd name="connsiteX6" fmla="*/ 6773167 w 6773167"/>
                <a:gd name="connsiteY6" fmla="*/ 533083 h 118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3167" h="1188603">
                  <a:moveTo>
                    <a:pt x="0" y="0"/>
                  </a:moveTo>
                  <a:cubicBezTo>
                    <a:pt x="172464" y="226038"/>
                    <a:pt x="344929" y="452076"/>
                    <a:pt x="634984" y="642836"/>
                  </a:cubicBezTo>
                  <a:cubicBezTo>
                    <a:pt x="925039" y="833596"/>
                    <a:pt x="1362734" y="1060940"/>
                    <a:pt x="1740328" y="1144561"/>
                  </a:cubicBezTo>
                  <a:cubicBezTo>
                    <a:pt x="2117922" y="1228182"/>
                    <a:pt x="2475917" y="1171999"/>
                    <a:pt x="2900546" y="1144561"/>
                  </a:cubicBezTo>
                  <a:cubicBezTo>
                    <a:pt x="3325175" y="1117123"/>
                    <a:pt x="3846490" y="1046568"/>
                    <a:pt x="4288105" y="979933"/>
                  </a:cubicBezTo>
                  <a:cubicBezTo>
                    <a:pt x="4729720" y="913298"/>
                    <a:pt x="5550234" y="744749"/>
                    <a:pt x="5550234" y="744749"/>
                  </a:cubicBezTo>
                  <a:lnTo>
                    <a:pt x="6773167" y="533083"/>
                  </a:lnTo>
                </a:path>
              </a:pathLst>
            </a:custGeom>
            <a:ln w="57150" cmpd="sng">
              <a:solidFill>
                <a:srgbClr val="FF00FF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52800" y="4876800"/>
              <a:ext cx="11779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FF"/>
                  </a:solidFill>
                  <a:latin typeface="+mn-lt"/>
                </a:rPr>
                <a:t>XENON1T</a:t>
              </a:r>
              <a:endParaRPr lang="en-US" sz="20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66800" y="5334000"/>
            <a:ext cx="7861297" cy="70788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  <a:latin typeface="+mj-lt"/>
              </a:rPr>
              <a:t>Is </a:t>
            </a:r>
            <a:r>
              <a:rPr lang="en-US" sz="4000" b="1" dirty="0" err="1" smtClean="0">
                <a:solidFill>
                  <a:srgbClr val="FF6600"/>
                </a:solidFill>
                <a:latin typeface="+mj-lt"/>
              </a:rPr>
              <a:t>Supersymmetry</a:t>
            </a:r>
            <a:r>
              <a:rPr lang="en-US" sz="4000" b="1" dirty="0" smtClean="0">
                <a:solidFill>
                  <a:srgbClr val="FF6600"/>
                </a:solidFill>
                <a:latin typeface="+mj-lt"/>
              </a:rPr>
              <a:t> in trouble?</a:t>
            </a:r>
          </a:p>
        </p:txBody>
      </p:sp>
    </p:spTree>
    <p:extLst>
      <p:ext uri="{BB962C8B-B14F-4D97-AF65-F5344CB8AC3E}">
        <p14:creationId xmlns:p14="http://schemas.microsoft.com/office/powerpoint/2010/main" val="841218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581EA60-24CA-7C45-86E3-199E7607D576}" type="slidenum">
              <a:rPr lang="en-US" sz="1500">
                <a:solidFill>
                  <a:srgbClr val="0000FF"/>
                </a:solidFill>
              </a:rPr>
              <a:pPr eaLnBrk="1" hangingPunct="1"/>
              <a:t>74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990600" y="990600"/>
            <a:ext cx="7620000" cy="1295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KK particles </a:t>
            </a:r>
            <a:b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in Extra Dimensions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14600"/>
            <a:ext cx="42545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27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315200" cy="7315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2057400"/>
            <a:ext cx="3048000" cy="2209800"/>
            <a:chOff x="1447800" y="2057400"/>
            <a:chExt cx="3048000" cy="22098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47800" y="2057400"/>
              <a:ext cx="3048000" cy="2209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 rot="19469255">
              <a:off x="2097889" y="3347455"/>
              <a:ext cx="1198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+mn-lt"/>
                </a:rPr>
                <a:t>Photon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3800" y="3124200"/>
            <a:ext cx="1857865" cy="1590020"/>
            <a:chOff x="3733800" y="3124200"/>
            <a:chExt cx="1857865" cy="1590020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 bwMode="auto">
            <a:xfrm>
              <a:off x="3733800" y="3124200"/>
              <a:ext cx="990600" cy="1031938"/>
            </a:xfrm>
            <a:prstGeom prst="arc">
              <a:avLst>
                <a:gd name="adj1" fmla="val 19272498"/>
                <a:gd name="adj2" fmla="val 17230306"/>
              </a:avLst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86200" y="4191000"/>
              <a:ext cx="1705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latin typeface="+mn-lt"/>
                </a:rPr>
                <a:t>KK Photon</a:t>
              </a:r>
              <a:endParaRPr lang="en-US" sz="2800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8400" y="3886200"/>
            <a:ext cx="3174499" cy="2354997"/>
            <a:chOff x="6248400" y="3886200"/>
            <a:chExt cx="3174499" cy="2354997"/>
          </a:xfrm>
        </p:grpSpPr>
        <p:sp>
          <p:nvSpPr>
            <p:cNvPr id="15" name="TextBox 14"/>
            <p:cNvSpPr txBox="1"/>
            <p:nvPr/>
          </p:nvSpPr>
          <p:spPr>
            <a:xfrm>
              <a:off x="6324600" y="5410200"/>
              <a:ext cx="18398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Our 3D Space</a:t>
              </a:r>
            </a:p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(= </a:t>
              </a:r>
              <a:r>
                <a:rPr lang="en-US" b="1" dirty="0" err="1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Brane</a:t>
              </a:r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3886200"/>
              <a:ext cx="16151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Extra</a:t>
              </a:r>
            </a:p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Dimensions</a:t>
              </a:r>
            </a:p>
          </p:txBody>
        </p:sp>
        <p:sp>
          <p:nvSpPr>
            <p:cNvPr id="14" name="Right Brace 13"/>
            <p:cNvSpPr/>
            <p:nvPr/>
          </p:nvSpPr>
          <p:spPr bwMode="auto">
            <a:xfrm>
              <a:off x="8077200" y="4191000"/>
              <a:ext cx="609600" cy="1828800"/>
            </a:xfrm>
            <a:prstGeom prst="rightBrace">
              <a:avLst/>
            </a:prstGeom>
            <a:noFill/>
            <a:ln w="508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86800" y="4876800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FFCC"/>
                  </a:solidFill>
                  <a:latin typeface="+mn-lt"/>
                </a:rPr>
                <a:t>Bulk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849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Mass in Extra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9067800" cy="58674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6600" i="1" dirty="0" smtClean="0">
                <a:solidFill>
                  <a:srgbClr val="660066"/>
                </a:solidFill>
              </a:rPr>
              <a:t>E = mc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 </a:t>
            </a:r>
            <a:r>
              <a:rPr lang="en-US" sz="6600" i="1" dirty="0" smtClean="0">
                <a:solidFill>
                  <a:srgbClr val="660066"/>
                </a:solidFill>
              </a:rPr>
              <a:t>  </a:t>
            </a:r>
            <a:r>
              <a:rPr lang="en-US" sz="6000" dirty="0" smtClean="0">
                <a:sym typeface="Wingdings"/>
              </a:rPr>
              <a:t></a:t>
            </a:r>
            <a:r>
              <a:rPr lang="en-US" sz="6600" dirty="0" smtClean="0">
                <a:sym typeface="Wingdings"/>
              </a:rPr>
              <a:t>  </a:t>
            </a:r>
            <a:r>
              <a:rPr lang="en-US" sz="6600" i="1" dirty="0" smtClean="0">
                <a:solidFill>
                  <a:srgbClr val="660066"/>
                </a:solidFill>
              </a:rPr>
              <a:t>m = E/c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</a:t>
            </a:r>
            <a:endParaRPr lang="en-US" i="1" baseline="30000" dirty="0" smtClean="0">
              <a:solidFill>
                <a:srgbClr val="660066"/>
              </a:solidFill>
            </a:endParaRPr>
          </a:p>
          <a:p>
            <a:r>
              <a:rPr lang="en-US" dirty="0" smtClean="0"/>
              <a:t>Mass can be generated as kinetic energy in extra dimensions.</a:t>
            </a:r>
          </a:p>
          <a:p>
            <a:pPr lvl="2"/>
            <a:r>
              <a:rPr lang="en-US" dirty="0" smtClean="0"/>
              <a:t>Origin on mass</a:t>
            </a:r>
          </a:p>
          <a:p>
            <a:pPr lvl="2"/>
            <a:r>
              <a:rPr lang="en-US" dirty="0" smtClean="0"/>
              <a:t>Dark matter is running in the extra dimensions</a:t>
            </a:r>
          </a:p>
          <a:p>
            <a:r>
              <a:rPr lang="en-US" dirty="0" smtClean="0"/>
              <a:t>Gravity can escape into the extra dimensions. </a:t>
            </a:r>
          </a:p>
          <a:p>
            <a:pPr lvl="2"/>
            <a:r>
              <a:rPr lang="en-US" dirty="0" smtClean="0"/>
              <a:t>Why gravity is so small</a:t>
            </a:r>
          </a:p>
          <a:p>
            <a:pPr lvl="2"/>
            <a:r>
              <a:rPr lang="en-US" dirty="0" smtClean="0"/>
              <a:t>Origin of dark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334000" y="990600"/>
            <a:ext cx="3124200" cy="990600"/>
          </a:xfrm>
          <a:prstGeom prst="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21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Mass Spectrum of the first KK level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026097" cy="430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51" y="1828800"/>
            <a:ext cx="4633749" cy="4286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0" y="6477000"/>
            <a:ext cx="350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Cheng </a:t>
            </a:r>
            <a:r>
              <a:rPr lang="is-I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2002 </a:t>
            </a:r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4"/>
              </a:rPr>
              <a:t>arXiv:hep-ph/0205314v1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990600"/>
            <a:ext cx="4654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FF"/>
                </a:solidFill>
                <a:latin typeface="+mn-lt"/>
              </a:rPr>
              <a:t>S</a:t>
            </a:r>
            <a:r>
              <a:rPr lang="en-US" b="1" dirty="0" smtClean="0">
                <a:solidFill>
                  <a:srgbClr val="FF00FF"/>
                </a:solidFill>
                <a:latin typeface="+mn-lt"/>
              </a:rPr>
              <a:t>imilar to the SUSY mass spectrum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4495800"/>
            <a:ext cx="1488208" cy="838200"/>
            <a:chOff x="762000" y="4495800"/>
            <a:chExt cx="1488208" cy="838200"/>
          </a:xfrm>
        </p:grpSpPr>
        <p:sp>
          <p:nvSpPr>
            <p:cNvPr id="11" name="Oval 10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24800" y="4572000"/>
            <a:ext cx="1488208" cy="838200"/>
            <a:chOff x="838200" y="4495800"/>
            <a:chExt cx="1488208" cy="838200"/>
          </a:xfrm>
        </p:grpSpPr>
        <p:sp>
          <p:nvSpPr>
            <p:cNvPr id="14" name="Oval 13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82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62200" y="3733800"/>
            <a:ext cx="3190697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996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6600"/>
                </a:solidFill>
              </a:rPr>
              <a:t>Δ</a:t>
            </a:r>
            <a:r>
              <a:rPr lang="en-US" sz="3200" i="1" dirty="0" smtClean="0">
                <a:solidFill>
                  <a:srgbClr val="FF6600"/>
                </a:solidFill>
              </a:rPr>
              <a:t> = </a:t>
            </a:r>
            <a:r>
              <a:rPr lang="en-US" sz="3200" dirty="0" smtClean="0">
                <a:solidFill>
                  <a:srgbClr val="FF6600"/>
                </a:solidFill>
              </a:rPr>
              <a:t>(</a:t>
            </a:r>
            <a:r>
              <a:rPr lang="en-US" sz="3200" i="1" dirty="0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smtClean="0">
                <a:solidFill>
                  <a:srgbClr val="FF6600"/>
                </a:solidFill>
              </a:rPr>
              <a:t>l</a:t>
            </a:r>
            <a:r>
              <a:rPr lang="en-US" sz="3200" i="1" dirty="0" smtClean="0">
                <a:solidFill>
                  <a:srgbClr val="FF6600"/>
                </a:solidFill>
              </a:rPr>
              <a:t> – </a:t>
            </a:r>
            <a:r>
              <a:rPr lang="en-US" sz="3200" i="1" dirty="0" err="1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 smtClean="0">
                <a:solidFill>
                  <a:srgbClr val="FF6600"/>
                </a:solidFill>
              </a:rPr>
              <a:t>γ</a:t>
            </a:r>
            <a:r>
              <a:rPr lang="en-US" sz="3200" dirty="0" smtClean="0">
                <a:solidFill>
                  <a:srgbClr val="FF6600"/>
                </a:solidFill>
              </a:rPr>
              <a:t>)</a:t>
            </a:r>
            <a:r>
              <a:rPr lang="en-US" sz="3200" i="1" dirty="0" smtClean="0">
                <a:solidFill>
                  <a:srgbClr val="FF6600"/>
                </a:solidFill>
              </a:rPr>
              <a:t>/</a:t>
            </a:r>
            <a:r>
              <a:rPr lang="en-US" sz="3200" i="1" dirty="0" err="1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>
                <a:solidFill>
                  <a:srgbClr val="FF6600"/>
                </a:solidFill>
              </a:rPr>
              <a:t>γ</a:t>
            </a:r>
            <a:endParaRPr lang="en-US" sz="3200" i="1" baseline="-25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13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25000" cy="685800"/>
          </a:xfrm>
        </p:spPr>
        <p:txBody>
          <a:bodyPr/>
          <a:lstStyle/>
          <a:p>
            <a:r>
              <a:rPr lang="en-US" sz="2800" dirty="0" smtClean="0"/>
              <a:t>Predicted Cross Section of </a:t>
            </a:r>
            <a:r>
              <a:rPr lang="en-US" sz="2800" dirty="0" err="1" smtClean="0"/>
              <a:t>Kaluza</a:t>
            </a:r>
            <a:r>
              <a:rPr lang="en-US" sz="2800" dirty="0" smtClean="0"/>
              <a:t>-Klein Dark Matter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73668"/>
            <a:ext cx="8610600" cy="6136059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24000" y="36236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24000" y="3974068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24000" y="49952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4126468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4507468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888468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5498068"/>
            <a:ext cx="11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4400" y="3897868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G1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4400" y="5193268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G2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086600" y="4114800"/>
            <a:ext cx="1066800" cy="18288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4366" y="6629400"/>
            <a:ext cx="47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Ann. Rev. Astro. Astrophys. 2010.48:495-545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4343400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Δ</a:t>
            </a:r>
            <a:endParaRPr lang="en-US" sz="3200" dirty="0">
              <a:solidFill>
                <a:srgbClr val="FF66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629400" y="3657600"/>
            <a:ext cx="0" cy="17526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66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400800" y="3149024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0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5334000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0.5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37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KK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77842" y="6553200"/>
            <a:ext cx="162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Arrenberg 2008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22010"/>
            <a:ext cx="6400800" cy="561219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3048000" y="1600200"/>
            <a:ext cx="4579641" cy="378580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 rot="2391379">
            <a:off x="4066852" y="3103343"/>
            <a:ext cx="150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334000" y="1515533"/>
            <a:ext cx="2264254" cy="2612571"/>
          </a:xfrm>
          <a:custGeom>
            <a:avLst/>
            <a:gdLst>
              <a:gd name="connsiteX0" fmla="*/ 0 w 2151974"/>
              <a:gd name="connsiteY0" fmla="*/ 0 h 2460447"/>
              <a:gd name="connsiteX1" fmla="*/ 246948 w 2151974"/>
              <a:gd name="connsiteY1" fmla="*/ 485034 h 2460447"/>
              <a:gd name="connsiteX2" fmla="*/ 811400 w 2151974"/>
              <a:gd name="connsiteY2" fmla="*/ 1225814 h 2460447"/>
              <a:gd name="connsiteX3" fmla="*/ 1446409 w 2151974"/>
              <a:gd name="connsiteY3" fmla="*/ 1843130 h 2460447"/>
              <a:gd name="connsiteX4" fmla="*/ 2151974 w 2151974"/>
              <a:gd name="connsiteY4" fmla="*/ 2460447 h 246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974" h="2460447">
                <a:moveTo>
                  <a:pt x="0" y="0"/>
                </a:moveTo>
                <a:cubicBezTo>
                  <a:pt x="55857" y="140366"/>
                  <a:pt x="111715" y="280732"/>
                  <a:pt x="246948" y="485034"/>
                </a:cubicBezTo>
                <a:cubicBezTo>
                  <a:pt x="382181" y="689336"/>
                  <a:pt x="611490" y="999465"/>
                  <a:pt x="811400" y="1225814"/>
                </a:cubicBezTo>
                <a:cubicBezTo>
                  <a:pt x="1011310" y="1452163"/>
                  <a:pt x="1222980" y="1637358"/>
                  <a:pt x="1446409" y="1843130"/>
                </a:cubicBezTo>
                <a:cubicBezTo>
                  <a:pt x="1669838" y="2048902"/>
                  <a:pt x="2151974" y="2460447"/>
                  <a:pt x="2151974" y="2460447"/>
                </a:cubicBezTo>
              </a:path>
            </a:pathLst>
          </a:custGeom>
          <a:ln w="5715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552489">
            <a:off x="6334220" y="2984874"/>
            <a:ext cx="13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146" y="1515533"/>
            <a:ext cx="789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LHC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990600"/>
            <a:ext cx="1265073" cy="586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DF00"/>
                </a:solidFill>
                <a:latin typeface="+mn-lt"/>
              </a:rPr>
              <a:t>WMAP</a:t>
            </a:r>
            <a:endParaRPr lang="en-US" b="1" dirty="0">
              <a:solidFill>
                <a:srgbClr val="00DF00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86700" y="2330825"/>
            <a:ext cx="2275815" cy="2870027"/>
            <a:chOff x="1600200" y="2342891"/>
            <a:chExt cx="1761548" cy="2260146"/>
          </a:xfrm>
        </p:grpSpPr>
        <p:grpSp>
          <p:nvGrpSpPr>
            <p:cNvPr id="21" name="Group 20"/>
            <p:cNvGrpSpPr/>
            <p:nvPr/>
          </p:nvGrpSpPr>
          <p:grpSpPr>
            <a:xfrm>
              <a:off x="1600200" y="2342891"/>
              <a:ext cx="1761548" cy="2260146"/>
              <a:chOff x="1600200" y="2391627"/>
              <a:chExt cx="1761548" cy="2326620"/>
            </a:xfrm>
          </p:grpSpPr>
          <p:sp>
            <p:nvSpPr>
              <p:cNvPr id="23" name="Oval 22"/>
              <p:cNvSpPr/>
              <p:nvPr/>
            </p:nvSpPr>
            <p:spPr bwMode="auto">
              <a:xfrm rot="18924313">
                <a:off x="3021770" y="2391627"/>
                <a:ext cx="339978" cy="1044982"/>
              </a:xfrm>
              <a:prstGeom prst="ellipse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600200" y="4294093"/>
                <a:ext cx="1346137" cy="424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+mn-lt"/>
                  </a:rPr>
                  <a:t>My favorite</a:t>
                </a:r>
                <a:endParaRPr lang="en-US" sz="28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9" name="Straight Arrow Connector 8"/>
            <p:cNvCxnSpPr>
              <a:stCxn id="24" idx="0"/>
              <a:endCxn id="23" idx="2"/>
            </p:cNvCxnSpPr>
            <p:nvPr/>
          </p:nvCxnSpPr>
          <p:spPr bwMode="auto">
            <a:xfrm flipV="1">
              <a:off x="2273269" y="2971879"/>
              <a:ext cx="797443" cy="1219122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 rot="16200000">
            <a:off x="-7560" y="3436561"/>
            <a:ext cx="3190697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996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6600"/>
                </a:solidFill>
              </a:rPr>
              <a:t>Δ</a:t>
            </a:r>
            <a:r>
              <a:rPr lang="en-US" sz="3200" i="1" dirty="0" smtClean="0">
                <a:solidFill>
                  <a:srgbClr val="FF6600"/>
                </a:solidFill>
              </a:rPr>
              <a:t> = </a:t>
            </a:r>
            <a:r>
              <a:rPr lang="en-US" sz="3200" dirty="0" smtClean="0">
                <a:solidFill>
                  <a:srgbClr val="FF6600"/>
                </a:solidFill>
              </a:rPr>
              <a:t>(</a:t>
            </a:r>
            <a:r>
              <a:rPr lang="en-US" sz="3200" i="1" dirty="0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smtClean="0">
                <a:solidFill>
                  <a:srgbClr val="FF6600"/>
                </a:solidFill>
              </a:rPr>
              <a:t>l</a:t>
            </a:r>
            <a:r>
              <a:rPr lang="en-US" sz="3200" i="1" dirty="0" smtClean="0">
                <a:solidFill>
                  <a:srgbClr val="FF6600"/>
                </a:solidFill>
              </a:rPr>
              <a:t> – </a:t>
            </a:r>
            <a:r>
              <a:rPr lang="en-US" sz="3200" i="1" dirty="0" err="1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 smtClean="0">
                <a:solidFill>
                  <a:srgbClr val="FF6600"/>
                </a:solidFill>
              </a:rPr>
              <a:t>γ</a:t>
            </a:r>
            <a:r>
              <a:rPr lang="en-US" sz="3200" dirty="0" smtClean="0">
                <a:solidFill>
                  <a:srgbClr val="FF6600"/>
                </a:solidFill>
              </a:rPr>
              <a:t>)</a:t>
            </a:r>
            <a:r>
              <a:rPr lang="en-US" sz="3200" i="1" dirty="0" smtClean="0">
                <a:solidFill>
                  <a:srgbClr val="FF6600"/>
                </a:solidFill>
              </a:rPr>
              <a:t>/</a:t>
            </a:r>
            <a:r>
              <a:rPr lang="en-US" sz="3200" i="1" dirty="0" err="1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>
                <a:solidFill>
                  <a:srgbClr val="FF6600"/>
                </a:solidFill>
              </a:rPr>
              <a:t>γ</a:t>
            </a:r>
            <a:endParaRPr lang="en-US" sz="3200" i="1" baseline="-25000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90658" y="1219200"/>
            <a:ext cx="65254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0.5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4458" y="2234624"/>
            <a:ext cx="65254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0.1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05000" y="2895600"/>
            <a:ext cx="83969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0.05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000" y="3987224"/>
            <a:ext cx="83969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0.01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2152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4C2DB0-7896-D744-9F46-98C475E5E7B8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  <a:endParaRPr lang="ja-JP" altLang="en-US" sz="20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43019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  <p:sp>
          <p:nvSpPr>
            <p:cNvPr id="43020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43021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2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1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2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5" name="Text Box 19"/>
          <p:cNvSpPr txBox="1">
            <a:spLocks noChangeArrowheads="1"/>
          </p:cNvSpPr>
          <p:nvPr/>
        </p:nvSpPr>
        <p:spPr bwMode="auto">
          <a:xfrm>
            <a:off x="7400925" y="1220788"/>
            <a:ext cx="184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6600"/>
                </a:solidFill>
              </a:rPr>
              <a:t>Horizon </a:t>
            </a:r>
          </a:p>
          <a:p>
            <a:pPr eaLnBrk="1" hangingPunct="1"/>
            <a:r>
              <a:rPr lang="en-US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43016" name="Text Box 20"/>
          <p:cNvSpPr txBox="1">
            <a:spLocks noChangeArrowheads="1"/>
          </p:cNvSpPr>
          <p:nvPr/>
        </p:nvSpPr>
        <p:spPr bwMode="auto">
          <a:xfrm>
            <a:off x="6945313" y="6140450"/>
            <a:ext cx="2243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Moving Away </a:t>
            </a:r>
          </a:p>
          <a:p>
            <a:pPr eaLnBrk="1" hangingPunct="1"/>
            <a:r>
              <a:rPr lang="en-US" sz="2000" b="1"/>
              <a:t>at Speed of Light</a:t>
            </a:r>
          </a:p>
        </p:txBody>
      </p:sp>
      <p:sp>
        <p:nvSpPr>
          <p:cNvPr id="43017" name="Text Box 21"/>
          <p:cNvSpPr txBox="1">
            <a:spLocks noChangeArrowheads="1"/>
          </p:cNvSpPr>
          <p:nvPr/>
        </p:nvSpPr>
        <p:spPr bwMode="auto">
          <a:xfrm>
            <a:off x="950913" y="6113463"/>
            <a:ext cx="1566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14 Billon</a:t>
            </a:r>
          </a:p>
          <a:p>
            <a:pPr eaLnBrk="1" hangingPunct="1"/>
            <a:r>
              <a:rPr lang="en-US" sz="20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398838" y="2887663"/>
            <a:ext cx="2849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FF0000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on “Science Cases”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91600" cy="5848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XENON program (~$10M) is extremely timely and competitive to LHC (~$10B)</a:t>
            </a:r>
          </a:p>
          <a:p>
            <a:pPr lvl="1"/>
            <a:r>
              <a:rPr lang="en-US" sz="2800" dirty="0" smtClean="0"/>
              <a:t>XENON100 ~ Current LHC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XENON1T ~ Future LHC</a:t>
            </a:r>
          </a:p>
          <a:p>
            <a:r>
              <a:rPr lang="en-US" sz="3200" dirty="0" smtClean="0"/>
              <a:t>If new physics at 100 – 1000 </a:t>
            </a:r>
            <a:r>
              <a:rPr lang="en-US" sz="3200" dirty="0" err="1" smtClean="0"/>
              <a:t>GeV</a:t>
            </a:r>
            <a:r>
              <a:rPr lang="en-US" sz="3200" dirty="0" smtClean="0"/>
              <a:t> (as it should be), LHC and/or XENON1T will discover WIMPs.</a:t>
            </a:r>
          </a:p>
          <a:p>
            <a:pPr lvl="1"/>
            <a:r>
              <a:rPr lang="en-US" sz="2800" dirty="0" smtClean="0"/>
              <a:t>SUSY - </a:t>
            </a:r>
            <a:r>
              <a:rPr lang="en-US" sz="2800" dirty="0" err="1" smtClean="0">
                <a:solidFill>
                  <a:srgbClr val="008000"/>
                </a:solidFill>
              </a:rPr>
              <a:t>Neutralino</a:t>
            </a:r>
            <a:endParaRPr lang="en-US" sz="2800" dirty="0" smtClean="0">
              <a:solidFill>
                <a:srgbClr val="008000"/>
              </a:solidFill>
            </a:endParaRPr>
          </a:p>
          <a:p>
            <a:pPr lvl="1"/>
            <a:r>
              <a:rPr lang="en-US" sz="2800" dirty="0" smtClean="0"/>
              <a:t>Extra Dimensions – </a:t>
            </a:r>
            <a:r>
              <a:rPr lang="en-US" sz="2800" dirty="0" smtClean="0">
                <a:solidFill>
                  <a:srgbClr val="FF00FF"/>
                </a:solidFill>
              </a:rPr>
              <a:t>KK photon</a:t>
            </a:r>
            <a:endParaRPr lang="en-US" sz="2800" dirty="0">
              <a:solidFill>
                <a:srgbClr val="FF00FF"/>
              </a:solidFill>
            </a:endParaRPr>
          </a:p>
          <a:p>
            <a:r>
              <a:rPr lang="en-US" sz="3200" dirty="0" smtClean="0"/>
              <a:t>By combining LHC and XENON1T, we have a better chance to untangle large parameter spaces.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08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581EA60-24CA-7C45-86E3-199E7607D576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G2 &amp; G3 Detectors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189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9"/>
          <p:cNvSpPr txBox="1">
            <a:spLocks noChangeArrowheads="1"/>
          </p:cNvSpPr>
          <p:nvPr/>
        </p:nvSpPr>
        <p:spPr bwMode="auto">
          <a:xfrm>
            <a:off x="144463" y="5553075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55299" name="TextBox 56"/>
          <p:cNvSpPr txBox="1">
            <a:spLocks noChangeArrowheads="1"/>
          </p:cNvSpPr>
          <p:nvPr/>
        </p:nvSpPr>
        <p:spPr bwMode="auto">
          <a:xfrm>
            <a:off x="1149350" y="5502275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15cm</a:t>
            </a:r>
          </a:p>
        </p:txBody>
      </p:sp>
      <p:cxnSp>
        <p:nvCxnSpPr>
          <p:cNvPr id="55300" name="Straight Arrow Connector 44"/>
          <p:cNvCxnSpPr>
            <a:cxnSpLocks noChangeShapeType="1"/>
          </p:cNvCxnSpPr>
          <p:nvPr/>
        </p:nvCxnSpPr>
        <p:spPr bwMode="auto">
          <a:xfrm rot="5400000">
            <a:off x="2330451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TextBox 53"/>
          <p:cNvSpPr txBox="1">
            <a:spLocks noChangeArrowheads="1"/>
          </p:cNvSpPr>
          <p:nvPr/>
        </p:nvSpPr>
        <p:spPr bwMode="auto">
          <a:xfrm>
            <a:off x="221456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5530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Comparison of Xenon Detector Size</a:t>
            </a:r>
          </a:p>
        </p:txBody>
      </p:sp>
      <p:sp>
        <p:nvSpPr>
          <p:cNvPr id="553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675">
              <a:defRPr/>
            </a:pPr>
            <a:r>
              <a:rPr lang="en-US" smtClean="0">
                <a:ea typeface="Arial" charset="0"/>
              </a:rPr>
              <a:t>Katsushi Arisaka</a:t>
            </a:r>
            <a:endParaRPr lang="en-US">
              <a:ea typeface="Arial" charset="0"/>
            </a:endParaRPr>
          </a:p>
        </p:txBody>
      </p:sp>
      <p:sp>
        <p:nvSpPr>
          <p:cNvPr id="553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07C1B5-A981-C142-90CA-E30A2E44E0AD}" type="slidenum">
              <a:rPr lang="en-US" sz="1500">
                <a:solidFill>
                  <a:srgbClr val="0000FF"/>
                </a:solidFill>
              </a:rPr>
              <a:pPr eaLnBrk="1" hangingPunct="1"/>
              <a:t>82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" name="Can 25"/>
          <p:cNvSpPr/>
          <p:nvPr/>
        </p:nvSpPr>
        <p:spPr bwMode="auto">
          <a:xfrm>
            <a:off x="2686052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09" name="TextBox 26"/>
          <p:cNvSpPr txBox="1">
            <a:spLocks noChangeArrowheads="1"/>
          </p:cNvSpPr>
          <p:nvPr/>
        </p:nvSpPr>
        <p:spPr bwMode="auto">
          <a:xfrm>
            <a:off x="2362200" y="44196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620837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8235" name="TextBox 46"/>
          <p:cNvSpPr txBox="1">
            <a:spLocks noChangeArrowheads="1"/>
          </p:cNvSpPr>
          <p:nvPr/>
        </p:nvSpPr>
        <p:spPr bwMode="auto">
          <a:xfrm>
            <a:off x="1239838" y="4572000"/>
            <a:ext cx="969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1" tIns="45625" rIns="91251" bIns="45625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XENON10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14 kg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(5.4 kg)</a:t>
            </a:r>
          </a:p>
        </p:txBody>
      </p:sp>
      <p:sp>
        <p:nvSpPr>
          <p:cNvPr id="55314" name="TextBox 47"/>
          <p:cNvSpPr txBox="1">
            <a:spLocks noChangeArrowheads="1"/>
          </p:cNvSpPr>
          <p:nvPr/>
        </p:nvSpPr>
        <p:spPr bwMode="auto">
          <a:xfrm>
            <a:off x="2627313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15" name="Straight Arrow Connector 44"/>
          <p:cNvCxnSpPr>
            <a:cxnSpLocks noChangeShapeType="1"/>
          </p:cNvCxnSpPr>
          <p:nvPr/>
        </p:nvCxnSpPr>
        <p:spPr bwMode="auto">
          <a:xfrm>
            <a:off x="265271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6" name="Straight Arrow Connector 44"/>
          <p:cNvCxnSpPr>
            <a:cxnSpLocks noChangeShapeType="1"/>
          </p:cNvCxnSpPr>
          <p:nvPr/>
        </p:nvCxnSpPr>
        <p:spPr bwMode="auto">
          <a:xfrm>
            <a:off x="1519238" y="6010275"/>
            <a:ext cx="411162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7" name="TextBox 52"/>
          <p:cNvSpPr txBox="1">
            <a:spLocks noChangeArrowheads="1"/>
          </p:cNvSpPr>
          <p:nvPr/>
        </p:nvSpPr>
        <p:spPr bwMode="auto">
          <a:xfrm>
            <a:off x="1428750" y="6019800"/>
            <a:ext cx="64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609600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21" name="TextBox 35"/>
          <p:cNvSpPr txBox="1">
            <a:spLocks noChangeArrowheads="1"/>
          </p:cNvSpPr>
          <p:nvPr/>
        </p:nvSpPr>
        <p:spPr bwMode="auto">
          <a:xfrm>
            <a:off x="228600" y="4648200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55322" name="TextBox 36"/>
          <p:cNvSpPr txBox="1">
            <a:spLocks noChangeArrowheads="1"/>
          </p:cNvSpPr>
          <p:nvPr/>
        </p:nvSpPr>
        <p:spPr bwMode="auto">
          <a:xfrm>
            <a:off x="457200" y="6035675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23" name="Straight Arrow Connector 44"/>
          <p:cNvCxnSpPr>
            <a:cxnSpLocks noChangeShapeType="1"/>
          </p:cNvCxnSpPr>
          <p:nvPr/>
        </p:nvCxnSpPr>
        <p:spPr bwMode="auto">
          <a:xfrm>
            <a:off x="47466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4" name="Rectangle 45"/>
          <p:cNvSpPr>
            <a:spLocks noChangeArrowheads="1"/>
          </p:cNvSpPr>
          <p:nvPr/>
        </p:nvSpPr>
        <p:spPr bwMode="auto">
          <a:xfrm>
            <a:off x="2514600" y="3200400"/>
            <a:ext cx="63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G1</a:t>
            </a:r>
          </a:p>
        </p:txBody>
      </p:sp>
      <p:sp>
        <p:nvSpPr>
          <p:cNvPr id="55325" name="TextBox 28"/>
          <p:cNvSpPr txBox="1">
            <a:spLocks noChangeArrowheads="1"/>
          </p:cNvSpPr>
          <p:nvPr/>
        </p:nvSpPr>
        <p:spPr bwMode="auto">
          <a:xfrm>
            <a:off x="13716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sp>
        <p:nvSpPr>
          <p:cNvPr id="55326" name="TextBox 28"/>
          <p:cNvSpPr txBox="1">
            <a:spLocks noChangeArrowheads="1"/>
          </p:cNvSpPr>
          <p:nvPr/>
        </p:nvSpPr>
        <p:spPr bwMode="auto">
          <a:xfrm>
            <a:off x="2624138" y="6477000"/>
            <a:ext cx="65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2010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276599" y="2286000"/>
            <a:ext cx="2155713" cy="4591039"/>
            <a:chOff x="3276600" y="2286000"/>
            <a:chExt cx="2156398" cy="4590907"/>
          </a:xfrm>
        </p:grpSpPr>
        <p:sp>
          <p:nvSpPr>
            <p:cNvPr id="55340" name="TextBox 24"/>
            <p:cNvSpPr txBox="1">
              <a:spLocks noChangeArrowheads="1"/>
            </p:cNvSpPr>
            <p:nvPr/>
          </p:nvSpPr>
          <p:spPr bwMode="auto">
            <a:xfrm>
              <a:off x="3719513" y="5013325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cxnSp>
          <p:nvCxnSpPr>
            <p:cNvPr id="55341" name="Straight Arrow Connector 44"/>
            <p:cNvCxnSpPr>
              <a:cxnSpLocks noChangeShapeType="1"/>
            </p:cNvCxnSpPr>
            <p:nvPr/>
          </p:nvCxnSpPr>
          <p:spPr bwMode="auto">
            <a:xfrm>
              <a:off x="3817938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2" name="TextBox 45"/>
            <p:cNvSpPr txBox="1">
              <a:spLocks noChangeArrowheads="1"/>
            </p:cNvSpPr>
            <p:nvPr/>
          </p:nvSpPr>
          <p:spPr bwMode="auto">
            <a:xfrm>
              <a:off x="4337050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55343" name="TextBox 28"/>
            <p:cNvSpPr txBox="1">
              <a:spLocks noChangeArrowheads="1"/>
            </p:cNvSpPr>
            <p:nvPr/>
          </p:nvSpPr>
          <p:spPr bwMode="auto">
            <a:xfrm>
              <a:off x="3593530" y="3048000"/>
              <a:ext cx="1839468" cy="83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XENON 1ton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2.5 </a:t>
              </a:r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ton (1 ton)</a:t>
              </a:r>
            </a:p>
          </p:txBody>
        </p:sp>
        <p:sp>
          <p:nvSpPr>
            <p:cNvPr id="55344" name="Rectangle 46"/>
            <p:cNvSpPr>
              <a:spLocks noChangeArrowheads="1"/>
            </p:cNvSpPr>
            <p:nvPr/>
          </p:nvSpPr>
          <p:spPr bwMode="auto">
            <a:xfrm>
              <a:off x="4271963" y="22860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G2</a:t>
              </a:r>
            </a:p>
          </p:txBody>
        </p:sp>
        <p:cxnSp>
          <p:nvCxnSpPr>
            <p:cNvPr id="55345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913062" y="5164138"/>
              <a:ext cx="1490663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6" name="TextBox 24"/>
            <p:cNvSpPr txBox="1">
              <a:spLocks noChangeArrowheads="1"/>
            </p:cNvSpPr>
            <p:nvPr/>
          </p:nvSpPr>
          <p:spPr bwMode="auto">
            <a:xfrm>
              <a:off x="3276600" y="4979988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3871613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5350" name="TextBox 28"/>
            <p:cNvSpPr txBox="1">
              <a:spLocks noChangeArrowheads="1"/>
            </p:cNvSpPr>
            <p:nvPr/>
          </p:nvSpPr>
          <p:spPr bwMode="auto">
            <a:xfrm>
              <a:off x="4148820" y="6477000"/>
              <a:ext cx="652368" cy="399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2015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</p:grpSp>
      <p:sp>
        <p:nvSpPr>
          <p:cNvPr id="55328" name="TextBox 28"/>
          <p:cNvSpPr txBox="1">
            <a:spLocks noChangeArrowheads="1"/>
          </p:cNvSpPr>
          <p:nvPr/>
        </p:nvSpPr>
        <p:spPr bwMode="auto">
          <a:xfrm>
            <a:off x="4572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486400" y="914400"/>
            <a:ext cx="3657600" cy="5962641"/>
            <a:chOff x="5486400" y="914400"/>
            <a:chExt cx="3657600" cy="5962509"/>
          </a:xfrm>
        </p:grpSpPr>
        <p:sp>
          <p:nvSpPr>
            <p:cNvPr id="39" name="Can 38"/>
            <p:cNvSpPr/>
            <p:nvPr/>
          </p:nvSpPr>
          <p:spPr bwMode="auto">
            <a:xfrm>
              <a:off x="6217920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cxnSp>
          <p:nvCxnSpPr>
            <p:cNvPr id="55333" name="Straight Arrow Connector 44"/>
            <p:cNvCxnSpPr>
              <a:cxnSpLocks noChangeShapeType="1"/>
            </p:cNvCxnSpPr>
            <p:nvPr/>
          </p:nvCxnSpPr>
          <p:spPr bwMode="auto">
            <a:xfrm>
              <a:off x="6172200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4" name="TextBox 33"/>
            <p:cNvSpPr txBox="1">
              <a:spLocks noChangeArrowheads="1"/>
            </p:cNvSpPr>
            <p:nvPr/>
          </p:nvSpPr>
          <p:spPr bwMode="auto">
            <a:xfrm flipH="1">
              <a:off x="7246938" y="6172200"/>
              <a:ext cx="7620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55335" name="TextBox 10"/>
            <p:cNvSpPr txBox="1">
              <a:spLocks noChangeArrowheads="1"/>
            </p:cNvSpPr>
            <p:nvPr/>
          </p:nvSpPr>
          <p:spPr bwMode="auto">
            <a:xfrm>
              <a:off x="6692368" y="1447788"/>
              <a:ext cx="1909065" cy="83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MAX, LZD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20 ton (10 ton)</a:t>
              </a:r>
            </a:p>
          </p:txBody>
        </p:sp>
        <p:sp>
          <p:nvSpPr>
            <p:cNvPr id="55336" name="Rectangle 47"/>
            <p:cNvSpPr>
              <a:spLocks noChangeArrowheads="1"/>
            </p:cNvSpPr>
            <p:nvPr/>
          </p:nvSpPr>
          <p:spPr bwMode="auto">
            <a:xfrm>
              <a:off x="7258050" y="9144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G3</a:t>
              </a:r>
            </a:p>
          </p:txBody>
        </p:sp>
        <p:cxnSp>
          <p:nvCxnSpPr>
            <p:cNvPr id="55337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304507" y="4380706"/>
              <a:ext cx="2971800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8" name="TextBox 28"/>
            <p:cNvSpPr txBox="1">
              <a:spLocks noChangeArrowheads="1"/>
            </p:cNvSpPr>
            <p:nvPr/>
          </p:nvSpPr>
          <p:spPr bwMode="auto">
            <a:xfrm>
              <a:off x="7162800" y="6477000"/>
              <a:ext cx="652161" cy="39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2020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  <p:sp>
          <p:nvSpPr>
            <p:cNvPr id="55339" name="TextBox 54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7188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 1T (G2) </a:t>
            </a:r>
            <a:r>
              <a:rPr lang="en-US" dirty="0" smtClean="0">
                <a:solidFill>
                  <a:srgbClr val="009973"/>
                </a:solidFill>
              </a:rPr>
              <a:t>at Gran </a:t>
            </a:r>
            <a:r>
              <a:rPr lang="en-US" dirty="0" err="1" smtClean="0">
                <a:solidFill>
                  <a:srgbClr val="009973"/>
                </a:solidFill>
              </a:rPr>
              <a:t>Sasso</a:t>
            </a:r>
            <a:endParaRPr lang="en-US" dirty="0">
              <a:solidFill>
                <a:srgbClr val="00997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2400" y="990600"/>
            <a:ext cx="9448800" cy="5944809"/>
            <a:chOff x="152400" y="990600"/>
            <a:chExt cx="9448800" cy="59448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600200"/>
              <a:ext cx="3014339" cy="45861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41859"/>
            <a:stretch/>
          </p:blipFill>
          <p:spPr>
            <a:xfrm>
              <a:off x="3962400" y="990600"/>
              <a:ext cx="5190922" cy="594480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3048000" y="2362200"/>
              <a:ext cx="3200400" cy="1066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2895600" y="4038600"/>
              <a:ext cx="3352800" cy="1524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34"/>
            <p:cNvSpPr txBox="1">
              <a:spLocks noChangeArrowheads="1"/>
            </p:cNvSpPr>
            <p:nvPr/>
          </p:nvSpPr>
          <p:spPr bwMode="auto">
            <a:xfrm>
              <a:off x="1219200" y="3429000"/>
              <a:ext cx="862280" cy="113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01" tIns="45650" rIns="91301" bIns="456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rgbClr val="FF0000"/>
                  </a:solidFill>
                  <a:latin typeface="Arial Narrow" charset="0"/>
                </a:rPr>
                <a:t>Xe</a:t>
              </a:r>
              <a:endParaRPr lang="en-US" sz="2800" b="1" dirty="0">
                <a:solidFill>
                  <a:srgbClr val="FF0000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sz="2000" b="1" dirty="0" smtClean="0">
                  <a:solidFill>
                    <a:srgbClr val="FF0000"/>
                  </a:solidFill>
                  <a:latin typeface="Arial Narrow" charset="0"/>
                </a:rPr>
                <a:t>2.5 </a:t>
              </a:r>
              <a:r>
                <a:rPr lang="en-US" sz="2000" b="1" dirty="0">
                  <a:solidFill>
                    <a:srgbClr val="FF0000"/>
                  </a:solidFill>
                  <a:latin typeface="Arial Narrow" charset="0"/>
                </a:rPr>
                <a:t>ton</a:t>
              </a:r>
            </a:p>
            <a:p>
              <a:pPr algn="ctr" eaLnBrk="1" hangingPunct="1"/>
              <a:r>
                <a:rPr lang="en-US" sz="2000" b="1" dirty="0">
                  <a:solidFill>
                    <a:srgbClr val="FF0000"/>
                  </a:solidFill>
                  <a:latin typeface="Arial Narrow" charset="0"/>
                </a:rPr>
                <a:t>(</a:t>
              </a:r>
              <a:r>
                <a:rPr lang="en-US" sz="2000" b="1" dirty="0" smtClean="0">
                  <a:solidFill>
                    <a:srgbClr val="FF0000"/>
                  </a:solidFill>
                  <a:latin typeface="Arial Narrow" charset="0"/>
                </a:rPr>
                <a:t>1 </a:t>
              </a:r>
              <a:r>
                <a:rPr lang="en-US" sz="2000" b="1" dirty="0">
                  <a:solidFill>
                    <a:srgbClr val="FF0000"/>
                  </a:solidFill>
                  <a:latin typeface="Arial Narrow" charset="0"/>
                </a:rPr>
                <a:t>ton)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3429000" y="2514600"/>
              <a:ext cx="1588" cy="27432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3200400" y="3581400"/>
              <a:ext cx="762000" cy="373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1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cxnSp>
          <p:nvCxnSpPr>
            <p:cNvPr id="21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9296400" y="2133600"/>
              <a:ext cx="1588" cy="44196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10"/>
            <p:cNvSpPr txBox="1">
              <a:spLocks noChangeArrowheads="1"/>
            </p:cNvSpPr>
            <p:nvPr/>
          </p:nvSpPr>
          <p:spPr bwMode="auto">
            <a:xfrm>
              <a:off x="8915400" y="4116724"/>
              <a:ext cx="685800" cy="369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10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5487430" y="5181600"/>
              <a:ext cx="992513" cy="523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rgbClr val="CCFFCC"/>
                  </a:solidFill>
                  <a:latin typeface="Arial Narrow" charset="0"/>
                </a:rPr>
                <a:t>Water</a:t>
              </a:r>
              <a:endParaRPr lang="en-US" sz="2800" b="1" dirty="0">
                <a:solidFill>
                  <a:srgbClr val="CCFFCC"/>
                </a:solidFill>
                <a:latin typeface="Arial Narrow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38400" y="5638800"/>
              <a:ext cx="1401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3</a:t>
              </a:r>
              <a:r>
                <a:rPr lang="ja-JP" altLang="en-US" sz="1800" b="1" dirty="0">
                  <a:solidFill>
                    <a:srgbClr val="32946A"/>
                  </a:solidFill>
                  <a:latin typeface="Arial Narrow" charset="0"/>
                </a:rPr>
                <a:t>”</a:t>
              </a:r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 </a:t>
              </a:r>
              <a:r>
                <a:rPr lang="en-US" sz="1800" b="1" dirty="0" smtClean="0">
                  <a:solidFill>
                    <a:srgbClr val="32946A"/>
                  </a:solidFill>
                  <a:latin typeface="Arial Narrow" charset="0"/>
                </a:rPr>
                <a:t>PMT x 250</a:t>
              </a:r>
              <a:endParaRPr lang="en-US" sz="1800" b="1" dirty="0">
                <a:solidFill>
                  <a:srgbClr val="32946A"/>
                </a:solidFill>
                <a:latin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095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DarkSide</a:t>
            </a:r>
            <a:r>
              <a:rPr lang="en-US" dirty="0" smtClean="0"/>
              <a:t> 5T (G2) </a:t>
            </a:r>
            <a:r>
              <a:rPr lang="en-US" dirty="0" smtClean="0">
                <a:solidFill>
                  <a:srgbClr val="009973"/>
                </a:solidFill>
              </a:rPr>
              <a:t>at Gran </a:t>
            </a:r>
            <a:r>
              <a:rPr lang="en-US" dirty="0" err="1" smtClean="0">
                <a:solidFill>
                  <a:srgbClr val="009973"/>
                </a:solidFill>
              </a:rPr>
              <a:t>Sasso</a:t>
            </a:r>
            <a:endParaRPr lang="en-US" dirty="0">
              <a:solidFill>
                <a:srgbClr val="00997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845" y="1371600"/>
            <a:ext cx="9755445" cy="5615472"/>
            <a:chOff x="-1845" y="1371600"/>
            <a:chExt cx="9755445" cy="56154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9789" r="30707"/>
            <a:stretch/>
          </p:blipFill>
          <p:spPr>
            <a:xfrm>
              <a:off x="-1845" y="1905000"/>
              <a:ext cx="2909232" cy="4114800"/>
            </a:xfrm>
            <a:prstGeom prst="rect">
              <a:avLst/>
            </a:prstGeom>
          </p:spPr>
        </p:pic>
        <p:sp>
          <p:nvSpPr>
            <p:cNvPr id="14" name="TextBox 33"/>
            <p:cNvSpPr txBox="1">
              <a:spLocks noChangeArrowheads="1"/>
            </p:cNvSpPr>
            <p:nvPr/>
          </p:nvSpPr>
          <p:spPr bwMode="auto">
            <a:xfrm>
              <a:off x="914400" y="4191000"/>
              <a:ext cx="826839" cy="113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01" tIns="45650" rIns="91301" bIns="456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baseline="30000" dirty="0">
                  <a:solidFill>
                    <a:srgbClr val="FFFF00"/>
                  </a:solidFill>
                  <a:latin typeface="Arial Narrow" charset="0"/>
                </a:rPr>
                <a:t>40</a:t>
              </a:r>
              <a:r>
                <a:rPr lang="en-US" sz="2800" b="1" dirty="0">
                  <a:solidFill>
                    <a:srgbClr val="FFFF00"/>
                  </a:solidFill>
                  <a:latin typeface="Arial Narrow" charset="0"/>
                </a:rPr>
                <a:t>Ar</a:t>
              </a:r>
            </a:p>
            <a:p>
              <a:pPr algn="ctr" eaLnBrk="1" hangingPunct="1"/>
              <a:r>
                <a:rPr lang="en-US" sz="2000" b="1" dirty="0" smtClean="0">
                  <a:solidFill>
                    <a:srgbClr val="FFFF00"/>
                  </a:solidFill>
                  <a:latin typeface="Arial Narrow" charset="0"/>
                </a:rPr>
                <a:t>5 </a:t>
              </a:r>
              <a:r>
                <a:rPr lang="en-US" sz="2000" b="1" dirty="0">
                  <a:solidFill>
                    <a:srgbClr val="FFFF00"/>
                  </a:solidFill>
                  <a:latin typeface="Arial Narrow" charset="0"/>
                </a:rPr>
                <a:t>ton</a:t>
              </a:r>
            </a:p>
            <a:p>
              <a:pPr algn="ctr" eaLnBrk="1" hangingPunct="1"/>
              <a:r>
                <a:rPr lang="en-US" sz="2000" b="1" dirty="0" smtClean="0">
                  <a:solidFill>
                    <a:srgbClr val="FFFF00"/>
                  </a:solidFill>
                  <a:latin typeface="Arial Narrow" charset="0"/>
                </a:rPr>
                <a:t>(3 </a:t>
              </a:r>
              <a:r>
                <a:rPr lang="en-US" sz="2000" b="1" dirty="0">
                  <a:solidFill>
                    <a:srgbClr val="FFFF00"/>
                  </a:solidFill>
                  <a:latin typeface="Arial Narrow" charset="0"/>
                </a:rPr>
                <a:t>ton)</a:t>
              </a:r>
              <a:endParaRPr lang="en-US" sz="2800" b="1" dirty="0">
                <a:solidFill>
                  <a:srgbClr val="FFFF00"/>
                </a:solidFill>
                <a:latin typeface="Arial Narrow" charset="0"/>
              </a:endParaRPr>
            </a:p>
          </p:txBody>
        </p:sp>
        <p:cxnSp>
          <p:nvCxnSpPr>
            <p:cNvPr id="15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3048000" y="2743200"/>
              <a:ext cx="1588" cy="25908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2884261" y="3811924"/>
              <a:ext cx="609600" cy="369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2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7315200" y="2819400"/>
              <a:ext cx="992513" cy="523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rgbClr val="CCFFCC"/>
                  </a:solidFill>
                  <a:latin typeface="Arial Narrow" charset="0"/>
                </a:rPr>
                <a:t>Water</a:t>
              </a:r>
              <a:endParaRPr lang="en-US" sz="2800" b="1" dirty="0">
                <a:solidFill>
                  <a:srgbClr val="CCFFCC"/>
                </a:solidFill>
                <a:latin typeface="Arial Narrow" charset="0"/>
              </a:endParaRP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7467600" y="5105400"/>
              <a:ext cx="1673664" cy="5231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charset="0"/>
                </a:rPr>
                <a:t>Liq. </a:t>
              </a:r>
              <a:r>
                <a:rPr lang="en-US" sz="2800" b="1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charset="0"/>
                </a:rPr>
                <a:t>Scinti</a:t>
              </a:r>
              <a:r>
                <a:rPr lang="en-US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charset="0"/>
                </a:rPr>
                <a:t>.</a:t>
              </a:r>
              <a:endPara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charset="0"/>
              </a:endParaRPr>
            </a:p>
          </p:txBody>
        </p:sp>
        <p:cxnSp>
          <p:nvCxnSpPr>
            <p:cNvPr id="21" name="Straight Arrow Connector 20"/>
            <p:cNvCxnSpPr>
              <a:stCxn id="19" idx="1"/>
            </p:cNvCxnSpPr>
            <p:nvPr/>
          </p:nvCxnSpPr>
          <p:spPr bwMode="auto">
            <a:xfrm flipH="1" flipV="1">
              <a:off x="7162800" y="4724400"/>
              <a:ext cx="304800" cy="6425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Rectangle 25"/>
            <p:cNvSpPr/>
            <p:nvPr/>
          </p:nvSpPr>
          <p:spPr>
            <a:xfrm>
              <a:off x="762000" y="6019800"/>
              <a:ext cx="1401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3</a:t>
              </a:r>
              <a:r>
                <a:rPr lang="ja-JP" altLang="en-US" sz="1800" b="1" dirty="0">
                  <a:solidFill>
                    <a:srgbClr val="32946A"/>
                  </a:solidFill>
                  <a:latin typeface="Arial Narrow" charset="0"/>
                </a:rPr>
                <a:t>”</a:t>
              </a:r>
              <a:r>
                <a:rPr lang="en-US" sz="1800" b="1" dirty="0">
                  <a:solidFill>
                    <a:srgbClr val="32946A"/>
                  </a:solidFill>
                  <a:latin typeface="Arial Narrow" charset="0"/>
                </a:rPr>
                <a:t> </a:t>
              </a:r>
              <a:r>
                <a:rPr lang="en-US" sz="1800" b="1" dirty="0" smtClean="0">
                  <a:solidFill>
                    <a:srgbClr val="32946A"/>
                  </a:solidFill>
                  <a:latin typeface="Arial Narrow" charset="0"/>
                </a:rPr>
                <a:t>PMT x 600</a:t>
              </a:r>
              <a:endParaRPr lang="en-US" sz="1800" b="1" dirty="0">
                <a:solidFill>
                  <a:srgbClr val="32946A"/>
                </a:solidFill>
                <a:latin typeface="Arial Narrow" charset="0"/>
              </a:endParaRPr>
            </a:p>
          </p:txBody>
        </p:sp>
        <p:cxnSp>
          <p:nvCxnSpPr>
            <p:cNvPr id="20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9448800" y="1371600"/>
              <a:ext cx="1588" cy="52578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9067800" y="3354724"/>
              <a:ext cx="685800" cy="369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25" tIns="45662" rIns="91325" bIns="45662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C00000"/>
                  </a:solidFill>
                  <a:latin typeface="Arial Narrow" charset="0"/>
                </a:rPr>
                <a:t>10 </a:t>
              </a:r>
              <a:r>
                <a:rPr lang="en-US" sz="1800" b="1" dirty="0">
                  <a:solidFill>
                    <a:srgbClr val="C00000"/>
                  </a:solidFill>
                  <a:latin typeface="Arial Narrow" charset="0"/>
                </a:rPr>
                <a:t>m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800" y="1447800"/>
              <a:ext cx="5784454" cy="5539272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 bwMode="auto">
            <a:xfrm>
              <a:off x="2667000" y="2590800"/>
              <a:ext cx="3352800" cy="1371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2895600" y="4876800"/>
              <a:ext cx="312420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63310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MAX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" y="990600"/>
            <a:ext cx="8839200" cy="762000"/>
            <a:chOff x="152400" y="990600"/>
            <a:chExt cx="9220200" cy="762000"/>
          </a:xfrm>
        </p:grpSpPr>
        <p:cxnSp>
          <p:nvCxnSpPr>
            <p:cNvPr id="11" name="Straight Arrow Connector 10"/>
            <p:cNvCxnSpPr>
              <a:cxnSpLocks noChangeAspect="1"/>
            </p:cNvCxnSpPr>
            <p:nvPr/>
          </p:nvCxnSpPr>
          <p:spPr bwMode="auto">
            <a:xfrm>
              <a:off x="152400" y="1600200"/>
              <a:ext cx="9220200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1143000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62000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2012</a:t>
              </a: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2073282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1692282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2013</a:t>
              </a: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3003564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2622564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2014</a:t>
              </a: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3933846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3552846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2015</a:t>
              </a: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4864128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4483128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2016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5794410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5413410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2017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6724692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6343692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2018</a:t>
              </a:r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>
              <a:off x="7654974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7273974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2019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585256" y="14478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7878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8204256" y="990600"/>
              <a:ext cx="746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2020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04800" y="3327897"/>
            <a:ext cx="1942559" cy="5847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XENON100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467870" y="6073946"/>
            <a:ext cx="802031" cy="76940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44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95400" y="4851897"/>
            <a:ext cx="2017700" cy="584776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+mn-lt"/>
              </a:rPr>
              <a:t>DarkSide50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09800" y="1959114"/>
            <a:ext cx="2522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+mn-lt"/>
              </a:rPr>
              <a:t>Gran </a:t>
            </a:r>
            <a:r>
              <a:rPr lang="en-US" sz="4000" b="1" dirty="0" err="1" smtClean="0">
                <a:solidFill>
                  <a:srgbClr val="008000"/>
                </a:solidFill>
                <a:latin typeface="+mn-lt"/>
              </a:rPr>
              <a:t>Sasso</a:t>
            </a:r>
            <a:endParaRPr lang="en-US" sz="4000" b="1" dirty="0" smtClean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5029200" y="1959114"/>
            <a:ext cx="3429000" cy="707886"/>
            <a:chOff x="4800600" y="1882946"/>
            <a:chExt cx="3429000" cy="707886"/>
          </a:xfrm>
        </p:grpSpPr>
        <p:sp>
          <p:nvSpPr>
            <p:cNvPr id="63" name="TextBox 62"/>
            <p:cNvSpPr txBox="1"/>
            <p:nvPr/>
          </p:nvSpPr>
          <p:spPr>
            <a:xfrm>
              <a:off x="6627028" y="1882946"/>
              <a:ext cx="16025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008000"/>
                  </a:solidFill>
                  <a:latin typeface="+mn-lt"/>
                </a:rPr>
                <a:t>DUSEL</a:t>
              </a: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4800600" y="2184897"/>
              <a:ext cx="1524000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chemeClr val="accent5">
                  <a:lumMod val="75000"/>
                </a:schemeClr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CCFFCC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794137" y="2743200"/>
            <a:ext cx="3426063" cy="4114800"/>
            <a:chOff x="5184537" y="2792927"/>
            <a:chExt cx="3426063" cy="4114800"/>
          </a:xfrm>
        </p:grpSpPr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>
              <a:off x="6858000" y="6138318"/>
              <a:ext cx="1219200" cy="7694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4400" b="1" dirty="0" smtClean="0">
                  <a:solidFill>
                    <a:srgbClr val="FF00FF"/>
                  </a:solidFill>
                  <a:latin typeface="Arial Narrow" charset="0"/>
                </a:rPr>
                <a:t>G3</a:t>
              </a:r>
              <a:endParaRPr lang="en-US" sz="4400" b="1" dirty="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934200" y="3692604"/>
              <a:ext cx="1269698" cy="58477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+mn-lt"/>
                </a:rPr>
                <a:t>Xe</a:t>
              </a:r>
              <a:r>
                <a:rPr lang="en-US" sz="3200" b="1" dirty="0" smtClean="0">
                  <a:solidFill>
                    <a:srgbClr val="FF0000"/>
                  </a:solidFill>
                  <a:latin typeface="+mn-lt"/>
                </a:rPr>
                <a:t> 10T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59103" y="4553828"/>
              <a:ext cx="1231828" cy="584776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+mn-lt"/>
                </a:rPr>
                <a:t>Ar</a:t>
              </a:r>
              <a:r>
                <a:rPr lang="en-US" sz="3200" b="1" dirty="0" smtClean="0">
                  <a:solidFill>
                    <a:srgbClr val="0000FF"/>
                  </a:solidFill>
                  <a:latin typeface="+mn-lt"/>
                </a:rPr>
                <a:t> 50T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6553200" y="3453824"/>
              <a:ext cx="2057400" cy="1981200"/>
            </a:xfrm>
            <a:prstGeom prst="roundRect">
              <a:avLst/>
            </a:prstGeom>
            <a:ln w="38100" cmpd="sng">
              <a:solidFill>
                <a:srgbClr val="FF00FF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TextBox 65"/>
            <p:cNvSpPr txBox="1">
              <a:spLocks noChangeArrowheads="1"/>
            </p:cNvSpPr>
            <p:nvPr/>
          </p:nvSpPr>
          <p:spPr bwMode="auto">
            <a:xfrm>
              <a:off x="6959103" y="2792927"/>
              <a:ext cx="1120753" cy="7078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4000" b="1" dirty="0" smtClean="0">
                  <a:solidFill>
                    <a:srgbClr val="FF00FF"/>
                  </a:solidFill>
                  <a:latin typeface="Arial Narrow" charset="0"/>
                </a:rPr>
                <a:t>MAX</a:t>
              </a:r>
              <a:endParaRPr lang="en-US" sz="4000" b="1" dirty="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68" name="Right Arrow 67"/>
            <p:cNvSpPr/>
            <p:nvPr/>
          </p:nvSpPr>
          <p:spPr>
            <a:xfrm rot="896959">
              <a:off x="5184537" y="3799062"/>
              <a:ext cx="1296347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rgbClr val="FFB0FB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CCFF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 rot="20066969">
              <a:off x="5645829" y="4873175"/>
              <a:ext cx="864467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CCFF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438400" y="3327897"/>
            <a:ext cx="3729910" cy="3515458"/>
            <a:chOff x="2133600" y="3453824"/>
            <a:chExt cx="3729910" cy="3515458"/>
          </a:xfrm>
        </p:grpSpPr>
        <p:sp>
          <p:nvSpPr>
            <p:cNvPr id="52" name="TextBox 51"/>
            <p:cNvSpPr txBox="1"/>
            <p:nvPr/>
          </p:nvSpPr>
          <p:spPr>
            <a:xfrm>
              <a:off x="3505200" y="3453824"/>
              <a:ext cx="1867418" cy="58477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+mn-lt"/>
                </a:rPr>
                <a:t>XENON 1T</a:t>
              </a:r>
            </a:p>
          </p:txBody>
        </p: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4255234" y="6199873"/>
              <a:ext cx="802031" cy="7694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07" tIns="45704" rIns="91407" bIns="4570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4400" b="1" dirty="0" smtClean="0">
                  <a:solidFill>
                    <a:srgbClr val="FF00FF"/>
                  </a:solidFill>
                  <a:latin typeface="Arial Narrow" charset="0"/>
                </a:rPr>
                <a:t>G2</a:t>
              </a:r>
              <a:endParaRPr lang="en-US" sz="4400" b="1" dirty="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733800" y="4977824"/>
              <a:ext cx="2129710" cy="584776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+mn-lt"/>
                </a:rPr>
                <a:t>DarkSide</a:t>
              </a:r>
              <a:r>
                <a:rPr lang="en-US" sz="3200" b="1" dirty="0" smtClean="0">
                  <a:solidFill>
                    <a:srgbClr val="0000FF"/>
                  </a:solidFill>
                  <a:latin typeface="+mn-lt"/>
                </a:rPr>
                <a:t> 5T</a:t>
              </a: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2133600" y="3628278"/>
              <a:ext cx="1219200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rgbClr val="FFB0FB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B0FB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3124200" y="5152278"/>
              <a:ext cx="533400" cy="228600"/>
            </a:xfrm>
            <a:prstGeom prst="rightArrow">
              <a:avLst>
                <a:gd name="adj1" fmla="val 50000"/>
                <a:gd name="adj2" fmla="val 71787"/>
              </a:avLst>
            </a:prstGeom>
            <a:ln w="38100" cmpd="sng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CC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189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5" name="Picture 6" descr="xenon10ton 2-8-10_1.jpg"/>
          <p:cNvPicPr>
            <a:picLocks noChangeAspect="1"/>
          </p:cNvPicPr>
          <p:nvPr/>
        </p:nvPicPr>
        <p:blipFill>
          <a:blip r:embed="rId2" cstate="screen">
            <a:lum brigh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46482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4" descr="4meter_2-19-10_6.jpg"/>
          <p:cNvPicPr>
            <a:picLocks noChangeAspect="1"/>
          </p:cNvPicPr>
          <p:nvPr/>
        </p:nvPicPr>
        <p:blipFill>
          <a:blip r:embed="rId3" cstate="screen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182688"/>
            <a:ext cx="47244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Rectangle 13"/>
          <p:cNvSpPr>
            <a:spLocks noChangeArrowheads="1"/>
          </p:cNvSpPr>
          <p:nvPr/>
        </p:nvSpPr>
        <p:spPr bwMode="auto">
          <a:xfrm>
            <a:off x="190500" y="51323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88" name="Rectangle 16"/>
          <p:cNvSpPr>
            <a:spLocks noChangeArrowheads="1"/>
          </p:cNvSpPr>
          <p:nvPr/>
        </p:nvSpPr>
        <p:spPr bwMode="auto">
          <a:xfrm>
            <a:off x="1295400" y="43068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89" name="Rectangle 15"/>
          <p:cNvSpPr>
            <a:spLocks noChangeArrowheads="1"/>
          </p:cNvSpPr>
          <p:nvPr/>
        </p:nvSpPr>
        <p:spPr bwMode="auto">
          <a:xfrm>
            <a:off x="4987925" y="52212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90" name="TextBox 34"/>
          <p:cNvSpPr txBox="1">
            <a:spLocks noChangeArrowheads="1"/>
          </p:cNvSpPr>
          <p:nvPr/>
        </p:nvSpPr>
        <p:spPr bwMode="auto">
          <a:xfrm>
            <a:off x="914400" y="679450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Xe  20 ton (10 ton)</a:t>
            </a:r>
            <a:endParaRPr lang="en-US" sz="2700" b="1">
              <a:solidFill>
                <a:srgbClr val="FF0000"/>
              </a:solidFill>
            </a:endParaRPr>
          </a:p>
        </p:txBody>
      </p:sp>
      <p:sp>
        <p:nvSpPr>
          <p:cNvPr id="174091" name="TextBox 33"/>
          <p:cNvSpPr txBox="1">
            <a:spLocks noChangeArrowheads="1"/>
          </p:cNvSpPr>
          <p:nvPr/>
        </p:nvSpPr>
        <p:spPr bwMode="auto">
          <a:xfrm>
            <a:off x="5981700" y="679450"/>
            <a:ext cx="2757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 70 ton (50 ton)</a:t>
            </a:r>
          </a:p>
        </p:txBody>
      </p:sp>
      <p:cxnSp>
        <p:nvCxnSpPr>
          <p:cNvPr id="174092" name="Straight Arrow Connector 53"/>
          <p:cNvCxnSpPr>
            <a:cxnSpLocks noChangeShapeType="1"/>
          </p:cNvCxnSpPr>
          <p:nvPr/>
        </p:nvCxnSpPr>
        <p:spPr bwMode="auto">
          <a:xfrm>
            <a:off x="4876800" y="6400800"/>
            <a:ext cx="4419600" cy="5334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3" name="TextBox 24"/>
          <p:cNvSpPr txBox="1">
            <a:spLocks noChangeArrowheads="1"/>
          </p:cNvSpPr>
          <p:nvPr/>
        </p:nvSpPr>
        <p:spPr bwMode="auto">
          <a:xfrm>
            <a:off x="6705600" y="6484938"/>
            <a:ext cx="7620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cxnSp>
        <p:nvCxnSpPr>
          <p:cNvPr id="174094" name="Straight Arrow Connector 53"/>
          <p:cNvCxnSpPr>
            <a:cxnSpLocks noChangeShapeType="1"/>
          </p:cNvCxnSpPr>
          <p:nvPr/>
        </p:nvCxnSpPr>
        <p:spPr bwMode="auto">
          <a:xfrm>
            <a:off x="1219200" y="6477000"/>
            <a:ext cx="2057400" cy="228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5" name="TextBox 24"/>
          <p:cNvSpPr txBox="1">
            <a:spLocks noChangeArrowheads="1"/>
          </p:cNvSpPr>
          <p:nvPr/>
        </p:nvSpPr>
        <p:spPr bwMode="auto">
          <a:xfrm>
            <a:off x="1905000" y="6357938"/>
            <a:ext cx="5334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8 m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6016625" y="4572000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97" name="Rectangle 20"/>
          <p:cNvSpPr>
            <a:spLocks noChangeArrowheads="1"/>
          </p:cNvSpPr>
          <p:nvPr/>
        </p:nvSpPr>
        <p:spPr bwMode="auto">
          <a:xfrm>
            <a:off x="2049463" y="3894138"/>
            <a:ext cx="493712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/>
          </a:p>
        </p:txBody>
      </p:sp>
      <p:sp>
        <p:nvSpPr>
          <p:cNvPr id="174098" name="Rectangle 21"/>
          <p:cNvSpPr>
            <a:spLocks noChangeArrowheads="1"/>
          </p:cNvSpPr>
          <p:nvPr/>
        </p:nvSpPr>
        <p:spPr bwMode="auto">
          <a:xfrm>
            <a:off x="6807200" y="3962400"/>
            <a:ext cx="51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</a:t>
            </a:r>
            <a:endParaRPr lang="en-US" sz="270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-152400" y="0"/>
            <a:ext cx="990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0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MAX+LZD = </a:t>
            </a:r>
            <a:r>
              <a:rPr lang="en-US" sz="3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“Ultimate </a:t>
            </a:r>
            <a:r>
              <a:rPr lang="en-US" sz="3000" b="1" dirty="0" smtClean="0">
                <a:solidFill>
                  <a:srgbClr val="FF00FF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3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” </a:t>
            </a:r>
            <a:r>
              <a:rPr lang="en-US" sz="30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Detector </a:t>
            </a:r>
            <a:r>
              <a:rPr lang="en-US" sz="3000" b="1" dirty="0">
                <a:solidFill>
                  <a:srgbClr val="009973"/>
                </a:solidFill>
                <a:latin typeface="Tahoma" charset="0"/>
                <a:cs typeface="ＭＳ Ｐゴシック" charset="0"/>
              </a:rPr>
              <a:t>(at DUSEL)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7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1_experi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150" y="-1049021"/>
            <a:ext cx="7214870" cy="936117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1600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4191000"/>
            <a:ext cx="96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CMSSM</a:t>
            </a:r>
            <a:endParaRPr lang="en-US" sz="2000" b="1" dirty="0">
              <a:solidFill>
                <a:srgbClr val="FF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5340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2_experi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150" y="-1047750"/>
            <a:ext cx="7214870" cy="936117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1600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4191000"/>
            <a:ext cx="96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CMSSM</a:t>
            </a:r>
            <a:endParaRPr lang="en-US" sz="20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</p:spTree>
    <p:extLst>
      <p:ext uri="{BB962C8B-B14F-4D97-AF65-F5344CB8AC3E}">
        <p14:creationId xmlns:p14="http://schemas.microsoft.com/office/powerpoint/2010/main" val="970368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experi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150" y="-1047750"/>
            <a:ext cx="7214870" cy="936117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1600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4191000"/>
            <a:ext cx="96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CMSSM</a:t>
            </a:r>
            <a:endParaRPr lang="en-US" sz="20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5000" y="5029200"/>
            <a:ext cx="544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Xe</a:t>
            </a:r>
            <a:endParaRPr lang="en-US" sz="28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82812" y="5578574"/>
            <a:ext cx="228600" cy="2286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6553200" y="5867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800080"/>
                </a:solidFill>
                <a:latin typeface="+mn-lt"/>
              </a:rPr>
              <a:t>Ar</a:t>
            </a:r>
            <a:endParaRPr lang="en-US" sz="2800" b="1" dirty="0" smtClean="0">
              <a:solidFill>
                <a:srgbClr val="800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7079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1C2A65-82C5-3343-9AE8-41F9D353CC7E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Expansion of Universe</a:t>
            </a:r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Line 4"/>
          <p:cNvSpPr>
            <a:spLocks noChangeShapeType="1"/>
          </p:cNvSpPr>
          <p:nvPr/>
        </p:nvSpPr>
        <p:spPr bwMode="auto">
          <a:xfrm rot="5400000" flipV="1">
            <a:off x="-450849" y="3844925"/>
            <a:ext cx="4875212" cy="26987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Text Box 5"/>
          <p:cNvSpPr txBox="1">
            <a:spLocks noChangeArrowheads="1"/>
          </p:cNvSpPr>
          <p:nvPr/>
        </p:nvSpPr>
        <p:spPr bwMode="auto">
          <a:xfrm>
            <a:off x="8389938" y="6403975"/>
            <a:ext cx="1014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Time</a:t>
            </a:r>
          </a:p>
        </p:txBody>
      </p:sp>
      <p:sp>
        <p:nvSpPr>
          <p:cNvPr id="45064" name="Text Box 6"/>
          <p:cNvSpPr txBox="1">
            <a:spLocks noChangeArrowheads="1"/>
          </p:cNvSpPr>
          <p:nvPr/>
        </p:nvSpPr>
        <p:spPr bwMode="auto">
          <a:xfrm>
            <a:off x="806450" y="15144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Size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14538" y="1773238"/>
            <a:ext cx="6496050" cy="4468812"/>
            <a:chOff x="1269" y="1117"/>
            <a:chExt cx="4092" cy="2815"/>
          </a:xfrm>
        </p:grpSpPr>
        <p:sp>
          <p:nvSpPr>
            <p:cNvPr id="45072" name="Freeform 8"/>
            <p:cNvSpPr>
              <a:spLocks/>
            </p:cNvSpPr>
            <p:nvPr/>
          </p:nvSpPr>
          <p:spPr bwMode="auto">
            <a:xfrm>
              <a:off x="1269" y="1319"/>
              <a:ext cx="4092" cy="2613"/>
            </a:xfrm>
            <a:custGeom>
              <a:avLst/>
              <a:gdLst>
                <a:gd name="T0" fmla="*/ 0 w 3201"/>
                <a:gd name="T1" fmla="*/ 29417 h 2198"/>
                <a:gd name="T2" fmla="*/ 5937 w 3201"/>
                <a:gd name="T3" fmla="*/ 20047 h 2198"/>
                <a:gd name="T4" fmla="*/ 29549 w 3201"/>
                <a:gd name="T5" fmla="*/ 10651 h 2198"/>
                <a:gd name="T6" fmla="*/ 72530 w 3201"/>
                <a:gd name="T7" fmla="*/ 3505 h 2198"/>
                <a:gd name="T8" fmla="*/ 127354 w 3201"/>
                <a:gd name="T9" fmla="*/ 0 h 2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1"/>
                <a:gd name="T16" fmla="*/ 0 h 2198"/>
                <a:gd name="T17" fmla="*/ 3201 w 3201"/>
                <a:gd name="T18" fmla="*/ 2198 h 2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1" h="2198">
                  <a:moveTo>
                    <a:pt x="0" y="2198"/>
                  </a:moveTo>
                  <a:cubicBezTo>
                    <a:pt x="12" y="1964"/>
                    <a:pt x="25" y="1730"/>
                    <a:pt x="149" y="1497"/>
                  </a:cubicBezTo>
                  <a:cubicBezTo>
                    <a:pt x="273" y="1264"/>
                    <a:pt x="464" y="1002"/>
                    <a:pt x="743" y="796"/>
                  </a:cubicBezTo>
                  <a:cubicBezTo>
                    <a:pt x="1022" y="590"/>
                    <a:pt x="1414" y="395"/>
                    <a:pt x="1823" y="262"/>
                  </a:cubicBezTo>
                  <a:cubicBezTo>
                    <a:pt x="2232" y="129"/>
                    <a:pt x="2972" y="44"/>
                    <a:pt x="3201" y="0"/>
                  </a:cubicBezTo>
                </a:path>
              </a:pathLst>
            </a:cu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4" name="Text Box 10"/>
            <p:cNvSpPr txBox="1">
              <a:spLocks noChangeArrowheads="1"/>
            </p:cNvSpPr>
            <p:nvPr/>
          </p:nvSpPr>
          <p:spPr bwMode="auto">
            <a:xfrm>
              <a:off x="2028" y="1117"/>
              <a:ext cx="121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</a:rPr>
                <a:t>Size of Universe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027238" y="1620838"/>
            <a:ext cx="6221412" cy="4638675"/>
            <a:chOff x="1277" y="1021"/>
            <a:chExt cx="3919" cy="2922"/>
          </a:xfrm>
        </p:grpSpPr>
        <p:sp>
          <p:nvSpPr>
            <p:cNvPr id="45069" name="Line 15"/>
            <p:cNvSpPr>
              <a:spLocks noChangeShapeType="1"/>
            </p:cNvSpPr>
            <p:nvPr/>
          </p:nvSpPr>
          <p:spPr bwMode="auto">
            <a:xfrm flipV="1">
              <a:off x="1277" y="1021"/>
              <a:ext cx="3919" cy="292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0" name="Text Box 16"/>
            <p:cNvSpPr txBox="1">
              <a:spLocks noChangeArrowheads="1"/>
            </p:cNvSpPr>
            <p:nvPr/>
          </p:nvSpPr>
          <p:spPr bwMode="auto">
            <a:xfrm>
              <a:off x="3514" y="2347"/>
              <a:ext cx="12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0000"/>
                  </a:solidFill>
                </a:rPr>
                <a:t>Horizon </a:t>
              </a:r>
            </a:p>
          </p:txBody>
        </p:sp>
      </p:grpSp>
      <p:sp>
        <p:nvSpPr>
          <p:cNvPr id="45067" name="Text Box 18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45068" name="Text Box 19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experi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150" y="-1047750"/>
            <a:ext cx="7214870" cy="936117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1600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4191000"/>
            <a:ext cx="96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CMSSM</a:t>
            </a:r>
            <a:endParaRPr lang="en-US" sz="20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18539" y="1320224"/>
            <a:ext cx="3411060" cy="4928177"/>
            <a:chOff x="5181600" y="1539856"/>
            <a:chExt cx="2540505" cy="4708544"/>
          </a:xfrm>
        </p:grpSpPr>
        <p:cxnSp>
          <p:nvCxnSpPr>
            <p:cNvPr id="11" name="Straight Connector 10"/>
            <p:cNvCxnSpPr>
              <a:cxnSpLocks noChangeAspect="1"/>
            </p:cNvCxnSpPr>
            <p:nvPr/>
          </p:nvCxnSpPr>
          <p:spPr bwMode="auto">
            <a:xfrm flipH="1">
              <a:off x="58674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cxnSpLocks noChangeAspect="1"/>
            </p:cNvCxnSpPr>
            <p:nvPr/>
          </p:nvCxnSpPr>
          <p:spPr bwMode="auto">
            <a:xfrm flipH="1">
              <a:off x="6587054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>
              <a:cxnSpLocks noChangeAspect="1"/>
            </p:cNvCxnSpPr>
            <p:nvPr/>
          </p:nvCxnSpPr>
          <p:spPr bwMode="auto">
            <a:xfrm flipH="1">
              <a:off x="7495095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638800" y="2007508"/>
              <a:ext cx="513015" cy="38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6600"/>
                  </a:solidFill>
                  <a:latin typeface="+mn-lt"/>
                </a:rPr>
                <a:t>2011</a:t>
              </a:r>
              <a:endParaRPr lang="en-US" sz="2000" b="1" i="1" dirty="0">
                <a:solidFill>
                  <a:srgbClr val="FF6600"/>
                </a:solidFill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47262" y="2007508"/>
              <a:ext cx="523555" cy="38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6600"/>
                  </a:solidFill>
                  <a:latin typeface="+mn-lt"/>
                </a:rPr>
                <a:t>2012</a:t>
              </a:r>
              <a:endParaRPr lang="en-US" sz="2000" b="1" i="1" dirty="0">
                <a:solidFill>
                  <a:srgbClr val="FF6600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98550" y="2007508"/>
              <a:ext cx="523555" cy="38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6600"/>
                  </a:solidFill>
                  <a:latin typeface="+mn-lt"/>
                </a:rPr>
                <a:t>2015</a:t>
              </a:r>
              <a:endParaRPr lang="en-US" sz="2000" b="1" i="1" dirty="0">
                <a:solidFill>
                  <a:srgbClr val="FF6600"/>
                </a:solidFill>
                <a:latin typeface="+mn-lt"/>
              </a:endParaRPr>
            </a:p>
          </p:txBody>
        </p:sp>
        <p:cxnSp>
          <p:nvCxnSpPr>
            <p:cNvPr id="17" name="Straight Connector 16"/>
            <p:cNvCxnSpPr>
              <a:cxnSpLocks noChangeAspect="1"/>
            </p:cNvCxnSpPr>
            <p:nvPr/>
          </p:nvCxnSpPr>
          <p:spPr bwMode="auto">
            <a:xfrm flipH="1">
              <a:off x="54102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181600" y="2007508"/>
              <a:ext cx="427577" cy="38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6600"/>
                  </a:solidFill>
                  <a:latin typeface="+mn-lt"/>
                </a:rPr>
                <a:t>Pre</a:t>
              </a:r>
              <a:endParaRPr lang="en-US" sz="2000" b="1" i="1" dirty="0">
                <a:solidFill>
                  <a:srgbClr val="FF6600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58930" y="1539856"/>
              <a:ext cx="652402" cy="558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6600"/>
                  </a:solidFill>
                  <a:latin typeface="+mn-lt"/>
                </a:rPr>
                <a:t>LHC</a:t>
              </a:r>
              <a:endParaRPr lang="en-US" sz="3200" b="1" dirty="0">
                <a:solidFill>
                  <a:srgbClr val="FF6600"/>
                </a:solidFill>
                <a:latin typeface="+mn-l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905000" y="5029200"/>
            <a:ext cx="544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Xe</a:t>
            </a:r>
            <a:endParaRPr lang="en-US" sz="28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82812" y="5578574"/>
            <a:ext cx="228600" cy="2286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6553200" y="5867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800080"/>
                </a:solidFill>
                <a:latin typeface="+mn-lt"/>
              </a:rPr>
              <a:t>Ar</a:t>
            </a:r>
            <a:endParaRPr lang="en-US" sz="2800" b="1" dirty="0" smtClean="0">
              <a:solidFill>
                <a:srgbClr val="800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9306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336925" y="40227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732213" y="44243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1447800" y="7620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H="1">
            <a:off x="5657850" y="9366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H="1">
            <a:off x="4349750" y="21701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H="1">
            <a:off x="5445125" y="22352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6511925" y="21653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>
            <a:off x="5464175" y="20939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 flipH="1">
            <a:off x="6399213" y="21796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4989513" y="35401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 flipH="1">
            <a:off x="3441700" y="36242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5" name="Line 15"/>
          <p:cNvSpPr>
            <a:spLocks noChangeShapeType="1"/>
          </p:cNvSpPr>
          <p:nvPr/>
        </p:nvSpPr>
        <p:spPr bwMode="auto">
          <a:xfrm>
            <a:off x="5603875" y="36210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6" name="Line 16"/>
          <p:cNvSpPr>
            <a:spLocks noChangeShapeType="1"/>
          </p:cNvSpPr>
          <p:nvPr/>
        </p:nvSpPr>
        <p:spPr bwMode="auto">
          <a:xfrm flipH="1">
            <a:off x="4092575" y="35226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7" name="Line 17"/>
          <p:cNvSpPr>
            <a:spLocks noChangeShapeType="1"/>
          </p:cNvSpPr>
          <p:nvPr/>
        </p:nvSpPr>
        <p:spPr bwMode="auto">
          <a:xfrm flipH="1">
            <a:off x="5505450" y="35083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8" name="Text Box 18"/>
          <p:cNvSpPr txBox="1">
            <a:spLocks noChangeArrowheads="1"/>
          </p:cNvSpPr>
          <p:nvPr/>
        </p:nvSpPr>
        <p:spPr bwMode="auto">
          <a:xfrm>
            <a:off x="3328988" y="1447800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Underground or</a:t>
            </a:r>
          </a:p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 high mountains</a:t>
            </a:r>
          </a:p>
          <a:p>
            <a:pPr algn="ctr" eaLnBrk="1" hangingPunct="1"/>
            <a:endParaRPr lang="en-US" b="1" dirty="0">
              <a:latin typeface="Calibri" charset="0"/>
            </a:endParaRPr>
          </a:p>
        </p:txBody>
      </p:sp>
      <p:sp>
        <p:nvSpPr>
          <p:cNvPr id="18449" name="Rectangle 20"/>
          <p:cNvSpPr>
            <a:spLocks noChangeArrowheads="1"/>
          </p:cNvSpPr>
          <p:nvPr/>
        </p:nvSpPr>
        <p:spPr bwMode="auto">
          <a:xfrm>
            <a:off x="4225925" y="49530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4098925" y="51816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 dirty="0" err="1" smtClean="0">
                <a:latin typeface="Calibri" charset="0"/>
                <a:cs typeface="ＭＳ Ｐゴシック" charset="0"/>
              </a:rPr>
              <a:t>Xe</a:t>
            </a:r>
            <a:r>
              <a:rPr lang="en-US" altLang="ja-JP" sz="2000" b="1" dirty="0" smtClean="0">
                <a:latin typeface="Calibri" charset="0"/>
                <a:cs typeface="ＭＳ Ｐゴシック" charset="0"/>
              </a:rPr>
              <a:t>/</a:t>
            </a:r>
            <a:r>
              <a:rPr lang="en-US" altLang="ja-JP" sz="2000" b="1" dirty="0" err="1" smtClean="0">
                <a:latin typeface="Calibri" charset="0"/>
                <a:cs typeface="ＭＳ Ｐゴシック" charset="0"/>
              </a:rPr>
              <a:t>Ar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5902325" y="59436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8453" name="TextBox 36"/>
          <p:cNvSpPr txBox="1">
            <a:spLocks noChangeArrowheads="1"/>
          </p:cNvSpPr>
          <p:nvPr/>
        </p:nvSpPr>
        <p:spPr bwMode="auto">
          <a:xfrm>
            <a:off x="6632575" y="58451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 dirty="0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Water Tank</a:t>
            </a:r>
          </a:p>
          <a:p>
            <a:pPr algn="ctr" eaLnBrk="1" hangingPunct="1"/>
            <a:r>
              <a:rPr lang="en-US" sz="2000" b="1" dirty="0" smtClean="0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+ Liquid Scintillator</a:t>
            </a:r>
            <a:endParaRPr lang="en-US" sz="2000" b="1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18454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Where backgrounds come from?</a:t>
            </a:r>
            <a:endParaRPr lang="en-US" sz="36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455" name="Text Box 18"/>
          <p:cNvSpPr txBox="1">
            <a:spLocks noChangeArrowheads="1"/>
          </p:cNvSpPr>
          <p:nvPr/>
        </p:nvSpPr>
        <p:spPr bwMode="auto">
          <a:xfrm>
            <a:off x="6985000" y="12192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8456" name="Text Box 21"/>
          <p:cNvSpPr txBox="1">
            <a:spLocks noChangeArrowheads="1"/>
          </p:cNvSpPr>
          <p:nvPr/>
        </p:nvSpPr>
        <p:spPr bwMode="auto">
          <a:xfrm>
            <a:off x="6494463" y="44958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(U, Th, K…)</a:t>
            </a:r>
            <a:endParaRPr lang="en-US" sz="2000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52400" y="6477000"/>
            <a:ext cx="86629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015" tIns="51010" rIns="102015" bIns="51010" anchor="b">
            <a:spAutoFit/>
          </a:bodyPr>
          <a:lstStyle>
            <a:lvl1pPr marL="501650" indent="-5016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500" b="1" u="sng" dirty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Photon detectors </a:t>
            </a:r>
            <a:r>
              <a:rPr lang="en-US" altLang="ja-JP" sz="2500" b="1" dirty="0">
                <a:solidFill>
                  <a:srgbClr val="FF3399"/>
                </a:solidFill>
                <a:latin typeface="Arial Narrow" charset="0"/>
                <a:cs typeface="ＭＳ Ｐゴシック" charset="0"/>
              </a:rPr>
              <a:t>are the major source of backgrounds.</a:t>
            </a:r>
            <a:endParaRPr lang="en-US" sz="2500" b="1" dirty="0">
              <a:solidFill>
                <a:srgbClr val="FF3399"/>
              </a:solidFill>
              <a:latin typeface="Arial Narrow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314" y="2133600"/>
            <a:ext cx="3993169" cy="1828800"/>
            <a:chOff x="60314" y="2133600"/>
            <a:chExt cx="3993169" cy="1828800"/>
          </a:xfrm>
        </p:grpSpPr>
        <p:pic>
          <p:nvPicPr>
            <p:cNvPr id="18460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4" y="2286000"/>
              <a:ext cx="399316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1" name="Rectangle 28"/>
            <p:cNvSpPr>
              <a:spLocks noChangeArrowheads="1"/>
            </p:cNvSpPr>
            <p:nvPr/>
          </p:nvSpPr>
          <p:spPr bwMode="auto">
            <a:xfrm>
              <a:off x="304800" y="2133600"/>
              <a:ext cx="12574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800" b="1" dirty="0">
                  <a:solidFill>
                    <a:srgbClr val="4B21FF"/>
                  </a:solidFill>
                  <a:latin typeface="Arial Narrow" charset="0"/>
                  <a:cs typeface="ＭＳ Ｐゴシック" charset="0"/>
                </a:rPr>
                <a:t>XDNON100</a:t>
              </a:r>
              <a:endParaRPr lang="en-US" sz="1800" dirty="0">
                <a:solidFill>
                  <a:srgbClr val="4B21FF"/>
                </a:solidFill>
              </a:endParaRPr>
            </a:p>
          </p:txBody>
        </p:sp>
        <p:sp>
          <p:nvSpPr>
            <p:cNvPr id="18462" name="Rectangle 29"/>
            <p:cNvSpPr>
              <a:spLocks noChangeArrowheads="1"/>
            </p:cNvSpPr>
            <p:nvPr/>
          </p:nvSpPr>
          <p:spPr bwMode="auto">
            <a:xfrm>
              <a:off x="3103035" y="3429643"/>
              <a:ext cx="609600" cy="183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80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1"/>
          <p:cNvGrpSpPr>
            <a:grpSpLocks/>
          </p:cNvGrpSpPr>
          <p:nvPr/>
        </p:nvGrpSpPr>
        <p:grpSpPr bwMode="auto">
          <a:xfrm>
            <a:off x="0" y="990600"/>
            <a:ext cx="9448800" cy="5943600"/>
            <a:chOff x="0" y="876300"/>
            <a:chExt cx="9448800" cy="5943600"/>
          </a:xfrm>
        </p:grpSpPr>
        <p:pic>
          <p:nvPicPr>
            <p:cNvPr id="15367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416"/>
              <a:ext cx="4191000" cy="553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8" name="Group 20"/>
            <p:cNvGrpSpPr>
              <a:grpSpLocks/>
            </p:cNvGrpSpPr>
            <p:nvPr/>
          </p:nvGrpSpPr>
          <p:grpSpPr bwMode="auto">
            <a:xfrm>
              <a:off x="4419600" y="1433512"/>
              <a:ext cx="5029200" cy="4738688"/>
              <a:chOff x="2209800" y="1828800"/>
              <a:chExt cx="4672368" cy="4510087"/>
            </a:xfrm>
          </p:grpSpPr>
          <p:pic>
            <p:nvPicPr>
              <p:cNvPr id="15377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2534" r="35796" b="18178"/>
              <a:stretch>
                <a:fillRect/>
              </a:stretch>
            </p:blipFill>
            <p:spPr bwMode="auto">
              <a:xfrm>
                <a:off x="3481388" y="1828800"/>
                <a:ext cx="2690812" cy="434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8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419" t="22554" r="35114" b="17136"/>
              <a:stretch>
                <a:fillRect/>
              </a:stretch>
            </p:blipFill>
            <p:spPr bwMode="auto">
              <a:xfrm flipH="1">
                <a:off x="2209800" y="1828800"/>
                <a:ext cx="1989138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9" name="Picture 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200" y="1905000"/>
                <a:ext cx="709968" cy="443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69" name="TextBox 10"/>
            <p:cNvSpPr txBox="1">
              <a:spLocks noChangeArrowheads="1"/>
            </p:cNvSpPr>
            <p:nvPr/>
          </p:nvSpPr>
          <p:spPr bwMode="auto">
            <a:xfrm>
              <a:off x="533400" y="876300"/>
              <a:ext cx="23971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  <p:grpSp>
          <p:nvGrpSpPr>
            <p:cNvPr id="15370" name="Group 19"/>
            <p:cNvGrpSpPr>
              <a:grpSpLocks/>
            </p:cNvGrpSpPr>
            <p:nvPr/>
          </p:nvGrpSpPr>
          <p:grpSpPr bwMode="auto">
            <a:xfrm>
              <a:off x="1752600" y="1600200"/>
              <a:ext cx="2598738" cy="3697217"/>
              <a:chOff x="1747837" y="1573997"/>
              <a:chExt cx="2598739" cy="3697972"/>
            </a:xfrm>
          </p:grpSpPr>
          <p:sp>
            <p:nvSpPr>
              <p:cNvPr id="15373" name="TextBox 6"/>
              <p:cNvSpPr txBox="1">
                <a:spLocks noChangeArrowheads="1"/>
              </p:cNvSpPr>
              <p:nvPr/>
            </p:nvSpPr>
            <p:spPr bwMode="auto">
              <a:xfrm>
                <a:off x="1747837" y="3708033"/>
                <a:ext cx="981075" cy="344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</a:rPr>
                  <a:t>APD</a:t>
                </a:r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  <a:sym typeface="Symbol" charset="0"/>
                  </a:rPr>
                  <a:t> (0 V)</a:t>
                </a:r>
                <a:endParaRPr lang="en-US" sz="1600" b="1">
                  <a:solidFill>
                    <a:srgbClr val="FF0000"/>
                  </a:solidFill>
                  <a:latin typeface="Arial Narrow" charset="0"/>
                </a:endParaRPr>
              </a:p>
            </p:txBody>
          </p:sp>
          <p:sp>
            <p:nvSpPr>
              <p:cNvPr id="15374" name="TextBox 7"/>
              <p:cNvSpPr txBox="1">
                <a:spLocks noChangeArrowheads="1"/>
              </p:cNvSpPr>
              <p:nvPr/>
            </p:nvSpPr>
            <p:spPr bwMode="auto">
              <a:xfrm>
                <a:off x="3195638" y="1573997"/>
                <a:ext cx="1150938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5" name="TextBox 9"/>
              <p:cNvSpPr txBox="1">
                <a:spLocks noChangeArrowheads="1"/>
              </p:cNvSpPr>
              <p:nvPr/>
            </p:nvSpPr>
            <p:spPr bwMode="auto">
              <a:xfrm>
                <a:off x="2509837" y="4927482"/>
                <a:ext cx="884238" cy="34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6" name="TextBox 15"/>
              <p:cNvSpPr txBox="1">
                <a:spLocks noChangeArrowheads="1"/>
              </p:cNvSpPr>
              <p:nvPr/>
            </p:nvSpPr>
            <p:spPr bwMode="auto">
              <a:xfrm>
                <a:off x="1752600" y="2667000"/>
                <a:ext cx="1366838" cy="34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E6E6E6"/>
                    </a:solidFill>
                    <a:latin typeface="Arial Narrow" charset="0"/>
                  </a:rPr>
                  <a:t>Al coating</a:t>
                </a:r>
              </a:p>
            </p:txBody>
          </p:sp>
        </p:grpSp>
        <p:sp>
          <p:nvSpPr>
            <p:cNvPr id="15371" name="TextBox 6"/>
            <p:cNvSpPr txBox="1">
              <a:spLocks noChangeArrowheads="1"/>
            </p:cNvSpPr>
            <p:nvPr/>
          </p:nvSpPr>
          <p:spPr bwMode="auto">
            <a:xfrm>
              <a:off x="6705600" y="3886200"/>
              <a:ext cx="11223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6600FF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6600FF"/>
                </a:solidFill>
                <a:latin typeface="Arial Narrow" charset="0"/>
              </a:endParaRPr>
            </a:p>
          </p:txBody>
        </p:sp>
        <p:sp>
          <p:nvSpPr>
            <p:cNvPr id="15372" name="TextBox 18"/>
            <p:cNvSpPr txBox="1">
              <a:spLocks noChangeArrowheads="1"/>
            </p:cNvSpPr>
            <p:nvPr/>
          </p:nvSpPr>
          <p:spPr bwMode="auto">
            <a:xfrm>
              <a:off x="6705600" y="990600"/>
              <a:ext cx="1917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</p:grp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</a:t>
            </a:r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artz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hoton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ntensifying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etector)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29000" y="838200"/>
            <a:ext cx="2477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arXiv:1103.3689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5C8C264C-8C53-6242-8D04-0D618C73471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86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84077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Comparison of Photon Detectors from </a:t>
            </a:r>
            <a:r>
              <a:rPr lang="en-US" sz="2800" dirty="0" smtClean="0">
                <a:solidFill>
                  <a:srgbClr val="FF0000"/>
                </a:solidFill>
              </a:rPr>
              <a:t>Hamamatsu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 descr="IMG_022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99" r="-110"/>
          <a:stretch/>
        </p:blipFill>
        <p:spPr>
          <a:xfrm>
            <a:off x="394884" y="673821"/>
            <a:ext cx="8873895" cy="6588024"/>
          </a:xfrm>
        </p:spPr>
      </p:pic>
      <p:sp>
        <p:nvSpPr>
          <p:cNvPr id="12" name="TextBox 11"/>
          <p:cNvSpPr txBox="1"/>
          <p:nvPr/>
        </p:nvSpPr>
        <p:spPr>
          <a:xfrm>
            <a:off x="685800" y="3505200"/>
            <a:ext cx="1480185" cy="83627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R8520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1 inch</a:t>
            </a:r>
            <a:endParaRPr lang="en-US" sz="2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609600"/>
            <a:ext cx="2526105" cy="1574933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R11065 (</a:t>
            </a:r>
            <a:r>
              <a:rPr lang="en-US" sz="2400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Ar</a:t>
            </a:r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)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R11410 (</a:t>
            </a:r>
            <a:r>
              <a:rPr lang="en-US" sz="2400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Xe</a:t>
            </a:r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3 inch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endParaRPr lang="en-US" sz="24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2787" y="609600"/>
            <a:ext cx="2708679" cy="83627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QUPID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3 inch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3600" y="5334000"/>
            <a:ext cx="6934200" cy="1871577"/>
            <a:chOff x="2133600" y="5334000"/>
            <a:chExt cx="6934200" cy="1871577"/>
          </a:xfrm>
        </p:grpSpPr>
        <p:sp>
          <p:nvSpPr>
            <p:cNvPr id="8" name="TextBox 7"/>
            <p:cNvSpPr txBox="1"/>
            <p:nvPr/>
          </p:nvSpPr>
          <p:spPr>
            <a:xfrm>
              <a:off x="2133600" y="6738639"/>
              <a:ext cx="1865780" cy="46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6661" tIns="48331" rIns="96661" bIns="48331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U/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 ~ 1 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mBq</a:t>
              </a:r>
              <a:endParaRPr lang="en-US" sz="2400" b="1" dirty="0">
                <a:solidFill>
                  <a:srgbClr val="8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48200" y="6096000"/>
              <a:ext cx="1828800" cy="46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6661" tIns="48331" rIns="96661" bIns="48331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U/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 ~ 5 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mBq</a:t>
              </a:r>
              <a:endParaRPr lang="en-US" sz="2400" b="1" dirty="0">
                <a:solidFill>
                  <a:srgbClr val="8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400" y="5334000"/>
              <a:ext cx="2057400" cy="46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6661" tIns="48331" rIns="96661" bIns="48331" rtlCol="0">
              <a:spAutoFit/>
            </a:bodyPr>
            <a:lstStyle/>
            <a:p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U/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Th</a:t>
              </a:r>
              <a:r>
                <a:rPr lang="en-US" sz="2400" b="1" dirty="0" smtClean="0">
                  <a:solidFill>
                    <a:srgbClr val="800000"/>
                  </a:solidFill>
                  <a:latin typeface="Arial Narrow"/>
                  <a:cs typeface="Arial Narrow"/>
                </a:rPr>
                <a:t> ~ 0.1 </a:t>
              </a:r>
              <a:r>
                <a:rPr lang="en-US" sz="2400" b="1" dirty="0" err="1" smtClean="0">
                  <a:solidFill>
                    <a:srgbClr val="800000"/>
                  </a:solidFill>
                  <a:latin typeface="Arial Narrow"/>
                  <a:cs typeface="Arial Narrow"/>
                </a:rPr>
                <a:t>mBq</a:t>
              </a:r>
              <a:endParaRPr lang="en-US" sz="2400" b="1" dirty="0">
                <a:solidFill>
                  <a:srgbClr val="800000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29" name="TextBox 28"/>
          <p:cNvSpPr txBox="1"/>
          <p:nvPr/>
        </p:nvSpPr>
        <p:spPr bwMode="auto">
          <a:xfrm>
            <a:off x="584391" y="4419600"/>
            <a:ext cx="13337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009973"/>
                </a:solidFill>
                <a:latin typeface="+mn-lt"/>
                <a:ea typeface="+mn-ea"/>
              </a:rPr>
              <a:t>XENON10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009973"/>
                </a:solidFill>
                <a:latin typeface="+mn-lt"/>
                <a:ea typeface="+mn-ea"/>
              </a:rPr>
              <a:t>XENON100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4105669" y="1905000"/>
            <a:ext cx="138073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XENON1T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DarkSide50</a:t>
            </a:r>
            <a:endParaRPr lang="en-US" sz="2000" b="1" i="1" dirty="0">
              <a:solidFill>
                <a:srgbClr val="009973"/>
              </a:solidFill>
              <a:latin typeface="+mn-lt"/>
              <a:ea typeface="+mn-ea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7848600" y="1447800"/>
            <a:ext cx="70233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MAX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009973"/>
                </a:solidFill>
                <a:latin typeface="+mn-lt"/>
                <a:ea typeface="+mn-ea"/>
              </a:rPr>
              <a:t>XAX</a:t>
            </a:r>
            <a:endParaRPr lang="en-US" sz="2000" b="1" i="1" dirty="0">
              <a:solidFill>
                <a:srgbClr val="009973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41194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290" y="0"/>
            <a:ext cx="9829214" cy="73810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514600" y="-45658"/>
            <a:ext cx="6606540" cy="65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15" tIns="48307" rIns="96615" bIns="48307" numCol="1" anchor="ctr" anchorCtr="0" compatLnSpc="1">
            <a:prstTxWarp prst="textNoShape">
              <a:avLst/>
            </a:prstTxWarp>
          </a:bodyPr>
          <a:lstStyle>
            <a:lvl1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6pPr>
            <a:lvl7pPr marL="9144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7pPr>
            <a:lvl8pPr marL="13716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8pPr>
            <a:lvl9pPr marL="18288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4000" dirty="0"/>
              <a:t>7 QUPID with Holder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-152400" y="64770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3200" dirty="0" smtClean="0">
                <a:solidFill>
                  <a:srgbClr val="FFFF00"/>
                </a:solidFill>
                <a:latin typeface="Arial Narrow"/>
                <a:cs typeface="Arial Narrow"/>
              </a:rPr>
              <a:t>Tested in both </a:t>
            </a:r>
            <a:r>
              <a:rPr lang="en-US" sz="3200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Xe</a:t>
            </a:r>
            <a:r>
              <a:rPr lang="en-US" sz="3200" dirty="0" smtClean="0">
                <a:solidFill>
                  <a:srgbClr val="FFFF00"/>
                </a:solidFill>
                <a:latin typeface="Arial Narrow"/>
                <a:cs typeface="Arial Narrow"/>
              </a:rPr>
              <a:t> and </a:t>
            </a:r>
            <a:r>
              <a:rPr lang="en-US" sz="3200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Ar</a:t>
            </a:r>
            <a:endParaRPr lang="en-US" sz="3200" dirty="0" smtClean="0">
              <a:solidFill>
                <a:srgbClr val="FFFF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351705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Full Liquid Xenon System</a:t>
            </a:r>
          </a:p>
        </p:txBody>
      </p:sp>
      <p:pic>
        <p:nvPicPr>
          <p:cNvPr id="165890" name="Content Placeholder 6" descr="IMG_93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77400" cy="7373938"/>
          </a:xfrm>
        </p:spPr>
      </p:pic>
      <p:sp>
        <p:nvSpPr>
          <p:cNvPr id="165891" name="TextBox 7"/>
          <p:cNvSpPr txBox="1">
            <a:spLocks noChangeArrowheads="1"/>
          </p:cNvSpPr>
          <p:nvPr/>
        </p:nvSpPr>
        <p:spPr bwMode="auto">
          <a:xfrm>
            <a:off x="623888" y="1033463"/>
            <a:ext cx="16621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Control Panel</a:t>
            </a:r>
          </a:p>
        </p:txBody>
      </p:sp>
      <p:sp>
        <p:nvSpPr>
          <p:cNvPr id="165892" name="TextBox 8"/>
          <p:cNvSpPr txBox="1">
            <a:spLocks noChangeArrowheads="1"/>
          </p:cNvSpPr>
          <p:nvPr/>
        </p:nvSpPr>
        <p:spPr bwMode="auto">
          <a:xfrm>
            <a:off x="6324600" y="1443038"/>
            <a:ext cx="23209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Recirculation Rack</a:t>
            </a:r>
          </a:p>
        </p:txBody>
      </p:sp>
      <p:sp>
        <p:nvSpPr>
          <p:cNvPr id="165893" name="TextBox 9"/>
          <p:cNvSpPr txBox="1">
            <a:spLocks noChangeArrowheads="1"/>
          </p:cNvSpPr>
          <p:nvPr/>
        </p:nvSpPr>
        <p:spPr bwMode="auto">
          <a:xfrm>
            <a:off x="7010400" y="3886200"/>
            <a:ext cx="2362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Xenon Bottle</a:t>
            </a:r>
          </a:p>
        </p:txBody>
      </p:sp>
      <p:sp>
        <p:nvSpPr>
          <p:cNvPr id="165894" name="TextBox 10"/>
          <p:cNvSpPr txBox="1">
            <a:spLocks noChangeArrowheads="1"/>
          </p:cNvSpPr>
          <p:nvPr/>
        </p:nvSpPr>
        <p:spPr bwMode="auto">
          <a:xfrm>
            <a:off x="323850" y="4691063"/>
            <a:ext cx="2713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Recirculation Pump</a:t>
            </a:r>
          </a:p>
        </p:txBody>
      </p:sp>
      <p:sp>
        <p:nvSpPr>
          <p:cNvPr id="165895" name="TextBox 11"/>
          <p:cNvSpPr txBox="1">
            <a:spLocks noChangeArrowheads="1"/>
          </p:cNvSpPr>
          <p:nvPr/>
        </p:nvSpPr>
        <p:spPr bwMode="auto">
          <a:xfrm>
            <a:off x="6477000" y="6248400"/>
            <a:ext cx="1836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Getter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16113" y="1544638"/>
            <a:ext cx="1436687" cy="555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836988" y="2057400"/>
            <a:ext cx="3173412" cy="12747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76800" y="4191000"/>
            <a:ext cx="2286000" cy="990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5895" idx="1"/>
          </p:cNvCxnSpPr>
          <p:nvPr/>
        </p:nvCxnSpPr>
        <p:spPr>
          <a:xfrm flipH="1" flipV="1">
            <a:off x="3962400" y="5578475"/>
            <a:ext cx="2514600" cy="90805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5894" idx="2"/>
          </p:cNvCxnSpPr>
          <p:nvPr/>
        </p:nvCxnSpPr>
        <p:spPr>
          <a:xfrm>
            <a:off x="1679575" y="5545138"/>
            <a:ext cx="1673225" cy="14652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152400"/>
            <a:ext cx="2646855" cy="461665"/>
          </a:xfrm>
          <a:prstGeom prst="rect">
            <a:avLst/>
          </a:prstGeom>
          <a:solidFill>
            <a:srgbClr val="FFDDEA"/>
          </a:solidFill>
          <a:ln w="28575" cmpd="sng">
            <a:solidFill>
              <a:srgbClr val="FFCCFF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FF2FA9"/>
                </a:solidFill>
                <a:latin typeface="+mn-lt"/>
              </a:rPr>
              <a:t>Hanguo</a:t>
            </a:r>
            <a:r>
              <a:rPr lang="en-US" b="1" i="1" dirty="0" smtClean="0">
                <a:solidFill>
                  <a:srgbClr val="FF2FA9"/>
                </a:solidFill>
                <a:latin typeface="+mn-lt"/>
              </a:rPr>
              <a:t> Wang’s Lab</a:t>
            </a:r>
            <a:endParaRPr lang="en-US" b="1" i="1" dirty="0">
              <a:solidFill>
                <a:srgbClr val="FF2FA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54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525000" cy="577215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Science </a:t>
            </a:r>
            <a:r>
              <a:rPr lang="en-US" sz="3200" u="sng" dirty="0"/>
              <a:t>C</a:t>
            </a:r>
            <a:r>
              <a:rPr lang="en-US" sz="3200" u="sng" dirty="0" smtClean="0"/>
              <a:t>ases</a:t>
            </a:r>
          </a:p>
          <a:p>
            <a:pPr lvl="1"/>
            <a:r>
              <a:rPr lang="en-US" sz="2800" dirty="0" smtClean="0"/>
              <a:t>Overwhelming – Astronomy and Cosmology</a:t>
            </a:r>
          </a:p>
          <a:p>
            <a:pPr lvl="1"/>
            <a:r>
              <a:rPr lang="en-US" sz="2800" dirty="0" smtClean="0">
                <a:solidFill>
                  <a:srgbClr val="008000"/>
                </a:solidFill>
              </a:rPr>
              <a:t>Beyond Standard Model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dirty="0" smtClean="0"/>
              <a:t>– SUSY, Extra Dimensions…</a:t>
            </a:r>
          </a:p>
          <a:p>
            <a:r>
              <a:rPr lang="en-US" sz="3200" u="sng" dirty="0" smtClean="0"/>
              <a:t>Experimental Status</a:t>
            </a:r>
          </a:p>
          <a:p>
            <a:pPr lvl="1"/>
            <a:r>
              <a:rPr lang="en-US" sz="2800" dirty="0" smtClean="0"/>
              <a:t>Healthy competition between LHC ($10B) and XENON ($10M)</a:t>
            </a:r>
          </a:p>
          <a:p>
            <a:pPr lvl="1"/>
            <a:r>
              <a:rPr lang="en-US" sz="2800" dirty="0" smtClean="0"/>
              <a:t>SUSY is pushed to the corner, </a:t>
            </a:r>
            <a:r>
              <a:rPr lang="en-US" sz="2800" i="1" u="sng" dirty="0" smtClean="0"/>
              <a:t>or</a:t>
            </a:r>
            <a:r>
              <a:rPr lang="en-US" sz="2800" dirty="0" smtClean="0"/>
              <a:t> about to be discovered. </a:t>
            </a:r>
          </a:p>
          <a:p>
            <a:r>
              <a:rPr lang="en-US" sz="3200" u="sng" dirty="0" smtClean="0"/>
              <a:t>Future Direct Searches</a:t>
            </a:r>
          </a:p>
          <a:p>
            <a:pPr lvl="1"/>
            <a:r>
              <a:rPr lang="en-US" sz="2800" dirty="0">
                <a:latin typeface="Arial Narrow" charset="0"/>
                <a:ea typeface="ＭＳ Ｐゴシック" charset="0"/>
              </a:rPr>
              <a:t>G2 : </a:t>
            </a:r>
            <a:r>
              <a:rPr lang="en-US" sz="28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XENON 1T </a:t>
            </a:r>
            <a:r>
              <a:rPr lang="en-US" sz="2800" dirty="0">
                <a:latin typeface="Arial Narrow" charset="0"/>
                <a:ea typeface="ＭＳ Ｐゴシック" charset="0"/>
              </a:rPr>
              <a:t>and </a:t>
            </a:r>
            <a:r>
              <a:rPr lang="en-US" sz="2800" dirty="0" err="1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DarkSide</a:t>
            </a:r>
            <a:r>
              <a:rPr lang="en-US" sz="28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5T </a:t>
            </a:r>
            <a:r>
              <a:rPr lang="en-US" sz="2800" dirty="0">
                <a:latin typeface="Arial Narrow" charset="0"/>
                <a:ea typeface="ＭＳ Ｐゴシック" charset="0"/>
              </a:rPr>
              <a:t>at Gran 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Sasso</a:t>
            </a:r>
            <a:r>
              <a:rPr lang="en-US" sz="2800" dirty="0">
                <a:latin typeface="Arial Narrow" charset="0"/>
                <a:ea typeface="ＭＳ Ｐゴシック" charset="0"/>
              </a:rPr>
              <a:t>.</a:t>
            </a:r>
          </a:p>
          <a:p>
            <a:pPr lvl="1"/>
            <a:r>
              <a:rPr lang="en-US" sz="2800" dirty="0">
                <a:latin typeface="Arial Narrow" charset="0"/>
                <a:ea typeface="ＭＳ Ｐゴシック" charset="0"/>
              </a:rPr>
              <a:t>G3 : MAX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 10T </a:t>
            </a:r>
            <a:r>
              <a:rPr lang="en-US" sz="2800" dirty="0">
                <a:latin typeface="Arial Narrow" charset="0"/>
                <a:ea typeface="ＭＳ Ｐゴシック" charset="0"/>
              </a:rPr>
              <a:t>+</a:t>
            </a:r>
            <a:r>
              <a:rPr lang="en-US" sz="2800" dirty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Ar</a:t>
            </a:r>
            <a:r>
              <a:rPr lang="en-US" sz="28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 50T</a:t>
            </a:r>
            <a:r>
              <a:rPr lang="en-US" sz="2800" dirty="0">
                <a:latin typeface="Arial Narrow" charset="0"/>
                <a:ea typeface="ＭＳ Ｐゴシック" charset="0"/>
              </a:rPr>
              <a:t>) at DUSEL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93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Katsushi’s Speculations in Nov 2011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959850" cy="5924550"/>
          </a:xfrm>
        </p:spPr>
        <p:txBody>
          <a:bodyPr/>
          <a:lstStyle/>
          <a:p>
            <a:r>
              <a:rPr lang="en-US" sz="3600" dirty="0" smtClean="0">
                <a:solidFill>
                  <a:srgbClr val="0066FF"/>
                </a:solidFill>
              </a:rPr>
              <a:t>2012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	</a:t>
            </a:r>
            <a:r>
              <a:rPr lang="en-US" sz="3600" dirty="0" smtClean="0">
                <a:solidFill>
                  <a:srgbClr val="008000"/>
                </a:solidFill>
              </a:rPr>
              <a:t>LHC (ATLAS+CMS) </a:t>
            </a:r>
            <a:r>
              <a:rPr lang="en-US" sz="3600" dirty="0" smtClean="0"/>
              <a:t>announces</a:t>
            </a:r>
          </a:p>
          <a:p>
            <a:pPr lvl="1"/>
            <a:r>
              <a:rPr lang="en-US" sz="3200" dirty="0" smtClean="0"/>
              <a:t>120 </a:t>
            </a:r>
            <a:r>
              <a:rPr lang="en-US" sz="3200" dirty="0" err="1" smtClean="0"/>
              <a:t>GeV</a:t>
            </a:r>
            <a:r>
              <a:rPr lang="en-US" sz="3200" dirty="0" smtClean="0"/>
              <a:t> Higgs (at 3σ)</a:t>
            </a:r>
          </a:p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125 </a:t>
            </a:r>
            <a:r>
              <a:rPr lang="en-US" sz="3200" dirty="0" err="1" smtClean="0">
                <a:solidFill>
                  <a:srgbClr val="FF0000"/>
                </a:solidFill>
              </a:rPr>
              <a:t>GeV</a:t>
            </a:r>
            <a:r>
              <a:rPr lang="en-US" sz="3200" dirty="0" smtClean="0">
                <a:solidFill>
                  <a:srgbClr val="FF0000"/>
                </a:solidFill>
              </a:rPr>
              <a:t> Higgs (at 5</a:t>
            </a:r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</a:p>
          <a:p>
            <a:pPr lvl="4"/>
            <a:endParaRPr lang="en-US" sz="1000" dirty="0" smtClean="0"/>
          </a:p>
          <a:p>
            <a:r>
              <a:rPr lang="en-US" sz="3600" dirty="0" smtClean="0">
                <a:solidFill>
                  <a:srgbClr val="0066FF"/>
                </a:solidFill>
              </a:rPr>
              <a:t>2017</a:t>
            </a:r>
            <a:r>
              <a:rPr lang="en-US" sz="3600" dirty="0" smtClean="0"/>
              <a:t> 	</a:t>
            </a:r>
            <a:r>
              <a:rPr lang="en-US" sz="3600" dirty="0" smtClean="0">
                <a:solidFill>
                  <a:srgbClr val="FF00FF"/>
                </a:solidFill>
              </a:rPr>
              <a:t>XENON1T</a:t>
            </a:r>
            <a:r>
              <a:rPr lang="en-US" sz="3600" dirty="0" smtClean="0"/>
              <a:t> announces </a:t>
            </a:r>
          </a:p>
          <a:p>
            <a:pPr lvl="1"/>
            <a:r>
              <a:rPr lang="en-US" sz="3200" dirty="0" smtClean="0"/>
              <a:t>Observation of 10 WIMP signals (&gt; 200 </a:t>
            </a:r>
            <a:r>
              <a:rPr lang="en-US" sz="3200" dirty="0" err="1" smtClean="0"/>
              <a:t>GeV</a:t>
            </a:r>
            <a:r>
              <a:rPr lang="en-US" sz="3200" dirty="0" smtClean="0"/>
              <a:t>)</a:t>
            </a:r>
          </a:p>
          <a:p>
            <a:pPr marL="1447800" lvl="3" indent="0">
              <a:buNone/>
            </a:pPr>
            <a:r>
              <a:rPr lang="en-US" sz="1000" dirty="0" smtClean="0"/>
              <a:t> </a:t>
            </a:r>
          </a:p>
          <a:p>
            <a:r>
              <a:rPr lang="en-US" sz="3600" dirty="0" smtClean="0">
                <a:solidFill>
                  <a:srgbClr val="0066FF"/>
                </a:solidFill>
              </a:rPr>
              <a:t>2022</a:t>
            </a:r>
            <a:r>
              <a:rPr lang="en-US" sz="3600" dirty="0" smtClean="0"/>
              <a:t>	</a:t>
            </a:r>
            <a:r>
              <a:rPr lang="en-US" sz="3600" dirty="0" smtClean="0">
                <a:solidFill>
                  <a:srgbClr val="FF00FF"/>
                </a:solidFill>
              </a:rPr>
              <a:t>G3 (</a:t>
            </a:r>
            <a:r>
              <a:rPr lang="en-US" sz="3600" dirty="0" err="1" smtClean="0">
                <a:solidFill>
                  <a:srgbClr val="FF00FF"/>
                </a:solidFill>
              </a:rPr>
              <a:t>Xe+Ar</a:t>
            </a:r>
            <a:r>
              <a:rPr lang="en-US" sz="3600" dirty="0" smtClean="0">
                <a:solidFill>
                  <a:srgbClr val="FF00FF"/>
                </a:solidFill>
              </a:rPr>
              <a:t>) </a:t>
            </a:r>
            <a:r>
              <a:rPr lang="en-US" sz="3600" dirty="0" smtClean="0"/>
              <a:t>and </a:t>
            </a:r>
            <a:r>
              <a:rPr lang="en-US" sz="3600" dirty="0" smtClean="0">
                <a:solidFill>
                  <a:srgbClr val="008000"/>
                </a:solidFill>
              </a:rPr>
              <a:t>LHC</a:t>
            </a:r>
            <a:r>
              <a:rPr lang="en-US" sz="3600" dirty="0" smtClean="0"/>
              <a:t> jointly confirm </a:t>
            </a:r>
          </a:p>
          <a:p>
            <a:pPr lvl="1"/>
            <a:r>
              <a:rPr lang="en-US" sz="3200" dirty="0" smtClean="0"/>
              <a:t>Extra Dimensions</a:t>
            </a:r>
          </a:p>
          <a:p>
            <a:pPr lvl="1"/>
            <a:r>
              <a:rPr lang="en-US" sz="3200" dirty="0" smtClean="0"/>
              <a:t>WIMP = 700 </a:t>
            </a:r>
            <a:r>
              <a:rPr lang="en-US" sz="3200" dirty="0" err="1" smtClean="0"/>
              <a:t>GeV</a:t>
            </a:r>
            <a:r>
              <a:rPr lang="en-US" sz="3200" dirty="0" smtClean="0"/>
              <a:t> KK Photon (</a:t>
            </a:r>
            <a:r>
              <a:rPr lang="en-US" sz="3200" i="1" dirty="0" err="1" smtClean="0"/>
              <a:t>Δ</a:t>
            </a:r>
            <a:r>
              <a:rPr lang="en-US" sz="3200" dirty="0" smtClean="0"/>
              <a:t> = 5%)</a:t>
            </a:r>
          </a:p>
          <a:p>
            <a:pPr lvl="1"/>
            <a:r>
              <a:rPr lang="en-US" sz="3200" dirty="0" smtClean="0"/>
              <a:t>No </a:t>
            </a:r>
            <a:r>
              <a:rPr lang="en-US" sz="3200" dirty="0" err="1" smtClean="0"/>
              <a:t>Supersymmetry</a:t>
            </a:r>
            <a:endParaRPr lang="en-US" sz="3200" dirty="0" smtClean="0"/>
          </a:p>
          <a:p>
            <a:pPr lvl="1"/>
            <a:r>
              <a:rPr lang="en-US" sz="3200" dirty="0" smtClean="0"/>
              <a:t>Katsushi happily retires at age 66.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97</a:t>
            </a:fld>
            <a:endParaRPr lang="en-US"/>
          </a:p>
        </p:txBody>
      </p:sp>
      <p:cxnSp>
        <p:nvCxnSpPr>
          <p:cNvPr id="8" name="Straight Connector 7"/>
          <p:cNvCxnSpPr>
            <a:cxnSpLocks noChangeAspect="1"/>
          </p:cNvCxnSpPr>
          <p:nvPr/>
        </p:nvCxnSpPr>
        <p:spPr bwMode="auto">
          <a:xfrm>
            <a:off x="1295400" y="1819918"/>
            <a:ext cx="37338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2190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4BE2B69-6EF5-D541-9B7E-FAC40C8A6E2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67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67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0599" y="6096000"/>
            <a:ext cx="1426066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Simple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73715" y="6059488"/>
            <a:ext cx="5001940" cy="646331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Coherent Complex System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16747" name="AutoShape 4"/>
          <p:cNvSpPr>
            <a:spLocks noChangeArrowheads="1"/>
          </p:cNvSpPr>
          <p:nvPr/>
        </p:nvSpPr>
        <p:spPr bwMode="auto">
          <a:xfrm rot="-5400000">
            <a:off x="2914650" y="5391150"/>
            <a:ext cx="571500" cy="2133600"/>
          </a:xfrm>
          <a:prstGeom prst="downArrow">
            <a:avLst>
              <a:gd name="adj1" fmla="val 28657"/>
              <a:gd name="adj2" fmla="val 47721"/>
            </a:avLst>
          </a:prstGeom>
          <a:solidFill>
            <a:schemeClr val="bg1"/>
          </a:solidFill>
          <a:ln w="50800">
            <a:solidFill>
              <a:srgbClr val="60C99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6600FF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</p:spTree>
    <p:extLst>
      <p:ext uri="{BB962C8B-B14F-4D97-AF65-F5344CB8AC3E}">
        <p14:creationId xmlns:p14="http://schemas.microsoft.com/office/powerpoint/2010/main" val="402031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99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822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B51D0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800" b="1" dirty="0" smtClean="0"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4365</TotalTime>
  <Words>2483</Words>
  <Application>Microsoft Macintosh PowerPoint</Application>
  <PresentationFormat>Custom</PresentationFormat>
  <Paragraphs>1029</Paragraphs>
  <Slides>100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2" baseType="lpstr">
      <vt:lpstr>blank</vt:lpstr>
      <vt:lpstr>1_blank</vt:lpstr>
      <vt:lpstr>Origin of the Universe,  Particles and Structure</vt:lpstr>
      <vt:lpstr>Talk Outline</vt:lpstr>
      <vt:lpstr>PowerPoint Presentation</vt:lpstr>
      <vt:lpstr>PowerPoint Presentation</vt:lpstr>
      <vt:lpstr>Andromeda</vt:lpstr>
      <vt:lpstr>Hubble Deep Field</vt:lpstr>
      <vt:lpstr>PowerPoint Presentation</vt:lpstr>
      <vt:lpstr>Hubble’s Law: Expansion of the Universe</vt:lpstr>
      <vt:lpstr>Expansion of Universe</vt:lpstr>
      <vt:lpstr>Temperature of Universe</vt:lpstr>
      <vt:lpstr>Fermi Lab near Chicago</vt:lpstr>
      <vt:lpstr>Elementary Particles  (~1970)</vt:lpstr>
      <vt:lpstr>Elementary Particles</vt:lpstr>
      <vt:lpstr>Elementary Particles and Forces</vt:lpstr>
      <vt:lpstr>Unification of Forces</vt:lpstr>
      <vt:lpstr>Unification of Forces</vt:lpstr>
      <vt:lpstr>Unification of Forces</vt:lpstr>
      <vt:lpstr>Hubble Deep Field</vt:lpstr>
      <vt:lpstr>Hubble Deep Field</vt:lpstr>
      <vt:lpstr>Structure of DNA</vt:lpstr>
      <vt:lpstr>Symmetry Breaking</vt:lpstr>
      <vt:lpstr>The Beginning (at t = 0)</vt:lpstr>
      <vt:lpstr>PowerPoint Presentation</vt:lpstr>
      <vt:lpstr>PowerPoint Presentation</vt:lpstr>
      <vt:lpstr>CMS at LHC</vt:lpstr>
      <vt:lpstr>Mass of Particles (at t = 0.1 ns)</vt:lpstr>
      <vt:lpstr>Mystery of the Mass (since 1970) </vt:lpstr>
      <vt:lpstr>Spontaneous Symmetry Breaking - Higgs Mechanism -</vt:lpstr>
      <vt:lpstr>Spontaneous Symmetry Breaking - Higgs Mechanism -</vt:lpstr>
      <vt:lpstr>Spontaneous Symmetry Breaking - Higgs Mechanism -</vt:lpstr>
      <vt:lpstr>CERN and LHC in Geneva</vt:lpstr>
      <vt:lpstr>PowerPoint Presentation</vt:lpstr>
      <vt:lpstr>CMS</vt:lpstr>
      <vt:lpstr>CMS Barrel Yoke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Dark Matter  and Dark Energy</vt:lpstr>
      <vt:lpstr>“Fossils” from the Earliest Universe</vt:lpstr>
      <vt:lpstr>Cosmic Microwave Background (CMB)  Matter-Radiation Decoupling</vt:lpstr>
      <vt:lpstr>PowerPoint Presentation</vt:lpstr>
      <vt:lpstr>Cosmic Microwave Background (Discovered in 1964)</vt:lpstr>
      <vt:lpstr>WMAP </vt:lpstr>
      <vt:lpstr>WMAP Power Spectrum</vt:lpstr>
      <vt:lpstr>Geometry of the Universe</vt:lpstr>
      <vt:lpstr>The Accelerating Universe  （1998）</vt:lpstr>
      <vt:lpstr>Density of Our Universe</vt:lpstr>
      <vt:lpstr>Abundance vs. Density</vt:lpstr>
      <vt:lpstr>Cosmic Pyramid 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Dark Matter?</vt:lpstr>
      <vt:lpstr>Detection Technique</vt:lpstr>
      <vt:lpstr>Double-Phase Noble Liquids</vt:lpstr>
      <vt:lpstr>PowerPoint Presentation</vt:lpstr>
      <vt:lpstr>XENON100 Detector</vt:lpstr>
      <vt:lpstr>PowerPoint Presentation</vt:lpstr>
      <vt:lpstr>XENON0100 New Results</vt:lpstr>
      <vt:lpstr>90% CL Limits of SI Cross Section (July, 2012)</vt:lpstr>
      <vt:lpstr>SUSY Neutralino</vt:lpstr>
      <vt:lpstr>SUSY Particles and Neutralino</vt:lpstr>
      <vt:lpstr>SUSY Particles and Neutralino</vt:lpstr>
      <vt:lpstr>Hierarchy Problem </vt:lpstr>
      <vt:lpstr>PowerPoint Presentation</vt:lpstr>
      <vt:lpstr>Mass Spectra at the best fit points (before LHC)</vt:lpstr>
      <vt:lpstr>SI Cross Section vs. Mass</vt:lpstr>
      <vt:lpstr>KK particles  in Extra Dimensions</vt:lpstr>
      <vt:lpstr>PowerPoint Presentation</vt:lpstr>
      <vt:lpstr>Origin of Mass in Extra Dimensions</vt:lpstr>
      <vt:lpstr>Mass Spectrum of the first KK level</vt:lpstr>
      <vt:lpstr>Predicted Cross Section of Kaluza-Klein Dark Matter</vt:lpstr>
      <vt:lpstr>Sensitivity to KK particles</vt:lpstr>
      <vt:lpstr>Summary on “Science Cases”</vt:lpstr>
      <vt:lpstr>G2 &amp; G3 Detectors</vt:lpstr>
      <vt:lpstr>Comparison of Xenon Detector Size</vt:lpstr>
      <vt:lpstr>XENON 1T (G2) at Gran Sasso</vt:lpstr>
      <vt:lpstr>DarkSide 5T (G2) at Gran Sasso</vt:lpstr>
      <vt:lpstr>Roadmap to MAX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QUPID (QUartz Photon Intensifying Detector)</vt:lpstr>
      <vt:lpstr>Comparison of Photon Detectors from Hamamatsu</vt:lpstr>
      <vt:lpstr>PowerPoint Presentation</vt:lpstr>
      <vt:lpstr>Full Liquid Xenon System</vt:lpstr>
      <vt:lpstr>Conclusions</vt:lpstr>
      <vt:lpstr>Katsushi’s Speculations in Nov 2011</vt:lpstr>
      <vt:lpstr>PowerPoint Presentation</vt:lpstr>
      <vt:lpstr>PowerPoint Presentation</vt:lpstr>
      <vt:lpstr>Talk Outline</vt:lpstr>
    </vt:vector>
  </TitlesOfParts>
  <Manager/>
  <Company>UCLA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of 21st Century: Origin of Universe and Ourselves</dc:title>
  <dc:subject/>
  <dc:creator>Katsushi Arisaka</dc:creator>
  <cp:keywords/>
  <dc:description/>
  <cp:lastModifiedBy>Katsushi Arisaka</cp:lastModifiedBy>
  <cp:revision>237</cp:revision>
  <dcterms:created xsi:type="dcterms:W3CDTF">2010-01-27T17:52:41Z</dcterms:created>
  <dcterms:modified xsi:type="dcterms:W3CDTF">2013-01-10T03:13:45Z</dcterms:modified>
  <cp:category/>
</cp:coreProperties>
</file>