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2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3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  <p:sldMasterId id="2147483776" r:id="rId3"/>
  </p:sldMasterIdLst>
  <p:notesMasterIdLst>
    <p:notesMasterId r:id="rId84"/>
  </p:notesMasterIdLst>
  <p:handoutMasterIdLst>
    <p:handoutMasterId r:id="rId85"/>
  </p:handoutMasterIdLst>
  <p:sldIdLst>
    <p:sldId id="464" r:id="rId4"/>
    <p:sldId id="2002" r:id="rId5"/>
    <p:sldId id="1963" r:id="rId6"/>
    <p:sldId id="1964" r:id="rId7"/>
    <p:sldId id="1965" r:id="rId8"/>
    <p:sldId id="2006" r:id="rId9"/>
    <p:sldId id="1966" r:id="rId10"/>
    <p:sldId id="2004" r:id="rId11"/>
    <p:sldId id="1967" r:id="rId12"/>
    <p:sldId id="1968" r:id="rId13"/>
    <p:sldId id="1969" r:id="rId14"/>
    <p:sldId id="1970" r:id="rId15"/>
    <p:sldId id="1971" r:id="rId16"/>
    <p:sldId id="1972" r:id="rId17"/>
    <p:sldId id="1995" r:id="rId18"/>
    <p:sldId id="1992" r:id="rId19"/>
    <p:sldId id="1711" r:id="rId20"/>
    <p:sldId id="1872" r:id="rId21"/>
    <p:sldId id="1884" r:id="rId22"/>
    <p:sldId id="1907" r:id="rId23"/>
    <p:sldId id="1922" r:id="rId24"/>
    <p:sldId id="1885" r:id="rId25"/>
    <p:sldId id="1657" r:id="rId26"/>
    <p:sldId id="1888" r:id="rId27"/>
    <p:sldId id="1886" r:id="rId28"/>
    <p:sldId id="1605" r:id="rId29"/>
    <p:sldId id="1994" r:id="rId30"/>
    <p:sldId id="1851" r:id="rId31"/>
    <p:sldId id="1796" r:id="rId32"/>
    <p:sldId id="1920" r:id="rId33"/>
    <p:sldId id="1910" r:id="rId34"/>
    <p:sldId id="1911" r:id="rId35"/>
    <p:sldId id="1913" r:id="rId36"/>
    <p:sldId id="1914" r:id="rId37"/>
    <p:sldId id="1915" r:id="rId38"/>
    <p:sldId id="2015" r:id="rId39"/>
    <p:sldId id="2016" r:id="rId40"/>
    <p:sldId id="2017" r:id="rId41"/>
    <p:sldId id="2018" r:id="rId42"/>
    <p:sldId id="2019" r:id="rId43"/>
    <p:sldId id="2020" r:id="rId44"/>
    <p:sldId id="1899" r:id="rId45"/>
    <p:sldId id="1900" r:id="rId46"/>
    <p:sldId id="1901" r:id="rId47"/>
    <p:sldId id="1935" r:id="rId48"/>
    <p:sldId id="1902" r:id="rId49"/>
    <p:sldId id="1903" r:id="rId50"/>
    <p:sldId id="1904" r:id="rId51"/>
    <p:sldId id="1803" r:id="rId52"/>
    <p:sldId id="1564" r:id="rId53"/>
    <p:sldId id="1563" r:id="rId54"/>
    <p:sldId id="1813" r:id="rId55"/>
    <p:sldId id="2003" r:id="rId56"/>
    <p:sldId id="1739" r:id="rId57"/>
    <p:sldId id="1845" r:id="rId58"/>
    <p:sldId id="1818" r:id="rId59"/>
    <p:sldId id="1862" r:id="rId60"/>
    <p:sldId id="1892" r:id="rId61"/>
    <p:sldId id="1893" r:id="rId62"/>
    <p:sldId id="1774" r:id="rId63"/>
    <p:sldId id="1905" r:id="rId64"/>
    <p:sldId id="1896" r:id="rId65"/>
    <p:sldId id="1959" r:id="rId66"/>
    <p:sldId id="1877" r:id="rId67"/>
    <p:sldId id="1909" r:id="rId68"/>
    <p:sldId id="1834" r:id="rId69"/>
    <p:sldId id="1976" r:id="rId70"/>
    <p:sldId id="1745" r:id="rId71"/>
    <p:sldId id="1960" r:id="rId72"/>
    <p:sldId id="1581" r:id="rId73"/>
    <p:sldId id="1988" r:id="rId74"/>
    <p:sldId id="1989" r:id="rId75"/>
    <p:sldId id="1990" r:id="rId76"/>
    <p:sldId id="1849" r:id="rId77"/>
    <p:sldId id="1997" r:id="rId78"/>
    <p:sldId id="1998" r:id="rId79"/>
    <p:sldId id="1999" r:id="rId80"/>
    <p:sldId id="2000" r:id="rId81"/>
    <p:sldId id="2001" r:id="rId82"/>
    <p:sldId id="2005" r:id="rId83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1FFE33C-41D0-A945-B32F-718449D58B05}">
          <p14:sldIdLst>
            <p14:sldId id="464"/>
            <p14:sldId id="2002"/>
          </p14:sldIdLst>
        </p14:section>
        <p14:section name="Origin of Life" id="{64644493-4D16-1648-AA66-7C1EE3E6288E}">
          <p14:sldIdLst>
            <p14:sldId id="1963"/>
            <p14:sldId id="1964"/>
            <p14:sldId id="1965"/>
            <p14:sldId id="2006"/>
            <p14:sldId id="1966"/>
            <p14:sldId id="2004"/>
            <p14:sldId id="1967"/>
            <p14:sldId id="1968"/>
            <p14:sldId id="1969"/>
            <p14:sldId id="1970"/>
            <p14:sldId id="1971"/>
            <p14:sldId id="1972"/>
          </p14:sldIdLst>
        </p14:section>
        <p14:section name="High Speed Bio imaging" id="{99FC35CE-B0A4-824B-B2E1-CBC8E8590613}">
          <p14:sldIdLst>
            <p14:sldId id="1995"/>
            <p14:sldId id="1992"/>
            <p14:sldId id="1711"/>
            <p14:sldId id="1872"/>
            <p14:sldId id="1884"/>
            <p14:sldId id="1907"/>
            <p14:sldId id="1922"/>
            <p14:sldId id="1885"/>
            <p14:sldId id="1657"/>
            <p14:sldId id="1888"/>
            <p14:sldId id="1886"/>
          </p14:sldIdLst>
        </p14:section>
        <p14:section name="Origin of Consiousness" id="{CB9077AC-A642-0046-8331-399AD7BBCDFE}">
          <p14:sldIdLst>
            <p14:sldId id="1605"/>
            <p14:sldId id="1994"/>
            <p14:sldId id="1851"/>
            <p14:sldId id="1796"/>
            <p14:sldId id="1920"/>
            <p14:sldId id="1910"/>
            <p14:sldId id="1911"/>
            <p14:sldId id="1913"/>
            <p14:sldId id="1914"/>
            <p14:sldId id="1915"/>
            <p14:sldId id="2015"/>
            <p14:sldId id="2016"/>
            <p14:sldId id="2017"/>
            <p14:sldId id="2018"/>
            <p14:sldId id="2019"/>
            <p14:sldId id="2020"/>
            <p14:sldId id="1899"/>
            <p14:sldId id="1900"/>
            <p14:sldId id="1901"/>
            <p14:sldId id="1935"/>
            <p14:sldId id="1902"/>
            <p14:sldId id="1903"/>
            <p14:sldId id="1904"/>
            <p14:sldId id="1803"/>
            <p14:sldId id="1564"/>
            <p14:sldId id="1563"/>
            <p14:sldId id="1813"/>
            <p14:sldId id="2003"/>
            <p14:sldId id="1739"/>
            <p14:sldId id="1845"/>
            <p14:sldId id="1818"/>
            <p14:sldId id="1862"/>
            <p14:sldId id="1892"/>
            <p14:sldId id="1893"/>
          </p14:sldIdLst>
        </p14:section>
        <p14:section name="Future Direction" id="{06894F22-D8A1-3C40-BC94-46CFE5F6590C}">
          <p14:sldIdLst>
            <p14:sldId id="1774"/>
            <p14:sldId id="1905"/>
            <p14:sldId id="1896"/>
            <p14:sldId id="1959"/>
            <p14:sldId id="1877"/>
            <p14:sldId id="1909"/>
            <p14:sldId id="1834"/>
            <p14:sldId id="1976"/>
            <p14:sldId id="1745"/>
            <p14:sldId id="1960"/>
          </p14:sldIdLst>
        </p14:section>
        <p14:section name="Summary" id="{FA522B4B-E696-8A48-8B50-5C975B3368F0}">
          <p14:sldIdLst>
            <p14:sldId id="1581"/>
            <p14:sldId id="1988"/>
            <p14:sldId id="1989"/>
            <p14:sldId id="1990"/>
            <p14:sldId id="1849"/>
            <p14:sldId id="1997"/>
            <p14:sldId id="1998"/>
            <p14:sldId id="1999"/>
            <p14:sldId id="2000"/>
            <p14:sldId id="2001"/>
            <p14:sldId id="20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8000"/>
    <a:srgbClr val="FF3300"/>
    <a:srgbClr val="FFFFCC"/>
    <a:srgbClr val="FBE6FF"/>
    <a:srgbClr val="FF6DFF"/>
    <a:srgbClr val="00FFFF"/>
    <a:srgbClr val="E0E0E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35" autoAdjust="0"/>
    <p:restoredTop sz="97797" autoAdjust="0"/>
  </p:normalViewPr>
  <p:slideViewPr>
    <p:cSldViewPr>
      <p:cViewPr varScale="1">
        <p:scale>
          <a:sx n="165" d="100"/>
          <a:sy n="165" d="100"/>
        </p:scale>
        <p:origin x="-432" y="-104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32" y="-7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tsushi\Desktop\NSF%20IDBR\D-Plot%20Sampe1-10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814373563459"/>
          <c:y val="0.0399377708068527"/>
          <c:w val="0.637008603631881"/>
          <c:h val="0.8784823535719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All_x!$D$19</c:f>
              <c:strCache>
                <c:ptCount val="1"/>
                <c:pt idx="0">
                  <c:v>#1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All_x!$D$20:$D$35</c:f>
              <c:numCache>
                <c:formatCode>0.0</c:formatCode>
                <c:ptCount val="16"/>
                <c:pt idx="0">
                  <c:v>182.0898288088648</c:v>
                </c:pt>
                <c:pt idx="1">
                  <c:v>185.3949917456675</c:v>
                </c:pt>
                <c:pt idx="2">
                  <c:v>191.1455455472091</c:v>
                </c:pt>
                <c:pt idx="3">
                  <c:v>206.1410154527962</c:v>
                </c:pt>
                <c:pt idx="4">
                  <c:v>229.9157765797447</c:v>
                </c:pt>
                <c:pt idx="5">
                  <c:v>267.9201091687532</c:v>
                </c:pt>
                <c:pt idx="6">
                  <c:v>331.6231599242686</c:v>
                </c:pt>
                <c:pt idx="7">
                  <c:v>388.348220316502</c:v>
                </c:pt>
                <c:pt idx="8">
                  <c:v>449.0961323639816</c:v>
                </c:pt>
                <c:pt idx="9">
                  <c:v>559.1974432861485</c:v>
                </c:pt>
                <c:pt idx="10">
                  <c:v>644.0104892555748</c:v>
                </c:pt>
                <c:pt idx="11">
                  <c:v>793.608187276118</c:v>
                </c:pt>
                <c:pt idx="12">
                  <c:v>947.4342085729744</c:v>
                </c:pt>
                <c:pt idx="13">
                  <c:v>1114.076218693066</c:v>
                </c:pt>
                <c:pt idx="14">
                  <c:v>1414.28778383013</c:v>
                </c:pt>
                <c:pt idx="15">
                  <c:v>1543.212909675456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All_x!$E$19</c:f>
              <c:strCache>
                <c:ptCount val="1"/>
                <c:pt idx="0">
                  <c:v>#2</c:v>
                </c:pt>
              </c:strCache>
            </c:strRef>
          </c:tx>
          <c:marker>
            <c:symbol val="square"/>
            <c:size val="5"/>
          </c:marker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All_x!$E$20:$E$35</c:f>
              <c:numCache>
                <c:formatCode>0.0</c:formatCode>
                <c:ptCount val="16"/>
                <c:pt idx="0">
                  <c:v>517.3014759922917</c:v>
                </c:pt>
                <c:pt idx="1">
                  <c:v>519.174194971116</c:v>
                </c:pt>
                <c:pt idx="2">
                  <c:v>527.9332318889424</c:v>
                </c:pt>
                <c:pt idx="3">
                  <c:v>539.8536533856974</c:v>
                </c:pt>
                <c:pt idx="4">
                  <c:v>566.6811370308334</c:v>
                </c:pt>
                <c:pt idx="5">
                  <c:v>622.7346699305294</c:v>
                </c:pt>
                <c:pt idx="6">
                  <c:v>732.8032076490925</c:v>
                </c:pt>
                <c:pt idx="7">
                  <c:v>849.8261272792079</c:v>
                </c:pt>
                <c:pt idx="8">
                  <c:v>942.3326454663244</c:v>
                </c:pt>
                <c:pt idx="9">
                  <c:v>1085.84995534086</c:v>
                </c:pt>
                <c:pt idx="10">
                  <c:v>1217.57428984587</c:v>
                </c:pt>
                <c:pt idx="11">
                  <c:v>1487.91401186118</c:v>
                </c:pt>
                <c:pt idx="12">
                  <c:v>1749.64436426937</c:v>
                </c:pt>
                <c:pt idx="13">
                  <c:v>2434.51338266479</c:v>
                </c:pt>
                <c:pt idx="14">
                  <c:v>3300.546835258376</c:v>
                </c:pt>
                <c:pt idx="15">
                  <c:v>5504.73032903466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All_x!$F$19</c:f>
              <c:strCache>
                <c:ptCount val="1"/>
                <c:pt idx="0">
                  <c:v>#3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All_x!$F$20:$F$35</c:f>
              <c:numCache>
                <c:formatCode>0.0</c:formatCode>
                <c:ptCount val="16"/>
                <c:pt idx="0">
                  <c:v>654.6276184508679</c:v>
                </c:pt>
                <c:pt idx="1">
                  <c:v>658.8383196223542</c:v>
                </c:pt>
                <c:pt idx="2">
                  <c:v>660.76390566669</c:v>
                </c:pt>
                <c:pt idx="3">
                  <c:v>681.1435638323734</c:v>
                </c:pt>
                <c:pt idx="4">
                  <c:v>706.5505574200411</c:v>
                </c:pt>
                <c:pt idx="5">
                  <c:v>748.4980952389234</c:v>
                </c:pt>
                <c:pt idx="6">
                  <c:v>820.4687416994254</c:v>
                </c:pt>
                <c:pt idx="7">
                  <c:v>883.707991206187</c:v>
                </c:pt>
                <c:pt idx="8">
                  <c:v>981.6638421848094</c:v>
                </c:pt>
                <c:pt idx="9">
                  <c:v>1124.616968529182</c:v>
                </c:pt>
                <c:pt idx="10">
                  <c:v>1278.501232708578</c:v>
                </c:pt>
                <c:pt idx="11">
                  <c:v>1486.679629371431</c:v>
                </c:pt>
                <c:pt idx="12">
                  <c:v>1623.895544650815</c:v>
                </c:pt>
                <c:pt idx="13">
                  <c:v>1770.0232375308</c:v>
                </c:pt>
                <c:pt idx="14">
                  <c:v>1837.19645071784</c:v>
                </c:pt>
                <c:pt idx="15">
                  <c:v>2952.783255983841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All_x!$G$19</c:f>
              <c:strCache>
                <c:ptCount val="1"/>
                <c:pt idx="0">
                  <c:v>#4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All_x!$G$20:$G$35</c:f>
              <c:numCache>
                <c:formatCode>0.0</c:formatCode>
                <c:ptCount val="16"/>
                <c:pt idx="0">
                  <c:v>542.758495055878</c:v>
                </c:pt>
                <c:pt idx="1">
                  <c:v>545.9980187379575</c:v>
                </c:pt>
                <c:pt idx="2">
                  <c:v>547.598963826589</c:v>
                </c:pt>
                <c:pt idx="3">
                  <c:v>568.1658779055881</c:v>
                </c:pt>
                <c:pt idx="4">
                  <c:v>596.2016746647415</c:v>
                </c:pt>
                <c:pt idx="5">
                  <c:v>646.3105306917164</c:v>
                </c:pt>
                <c:pt idx="6">
                  <c:v>744.3496596936374</c:v>
                </c:pt>
                <c:pt idx="7">
                  <c:v>816.2124698053964</c:v>
                </c:pt>
                <c:pt idx="8">
                  <c:v>884.135068441227</c:v>
                </c:pt>
                <c:pt idx="9">
                  <c:v>1000.58841810265</c:v>
                </c:pt>
                <c:pt idx="10">
                  <c:v>1192.210915144971</c:v>
                </c:pt>
                <c:pt idx="11">
                  <c:v>1498.386048797061</c:v>
                </c:pt>
                <c:pt idx="12">
                  <c:v>1767.113213891771</c:v>
                </c:pt>
                <c:pt idx="13">
                  <c:v>1993.465157050782</c:v>
                </c:pt>
                <c:pt idx="14">
                  <c:v>3286.616986741756</c:v>
                </c:pt>
                <c:pt idx="15">
                  <c:v>7503.069548033055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All_x!$H$19</c:f>
              <c:strCache>
                <c:ptCount val="1"/>
                <c:pt idx="0">
                  <c:v>#5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All_x!$H$20:$H$35</c:f>
              <c:numCache>
                <c:formatCode>0.0</c:formatCode>
                <c:ptCount val="16"/>
                <c:pt idx="0">
                  <c:v>59.30809304130459</c:v>
                </c:pt>
                <c:pt idx="1">
                  <c:v>62.69152603011201</c:v>
                </c:pt>
                <c:pt idx="2">
                  <c:v>70.71672712609038</c:v>
                </c:pt>
                <c:pt idx="3">
                  <c:v>84.43517562282175</c:v>
                </c:pt>
                <c:pt idx="4">
                  <c:v>114.064080671059</c:v>
                </c:pt>
                <c:pt idx="5">
                  <c:v>162.4979117726873</c:v>
                </c:pt>
                <c:pt idx="6">
                  <c:v>231.8725000404155</c:v>
                </c:pt>
                <c:pt idx="7">
                  <c:v>323.4090487604989</c:v>
                </c:pt>
                <c:pt idx="8">
                  <c:v>383.2423759654517</c:v>
                </c:pt>
                <c:pt idx="9">
                  <c:v>450.4825715105586</c:v>
                </c:pt>
                <c:pt idx="10">
                  <c:v>492.040886182916</c:v>
                </c:pt>
                <c:pt idx="11">
                  <c:v>573.7995463154981</c:v>
                </c:pt>
                <c:pt idx="12">
                  <c:v>691.496641088397</c:v>
                </c:pt>
                <c:pt idx="13">
                  <c:v>751.2122687200774</c:v>
                </c:pt>
                <c:pt idx="14">
                  <c:v>1032.436048174091</c:v>
                </c:pt>
                <c:pt idx="15">
                  <c:v>1156.27121058289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All_x!$I$19</c:f>
              <c:strCache>
                <c:ptCount val="1"/>
                <c:pt idx="0">
                  <c:v>#6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All_x!$I$20:$I$35</c:f>
              <c:numCache>
                <c:formatCode>0.0</c:formatCode>
                <c:ptCount val="16"/>
                <c:pt idx="0">
                  <c:v>53.58950881121309</c:v>
                </c:pt>
                <c:pt idx="1">
                  <c:v>58.95235771998894</c:v>
                </c:pt>
                <c:pt idx="2">
                  <c:v>68.94361162153492</c:v>
                </c:pt>
                <c:pt idx="3">
                  <c:v>87.10961190600338</c:v>
                </c:pt>
                <c:pt idx="4">
                  <c:v>127.4951757780318</c:v>
                </c:pt>
                <c:pt idx="5">
                  <c:v>202.8728878250821</c:v>
                </c:pt>
                <c:pt idx="6">
                  <c:v>333.7513984754336</c:v>
                </c:pt>
                <c:pt idx="7">
                  <c:v>471.4268775904296</c:v>
                </c:pt>
                <c:pt idx="8">
                  <c:v>598.8497695546746</c:v>
                </c:pt>
                <c:pt idx="9">
                  <c:v>761.3342043787144</c:v>
                </c:pt>
                <c:pt idx="10">
                  <c:v>908.7393383239125</c:v>
                </c:pt>
                <c:pt idx="11">
                  <c:v>1090.97703410538</c:v>
                </c:pt>
                <c:pt idx="12">
                  <c:v>1133.43342650317</c:v>
                </c:pt>
                <c:pt idx="13">
                  <c:v>1218.913579661801</c:v>
                </c:pt>
                <c:pt idx="14">
                  <c:v>1292.603250057417</c:v>
                </c:pt>
                <c:pt idx="15">
                  <c:v>2282.840743493866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All_x!$J$19</c:f>
              <c:strCache>
                <c:ptCount val="1"/>
                <c:pt idx="0">
                  <c:v>#7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All_x!$J$20:$J$35</c:f>
              <c:numCache>
                <c:formatCode>0.0</c:formatCode>
                <c:ptCount val="16"/>
                <c:pt idx="0">
                  <c:v>49.80231248326152</c:v>
                </c:pt>
                <c:pt idx="1">
                  <c:v>54.11114158240974</c:v>
                </c:pt>
                <c:pt idx="2">
                  <c:v>62.04563924722773</c:v>
                </c:pt>
                <c:pt idx="3">
                  <c:v>75.93354717254275</c:v>
                </c:pt>
                <c:pt idx="4">
                  <c:v>105.804262042196</c:v>
                </c:pt>
                <c:pt idx="5">
                  <c:v>154.907897571218</c:v>
                </c:pt>
                <c:pt idx="6">
                  <c:v>242.4619193210205</c:v>
                </c:pt>
                <c:pt idx="7">
                  <c:v>328.0852119507696</c:v>
                </c:pt>
                <c:pt idx="8">
                  <c:v>409.6081221948343</c:v>
                </c:pt>
                <c:pt idx="9">
                  <c:v>494.8840597020612</c:v>
                </c:pt>
                <c:pt idx="10">
                  <c:v>581.8842600855724</c:v>
                </c:pt>
                <c:pt idx="11">
                  <c:v>700.8136791209404</c:v>
                </c:pt>
                <c:pt idx="12">
                  <c:v>813.0617613941254</c:v>
                </c:pt>
                <c:pt idx="13">
                  <c:v>910.5955404159579</c:v>
                </c:pt>
                <c:pt idx="14">
                  <c:v>1350.075230705785</c:v>
                </c:pt>
                <c:pt idx="15">
                  <c:v>1539.77104902592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All_x!$K$19</c:f>
              <c:strCache>
                <c:ptCount val="1"/>
                <c:pt idx="0">
                  <c:v>#8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All_x!$K$20:$K$35</c:f>
              <c:numCache>
                <c:formatCode>0.0</c:formatCode>
                <c:ptCount val="16"/>
                <c:pt idx="0">
                  <c:v>57.65308349960189</c:v>
                </c:pt>
                <c:pt idx="1">
                  <c:v>61.76470197454526</c:v>
                </c:pt>
                <c:pt idx="2">
                  <c:v>69.9706161091531</c:v>
                </c:pt>
                <c:pt idx="3">
                  <c:v>85.52303335410105</c:v>
                </c:pt>
                <c:pt idx="4">
                  <c:v>119.5890775784472</c:v>
                </c:pt>
                <c:pt idx="5">
                  <c:v>179.2798213945099</c:v>
                </c:pt>
                <c:pt idx="6">
                  <c:v>284.6991567099836</c:v>
                </c:pt>
                <c:pt idx="7">
                  <c:v>393.5553669593872</c:v>
                </c:pt>
                <c:pt idx="8">
                  <c:v>497.9444389183819</c:v>
                </c:pt>
                <c:pt idx="9">
                  <c:v>613.9147721514483</c:v>
                </c:pt>
                <c:pt idx="10">
                  <c:v>757.4623085928444</c:v>
                </c:pt>
                <c:pt idx="11">
                  <c:v>1090.27836322992</c:v>
                </c:pt>
                <c:pt idx="12">
                  <c:v>1236.997549028068</c:v>
                </c:pt>
                <c:pt idx="13">
                  <c:v>1434.332451095921</c:v>
                </c:pt>
                <c:pt idx="14">
                  <c:v>2178.885109649735</c:v>
                </c:pt>
                <c:pt idx="15">
                  <c:v>3910.830010021332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All_x!$L$19</c:f>
              <c:strCache>
                <c:ptCount val="1"/>
                <c:pt idx="0">
                  <c:v>#9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All_x!$L$20:$L$35</c:f>
              <c:numCache>
                <c:formatCode>0.0</c:formatCode>
                <c:ptCount val="16"/>
                <c:pt idx="0">
                  <c:v>66.05953370632031</c:v>
                </c:pt>
                <c:pt idx="1">
                  <c:v>71.45078383240543</c:v>
                </c:pt>
                <c:pt idx="2">
                  <c:v>83.53098493710475</c:v>
                </c:pt>
                <c:pt idx="3">
                  <c:v>104.1705245041612</c:v>
                </c:pt>
                <c:pt idx="4">
                  <c:v>153.7664524721673</c:v>
                </c:pt>
                <c:pt idx="5">
                  <c:v>229.8150482279127</c:v>
                </c:pt>
                <c:pt idx="6">
                  <c:v>363.5649710069318</c:v>
                </c:pt>
                <c:pt idx="7">
                  <c:v>477.9056227672336</c:v>
                </c:pt>
                <c:pt idx="8">
                  <c:v>585.0062628415174</c:v>
                </c:pt>
                <c:pt idx="9">
                  <c:v>734.2189752114735</c:v>
                </c:pt>
                <c:pt idx="10">
                  <c:v>921.3585918368925</c:v>
                </c:pt>
                <c:pt idx="11">
                  <c:v>1118.712837084241</c:v>
                </c:pt>
                <c:pt idx="12">
                  <c:v>1314.03302788741</c:v>
                </c:pt>
                <c:pt idx="13">
                  <c:v>1579.166528193317</c:v>
                </c:pt>
                <c:pt idx="14">
                  <c:v>2357.230902624251</c:v>
                </c:pt>
                <c:pt idx="15">
                  <c:v>4277.038297932699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All_x!$M$19</c:f>
              <c:strCache>
                <c:ptCount val="1"/>
                <c:pt idx="0">
                  <c:v>#10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All_x!$M$20:$M$35</c:f>
              <c:numCache>
                <c:formatCode>0.0</c:formatCode>
                <c:ptCount val="16"/>
                <c:pt idx="0">
                  <c:v>63.02171252040601</c:v>
                </c:pt>
                <c:pt idx="1">
                  <c:v>70.95694605883621</c:v>
                </c:pt>
                <c:pt idx="2">
                  <c:v>84.00588798177567</c:v>
                </c:pt>
                <c:pt idx="3">
                  <c:v>106.0603460596281</c:v>
                </c:pt>
                <c:pt idx="4">
                  <c:v>152.3317652423755</c:v>
                </c:pt>
                <c:pt idx="5">
                  <c:v>229.2694312331592</c:v>
                </c:pt>
                <c:pt idx="6">
                  <c:v>374.9444609924694</c:v>
                </c:pt>
                <c:pt idx="7">
                  <c:v>482.977608869947</c:v>
                </c:pt>
                <c:pt idx="8">
                  <c:v>599.90750552605</c:v>
                </c:pt>
                <c:pt idx="9">
                  <c:v>836.8423447165254</c:v>
                </c:pt>
                <c:pt idx="10">
                  <c:v>1120.520025863075</c:v>
                </c:pt>
                <c:pt idx="11">
                  <c:v>1486.336723765531</c:v>
                </c:pt>
                <c:pt idx="12">
                  <c:v>1792.285350424986</c:v>
                </c:pt>
                <c:pt idx="13">
                  <c:v>2182.224158131776</c:v>
                </c:pt>
                <c:pt idx="14">
                  <c:v>2602.334269842321</c:v>
                </c:pt>
                <c:pt idx="15">
                  <c:v>2549.074054157764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8287192"/>
        <c:axId val="-2038096136"/>
      </c:scatterChart>
      <c:valAx>
        <c:axId val="-2048287192"/>
        <c:scaling>
          <c:logBase val="10.0"/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038096136"/>
        <c:crossesAt val="0.001"/>
        <c:crossBetween val="midCat"/>
        <c:majorUnit val="10.0"/>
      </c:valAx>
      <c:valAx>
        <c:axId val="-2038096136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6350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048287192"/>
        <c:crossesAt val="0.0100000000000001"/>
        <c:crossBetween val="midCat"/>
      </c:valAx>
      <c:spPr>
        <a:ln w="25400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6659461289275"/>
          <c:y val="0.0553498321099596"/>
          <c:w val="0.169235244580062"/>
          <c:h val="0.1891087475431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0.08344</cdr:x>
      <cdr:y>0.45475</cdr:y>
    </cdr:from>
    <cdr:to>
      <cdr:x>0.18903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529" y="2858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0.77723</cdr:x>
      <cdr:y>0.93904</cdr:y>
    </cdr:from>
    <cdr:to>
      <cdr:x>0.96114</cdr:x>
      <cdr:y>0.98994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51627" y="5924734"/>
          <a:ext cx="1597591" cy="32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 (msec)</a:t>
          </a:r>
        </a:p>
      </cdr:txBody>
    </cdr:sp>
  </cdr:relSizeAnchor>
  <cdr:relSizeAnchor xmlns:cdr="http://schemas.openxmlformats.org/drawingml/2006/chartDrawing">
    <cdr:from>
      <cdr:x>0.08318</cdr:x>
      <cdr:y>0.08907</cdr:y>
    </cdr:from>
    <cdr:to>
      <cdr:x>0.13678</cdr:x>
      <cdr:y>0.31174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>
          <a:off x="722529" y="561966"/>
          <a:ext cx="465630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r>
            <a:rPr lang="en-US" sz="2000" dirty="0"/>
            <a:t>&lt;r</a:t>
          </a:r>
          <a:r>
            <a:rPr lang="en-US" sz="2000" baseline="30000" dirty="0"/>
            <a:t>2</a:t>
          </a:r>
          <a:r>
            <a:rPr lang="en-US" sz="2000" dirty="0"/>
            <a:t>&gt; (nm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2322709A-5C3D-B649-863A-5DCD6CF71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6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5400" y="719138"/>
            <a:ext cx="47291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62A7F578-E09D-A645-8E1E-36DE0066D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7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579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4B5B0-CDAC-2A40-8C96-8DD7258419E7}" type="slidenum">
              <a:rPr lang="en-US" sz="1400">
                <a:latin typeface="Times New Roman" charset="0"/>
              </a:rPr>
              <a:pPr eaLnBrk="1" hangingPunct="1"/>
              <a:t>1</a:t>
            </a:fld>
            <a:endParaRPr lang="en-US" sz="140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C2982A-A370-A04E-92E6-506EE1179349}" type="slidenum">
              <a:rPr lang="en-US" sz="1400">
                <a:latin typeface="Times New Roman" charset="0"/>
              </a:rPr>
              <a:pPr eaLnBrk="1" hangingPunct="1"/>
              <a:t>11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460B3B3-80B9-C34F-8C50-EFBB0AC3368E}" type="slidenum">
              <a:rPr lang="en-US" sz="1300" b="0">
                <a:latin typeface="Times New Roman" charset="0"/>
              </a:rPr>
              <a:pPr eaLnBrk="1" hangingPunct="1"/>
              <a:t>13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19F130-CD56-9843-9464-136303B36755}" type="slidenum">
              <a:rPr lang="en-US" sz="1400">
                <a:latin typeface="Times New Roman" charset="0"/>
              </a:rPr>
              <a:pPr eaLnBrk="1" hangingPunct="1"/>
              <a:t>15</a:t>
            </a:fld>
            <a:endParaRPr lang="en-US" sz="140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BA0B10-AAA8-8349-98FB-3D74B75CAA7E}" type="slidenum">
              <a:rPr lang="en-US" sz="1400">
                <a:latin typeface="Times New Roman" charset="0"/>
              </a:rPr>
              <a:pPr eaLnBrk="1" hangingPunct="1"/>
              <a:t>17</a:t>
            </a:fld>
            <a:endParaRPr lang="en-US" sz="14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ABC359-F56A-3A46-99CE-4AC0611FEBF6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20725"/>
            <a:ext cx="4729162" cy="360203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98A9A-7CAF-F240-A7DB-9042BD3B393C}" type="slidenum">
              <a:rPr lang="en-US" sz="1400">
                <a:latin typeface="Times New Roman" charset="0"/>
              </a:rPr>
              <a:pPr eaLnBrk="1" hangingPunct="1"/>
              <a:t>19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20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4457D2-786C-BE47-AF20-C95AE1857D8E}" type="slidenum">
              <a:rPr lang="en-US" sz="1400">
                <a:latin typeface="Times New Roman" charset="0"/>
              </a:rPr>
              <a:pPr eaLnBrk="1" hangingPunct="1"/>
              <a:t>23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D5367-F8EC-7C49-AAC9-7905C03D79AF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24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DAACC4-0BAB-7249-BD48-6EA500CC85F2}" type="slidenum">
              <a:rPr lang="en-US" sz="1400">
                <a:latin typeface="Times New Roman" charset="0"/>
              </a:rPr>
              <a:pPr eaLnBrk="1" hangingPunct="1"/>
              <a:t>25</a:t>
            </a:fld>
            <a:endParaRPr lang="en-US" sz="14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441331-EC5E-B540-8450-F62835973F88}" type="slidenum">
              <a:rPr lang="en-US" sz="1400">
                <a:latin typeface="Times New Roman" charset="0"/>
              </a:rPr>
              <a:pPr eaLnBrk="1" hangingPunct="1"/>
              <a:t>26</a:t>
            </a:fld>
            <a:endParaRPr lang="en-US" sz="14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D5A0FE-EAF2-744C-B1C2-EAB4A5C77288}" type="slidenum">
              <a:rPr lang="en-US" sz="1400">
                <a:latin typeface="Times New Roman" charset="0"/>
              </a:rPr>
              <a:pPr eaLnBrk="1" hangingPunct="1"/>
              <a:t>28</a:t>
            </a:fld>
            <a:endParaRPr lang="en-US" sz="140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B9E833-7891-A241-97FF-9F31ED8ED38B}" type="slidenum">
              <a:rPr lang="en-US" sz="1400">
                <a:latin typeface="Times New Roman" charset="0"/>
              </a:rPr>
              <a:pPr eaLnBrk="1" hangingPunct="1"/>
              <a:t>29</a:t>
            </a:fld>
            <a:endParaRPr lang="en-US" sz="140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F6F0F49-1D91-7547-A677-E89FCD0A2DEA}" type="slidenum">
              <a:rPr lang="en-US" sz="1300" b="0">
                <a:latin typeface="Times New Roman" charset="0"/>
              </a:rPr>
              <a:pPr eaLnBrk="1" hangingPunct="1"/>
              <a:t>30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0593" indent="-296381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5528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9739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3951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163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2374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6585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30796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70F101-9365-EE43-9C6B-0DC8BAB4C035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C86FD5-ED20-3E49-9636-E46368E05E6F}" type="slidenum">
              <a:rPr lang="en-US" sz="1300" b="0">
                <a:latin typeface="Times New Roman" charset="0"/>
              </a:rPr>
              <a:pPr eaLnBrk="1" hangingPunct="1"/>
              <a:t>42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5D7757A-F589-DE43-9CA4-B163C2971A43}" type="slidenum">
              <a:rPr lang="en-US" sz="1300" b="0">
                <a:latin typeface="Times New Roman" charset="0"/>
              </a:rPr>
              <a:pPr eaLnBrk="1" hangingPunct="1"/>
              <a:t>43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19F130-CD56-9843-9464-136303B36755}" type="slidenum">
              <a:rPr lang="en-US" sz="1400">
                <a:latin typeface="Times New Roman" charset="0"/>
              </a:rPr>
              <a:pPr eaLnBrk="1" hangingPunct="1"/>
              <a:t>3</a:t>
            </a:fld>
            <a:endParaRPr lang="en-US" sz="140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7170-B342-8944-8D27-ABB92C78B964}" type="slidenum">
              <a:rPr lang="en-US" sz="1400">
                <a:latin typeface="Times New Roman" charset="0"/>
              </a:rPr>
              <a:pPr eaLnBrk="1" hangingPunct="1"/>
              <a:t>44</a:t>
            </a:fld>
            <a:endParaRPr lang="en-US" sz="14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B76C70-C379-BD47-AC91-CF73ECD71C1A}" type="slidenum">
              <a:rPr lang="en-US" sz="1400">
                <a:latin typeface="Times New Roman" charset="0"/>
              </a:rPr>
              <a:pPr eaLnBrk="1" hangingPunct="1"/>
              <a:t>45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E6AC46-F3EF-1348-921B-A3FD1D6FAF0C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46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B26561-D661-F940-AB30-BCCA5453D675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F1785-427F-1C44-B8B3-FD754CA1D8E4}" type="slidenum">
              <a:rPr lang="en-US" sz="1400">
                <a:latin typeface="Times New Roman" charset="0"/>
              </a:rPr>
              <a:pPr eaLnBrk="1" hangingPunct="1"/>
              <a:t>48</a:t>
            </a:fld>
            <a:endParaRPr lang="en-US" sz="14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73518-6B40-8A41-8A11-36BCD6BCA758}" type="slidenum">
              <a:rPr lang="en-US" sz="1400">
                <a:latin typeface="Times New Roman" charset="0"/>
              </a:rPr>
              <a:pPr eaLnBrk="1" hangingPunct="1"/>
              <a:t>50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2CE5D2-499B-C24E-B6D8-E18704C1265C}" type="slidenum">
              <a:rPr lang="en-US" sz="1400">
                <a:latin typeface="Times New Roman" charset="0"/>
              </a:rPr>
              <a:pPr eaLnBrk="1" hangingPunct="1"/>
              <a:t>51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D1287-603C-434A-8327-12D0D9248588}" type="slidenum">
              <a:rPr lang="en-US" sz="1400">
                <a:latin typeface="Times New Roman" charset="0"/>
              </a:rPr>
              <a:pPr eaLnBrk="1" hangingPunct="1"/>
              <a:t>52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53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4D3C46-6B69-7B41-8AAC-527EECC83814}" type="slidenum">
              <a:rPr lang="en-US" sz="1400">
                <a:latin typeface="Times New Roman" charset="0"/>
              </a:rPr>
              <a:pPr eaLnBrk="1" hangingPunct="1"/>
              <a:t>54</a:t>
            </a:fld>
            <a:endParaRPr lang="en-US" sz="140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02CCF-7309-F04A-8150-5ABE5A580CBD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55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548E13-FC78-F945-95B6-4DFADEB17C05}" type="slidenum">
              <a:rPr lang="en-US" sz="1400">
                <a:latin typeface="Times New Roman" charset="0"/>
              </a:rPr>
              <a:pPr eaLnBrk="1" hangingPunct="1"/>
              <a:t>56</a:t>
            </a:fld>
            <a:endParaRPr lang="en-US" sz="140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E7A19-6049-C04D-A258-A1CB0D8AADBE}" type="slidenum">
              <a:rPr lang="en-US" sz="1400">
                <a:latin typeface="Times New Roman" charset="0"/>
              </a:rPr>
              <a:pPr eaLnBrk="1" hangingPunct="1"/>
              <a:t>60</a:t>
            </a:fld>
            <a:endParaRPr lang="en-US" sz="1400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04813-EE79-5647-AF1D-54F4B5ECCDB7}" type="slidenum">
              <a:rPr lang="en-US" sz="1300">
                <a:solidFill>
                  <a:srgbClr val="000000"/>
                </a:solidFill>
              </a:rPr>
              <a:pPr/>
              <a:t>61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62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8EEF5-977C-4947-88DB-A348D563C863}" type="slidenum">
              <a:rPr lang="en-US" sz="1400">
                <a:latin typeface="Times New Roman" charset="0"/>
              </a:rPr>
              <a:pPr eaLnBrk="1" hangingPunct="1"/>
              <a:t>64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E6ACC-2D9F-CC44-9653-73E58234FFE1}" type="slidenum">
              <a:rPr lang="en-US" sz="1400">
                <a:latin typeface="Times New Roman" charset="0"/>
              </a:rPr>
              <a:pPr eaLnBrk="1" hangingPunct="1"/>
              <a:t>66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40F2DE-06FD-3441-87EC-59D534A7D00C}" type="slidenum">
              <a:rPr lang="en-US" sz="1400">
                <a:latin typeface="Times New Roman" charset="0"/>
              </a:rPr>
              <a:pPr eaLnBrk="1" hangingPunct="1"/>
              <a:t>67</a:t>
            </a:fld>
            <a:endParaRPr lang="en-US" sz="1400">
              <a:latin typeface="Times New Roman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DD246-6358-9543-820A-661EEE4701AF}" type="slidenum">
              <a:rPr lang="en-US" sz="1400">
                <a:latin typeface="Times New Roman" charset="0"/>
              </a:rPr>
              <a:pPr eaLnBrk="1" hangingPunct="1"/>
              <a:t>68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BF454-DDF3-CF40-B133-23E14DD26F45}" type="slidenum">
              <a:rPr lang="en-US" sz="1400">
                <a:latin typeface="Times New Roman" charset="0"/>
              </a:rPr>
              <a:pPr eaLnBrk="1" hangingPunct="1"/>
              <a:t>70</a:t>
            </a:fld>
            <a:endParaRPr lang="en-US" sz="14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1446E8-AAE7-DD4D-946C-222B788B300D}" type="slidenum">
              <a:rPr lang="en-US" sz="1400">
                <a:latin typeface="Times New Roman" charset="0"/>
              </a:rPr>
              <a:pPr eaLnBrk="1" hangingPunct="1"/>
              <a:t>5</a:t>
            </a:fld>
            <a:endParaRPr lang="en-US" sz="140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2D960375-0913-D647-B700-1F3D3262BD30}" type="slidenum">
              <a:rPr lang="en-US" sz="1300" b="0">
                <a:latin typeface="Times New Roman" charset="0"/>
              </a:rPr>
              <a:pPr eaLnBrk="1" hangingPunct="1"/>
              <a:t>71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72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73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latin typeface="Times New Roman" charset="0"/>
              </a:rPr>
              <a:pPr eaLnBrk="1" hangingPunct="1"/>
              <a:t>74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3308A0-3E63-1140-8C7D-DF1CA25CB347}" type="slidenum">
              <a:rPr lang="en-US" sz="1300">
                <a:latin typeface="Times New Roman" charset="0"/>
              </a:rPr>
              <a:pPr eaLnBrk="1" hangingPunct="1"/>
              <a:t>75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3FFEE3-E218-EF47-996A-73F6293BF95F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9D608-1CE1-6140-9842-448F601F4B6E}" type="slidenum">
              <a:rPr lang="en-US" sz="1300">
                <a:latin typeface="Times New Roman" charset="0"/>
              </a:rPr>
              <a:pPr eaLnBrk="1" hangingPunct="1"/>
              <a:t>77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AA93F-B4C1-A541-B6C4-F13255FD33FF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191276-ED58-864E-8EA9-730618192BA3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9D8066D6-C48D-3D4E-B2EF-8D092A66ECEA}" type="slidenum">
              <a:rPr lang="en-US" sz="1300" b="0">
                <a:latin typeface="Times New Roman" charset="0"/>
              </a:rPr>
              <a:pPr eaLnBrk="1" hangingPunct="1"/>
              <a:t>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64AC29C-90E5-5A4A-A72A-90D593ADE486}" type="slidenum">
              <a:rPr lang="en-US" sz="1300" b="0">
                <a:latin typeface="Times New Roman" charset="0"/>
              </a:rPr>
              <a:pPr eaLnBrk="1" hangingPunct="1"/>
              <a:t>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64AC29C-90E5-5A4A-A72A-90D593ADE486}" type="slidenum">
              <a:rPr lang="en-US" sz="1300" b="0">
                <a:latin typeface="Times New Roman" charset="0"/>
              </a:rPr>
              <a:pPr eaLnBrk="1" hangingPunct="1"/>
              <a:t>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5CB798-5693-CC45-89F2-CF03A42FEED7}" type="slidenum">
              <a:rPr lang="en-US" sz="1400">
                <a:latin typeface="Times New Roman" charset="0"/>
              </a:rPr>
              <a:pPr eaLnBrk="1" hangingPunct="1"/>
              <a:t>10</a:t>
            </a:fld>
            <a:endParaRPr lang="en-US" sz="1400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EEC0-971F-7D4B-8ECF-786186B40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78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47B9-792A-0B4D-A531-166CD9238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114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89F1F-3C8A-834B-95D1-3CA641B0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9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F9796-E2B8-D84B-89D7-97E872352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2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0557-96F1-4E44-84ED-D91F4E3DA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816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B15D-EFD3-1A42-82EC-60FE9D61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148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4E69-DDFC-6549-8969-625FA0B0D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C1B9C-7DB8-4F4E-9029-6B4BFE544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251DE-1A9E-AB4A-8266-F7192E789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C2B41-3202-174F-94C1-71EDCF805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9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90CF-9E30-2B45-886A-C512B3FB6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B7477-52DA-F04E-AD07-917798D90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624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07B7E-DF40-FD4E-97CA-8A404F6CD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83FAB-0F95-8D48-B92E-9F0F61B5A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79C57-E4B6-664F-9A8A-AD3C5C17B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6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C8D57-FAEE-884F-B8DB-C1CA29522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0615-A3C9-D441-A7B1-752940B46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32974-E7CA-DF4B-9BE5-BF3D8C7AC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8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3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6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9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3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6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6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795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902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33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66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9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32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165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998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83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66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200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17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B938-B388-C64C-8549-A7860FC4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477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1744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696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787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131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413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906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8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8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32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4B67-1105-7749-8548-41D9BD253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758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AFE-BB6D-6642-BD65-300D1B3D1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203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1839F-04F4-6E46-B0F3-FE0459123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29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457E-51C5-DC46-8CE0-B052A5651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146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01E43-7D8D-6642-BDAE-3260CA1D1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507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2419-2ED7-E342-BDB0-3486A954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6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6E9E3AD-A881-AA42-B387-74E6A9ED9E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06563"/>
            <a:ext cx="8642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1150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fld id="{2A8DDCB2-CD85-1F48-966F-E55CF8C45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83263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2638" indent="-30003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89100" indent="-2397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4pPr>
      <a:lvl5pPr marL="2173288" indent="-23971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57947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210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473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7736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  <a:prstGeom prst="rect">
            <a:avLst/>
          </a:prstGeom>
        </p:spPr>
        <p:txBody>
          <a:bodyPr vert="horz" lIns="96661" tIns="48331" rIns="96661" bIns="4833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706880"/>
            <a:ext cx="8641080" cy="4827694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780107"/>
            <a:ext cx="22402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3306" fontAlgn="auto">
              <a:spcBef>
                <a:spcPts val="0"/>
              </a:spcBef>
              <a:spcAft>
                <a:spcPts val="0"/>
              </a:spcAft>
            </a:pPr>
            <a:fld id="{7C4F7DA7-4B5F-704A-8F2B-BF85352E55C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83306" fontAlgn="auto">
                <a:spcBef>
                  <a:spcPts val="0"/>
                </a:spcBef>
                <a:spcAft>
                  <a:spcPts val="0"/>
                </a:spcAft>
              </a:pPr>
              <a:t>1/9/13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780107"/>
            <a:ext cx="30403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330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780107"/>
            <a:ext cx="2240280" cy="389467"/>
          </a:xfrm>
          <a:prstGeom prst="rect">
            <a:avLst/>
          </a:prstGeom>
        </p:spPr>
        <p:txBody>
          <a:bodyPr vert="horz" lIns="96661" tIns="48331" rIns="96661" bIns="4833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3306" fontAlgn="auto">
              <a:spcBef>
                <a:spcPts val="0"/>
              </a:spcBef>
              <a:spcAft>
                <a:spcPts val="0"/>
              </a:spcAft>
            </a:pPr>
            <a:fld id="{BE61D26F-3557-074F-84C8-66C3BAD27EB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8330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6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483306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2480" indent="-362480" algn="l" defTabSz="48330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372" indent="-302066" algn="l" defTabSz="483306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265" indent="-241653" algn="l" defTabSz="48330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571" indent="-241653" algn="l" defTabSz="48330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878" indent="-241653" algn="l" defTabSz="483306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58184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490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4796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08102" indent="-241653" algn="l" defTabSz="48330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4833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19.png"/><Relationship Id="rId1" Type="http://schemas.microsoft.com/office/2007/relationships/media" Target="file://localhost/Users/arisaka/Documents/BIO/My%20Movies/Goldbead1_10k.mp4" TargetMode="External"/><Relationship Id="rId2" Type="http://schemas.openxmlformats.org/officeDocument/2006/relationships/video" Target="file://localhost/Users/arisaka/Documents/BIO/My%20Movies/Goldbead1_10k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37.png"/><Relationship Id="rId1" Type="http://schemas.microsoft.com/office/2007/relationships/media" Target="file://localhost/Users/arisaka/Documents/BIO/My%20Movies/5%20hair%20cells.mp4" TargetMode="External"/><Relationship Id="rId2" Type="http://schemas.openxmlformats.org/officeDocument/2006/relationships/video" Target="file://localhost/Users/arisaka/Documents/BIO/My%20Movies/5%20hair%20cells.mp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file://localhost/Users/arisaka/Music/iTunes/iTunes%20Music/Movies/STEM_single_plane_raw%204/STEM_single_plane_raw%204.m4v" TargetMode="External"/><Relationship Id="rId2" Type="http://schemas.openxmlformats.org/officeDocument/2006/relationships/video" Target="file://localhost/Users/arisaka/Music/iTunes/iTunes%20Music/Movies/STEM_single_plane_raw%204/STEM_single_plane_raw%204.m4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1" Type="http://schemas.microsoft.com/office/2007/relationships/media" Target="file://localhost/Users/arisaka/Music/iTunes/iTunes%20Music/Movies/STEM_single_plane_contours/STEM_single_plane_contours.m4v" TargetMode="External"/><Relationship Id="rId2" Type="http://schemas.openxmlformats.org/officeDocument/2006/relationships/video" Target="file://localhost/Users/arisaka/Music/iTunes/iTunes%20Music/Movies/STEM_single_plane_contours/STEM_single_plane_contours.m4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3.hu/events/97/corliss/index.html" TargetMode="External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home.physics.ucla.edu/~arisaka/home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581400"/>
            <a:ext cx="6705600" cy="7175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" y="723900"/>
            <a:ext cx="9372599" cy="17367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Exploring the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Origin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of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Life and Consciousness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by high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-speed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Optical Microscopes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MS Gothic" charset="0"/>
              <a:cs typeface="MS Gothic" charset="0"/>
            </a:endParaRPr>
          </a:p>
        </p:txBody>
      </p:sp>
      <p:sp>
        <p:nvSpPr>
          <p:cNvPr id="30724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5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6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1676400" y="5226050"/>
            <a:ext cx="6651625" cy="1250950"/>
          </a:xfrm>
          <a:prstGeom prst="rect">
            <a:avLst/>
          </a:prstGeom>
          <a:noFill/>
          <a:ln w="12700">
            <a:noFill/>
            <a:miter lim="800000"/>
            <a:headEnd type="none" w="med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336" tIns="47668" rIns="95336" bIns="47668">
            <a:spAutoFit/>
          </a:bodyPr>
          <a:lstStyle/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EEC0-971F-7D4B-8ECF-786186B400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RNA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Word</a:t>
            </a:r>
            <a:r>
              <a:rPr lang="ja-JP" altLang="en-US" sz="3600">
                <a:latin typeface="Tahoma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(4B 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 3.5B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3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1"/>
          <a:stretch>
            <a:fillRect/>
          </a:stretch>
        </p:blipFill>
        <p:spPr bwMode="auto">
          <a:xfrm>
            <a:off x="0" y="762000"/>
            <a:ext cx="8001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06_Figure08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b="8736"/>
          <a:stretch>
            <a:fillRect/>
          </a:stretch>
        </p:blipFill>
        <p:spPr bwMode="auto">
          <a:xfrm>
            <a:off x="3962400" y="3810000"/>
            <a:ext cx="56388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5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73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5D995-8CC6-324D-B65F-844EDCFEEBDD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79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Eukaryote </a:t>
            </a:r>
            <a:r>
              <a:rPr lang="en-US" altLang="ja-JP" sz="3600">
                <a:latin typeface="Tahoma" charset="0"/>
                <a:ea typeface="ＭＳ Ｐゴシック" charset="0"/>
                <a:cs typeface="ＭＳ Ｐゴシック" charset="0"/>
              </a:rPr>
              <a:t>(〜2B years ago)</a:t>
            </a:r>
            <a:endParaRPr lang="en-US" sz="36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93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CEC364-4FBB-F446-81E1-63DE46C39FEA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398" name="Picture 2" descr="http://www.cbu.edu/~seisen/EukaryoticCellStructure_files/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05000"/>
            <a:ext cx="4810125" cy="4114800"/>
          </a:xfrm>
          <a:noFill/>
        </p:spPr>
      </p:pic>
      <p:cxnSp>
        <p:nvCxnSpPr>
          <p:cNvPr id="59399" name="Straight Arrow Connector 12"/>
          <p:cNvCxnSpPr>
            <a:cxnSpLocks noChangeShapeType="1"/>
          </p:cNvCxnSpPr>
          <p:nvPr/>
        </p:nvCxnSpPr>
        <p:spPr bwMode="auto">
          <a:xfrm>
            <a:off x="838200" y="6705600"/>
            <a:ext cx="3352800" cy="1588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79613" y="6553200"/>
            <a:ext cx="106045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10 – 50 µ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endParaRPr lang="en-US" sz="16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9401" name="Picture 2" descr="http://www.rikenresearch.riken.jp/frontline/546/images/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6713"/>
            <a:ext cx="48006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Rectangle 12"/>
          <p:cNvSpPr>
            <a:spLocks noChangeArrowheads="1"/>
          </p:cNvSpPr>
          <p:nvPr/>
        </p:nvSpPr>
        <p:spPr bwMode="auto">
          <a:xfrm rot="-1854623">
            <a:off x="4668838" y="1905000"/>
            <a:ext cx="2392362" cy="1998663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Rectangle 13"/>
          <p:cNvSpPr>
            <a:spLocks noChangeArrowheads="1"/>
          </p:cNvSpPr>
          <p:nvPr/>
        </p:nvSpPr>
        <p:spPr bwMode="auto">
          <a:xfrm rot="-1854623">
            <a:off x="5384800" y="2030413"/>
            <a:ext cx="1568450" cy="2128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Rectangle 14"/>
          <p:cNvSpPr>
            <a:spLocks noChangeArrowheads="1"/>
          </p:cNvSpPr>
          <p:nvPr/>
        </p:nvSpPr>
        <p:spPr bwMode="auto">
          <a:xfrm rot="-1854623">
            <a:off x="6110288" y="2746375"/>
            <a:ext cx="522287" cy="138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791200" y="5157788"/>
            <a:ext cx="1450975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Up to ~2 </a:t>
            </a:r>
            <a:r>
              <a:rPr lang="en-US" sz="1600" b="1" dirty="0" err="1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long</a:t>
            </a:r>
          </a:p>
        </p:txBody>
      </p:sp>
      <p:sp>
        <p:nvSpPr>
          <p:cNvPr id="59406" name="Rectangle 11"/>
          <p:cNvSpPr>
            <a:spLocks noChangeArrowheads="1"/>
          </p:cNvSpPr>
          <p:nvPr/>
        </p:nvSpPr>
        <p:spPr bwMode="auto">
          <a:xfrm>
            <a:off x="8153400" y="3862388"/>
            <a:ext cx="1087438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Arial Narrow" charset="0"/>
              </a:rPr>
              <a:t>2 nm</a:t>
            </a:r>
            <a:r>
              <a:rPr lang="ja-JP" altLang="en-US" sz="1600" b="1">
                <a:solidFill>
                  <a:srgbClr val="0070C0"/>
                </a:solidFill>
                <a:latin typeface="Arial Narrow" charset="0"/>
              </a:rPr>
              <a:t>　</a:t>
            </a:r>
            <a:r>
              <a:rPr lang="en-US" altLang="ja-JP" sz="1600" b="1">
                <a:solidFill>
                  <a:srgbClr val="0070C0"/>
                </a:solidFill>
                <a:latin typeface="Arial Narrow" charset="0"/>
              </a:rPr>
              <a:t>wide</a:t>
            </a:r>
            <a:endParaRPr lang="en-US" sz="1600" b="1">
              <a:solidFill>
                <a:srgbClr val="0070C0"/>
              </a:solidFill>
              <a:latin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025" y="1366838"/>
            <a:ext cx="2806700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Cell made by proteins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775" y="1290638"/>
            <a:ext cx="2516188" cy="46196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Gene made by DNA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997200" y="609600"/>
            <a:ext cx="382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600" b="1" i="1">
                <a:solidFill>
                  <a:srgbClr val="FF6DFF"/>
                </a:solidFill>
                <a:latin typeface="Arial Narrow" charset="0"/>
              </a:rPr>
              <a:t>Symmetry breaking</a:t>
            </a:r>
            <a:endParaRPr lang="ja-JP" altLang="en-US" sz="3600" b="1" i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20" name="Left-Right Arrow 19"/>
          <p:cNvSpPr>
            <a:spLocks noChangeArrowheads="1"/>
          </p:cNvSpPr>
          <p:nvPr/>
        </p:nvSpPr>
        <p:spPr bwMode="auto">
          <a:xfrm>
            <a:off x="4343400" y="1371600"/>
            <a:ext cx="1143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rgbClr val="FF6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4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1810" r="12563" b="12598"/>
          <a:stretch>
            <a:fillRect/>
          </a:stretch>
        </p:blipFill>
        <p:spPr bwMode="auto">
          <a:xfrm>
            <a:off x="5943600" y="4038600"/>
            <a:ext cx="25908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733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 and Breathing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Katsushi Arisaka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36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4701A6B4-0BA9-A040-BF3D-5173A32E949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3672" name="Rectangle 6"/>
          <p:cNvSpPr>
            <a:spLocks noChangeArrowheads="1"/>
          </p:cNvSpPr>
          <p:nvPr/>
        </p:nvSpPr>
        <p:spPr bwMode="auto">
          <a:xfrm>
            <a:off x="34925" y="3330575"/>
            <a:ext cx="9467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dirty="0">
                <a:latin typeface="+mn-lt"/>
              </a:rPr>
              <a:t>6CO</a:t>
            </a:r>
            <a:r>
              <a:rPr lang="en-US" sz="4400" baseline="-25000" dirty="0">
                <a:latin typeface="+mn-lt"/>
              </a:rPr>
              <a:t>2</a:t>
            </a:r>
            <a:r>
              <a:rPr lang="en-US" sz="4400" dirty="0">
                <a:latin typeface="+mn-lt"/>
              </a:rPr>
              <a:t> + 12H</a:t>
            </a:r>
            <a:r>
              <a:rPr lang="en-US" sz="4400" baseline="-25000" dirty="0">
                <a:latin typeface="+mn-lt"/>
              </a:rPr>
              <a:t>2</a:t>
            </a:r>
            <a:r>
              <a:rPr lang="en-US" sz="4400" dirty="0">
                <a:latin typeface="+mn-lt"/>
              </a:rPr>
              <a:t>O </a:t>
            </a:r>
            <a:r>
              <a:rPr lang="ja-JP" altLang="en-US" sz="4400" dirty="0">
                <a:latin typeface="+mn-lt"/>
              </a:rPr>
              <a:t>　</a:t>
            </a:r>
            <a:r>
              <a:rPr lang="en-US" altLang="ja-JP" sz="4400" dirty="0">
                <a:latin typeface="+mn-lt"/>
              </a:rPr>
              <a:t>→ </a:t>
            </a:r>
            <a:r>
              <a:rPr lang="ja-JP" altLang="en-US" sz="4400" dirty="0">
                <a:latin typeface="+mn-lt"/>
              </a:rPr>
              <a:t>　</a:t>
            </a:r>
            <a:r>
              <a:rPr lang="en-US" altLang="ja-JP" sz="4400" dirty="0">
                <a:latin typeface="+mn-lt"/>
              </a:rPr>
              <a:t>C</a:t>
            </a:r>
            <a:r>
              <a:rPr lang="en-US" altLang="ja-JP" sz="4400" baseline="-25000" dirty="0">
                <a:latin typeface="+mn-lt"/>
              </a:rPr>
              <a:t>6</a:t>
            </a:r>
            <a:r>
              <a:rPr lang="en-US" altLang="ja-JP" sz="4400" dirty="0">
                <a:latin typeface="+mn-lt"/>
              </a:rPr>
              <a:t>H</a:t>
            </a:r>
            <a:r>
              <a:rPr lang="en-US" altLang="ja-JP" sz="4400" baseline="-25000" dirty="0">
                <a:latin typeface="+mn-lt"/>
              </a:rPr>
              <a:t>12</a:t>
            </a:r>
            <a:r>
              <a:rPr lang="en-US" altLang="ja-JP" sz="4400" dirty="0">
                <a:latin typeface="+mn-lt"/>
              </a:rPr>
              <a:t>O</a:t>
            </a:r>
            <a:r>
              <a:rPr lang="en-US" altLang="ja-JP" sz="4400" baseline="-25000" dirty="0">
                <a:latin typeface="+mn-lt"/>
              </a:rPr>
              <a:t>6</a:t>
            </a:r>
            <a:r>
              <a:rPr lang="en-US" altLang="ja-JP" sz="4400" dirty="0">
                <a:latin typeface="+mn-lt"/>
              </a:rPr>
              <a:t> + 6H</a:t>
            </a:r>
            <a:r>
              <a:rPr lang="en-US" altLang="ja-JP" sz="4400" baseline="-25000" dirty="0">
                <a:latin typeface="+mn-lt"/>
              </a:rPr>
              <a:t>2</a:t>
            </a:r>
            <a:r>
              <a:rPr lang="en-US" altLang="ja-JP" sz="4400" dirty="0">
                <a:latin typeface="+mn-lt"/>
              </a:rPr>
              <a:t>O + 6O</a:t>
            </a:r>
            <a:r>
              <a:rPr lang="en-US" altLang="ja-JP" sz="4400" baseline="-25000" dirty="0">
                <a:latin typeface="+mn-lt"/>
              </a:rPr>
              <a:t>2</a:t>
            </a:r>
            <a:endParaRPr lang="en-US" sz="4400" dirty="0">
              <a:latin typeface="+mn-lt"/>
            </a:endParaRPr>
          </a:p>
        </p:txBody>
      </p:sp>
      <p:sp>
        <p:nvSpPr>
          <p:cNvPr id="113673" name="TextBox 12"/>
          <p:cNvSpPr txBox="1">
            <a:spLocks noChangeArrowheads="1"/>
          </p:cNvSpPr>
          <p:nvPr/>
        </p:nvSpPr>
        <p:spPr bwMode="auto">
          <a:xfrm>
            <a:off x="153988" y="1762125"/>
            <a:ext cx="3429000" cy="107721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rgbClr val="008000"/>
                </a:solidFill>
              </a:rPr>
              <a:t>Plants</a:t>
            </a:r>
            <a:endParaRPr lang="en-US" altLang="ja-JP" sz="3200" dirty="0">
              <a:solidFill>
                <a:srgbClr val="008000"/>
              </a:solidFill>
            </a:endParaRPr>
          </a:p>
          <a:p>
            <a:pPr eaLnBrk="1" hangingPunct="1"/>
            <a:r>
              <a:rPr lang="en-US" sz="3200" dirty="0">
                <a:solidFill>
                  <a:srgbClr val="FF6DFF"/>
                </a:solidFill>
              </a:rPr>
              <a:t>Chloroplast</a:t>
            </a:r>
          </a:p>
        </p:txBody>
      </p:sp>
      <p:sp>
        <p:nvSpPr>
          <p:cNvPr id="113674" name="TextBox 18"/>
          <p:cNvSpPr txBox="1">
            <a:spLocks noChangeArrowheads="1"/>
          </p:cNvSpPr>
          <p:nvPr/>
        </p:nvSpPr>
        <p:spPr bwMode="auto">
          <a:xfrm>
            <a:off x="5715000" y="1752600"/>
            <a:ext cx="3276600" cy="107721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dirty="0" smtClean="0">
                <a:solidFill>
                  <a:srgbClr val="008000"/>
                </a:solidFill>
              </a:rPr>
              <a:t>Animals</a:t>
            </a:r>
            <a:endParaRPr lang="en-US" altLang="ja-JP" sz="3200" dirty="0">
              <a:solidFill>
                <a:srgbClr val="008000"/>
              </a:solidFill>
            </a:endParaRPr>
          </a:p>
          <a:p>
            <a:pPr eaLnBrk="1" hangingPunct="1"/>
            <a:r>
              <a:rPr lang="en-US" sz="3200" dirty="0" smtClean="0">
                <a:solidFill>
                  <a:srgbClr val="FF6DFF"/>
                </a:solidFill>
              </a:rPr>
              <a:t>Mitochondria</a:t>
            </a:r>
            <a:endParaRPr lang="en-US" sz="3200" dirty="0">
              <a:solidFill>
                <a:srgbClr val="FF6DFF"/>
              </a:solidFill>
            </a:endParaRPr>
          </a:p>
        </p:txBody>
      </p:sp>
      <p:sp>
        <p:nvSpPr>
          <p:cNvPr id="15" name="Left-Right Arrow 14"/>
          <p:cNvSpPr>
            <a:spLocks noChangeArrowheads="1"/>
          </p:cNvSpPr>
          <p:nvPr/>
        </p:nvSpPr>
        <p:spPr bwMode="auto">
          <a:xfrm>
            <a:off x="3810000" y="2133600"/>
            <a:ext cx="1524000" cy="381000"/>
          </a:xfrm>
          <a:prstGeom prst="leftRightArrow">
            <a:avLst>
              <a:gd name="adj1" fmla="val 41074"/>
              <a:gd name="adj2" fmla="val 45542"/>
            </a:avLst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32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76" name="Rectangle 16"/>
          <p:cNvSpPr>
            <a:spLocks noChangeArrowheads="1"/>
          </p:cNvSpPr>
          <p:nvPr/>
        </p:nvSpPr>
        <p:spPr bwMode="auto">
          <a:xfrm rot="10800000">
            <a:off x="3557588" y="3657600"/>
            <a:ext cx="749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→</a:t>
            </a:r>
            <a:endParaRPr lang="en-US" sz="200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728252" y="2981980"/>
            <a:ext cx="23771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6600"/>
                </a:solidFill>
                <a:latin typeface="+mn-lt"/>
              </a:rPr>
              <a:t>Photosynthesis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581400" y="4114800"/>
            <a:ext cx="1558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latin typeface="+mn-lt"/>
              </a:rPr>
              <a:t>Breathing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19426" y="863024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457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Tree diagrams of evolution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03C713D-9B16-FC44-AC0F-AC096654081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4693" name="Picture 2" descr="http://www.terrapsych.com/evolutio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23900"/>
            <a:ext cx="5867400" cy="6270625"/>
          </a:xfrm>
          <a:noFill/>
        </p:spPr>
      </p:pic>
      <p:grpSp>
        <p:nvGrpSpPr>
          <p:cNvPr id="114694" name="Group 10"/>
          <p:cNvGrpSpPr>
            <a:grpSpLocks/>
          </p:cNvGrpSpPr>
          <p:nvPr/>
        </p:nvGrpSpPr>
        <p:grpSpPr bwMode="auto">
          <a:xfrm>
            <a:off x="4495800" y="762000"/>
            <a:ext cx="2362200" cy="712788"/>
            <a:chOff x="4800600" y="789216"/>
            <a:chExt cx="2362200" cy="653144"/>
          </a:xfrm>
        </p:grpSpPr>
        <p:sp>
          <p:nvSpPr>
            <p:cNvPr id="114700" name="Rectangle 7"/>
            <p:cNvSpPr>
              <a:spLocks noChangeArrowheads="1"/>
            </p:cNvSpPr>
            <p:nvPr/>
          </p:nvSpPr>
          <p:spPr bwMode="auto">
            <a:xfrm>
              <a:off x="4800600" y="789216"/>
              <a:ext cx="2362200" cy="653144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0521" y="838675"/>
              <a:ext cx="1182460" cy="479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 smtClean="0">
                  <a:solidFill>
                    <a:srgbClr val="FF0000"/>
                  </a:solidFill>
                </a:rPr>
                <a:t>Human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4695" name="Group 16"/>
          <p:cNvGrpSpPr>
            <a:grpSpLocks/>
          </p:cNvGrpSpPr>
          <p:nvPr/>
        </p:nvGrpSpPr>
        <p:grpSpPr bwMode="auto">
          <a:xfrm>
            <a:off x="6015306" y="990600"/>
            <a:ext cx="2898294" cy="5996048"/>
            <a:chOff x="6014946" y="993507"/>
            <a:chExt cx="2899576" cy="5992521"/>
          </a:xfrm>
        </p:grpSpPr>
        <p:sp>
          <p:nvSpPr>
            <p:cNvPr id="114697" name="TextBox 13"/>
            <p:cNvSpPr txBox="1">
              <a:spLocks noChangeArrowheads="1"/>
            </p:cNvSpPr>
            <p:nvPr/>
          </p:nvSpPr>
          <p:spPr bwMode="auto">
            <a:xfrm>
              <a:off x="6081269" y="5475557"/>
              <a:ext cx="2833253" cy="39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FF00FF"/>
                  </a:solidFill>
                </a:rPr>
                <a:t>~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2B years ago</a:t>
              </a:r>
              <a:r>
                <a:rPr lang="ja-JP" altLang="en-US" sz="2000" dirty="0" smtClean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Eukaryote)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14698" name="TextBox 14"/>
            <p:cNvSpPr txBox="1">
              <a:spLocks noChangeArrowheads="1"/>
            </p:cNvSpPr>
            <p:nvPr/>
          </p:nvSpPr>
          <p:spPr bwMode="auto">
            <a:xfrm>
              <a:off x="6014946" y="6586153"/>
              <a:ext cx="2762966" cy="39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FF00FF"/>
                  </a:solidFill>
                </a:rPr>
                <a:t>~3.8B year ago</a:t>
              </a:r>
              <a:r>
                <a:rPr lang="ja-JP" altLang="en-US" sz="2000" dirty="0" smtClean="0">
                  <a:solidFill>
                    <a:srgbClr val="FF00FF"/>
                  </a:solidFill>
                </a:rPr>
                <a:t>（</a:t>
              </a:r>
              <a:r>
                <a:rPr lang="en-US" altLang="ja-JP" sz="2000" dirty="0" smtClean="0">
                  <a:solidFill>
                    <a:srgbClr val="FF00FF"/>
                  </a:solidFill>
                </a:rPr>
                <a:t>First Life)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991418" y="993507"/>
              <a:ext cx="1775632" cy="399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 Narr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solidFill>
                    <a:srgbClr val="FF00FF"/>
                  </a:solidFill>
                </a:rPr>
                <a:t>〜2M years ago</a:t>
              </a:r>
              <a:endParaRPr lang="en-US" sz="2000" dirty="0">
                <a:solidFill>
                  <a:srgbClr val="FF00FF"/>
                </a:solidFill>
              </a:endParaRPr>
            </a:p>
          </p:txBody>
        </p:sp>
      </p:grpSp>
      <p:sp>
        <p:nvSpPr>
          <p:cNvPr id="21512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What is Life?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Emergent Property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Strong-interacting, complex system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4 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of different proteins in one cell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~10</a:t>
            </a:r>
            <a:r>
              <a:rPr lang="en-US" altLang="ja-JP" sz="3500" baseline="30000">
                <a:latin typeface="Arial Narrow" charset="0"/>
                <a:ea typeface="ＭＳ Ｐゴシック" charset="0"/>
              </a:rPr>
              <a:t>14</a:t>
            </a:r>
            <a:r>
              <a:rPr lang="en-US" altLang="ja-JP" sz="3500">
                <a:latin typeface="Arial Narrow" charset="0"/>
                <a:ea typeface="ＭＳ Ｐゴシック" charset="0"/>
              </a:rPr>
              <a:t> cells in one life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Continuous, countless “</a:t>
            </a:r>
            <a:r>
              <a:rPr lang="en-US" altLang="ja-JP" sz="39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symmetry breaking</a:t>
            </a:r>
            <a:r>
              <a:rPr lang="en-US" altLang="ja-JP" sz="3900">
                <a:latin typeface="Arial Narrow" charset="0"/>
                <a:ea typeface="ＭＳ Ｐゴシック" charset="0"/>
                <a:cs typeface="ＭＳ Ｐゴシック" charset="0"/>
              </a:rPr>
              <a:t>” towards coherent states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Origin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Evolution of life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Growth from a single cell to a multi-cell body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altLang="ja-JP" sz="3500">
                <a:latin typeface="Arial Narrow" charset="0"/>
                <a:ea typeface="ＭＳ Ｐゴシック" charset="0"/>
              </a:rPr>
              <a:t>Learning and memory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altLang="ja-JP" sz="39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39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984055-0A28-B54C-BFB1-3E903DEE7914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8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  <a:t>High-speed </a:t>
            </a:r>
            <a:b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800" dirty="0" smtClean="0">
                <a:latin typeface="Tahoma" charset="0"/>
                <a:ea typeface="ＭＳ Ｐゴシック" charset="0"/>
                <a:cs typeface="ＭＳ Ｐゴシック" charset="0"/>
              </a:rPr>
              <a:t>Bio-imaging</a:t>
            </a:r>
            <a:endParaRPr lang="en-US" sz="4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8D5-BCBC-1341-AF42-26927A920174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141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C1766-FFB4-0B4A-8825-0164E418D69E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latin typeface="Tahoma" charset="0"/>
                <a:ea typeface="MS PGothic" charset="0"/>
                <a:cs typeface="MS PGothic" charset="0"/>
              </a:rPr>
              <a:t>How to observe the Life and Consciousness 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We must look for “</a:t>
            </a:r>
            <a:r>
              <a:rPr lang="en-US" altLang="ja-JP" dirty="0">
                <a:solidFill>
                  <a:srgbClr val="6600FF"/>
                </a:solidFill>
                <a:latin typeface="Arial Narrow" charset="0"/>
                <a:ea typeface="MS PGothic" charset="0"/>
                <a:cs typeface="MS PGothic" charset="0"/>
              </a:rPr>
              <a:t>Live Life</a:t>
            </a: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</a:t>
            </a:r>
          </a:p>
          <a:p>
            <a:pPr lvl="2" eaLnBrk="1" hangingPunct="1">
              <a:lnSpc>
                <a:spcPct val="80000"/>
              </a:lnSpc>
            </a:pPr>
            <a:endParaRPr lang="en-US" altLang="ja-JP" dirty="0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Exactly the same way as we look for the “Origin of Universe”</a:t>
            </a:r>
            <a:endParaRPr lang="ja-JP" altLang="en-US" dirty="0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	    </a:t>
            </a:r>
            <a:r>
              <a:rPr lang="en-US" altLang="ja-JP" sz="4700" dirty="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Telescope</a:t>
            </a:r>
            <a:r>
              <a:rPr lang="ja-JP" altLang="en-US" sz="4700" dirty="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　</a:t>
            </a:r>
            <a:r>
              <a:rPr lang="en-US" altLang="ja-JP" sz="4700" dirty="0" smtClean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vs</a:t>
            </a:r>
            <a:r>
              <a:rPr lang="en-US" altLang="ja-JP" sz="4700" dirty="0" smtClean="0">
                <a:solidFill>
                  <a:srgbClr val="000000"/>
                </a:solidFill>
                <a:latin typeface="Arial Narrow" charset="0"/>
                <a:ea typeface="MS PGothic" charset="0"/>
                <a:cs typeface="MS PGothic" charset="0"/>
              </a:rPr>
              <a:t>.</a:t>
            </a:r>
            <a:r>
              <a:rPr lang="ja-JP" altLang="en-US" sz="4700" dirty="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　</a:t>
            </a:r>
            <a:r>
              <a:rPr lang="en-US" altLang="ja-JP" sz="4700" dirty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 dirty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	</a:t>
            </a:r>
            <a:endParaRPr lang="en-US" altLang="ja-JP" dirty="0"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Take advantages of the state of art “</a:t>
            </a:r>
            <a:r>
              <a:rPr lang="en-US" altLang="ja-JP" dirty="0">
                <a:solidFill>
                  <a:srgbClr val="FF9900"/>
                </a:solidFill>
                <a:latin typeface="Arial Narrow" charset="0"/>
                <a:ea typeface="MS PGothic" charset="0"/>
                <a:cs typeface="MS PGothic" charset="0"/>
              </a:rPr>
              <a:t>Photon Detectors</a:t>
            </a:r>
            <a:r>
              <a:rPr lang="en-US" altLang="ja-JP" dirty="0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700" dirty="0">
              <a:solidFill>
                <a:srgbClr val="FF0000"/>
              </a:solidFill>
              <a:latin typeface="Arial Narrow" charset="0"/>
              <a:ea typeface="MS PGothic" charset="0"/>
              <a:cs typeface="MS PGothic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 dirty="0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39B8E9-E4C4-F74F-8592-3389C0A02AA3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64" tIns="48282" rIns="96564" bIns="48282">
            <a:spAutoFit/>
          </a:bodyPr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63494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63509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3490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55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3510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63513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4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5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6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7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20886681">
              <a:off x="1651" y="1817"/>
              <a:ext cx="1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defTabSz="966702">
                <a:defRPr/>
              </a:pP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0" y="2362"/>
              <a:ext cx="38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1330325" y="1300163"/>
            <a:ext cx="6350000" cy="4440237"/>
            <a:chOff x="930" y="766"/>
            <a:chExt cx="3810" cy="2622"/>
          </a:xfrm>
        </p:grpSpPr>
        <p:grpSp>
          <p:nvGrpSpPr>
            <p:cNvPr id="63505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622"/>
              <a:chOff x="930" y="436"/>
              <a:chExt cx="1266" cy="2622"/>
            </a:xfrm>
          </p:grpSpPr>
          <p:pic>
            <p:nvPicPr>
              <p:cNvPr id="63507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3508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154" cy="1290"/>
              </a:xfrm>
              <a:prstGeom prst="curvedConnector4">
                <a:avLst>
                  <a:gd name="adj1" fmla="val -89273"/>
                  <a:gd name="adj2" fmla="val 52944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defTabSz="965200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63496" name="Group 19"/>
          <p:cNvGrpSpPr>
            <a:grpSpLocks/>
          </p:cNvGrpSpPr>
          <p:nvPr/>
        </p:nvGrpSpPr>
        <p:grpSpPr bwMode="auto">
          <a:xfrm>
            <a:off x="2438400" y="1435100"/>
            <a:ext cx="6916738" cy="5194300"/>
            <a:chOff x="1563" y="436"/>
            <a:chExt cx="4072" cy="3067"/>
          </a:xfrm>
        </p:grpSpPr>
        <p:pic>
          <p:nvPicPr>
            <p:cNvPr id="63503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504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497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4" tIns="48282" rIns="96564" bIns="48282">
            <a:spAutoFit/>
          </a:bodyPr>
          <a:lstStyle/>
          <a:p>
            <a:pPr defTabSz="965200"/>
            <a:r>
              <a:rPr lang="en-US" altLang="ja-JP" sz="4000" b="1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Single Molecule Imaging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4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6600"/>
                </a:solidFill>
                <a:latin typeface="Arial Narrow" charset="0"/>
                <a:ea typeface="MS PGothic" charset="0"/>
                <a:cs typeface="MS PGothic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096000" y="1519238"/>
            <a:ext cx="2514600" cy="47148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Nano Technology</a:t>
            </a:r>
          </a:p>
        </p:txBody>
      </p:sp>
      <p:sp>
        <p:nvSpPr>
          <p:cNvPr id="63500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501" name="TextBox 28"/>
          <p:cNvSpPr txBox="1">
            <a:spLocks noChangeArrowheads="1"/>
          </p:cNvSpPr>
          <p:nvPr/>
        </p:nvSpPr>
        <p:spPr bwMode="auto">
          <a:xfrm>
            <a:off x="5521167" y="895350"/>
            <a:ext cx="3435667" cy="461657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7620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i="1">
                <a:solidFill>
                  <a:srgbClr val="008000"/>
                </a:solidFill>
                <a:latin typeface="Arial Narrow" charset="0"/>
                <a:ea typeface="MS PGothic" charset="0"/>
                <a:cs typeface="MS PGothic" charset="0"/>
              </a:rPr>
              <a:t>January 2006</a:t>
            </a:r>
          </a:p>
        </p:txBody>
      </p:sp>
    </p:spTree>
    <p:extLst>
      <p:ext uri="{BB962C8B-B14F-4D97-AF65-F5344CB8AC3E}">
        <p14:creationId xmlns:p14="http://schemas.microsoft.com/office/powerpoint/2010/main" val="3934006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speed up microscopes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All the existing microscopes are limited by the</a:t>
            </a:r>
            <a:r>
              <a:rPr lang="en-US" sz="3600" dirty="0" smtClean="0"/>
              <a:t> narrow bandwidth </a:t>
            </a:r>
            <a:r>
              <a:rPr lang="en-US" sz="3600" dirty="0"/>
              <a:t>of readout.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Just </a:t>
            </a:r>
            <a:r>
              <a:rPr lang="en-US" sz="3200" dirty="0">
                <a:solidFill>
                  <a:srgbClr val="000000"/>
                </a:solidFill>
              </a:rPr>
              <a:t>one channel of FADC </a:t>
            </a:r>
            <a:r>
              <a:rPr lang="en-US" sz="3200" dirty="0"/>
              <a:t>(Flash Analog to Digital Converter)</a:t>
            </a:r>
            <a:r>
              <a:rPr lang="en-US" sz="3200" dirty="0" smtClean="0"/>
              <a:t> running at 10 – 50 </a:t>
            </a:r>
            <a:r>
              <a:rPr lang="en-US" sz="3200" dirty="0"/>
              <a:t>MHz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So-called Video</a:t>
            </a:r>
            <a:r>
              <a:rPr lang="en-US" sz="3200" dirty="0" smtClean="0"/>
              <a:t> Rate </a:t>
            </a:r>
            <a:r>
              <a:rPr lang="en-US" sz="3200" dirty="0"/>
              <a:t>(30 frame/sec</a:t>
            </a:r>
            <a:r>
              <a:rPr lang="en-US" sz="32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23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The first step is to adopt </a:t>
            </a:r>
            <a:r>
              <a:rPr lang="en-US" sz="3600" u="sng" dirty="0">
                <a:solidFill>
                  <a:srgbClr val="FF00FF"/>
                </a:solidFill>
              </a:rPr>
              <a:t>multiple channels of FADC </a:t>
            </a:r>
            <a:r>
              <a:rPr lang="en-US" sz="3600" dirty="0"/>
              <a:t>for massive parallel processing.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Like high energy </a:t>
            </a:r>
            <a:r>
              <a:rPr lang="en-US" sz="3200" dirty="0" smtClean="0"/>
              <a:t>experiments (such as LHC)</a:t>
            </a:r>
            <a:br>
              <a:rPr lang="en-US" sz="3200" dirty="0" smtClean="0"/>
            </a:br>
            <a:r>
              <a:rPr lang="en-US" sz="3200" dirty="0" smtClean="0"/>
              <a:t>		</a:t>
            </a:r>
          </a:p>
          <a:p>
            <a:pPr marL="358775" lvl="1" indent="-358775" eaLnBrk="1" hangingPunct="1">
              <a:lnSpc>
                <a:spcPct val="80000"/>
              </a:lnSpc>
              <a:spcBef>
                <a:spcPct val="50000"/>
              </a:spcBef>
              <a:buSzPct val="80000"/>
              <a:buFont typeface="Wingdings" charset="2"/>
              <a:buChar char="Ø"/>
              <a:defRPr/>
            </a:pPr>
            <a:r>
              <a:rPr lang="en-US" sz="3600" dirty="0">
                <a:solidFill>
                  <a:srgbClr val="0000CC"/>
                </a:solidFill>
              </a:rPr>
              <a:t>In addition, we </a:t>
            </a:r>
            <a:r>
              <a:rPr lang="en-US" sz="3600" dirty="0" smtClean="0">
                <a:solidFill>
                  <a:srgbClr val="0000CC"/>
                </a:solidFill>
              </a:rPr>
              <a:t>need </a:t>
            </a:r>
            <a:r>
              <a:rPr lang="en-US" sz="3200" u="sng" dirty="0" smtClean="0">
                <a:solidFill>
                  <a:srgbClr val="FF6600"/>
                </a:solidFill>
              </a:rPr>
              <a:t>Single Photon Sensitivity </a:t>
            </a:r>
            <a:r>
              <a:rPr lang="en-US" sz="3200" dirty="0" smtClean="0">
                <a:solidFill>
                  <a:srgbClr val="0000CC"/>
                </a:solidFill>
              </a:rPr>
              <a:t>with high Quantum Efficiency.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508E4-7CF1-A24B-9C39-DF4EA2491B61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9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99B06-1EC9-A94A-A8AA-673289F0DC0A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91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Part I : Particle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Physics &amp; </a:t>
            </a:r>
            <a:r>
              <a:rPr lang="en-US" sz="2800" u="sng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Cosmology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~50 min.</a:t>
            </a:r>
            <a:endParaRPr lang="en-US" sz="2800" u="sng" dirty="0">
              <a:solidFill>
                <a:schemeClr val="bg1">
                  <a:lumMod val="65000"/>
                </a:schemeClr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Introduction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to Cosmology:	Origin of Universe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CMS at CERN:			Origin of Particles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Detection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of Dark Matter:	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		Origin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Arial Narrow" charset="0"/>
                <a:ea typeface="ＭＳ Ｐゴシック" charset="0"/>
              </a:rPr>
              <a:t>of Structure in Universe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 Narrow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A6A6A6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Lab Tour		</a:t>
            </a:r>
            <a:r>
              <a:rPr lang="en-US" sz="2800" dirty="0" smtClean="0">
                <a:solidFill>
                  <a:srgbClr val="A6A6A6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				~15 min.</a:t>
            </a:r>
            <a:endParaRPr lang="en-US" sz="3200" dirty="0" smtClean="0">
              <a:solidFill>
                <a:srgbClr val="A6A6A6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Part II : Bio-imaging and </a:t>
            </a:r>
            <a:r>
              <a:rPr lang="en-US" sz="2800" u="sng" dirty="0" err="1" smtClean="0">
                <a:latin typeface="Arial Narrow" charset="0"/>
                <a:ea typeface="ＭＳ Ｐゴシック" charset="0"/>
                <a:cs typeface="ＭＳ Ｐゴシック" charset="0"/>
              </a:rPr>
              <a:t>Neuro</a:t>
            </a:r>
            <a:r>
              <a:rPr lang="en-US" sz="2800" u="sng" dirty="0" smtClean="0">
                <a:latin typeface="Arial Narrow" charset="0"/>
                <a:ea typeface="ＭＳ Ｐゴシック" charset="0"/>
                <a:cs typeface="ＭＳ Ｐゴシック" charset="0"/>
              </a:rPr>
              <a:t>-physics</a:t>
            </a:r>
            <a:r>
              <a:rPr lang="en-US" sz="2800" dirty="0">
                <a:latin typeface="Arial Narrow" charset="0"/>
                <a:ea typeface="ＭＳ Ｐゴシック" charset="0"/>
                <a:cs typeface="ＭＳ Ｐゴシック" charset="0"/>
              </a:rPr>
              <a:t>	~50 </a:t>
            </a:r>
            <a:r>
              <a:rPr lang="en-US" sz="2800" dirty="0" smtClean="0">
                <a:latin typeface="Arial Narrow" charset="0"/>
                <a:ea typeface="ＭＳ Ｐゴシック" charset="0"/>
                <a:cs typeface="ＭＳ Ｐゴシック" charset="0"/>
              </a:rPr>
              <a:t>min.</a:t>
            </a:r>
            <a:endParaRPr lang="en-US" sz="2800" u="sng" dirty="0" smtClean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Introduction to High-speed Bio-imaging</a:t>
            </a:r>
            <a:endParaRPr lang="en-US" sz="2400" dirty="0" smtClean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smtClean="0">
                <a:latin typeface="Arial Narrow" charset="0"/>
                <a:ea typeface="ＭＳ Ｐゴシック" charset="0"/>
              </a:rPr>
              <a:t>Single </a:t>
            </a:r>
            <a:r>
              <a:rPr lang="en-US" sz="2400" dirty="0">
                <a:latin typeface="Arial Narrow" charset="0"/>
                <a:ea typeface="ＭＳ Ｐゴシック" charset="0"/>
              </a:rPr>
              <a:t>Molecule:		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	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Life</a:t>
            </a:r>
            <a:endParaRPr lang="en-US" sz="2400" dirty="0">
              <a:solidFill>
                <a:srgbClr val="00664D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sz="2400" dirty="0" err="1" smtClean="0">
                <a:latin typeface="Arial Narrow" charset="0"/>
                <a:ea typeface="ＭＳ Ｐゴシック" charset="0"/>
              </a:rPr>
              <a:t>Neurophysics</a:t>
            </a:r>
            <a:r>
              <a:rPr lang="en-US" sz="2400" dirty="0" smtClean="0">
                <a:latin typeface="Arial Narrow" charset="0"/>
                <a:ea typeface="ＭＳ Ｐゴシック" charset="0"/>
              </a:rPr>
              <a:t>:</a:t>
            </a:r>
            <a:r>
              <a:rPr lang="en-US" sz="2400" dirty="0">
                <a:latin typeface="Arial Narrow" charset="0"/>
                <a:ea typeface="ＭＳ Ｐゴシック" charset="0"/>
              </a:rPr>
              <a:t>			</a:t>
            </a:r>
            <a:r>
              <a:rPr lang="en-US" sz="2400" dirty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Origin of </a:t>
            </a:r>
            <a:r>
              <a:rPr lang="en-US" sz="2400" dirty="0" smtClean="0">
                <a:solidFill>
                  <a:srgbClr val="00664D"/>
                </a:solidFill>
                <a:latin typeface="Arial Narrow" charset="0"/>
                <a:ea typeface="ＭＳ Ｐゴシック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3704339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" y="838200"/>
            <a:ext cx="46482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85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Photron SA-5 CMOS Camera</a:t>
            </a:r>
          </a:p>
        </p:txBody>
      </p:sp>
      <p:sp>
        <p:nvSpPr>
          <p:cNvPr id="143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43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F8D0E9-3743-3E4B-BF26-6EC8F9B4F8A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433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762000"/>
            <a:ext cx="49291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8"/>
            <a:ext cx="464820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7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6852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Mean Squire Displacement &lt;r</a:t>
            </a:r>
            <a:r>
              <a:rPr lang="en-US" sz="2700" baseline="30000"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&gt; of TfR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on a Human Multiple Myeloma Cell vs. Time </a:t>
            </a:r>
          </a:p>
        </p:txBody>
      </p:sp>
      <p:sp>
        <p:nvSpPr>
          <p:cNvPr id="829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617056-99EE-DC42-9830-E31D11C54C50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57200" y="685800"/>
          <a:ext cx="8673152" cy="62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46325" y="2514600"/>
            <a:ext cx="990600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8409"/>
                </a:solidFill>
                <a:latin typeface="+mn-lt"/>
                <a:ea typeface="+mn-ea"/>
                <a:cs typeface="+mn-cs"/>
              </a:rPr>
              <a:t>Type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738" y="5181600"/>
            <a:ext cx="1008062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Type 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219200"/>
            <a:ext cx="6038850" cy="4191000"/>
            <a:chOff x="3276600" y="1219200"/>
            <a:chExt cx="6037029" cy="4191000"/>
          </a:xfrm>
        </p:grpSpPr>
        <p:cxnSp>
          <p:nvCxnSpPr>
            <p:cNvPr id="82954" name="Straight Connector 10"/>
            <p:cNvCxnSpPr>
              <a:cxnSpLocks noChangeShapeType="1"/>
            </p:cNvCxnSpPr>
            <p:nvPr/>
          </p:nvCxnSpPr>
          <p:spPr bwMode="auto">
            <a:xfrm rot="10800000" flipV="1">
              <a:off x="3276600" y="1219200"/>
              <a:ext cx="5334000" cy="419100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399858" y="3362325"/>
              <a:ext cx="2913771" cy="584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Brownian Motion</a:t>
              </a:r>
            </a:p>
          </p:txBody>
        </p:sp>
        <p:sp>
          <p:nvSpPr>
            <p:cNvPr id="82956" name="TextBox 11"/>
            <p:cNvSpPr txBox="1">
              <a:spLocks noChangeArrowheads="1"/>
            </p:cNvSpPr>
            <p:nvPr/>
          </p:nvSpPr>
          <p:spPr bwMode="auto">
            <a:xfrm>
              <a:off x="4121296" y="2209800"/>
              <a:ext cx="52923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rgbClr val="FF0066"/>
                  </a:solidFill>
                  <a:cs typeface="Arial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19288" y="4541838"/>
            <a:ext cx="7548562" cy="2317750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(Carlos Portera-Cailliau,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Jack Feldman, Tom Otis)</a:t>
              </a: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352800"/>
            <a:ext cx="2101850" cy="8302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Photron, Leica)</a:t>
            </a:r>
          </a:p>
        </p:txBody>
      </p:sp>
    </p:spTree>
    <p:extLst>
      <p:ext uri="{BB962C8B-B14F-4D97-AF65-F5344CB8AC3E}">
        <p14:creationId xmlns:p14="http://schemas.microsoft.com/office/powerpoint/2010/main" val="3896750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870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</p:spTree>
    <p:extLst>
      <p:ext uri="{BB962C8B-B14F-4D97-AF65-F5344CB8AC3E}">
        <p14:creationId xmlns:p14="http://schemas.microsoft.com/office/powerpoint/2010/main" val="128400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742DCF-19C6-4144-99B3-32946C7DA5B4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14600"/>
            <a:ext cx="6477000" cy="1676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 of Consciousness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22643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7868D5-B463-CB46-8B5E-D4A1DE70C262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104455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4457" name="Rectangle 6"/>
          <p:cNvSpPr>
            <a:spLocks noChangeArrowheads="1"/>
          </p:cNvSpPr>
          <p:nvPr/>
        </p:nvSpPr>
        <p:spPr bwMode="auto">
          <a:xfrm>
            <a:off x="7088188" y="6948488"/>
            <a:ext cx="2500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Galaxies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Neurons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B9AEC9-9CBD-6D46-8FE8-73A036083F19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06502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5"/>
          <p:cNvSpPr txBox="1">
            <a:spLocks noChangeArrowheads="1"/>
          </p:cNvSpPr>
          <p:nvPr/>
        </p:nvSpPr>
        <p:spPr bwMode="auto">
          <a:xfrm>
            <a:off x="7391400" y="683895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60C99C"/>
                </a:solidFill>
                <a:cs typeface="Arial" charset="0"/>
              </a:rPr>
              <a:t>15 frame/sec</a:t>
            </a:r>
            <a:endParaRPr lang="en-US" b="1">
              <a:solidFill>
                <a:srgbClr val="60C99C"/>
              </a:solidFill>
              <a:cs typeface="Arial" charset="0"/>
            </a:endParaRPr>
          </a:p>
        </p:txBody>
      </p:sp>
      <p:sp>
        <p:nvSpPr>
          <p:cNvPr id="106504" name="TextBox 12"/>
          <p:cNvSpPr txBox="1">
            <a:spLocks noChangeArrowheads="1"/>
          </p:cNvSpPr>
          <p:nvPr/>
        </p:nvSpPr>
        <p:spPr bwMode="auto">
          <a:xfrm>
            <a:off x="101600" y="6827838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Andrew Charles (Neurobiology)</a:t>
            </a:r>
          </a:p>
        </p:txBody>
      </p:sp>
      <p:sp>
        <p:nvSpPr>
          <p:cNvPr id="1065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6670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Origin of Life</a:t>
            </a: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8D5-BCBC-1341-AF42-26927A92017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9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9419"/>
          <a:stretch>
            <a:fillRect/>
          </a:stretch>
        </p:blipFill>
        <p:spPr bwMode="auto">
          <a:xfrm>
            <a:off x="0" y="914400"/>
            <a:ext cx="96012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>
          <a:xfrm>
            <a:off x="479425" y="-6985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ja-JP" sz="4400" dirty="0" smtClean="0">
                <a:latin typeface="Tahoma" charset="0"/>
                <a:ea typeface="ＭＳ Ｐゴシック" charset="0"/>
                <a:cs typeface="ＭＳ Ｐゴシック" charset="0"/>
              </a:rPr>
              <a:t>Neurons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7361238" y="5934075"/>
            <a:ext cx="14398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~micrometer scale</a:t>
            </a:r>
          </a:p>
        </p:txBody>
      </p:sp>
      <p:sp>
        <p:nvSpPr>
          <p:cNvPr id="160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60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C1EF3-E9A8-154E-9AEC-CA116D2E568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30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574417" y="708025"/>
            <a:ext cx="7087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8000"/>
                </a:solidFill>
              </a:rPr>
              <a:t>Each Neuron has ~1,000 connections (10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11 </a:t>
            </a:r>
            <a:r>
              <a:rPr lang="en-US" altLang="ja-JP" dirty="0" smtClean="0">
                <a:solidFill>
                  <a:srgbClr val="008000"/>
                </a:solidFill>
              </a:rPr>
              <a:t>x </a:t>
            </a:r>
            <a:r>
              <a:rPr lang="en-US" altLang="ja-JP" dirty="0">
                <a:solidFill>
                  <a:srgbClr val="008000"/>
                </a:solidFill>
              </a:rPr>
              <a:t>1000 = </a:t>
            </a:r>
            <a:r>
              <a:rPr lang="en-US" altLang="ja-JP" dirty="0" smtClean="0">
                <a:solidFill>
                  <a:srgbClr val="008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14</a:t>
            </a:r>
            <a:r>
              <a:rPr lang="ja-JP" altLang="en-US" dirty="0" smtClean="0">
                <a:solidFill>
                  <a:srgbClr val="008000"/>
                </a:solidFill>
              </a:rPr>
              <a:t>）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2" tIns="45716" rIns="91432" bIns="45716" numCol="1" rtlCol="0" anchor="ctr" anchorCtr="0" compatLnSpc="1">
            <a:prstTxWarp prst="textNoShape">
              <a:avLst/>
            </a:prstTxWarp>
          </a:bodyPr>
          <a:lstStyle/>
          <a:p>
            <a:pPr defTabSz="914319"/>
            <a:endParaRPr lang="en-US"/>
          </a:p>
        </p:txBody>
      </p:sp>
      <p:pic>
        <p:nvPicPr>
          <p:cNvPr id="7" name="Content Placeholder 6" descr="wats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16"/>
          <a:stretch/>
        </p:blipFill>
        <p:spPr>
          <a:xfrm>
            <a:off x="1188892" y="1"/>
            <a:ext cx="6863147" cy="7315201"/>
          </a:xfrm>
          <a:ln w="38100" cmpd="sng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23317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839200" cy="685801"/>
          </a:xfrm>
        </p:spPr>
        <p:txBody>
          <a:bodyPr/>
          <a:lstStyle/>
          <a:p>
            <a:pPr algn="l"/>
            <a:r>
              <a:rPr lang="en-US" sz="3200" dirty="0" smtClean="0"/>
              <a:t>“Moore’s Law” Transistors </a:t>
            </a:r>
            <a:r>
              <a:rPr lang="en-US" sz="3200" dirty="0"/>
              <a:t>in Computer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031"/>
          <a:stretch/>
        </p:blipFill>
        <p:spPr>
          <a:xfrm>
            <a:off x="0" y="717294"/>
            <a:ext cx="8991600" cy="62091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3581400"/>
            <a:ext cx="3318414" cy="224676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Watson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#CPUs : 2880 CPU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(~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Transistors) 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3.5 GHz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RAM : 16 </a:t>
            </a:r>
            <a:r>
              <a:rPr lang="en-US" sz="2700" b="1" dirty="0" err="1">
                <a:solidFill>
                  <a:schemeClr val="accent6">
                    <a:lumMod val="75000"/>
                  </a:schemeClr>
                </a:solidFill>
              </a:rPr>
              <a:t>TByte</a:t>
            </a:r>
            <a:endParaRPr lang="en-US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7482" y="152400"/>
            <a:ext cx="1387519" cy="584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en-US" sz="3200" b="1" dirty="0">
                <a:solidFill>
                  <a:srgbClr val="FF2C7A"/>
                </a:solidFill>
                <a:latin typeface="Arial Narrow"/>
              </a:rPr>
              <a:t>Watson</a:t>
            </a:r>
            <a:endParaRPr lang="en-US" sz="2700" b="1" dirty="0">
              <a:solidFill>
                <a:srgbClr val="FF2C7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1263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Tahoma" charset="0"/>
              </a:rPr>
              <a:t>From No Brain to Big Brain</a:t>
            </a:r>
          </a:p>
        </p:txBody>
      </p:sp>
      <p:pic>
        <p:nvPicPr>
          <p:cNvPr id="12292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10001" r="5904" b="20634"/>
          <a:stretch>
            <a:fillRect/>
          </a:stretch>
        </p:blipFill>
        <p:spPr bwMode="auto">
          <a:xfrm>
            <a:off x="377825" y="5318126"/>
            <a:ext cx="4041776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reat Pond Snail, Lymnaea Stagnalis Photographic Print by Oxford Scienti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713" r="8000" b="21143"/>
          <a:stretch>
            <a:fillRect/>
          </a:stretch>
        </p:blipFill>
        <p:spPr bwMode="auto">
          <a:xfrm>
            <a:off x="381000" y="2938463"/>
            <a:ext cx="37338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6667" r="8102" b="16667"/>
          <a:stretch>
            <a:fillRect/>
          </a:stretch>
        </p:blipFill>
        <p:spPr>
          <a:xfrm>
            <a:off x="609600" y="663575"/>
            <a:ext cx="3067050" cy="1752601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476366" y="4819650"/>
            <a:ext cx="3475064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Lymnaea</a:t>
            </a:r>
            <a:r>
              <a:rPr lang="en-US" sz="2000" b="1" dirty="0">
                <a:solidFill>
                  <a:srgbClr val="FFC000"/>
                </a:solidFill>
              </a:rPr>
              <a:t>  (~1,000 neurons)</a:t>
            </a:r>
          </a:p>
        </p:txBody>
      </p:sp>
      <p:pic>
        <p:nvPicPr>
          <p:cNvPr id="12296" name="Picture 6" descr="rats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859" b="21037"/>
          <a:stretch>
            <a:fillRect/>
          </a:stretch>
        </p:blipFill>
        <p:spPr bwMode="auto">
          <a:xfrm>
            <a:off x="5483226" y="3581401"/>
            <a:ext cx="3432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814"/>
          <a:stretch>
            <a:fillRect/>
          </a:stretch>
        </p:blipFill>
        <p:spPr bwMode="auto">
          <a:xfrm>
            <a:off x="5486400" y="685801"/>
            <a:ext cx="3460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6684" y="6915150"/>
            <a:ext cx="366967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Zebrafish</a:t>
            </a:r>
            <a:r>
              <a:rPr lang="en-US" sz="2000" b="1" dirty="0">
                <a:solidFill>
                  <a:srgbClr val="FFC000"/>
                </a:solidFill>
              </a:rPr>
              <a:t>  (~10,000 neurons)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2346" y="2405064"/>
            <a:ext cx="3334676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1691" y="3101976"/>
            <a:ext cx="3094142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Bullfrog  (~10</a:t>
            </a:r>
            <a:r>
              <a:rPr lang="en-US" sz="2000" b="1" baseline="30000" dirty="0">
                <a:solidFill>
                  <a:srgbClr val="FFC000"/>
                </a:solidFill>
              </a:rPr>
              <a:t>7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5434" y="6873875"/>
            <a:ext cx="2524450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Rat  (~10</a:t>
            </a:r>
            <a:r>
              <a:rPr lang="en-US" sz="2000" b="1" baseline="30000" dirty="0">
                <a:solidFill>
                  <a:srgbClr val="FFC000"/>
                </a:solidFill>
              </a:rPr>
              <a:t>8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</p:spTree>
    <p:extLst>
      <p:ext uri="{BB962C8B-B14F-4D97-AF65-F5344CB8AC3E}">
        <p14:creationId xmlns:p14="http://schemas.microsoft.com/office/powerpoint/2010/main" val="2493500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067800" cy="685801"/>
          </a:xfrm>
        </p:spPr>
        <p:txBody>
          <a:bodyPr/>
          <a:lstStyle/>
          <a:p>
            <a:r>
              <a:rPr lang="en-US" sz="3600" dirty="0"/>
              <a:t>Neurons in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160"/>
          <a:stretch/>
        </p:blipFill>
        <p:spPr>
          <a:xfrm>
            <a:off x="381000" y="822367"/>
            <a:ext cx="8864726" cy="61118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7509" y="5105401"/>
            <a:ext cx="703572" cy="46165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  <a:ea typeface="+mn-ea"/>
              </a:rPr>
              <a:t>Fish</a:t>
            </a:r>
            <a:endParaRPr 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9961" y="2662536"/>
            <a:ext cx="717398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6600"/>
                </a:solidFill>
                <a:latin typeface="+mn-lt"/>
                <a:ea typeface="+mn-ea"/>
              </a:rPr>
              <a:t>Flog</a:t>
            </a:r>
            <a:endParaRPr lang="en-US" b="1" dirty="0">
              <a:solidFill>
                <a:srgbClr val="FF6600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9330" y="1828800"/>
            <a:ext cx="591161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2C7A"/>
                </a:solidFill>
                <a:latin typeface="+mn-lt"/>
                <a:ea typeface="+mn-ea"/>
              </a:rPr>
              <a:t>Rat</a:t>
            </a:r>
            <a:endParaRPr lang="en-US" b="1" dirty="0">
              <a:solidFill>
                <a:srgbClr val="FF2C7A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9359" y="228600"/>
            <a:ext cx="1358142" cy="50782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DFF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6DFF"/>
                </a:solidFill>
              </a:rPr>
              <a:t>Human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064000"/>
            <a:ext cx="3356623" cy="18312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Human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neurons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connections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1 kHz</a:t>
            </a:r>
          </a:p>
        </p:txBody>
      </p:sp>
    </p:spTree>
    <p:extLst>
      <p:ext uri="{BB962C8B-B14F-4D97-AF65-F5344CB8AC3E}">
        <p14:creationId xmlns:p14="http://schemas.microsoft.com/office/powerpoint/2010/main" val="2438166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vs. Brain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62806"/>
              </p:ext>
            </p:extLst>
          </p:nvPr>
        </p:nvGraphicFramePr>
        <p:xfrm>
          <a:off x="381001" y="838200"/>
          <a:ext cx="8686799" cy="6133464"/>
        </p:xfrm>
        <a:graphic>
          <a:graphicData uri="http://schemas.openxmlformats.org/drawingml/2006/table">
            <a:tbl>
              <a:tblPr/>
              <a:tblGrid>
                <a:gridCol w="2949099"/>
                <a:gridCol w="2868850"/>
                <a:gridCol w="2868850"/>
              </a:tblGrid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Computer (Watson)</a:t>
                      </a:r>
                      <a:endParaRPr lang="en-US" sz="2800" b="1" i="0" u="none" strike="noStrike" dirty="0">
                        <a:solidFill>
                          <a:srgbClr val="31869B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Human Brain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 Unit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Transistor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Neuron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units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 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12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Copper Wire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Axon + Dendrite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Connections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13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Carrier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Electrons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Ions (Na+, Ca+, K+)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Speed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 GHz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 kHz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Sequential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Parallel Processing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696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cs typeface="Arial Narrow"/>
              </a:rPr>
              <a:t>Inner 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cs typeface="Arial Narrow"/>
              </a:rPr>
              <a:t>Energy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cs typeface="Arial Narrow"/>
              </a:rPr>
              <a:t>motion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foods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space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Our own life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825418" y="561828"/>
            <a:ext cx="1221116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predator</a:t>
            </a:r>
          </a:p>
        </p:txBody>
      </p:sp>
      <p:sp>
        <p:nvSpPr>
          <p:cNvPr id="220" name="Left Brace 219"/>
          <p:cNvSpPr/>
          <p:nvPr/>
        </p:nvSpPr>
        <p:spPr>
          <a:xfrm flipH="1">
            <a:off x="6096535" y="677591"/>
            <a:ext cx="257330" cy="770634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353867" y="815626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Others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25614" y="3923151"/>
            <a:ext cx="136218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Cell Body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24742" y="4814666"/>
            <a:ext cx="1741196" cy="4207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800080"/>
                </a:solidFill>
                <a:latin typeface="Arial Narrow"/>
                <a:cs typeface="Arial Narrow"/>
              </a:rPr>
              <a:t>Central dogma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8496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6061170" y="2781102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7224" y="5263024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541419" y="521731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cs typeface="Arial Narrow"/>
              </a:rPr>
              <a:t>Inner 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cs typeface="Arial Narrow"/>
              </a:rPr>
              <a:t>Energy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63576" y="4972532"/>
            <a:ext cx="1425046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Inheritance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cs typeface="Arial Narrow"/>
              </a:rPr>
              <a:t>motion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25279" y="6257359"/>
            <a:ext cx="140418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Arial Narrow"/>
                <a:cs typeface="Arial Narrow"/>
              </a:rPr>
              <a:t>Evolution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01933" y="5382438"/>
            <a:ext cx="117914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mutation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48958" y="2867402"/>
            <a:ext cx="136337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adaptation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foods</a:t>
            </a:r>
          </a:p>
        </p:txBody>
      </p: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007303" y="5412025"/>
            <a:ext cx="3479923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57200" y="5412131"/>
            <a:ext cx="1753194" cy="14729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 noChangeAspect="1"/>
          </p:cNvCxnSpPr>
          <p:nvPr/>
        </p:nvCxnSpPr>
        <p:spPr>
          <a:xfrm>
            <a:off x="7289903" y="5394151"/>
            <a:ext cx="2165101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space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950964" y="5937300"/>
            <a:ext cx="186271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Next generation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Our own life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25418" y="561828"/>
            <a:ext cx="1221116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predator</a:t>
            </a:r>
          </a:p>
        </p:txBody>
      </p:sp>
      <p:sp>
        <p:nvSpPr>
          <p:cNvPr id="35" name="Left Brace 34"/>
          <p:cNvSpPr/>
          <p:nvPr/>
        </p:nvSpPr>
        <p:spPr>
          <a:xfrm flipH="1">
            <a:off x="6096535" y="677591"/>
            <a:ext cx="257330" cy="770634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3867" y="815626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Others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25614" y="3923151"/>
            <a:ext cx="136218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Cell Body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24710" y="3974233"/>
            <a:ext cx="136218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Cell Body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24742" y="4814666"/>
            <a:ext cx="1741196" cy="4207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srgbClr val="800080"/>
                </a:solidFill>
                <a:latin typeface="Arial Narrow"/>
                <a:cs typeface="Arial Narrow"/>
              </a:rPr>
              <a:t>Central dogma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9376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6061170" y="2781102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7224" y="5263024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541419" y="521731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cs typeface="Arial Narrow"/>
              </a:rPr>
              <a:t>Inner 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cs typeface="Arial Narrow"/>
              </a:rPr>
              <a:t>Energy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63576" y="4972532"/>
            <a:ext cx="1425046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Inheritance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52133" y="4836240"/>
            <a:ext cx="61529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00"/>
                </a:solidFill>
                <a:latin typeface="Arial Narrow"/>
                <a:cs typeface="Arial Narrow"/>
              </a:rPr>
              <a:t>sex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81696" y="3670388"/>
            <a:ext cx="83581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death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cs typeface="Arial Narrow"/>
              </a:rPr>
              <a:t>motion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25279" y="6257359"/>
            <a:ext cx="140418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Arial Narrow"/>
                <a:cs typeface="Arial Narrow"/>
              </a:rPr>
              <a:t>Evolution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01933" y="5382438"/>
            <a:ext cx="117914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mutation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548958" y="2867402"/>
            <a:ext cx="136337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adaptation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foods</a:t>
            </a:r>
          </a:p>
        </p:txBody>
      </p: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007303" y="5412025"/>
            <a:ext cx="3479923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00747" y="4541811"/>
            <a:ext cx="928087" cy="733778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57200" y="5412131"/>
            <a:ext cx="1753194" cy="14729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 noChangeAspect="1"/>
          </p:cNvCxnSpPr>
          <p:nvPr/>
        </p:nvCxnSpPr>
        <p:spPr>
          <a:xfrm>
            <a:off x="7289903" y="5394151"/>
            <a:ext cx="2165101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space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950964" y="5937300"/>
            <a:ext cx="186271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Next generation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Our own life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01966" y="4179181"/>
            <a:ext cx="70936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432572" y="4438673"/>
            <a:ext cx="73745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birth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825418" y="561826"/>
            <a:ext cx="1221116" cy="120559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predator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20" name="Left Brace 219"/>
          <p:cNvSpPr/>
          <p:nvPr/>
        </p:nvSpPr>
        <p:spPr>
          <a:xfrm flipH="1">
            <a:off x="6101230" y="823773"/>
            <a:ext cx="257330" cy="877899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464529" y="977991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Others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91302" y="2723065"/>
            <a:ext cx="801018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Mouth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25614" y="3923151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Multi Cells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24710" y="3974233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Multi Cells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6815114" y="4654751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971383" y="4817351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24742" y="4814666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6197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6061170" y="2781102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7224" y="5263024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541419" y="521731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725" y="3291411"/>
            <a:ext cx="624799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Ears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97165" y="3618398"/>
            <a:ext cx="658055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Eyes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91302" y="2723065"/>
            <a:ext cx="801018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Mouth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28968" y="2815702"/>
            <a:ext cx="679831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Nose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51242" y="3043882"/>
            <a:ext cx="775573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Touch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cs typeface="Arial Narrow"/>
              </a:rPr>
              <a:t>Inner world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811" y="1362668"/>
            <a:ext cx="158319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Information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cs typeface="Arial Narrow"/>
              </a:rPr>
              <a:t>Energy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300749" y="2763277"/>
            <a:ext cx="652421" cy="66521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63576" y="4972532"/>
            <a:ext cx="1425046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Inheritance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52133" y="4836240"/>
            <a:ext cx="61529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00"/>
                </a:solidFill>
                <a:latin typeface="Arial Narrow"/>
                <a:cs typeface="Arial Narrow"/>
              </a:rPr>
              <a:t>sex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81696" y="3670388"/>
            <a:ext cx="83581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death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cs typeface="Arial Narrow"/>
              </a:rPr>
              <a:t>motion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25279" y="6257359"/>
            <a:ext cx="140418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Arial Narrow"/>
                <a:cs typeface="Arial Narrow"/>
              </a:rPr>
              <a:t>Evolution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01933" y="5382438"/>
            <a:ext cx="117914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mutation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523061" y="2420359"/>
            <a:ext cx="624767" cy="695034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48958" y="2867402"/>
            <a:ext cx="136337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adaptation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215485" y="2119031"/>
            <a:ext cx="359638" cy="747168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1" idx="1"/>
          </p:cNvCxnSpPr>
          <p:nvPr/>
        </p:nvCxnSpPr>
        <p:spPr>
          <a:xfrm>
            <a:off x="1117118" y="3190061"/>
            <a:ext cx="680045" cy="625315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foods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606324" y="1769983"/>
            <a:ext cx="126204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chemicals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3820" y="2420198"/>
            <a:ext cx="856378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sound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24408" y="2820133"/>
            <a:ext cx="669683" cy="4207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light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4283" y="2051371"/>
            <a:ext cx="139695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mechanical</a:t>
            </a:r>
          </a:p>
        </p:txBody>
      </p: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007303" y="5412025"/>
            <a:ext cx="3479923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00747" y="4541811"/>
            <a:ext cx="928087" cy="733778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57200" y="5412131"/>
            <a:ext cx="1753194" cy="14729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 noChangeAspect="1"/>
          </p:cNvCxnSpPr>
          <p:nvPr/>
        </p:nvCxnSpPr>
        <p:spPr>
          <a:xfrm>
            <a:off x="7289903" y="5394151"/>
            <a:ext cx="2165101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space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950964" y="5937300"/>
            <a:ext cx="186271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Next generation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Our own life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01966" y="4179181"/>
            <a:ext cx="70936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432572" y="4438673"/>
            <a:ext cx="73745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birth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825418" y="561826"/>
            <a:ext cx="1221116" cy="120559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predator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20" name="Left Brace 219"/>
          <p:cNvSpPr/>
          <p:nvPr/>
        </p:nvSpPr>
        <p:spPr>
          <a:xfrm flipH="1">
            <a:off x="6101230" y="823773"/>
            <a:ext cx="257330" cy="877899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464529" y="977991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Others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625614" y="3923151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Multi Cells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24710" y="3974233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Multi Cells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6815114" y="4654751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971383" y="4817351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724742" y="4814666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8183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53427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6061170" y="2787402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7224" y="5263024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541419" y="521731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78598" y="3547876"/>
            <a:ext cx="1914081" cy="12970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4717" y="3496298"/>
            <a:ext cx="701843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Brain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725" y="3291411"/>
            <a:ext cx="624799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Ears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24742" y="4814666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8554" y="3798960"/>
            <a:ext cx="1907682" cy="426784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3366FF"/>
                </a:solidFill>
                <a:latin typeface="Arial Narrow"/>
                <a:cs typeface="Arial Narrow"/>
              </a:rPr>
              <a:t>neural network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97165" y="3618398"/>
            <a:ext cx="658055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Eyes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91302" y="2723065"/>
            <a:ext cx="801018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Mouth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28968" y="2815702"/>
            <a:ext cx="679831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Nose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51242" y="3043882"/>
            <a:ext cx="775573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Touch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2724740" y="3150336"/>
            <a:ext cx="384059" cy="484948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15" idx="1"/>
          </p:cNvCxnSpPr>
          <p:nvPr/>
        </p:nvCxnSpPr>
        <p:spPr>
          <a:xfrm>
            <a:off x="2582656" y="3384506"/>
            <a:ext cx="376255" cy="353322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428968" y="3618398"/>
            <a:ext cx="397845" cy="275914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2361866" y="3864192"/>
            <a:ext cx="336517" cy="159877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cs typeface="Arial Narrow"/>
              </a:rPr>
              <a:t>Inner world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811" y="1362668"/>
            <a:ext cx="158319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Information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cs typeface="Arial Narrow"/>
              </a:rPr>
              <a:t>Energy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300749" y="2763277"/>
            <a:ext cx="652421" cy="66521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63576" y="4972532"/>
            <a:ext cx="1425046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cs typeface="Arial Narrow"/>
              </a:rPr>
              <a:t>Inheritance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52133" y="4836240"/>
            <a:ext cx="61529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00"/>
                </a:solidFill>
                <a:latin typeface="Arial Narrow"/>
                <a:cs typeface="Arial Narrow"/>
              </a:rPr>
              <a:t>sex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81696" y="3670388"/>
            <a:ext cx="83581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3300"/>
                </a:solidFill>
                <a:latin typeface="Arial Narrow"/>
                <a:cs typeface="Arial Narrow"/>
              </a:rPr>
              <a:t>death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cs typeface="Arial Narrow"/>
              </a:rPr>
              <a:t>motion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25279" y="6257359"/>
            <a:ext cx="140418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Arial Narrow"/>
                <a:cs typeface="Arial Narrow"/>
              </a:rPr>
              <a:t>Evolution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01933" y="5382438"/>
            <a:ext cx="117914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mutation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523061" y="2420359"/>
            <a:ext cx="624767" cy="695034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48958" y="2867402"/>
            <a:ext cx="136337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cs typeface="Arial Narrow"/>
              </a:rPr>
              <a:t>adaptation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215485" y="2119031"/>
            <a:ext cx="359638" cy="747168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1" idx="1"/>
          </p:cNvCxnSpPr>
          <p:nvPr/>
        </p:nvCxnSpPr>
        <p:spPr>
          <a:xfrm>
            <a:off x="1117118" y="3190061"/>
            <a:ext cx="680045" cy="625315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foods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606324" y="1769983"/>
            <a:ext cx="126204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chemicals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3820" y="2420198"/>
            <a:ext cx="856378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sound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24408" y="2820133"/>
            <a:ext cx="669683" cy="4207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light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4283" y="2051371"/>
            <a:ext cx="139695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cs typeface="Arial Narrow"/>
              </a:rPr>
              <a:t>mechanical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0747" y="4541811"/>
            <a:ext cx="928087" cy="733778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57200" y="5412131"/>
            <a:ext cx="1753194" cy="14729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cs typeface="Arial Narrow"/>
              </a:rPr>
              <a:t>space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950964" y="5937300"/>
            <a:ext cx="186271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Next generation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cs typeface="Arial Narrow"/>
              </a:rPr>
              <a:t>Our own life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01966" y="4179181"/>
            <a:ext cx="70936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432572" y="4438673"/>
            <a:ext cx="73745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3300"/>
                </a:solidFill>
                <a:latin typeface="Arial Narrow"/>
                <a:cs typeface="Arial Narrow"/>
              </a:rPr>
              <a:t>birth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825418" y="561826"/>
            <a:ext cx="1221116" cy="120559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predator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cs typeface="Arial Narrow"/>
              </a:rPr>
              <a:t>mate</a:t>
            </a:r>
          </a:p>
        </p:txBody>
      </p:sp>
      <p:sp>
        <p:nvSpPr>
          <p:cNvPr id="220" name="Left Brace 219"/>
          <p:cNvSpPr/>
          <p:nvPr/>
        </p:nvSpPr>
        <p:spPr>
          <a:xfrm flipH="1">
            <a:off x="6101230" y="823773"/>
            <a:ext cx="257330" cy="877899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464529" y="977991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cs typeface="Arial Narrow"/>
              </a:rPr>
              <a:t>Others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44270" y="4179181"/>
            <a:ext cx="186311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800080"/>
                </a:solidFill>
                <a:latin typeface="Arial Narrow"/>
                <a:cs typeface="Arial Narrow"/>
              </a:rPr>
              <a:t>synaptogenesis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487180" y="5268528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algn="ctr"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41374" y="523256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cs typeface="Arial Narrow"/>
              </a:rPr>
              <a:t>DNA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815114" y="4654751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1383" y="4817351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cs typeface="Arial Narrow"/>
            </a:endParaRPr>
          </a:p>
        </p:txBody>
      </p:sp>
      <p:cxnSp>
        <p:nvCxnSpPr>
          <p:cNvPr id="116" name="Straight Connector 115"/>
          <p:cNvCxnSpPr>
            <a:cxnSpLocks noChangeAspect="1"/>
          </p:cNvCxnSpPr>
          <p:nvPr/>
        </p:nvCxnSpPr>
        <p:spPr>
          <a:xfrm>
            <a:off x="7289903" y="5394151"/>
            <a:ext cx="2165101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824710" y="3974233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cs typeface="Arial Narrow"/>
              </a:rPr>
              <a:t>Multi Cells</a:t>
            </a:r>
          </a:p>
        </p:txBody>
      </p: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007303" y="5412025"/>
            <a:ext cx="3479923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84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ounded Rectangle 184"/>
          <p:cNvSpPr/>
          <p:nvPr/>
        </p:nvSpPr>
        <p:spPr>
          <a:xfrm>
            <a:off x="6061170" y="2781102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6487224" y="5263024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541419" y="521731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DNA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14485" y="2793665"/>
            <a:ext cx="3033312" cy="3156198"/>
          </a:xfrm>
          <a:prstGeom prst="roundRect">
            <a:avLst>
              <a:gd name="adj" fmla="val 39318"/>
            </a:avLst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78598" y="3547876"/>
            <a:ext cx="1914081" cy="12970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4717" y="3496298"/>
            <a:ext cx="701843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Brain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725" y="3291411"/>
            <a:ext cx="624799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Ears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40539" y="527558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4733" y="5229882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DNA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568473" y="4652065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724742" y="4814666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ea typeface="+mn-ea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8554" y="3798960"/>
            <a:ext cx="1907682" cy="426784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3366FF"/>
                </a:solidFill>
                <a:latin typeface="Arial Narrow"/>
                <a:ea typeface="+mn-ea"/>
                <a:cs typeface="Arial Narrow"/>
              </a:rPr>
              <a:t>neural network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97165" y="3618398"/>
            <a:ext cx="658055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Eyes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91302" y="2723065"/>
            <a:ext cx="801018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Mouth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28968" y="2815702"/>
            <a:ext cx="679831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Nose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51242" y="3043882"/>
            <a:ext cx="775573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Touch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2724740" y="3150336"/>
            <a:ext cx="384059" cy="484948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15" idx="1"/>
          </p:cNvCxnSpPr>
          <p:nvPr/>
        </p:nvCxnSpPr>
        <p:spPr>
          <a:xfrm>
            <a:off x="2582656" y="3384506"/>
            <a:ext cx="376255" cy="353322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428968" y="3618398"/>
            <a:ext cx="397845" cy="275914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2361866" y="3864192"/>
            <a:ext cx="336517" cy="159877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73266" y="6744126"/>
            <a:ext cx="9038941" cy="0"/>
          </a:xfrm>
          <a:prstGeom prst="straightConnector1">
            <a:avLst/>
          </a:prstGeom>
          <a:ln w="38100" cmpd="sng">
            <a:solidFill>
              <a:srgbClr val="FCD5B5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73438" y="6749802"/>
            <a:ext cx="714116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algn="l"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time</a:t>
            </a:r>
          </a:p>
        </p:txBody>
      </p:sp>
      <p:cxnSp>
        <p:nvCxnSpPr>
          <p:cNvPr id="10" name="Straight Arrow Connector 9"/>
          <p:cNvCxnSpPr>
            <a:cxnSpLocks noChangeAspect="1"/>
          </p:cNvCxnSpPr>
          <p:nvPr/>
        </p:nvCxnSpPr>
        <p:spPr>
          <a:xfrm flipV="1">
            <a:off x="273265" y="815625"/>
            <a:ext cx="0" cy="5928502"/>
          </a:xfrm>
          <a:prstGeom prst="straightConnector1">
            <a:avLst/>
          </a:prstGeom>
          <a:ln w="38100" cmpd="sng">
            <a:solidFill>
              <a:schemeClr val="accent6">
                <a:lumMod val="40000"/>
                <a:lumOff val="60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0390" y="6117864"/>
            <a:ext cx="1614730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9BBB59">
                    <a:lumMod val="75000"/>
                  </a:srgbClr>
                </a:solidFill>
                <a:latin typeface="Arial Narrow"/>
                <a:ea typeface="+mn-ea"/>
                <a:cs typeface="Arial Narrow"/>
              </a:rPr>
              <a:t>Inner world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8811" y="1362668"/>
            <a:ext cx="158319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60000"/>
                    <a:lumOff val="40000"/>
                  </a:srgbClr>
                </a:solidFill>
                <a:latin typeface="Arial Narrow"/>
                <a:ea typeface="+mn-ea"/>
                <a:cs typeface="Arial Narrow"/>
              </a:rPr>
              <a:t>Information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41" y="1243674"/>
            <a:ext cx="1054403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5BFF"/>
                </a:solidFill>
                <a:latin typeface="Arial Narrow"/>
                <a:ea typeface="+mn-ea"/>
                <a:cs typeface="Arial Narrow"/>
              </a:rPr>
              <a:t>Energy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300749" y="2763277"/>
            <a:ext cx="652421" cy="66521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34093" y="2109093"/>
            <a:ext cx="0" cy="68457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63576" y="4972532"/>
            <a:ext cx="1425046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6600"/>
                </a:solidFill>
                <a:latin typeface="Arial Narrow"/>
                <a:ea typeface="+mn-ea"/>
                <a:cs typeface="Arial Narrow"/>
              </a:rPr>
              <a:t>Inheritance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52133" y="4836240"/>
            <a:ext cx="61529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00"/>
                </a:solidFill>
                <a:latin typeface="Arial Narrow"/>
                <a:ea typeface="+mn-ea"/>
                <a:cs typeface="Arial Narrow"/>
              </a:rPr>
              <a:t>sex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81696" y="3670388"/>
            <a:ext cx="83581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3300"/>
                </a:solidFill>
                <a:latin typeface="Arial Narrow"/>
                <a:ea typeface="+mn-ea"/>
                <a:cs typeface="Arial Narrow"/>
              </a:rPr>
              <a:t>death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288072" y="2286000"/>
            <a:ext cx="537347" cy="67288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502688" y="1949507"/>
            <a:ext cx="92988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6600"/>
                </a:solidFill>
                <a:latin typeface="Arial Narrow"/>
                <a:ea typeface="+mn-ea"/>
                <a:cs typeface="Arial Narrow"/>
              </a:rPr>
              <a:t>motion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25279" y="6257359"/>
            <a:ext cx="140418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FF00FF"/>
                </a:solidFill>
                <a:latin typeface="Arial Narrow"/>
                <a:ea typeface="+mn-ea"/>
                <a:cs typeface="Arial Narrow"/>
              </a:rPr>
              <a:t>Evolution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01933" y="5382438"/>
            <a:ext cx="117914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ea typeface="+mn-ea"/>
                <a:cs typeface="Arial Narrow"/>
              </a:rPr>
              <a:t>mutation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523061" y="2420359"/>
            <a:ext cx="624767" cy="695034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548958" y="2867402"/>
            <a:ext cx="136337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00FF"/>
                </a:solidFill>
                <a:latin typeface="Arial Narrow"/>
                <a:ea typeface="+mn-ea"/>
                <a:cs typeface="Arial Narrow"/>
              </a:rPr>
              <a:t>adaptation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215485" y="2119031"/>
            <a:ext cx="359638" cy="747168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1" idx="1"/>
          </p:cNvCxnSpPr>
          <p:nvPr/>
        </p:nvCxnSpPr>
        <p:spPr>
          <a:xfrm>
            <a:off x="1117118" y="3190061"/>
            <a:ext cx="680045" cy="625315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929688" y="1736115"/>
            <a:ext cx="79496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ea typeface="+mn-ea"/>
                <a:cs typeface="Arial Narrow"/>
              </a:rPr>
              <a:t>foods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606324" y="1769983"/>
            <a:ext cx="126204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ea typeface="+mn-ea"/>
                <a:cs typeface="Arial Narrow"/>
              </a:rPr>
              <a:t>chemicals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3820" y="2420198"/>
            <a:ext cx="856378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ea typeface="+mn-ea"/>
                <a:cs typeface="Arial Narrow"/>
              </a:rPr>
              <a:t>sound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24408" y="2820133"/>
            <a:ext cx="669683" cy="42076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ea typeface="+mn-ea"/>
                <a:cs typeface="Arial Narrow"/>
              </a:rPr>
              <a:t>light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4283" y="2051371"/>
            <a:ext cx="139695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79646">
                    <a:lumMod val="60000"/>
                    <a:lumOff val="40000"/>
                  </a:srgbClr>
                </a:solidFill>
                <a:latin typeface="Arial Narrow"/>
                <a:ea typeface="+mn-ea"/>
                <a:cs typeface="Arial Narrow"/>
              </a:rPr>
              <a:t>mechanical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0747" y="4541811"/>
            <a:ext cx="928087" cy="733778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57200" y="5412131"/>
            <a:ext cx="1753194" cy="14729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7764" y="323183"/>
            <a:ext cx="910834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space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950964" y="5937300"/>
            <a:ext cx="1862719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ea typeface="+mn-ea"/>
                <a:cs typeface="Arial Narrow"/>
              </a:rPr>
              <a:t>Next generation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2793298" y="5936491"/>
            <a:ext cx="1470203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/>
                <a:ea typeface="+mn-ea"/>
                <a:cs typeface="Arial Narrow"/>
              </a:rPr>
              <a:t>Our own life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701966" y="4179181"/>
            <a:ext cx="709365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FF"/>
                </a:solidFill>
                <a:latin typeface="Arial Narrow"/>
                <a:ea typeface="+mn-ea"/>
                <a:cs typeface="Arial Narrow"/>
              </a:rPr>
              <a:t>mate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432572" y="4438673"/>
            <a:ext cx="737452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i="1" dirty="0">
                <a:solidFill>
                  <a:srgbClr val="FF3300"/>
                </a:solidFill>
                <a:latin typeface="Arial Narrow"/>
                <a:ea typeface="+mn-ea"/>
                <a:cs typeface="Arial Narrow"/>
              </a:rPr>
              <a:t>birth</a:t>
            </a:r>
          </a:p>
        </p:txBody>
      </p:sp>
      <p:sp>
        <p:nvSpPr>
          <p:cNvPr id="219" name="TextBox 218"/>
          <p:cNvSpPr txBox="1"/>
          <p:nvPr/>
        </p:nvSpPr>
        <p:spPr>
          <a:xfrm>
            <a:off x="4825418" y="561826"/>
            <a:ext cx="1221116" cy="1205591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ea typeface="+mn-ea"/>
                <a:cs typeface="Arial Narrow"/>
              </a:rPr>
              <a:t>prey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ea typeface="+mn-ea"/>
                <a:cs typeface="Arial Narrow"/>
              </a:rPr>
              <a:t>predator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Arial Narrow"/>
                <a:ea typeface="+mn-ea"/>
                <a:cs typeface="Arial Narrow"/>
              </a:rPr>
              <a:t>mate</a:t>
            </a:r>
          </a:p>
        </p:txBody>
      </p:sp>
      <p:sp>
        <p:nvSpPr>
          <p:cNvPr id="220" name="Left Brace 219"/>
          <p:cNvSpPr/>
          <p:nvPr/>
        </p:nvSpPr>
        <p:spPr>
          <a:xfrm flipH="1">
            <a:off x="6101230" y="823773"/>
            <a:ext cx="257330" cy="877899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199023" y="2206967"/>
            <a:ext cx="51304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Arial Narrow"/>
                <a:ea typeface="+mn-ea"/>
                <a:cs typeface="Arial Narrow"/>
              </a:rPr>
              <a:t>eat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606324" y="323183"/>
            <a:ext cx="1916659" cy="836260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ea typeface="+mn-ea"/>
                <a:cs typeface="Arial Narrow"/>
              </a:rPr>
              <a:t>Outer world</a:t>
            </a:r>
          </a:p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77933C"/>
                </a:solidFill>
                <a:latin typeface="Arial Narrow"/>
                <a:ea typeface="+mn-ea"/>
                <a:cs typeface="Arial Narrow"/>
              </a:rPr>
              <a:t>(</a:t>
            </a:r>
            <a:r>
              <a:rPr lang="en-US" b="1" i="1" dirty="0">
                <a:solidFill>
                  <a:srgbClr val="77933C"/>
                </a:solidFill>
                <a:latin typeface="Arial Narrow"/>
                <a:ea typeface="+mn-ea"/>
                <a:cs typeface="Arial Narrow"/>
              </a:rPr>
              <a:t>Environment</a:t>
            </a:r>
            <a:r>
              <a:rPr lang="en-US" b="1" dirty="0">
                <a:solidFill>
                  <a:srgbClr val="77933C"/>
                </a:solidFill>
                <a:latin typeface="Arial Narrow"/>
                <a:ea typeface="+mn-ea"/>
                <a:cs typeface="Arial Narrow"/>
              </a:rPr>
              <a:t>)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6464529" y="977991"/>
            <a:ext cx="1067855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77933C"/>
                </a:solidFill>
                <a:latin typeface="Arial Narrow"/>
                <a:ea typeface="+mn-ea"/>
                <a:cs typeface="Arial Narrow"/>
              </a:rPr>
              <a:t>Others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44270" y="4179181"/>
            <a:ext cx="1863114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800080"/>
                </a:solidFill>
                <a:latin typeface="Arial Narrow"/>
                <a:ea typeface="+mn-ea"/>
                <a:cs typeface="Arial Narrow"/>
              </a:rPr>
              <a:t>synaptogenesis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487180" y="5265497"/>
            <a:ext cx="766763" cy="304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rtlCol="0" anchor="ctr"/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41374" y="5232568"/>
            <a:ext cx="624787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DNA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815114" y="4654751"/>
            <a:ext cx="438829" cy="623522"/>
          </a:xfrm>
          <a:prstGeom prst="line">
            <a:avLst/>
          </a:prstGeom>
          <a:ln w="38100" cmpd="sng">
            <a:solidFill>
              <a:srgbClr val="66006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71383" y="4817351"/>
            <a:ext cx="1335551" cy="42678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err="1">
                <a:solidFill>
                  <a:srgbClr val="800080"/>
                </a:solidFill>
                <a:latin typeface="Arial Narrow"/>
                <a:ea typeface="+mn-ea"/>
                <a:cs typeface="Arial Narrow"/>
              </a:rPr>
              <a:t>epigenesis</a:t>
            </a:r>
            <a:endParaRPr lang="en-US" sz="2100" b="1" dirty="0">
              <a:solidFill>
                <a:srgbClr val="800080"/>
              </a:solidFill>
              <a:latin typeface="Arial Narrow"/>
              <a:ea typeface="+mn-ea"/>
              <a:cs typeface="Arial Narrow"/>
            </a:endParaRPr>
          </a:p>
        </p:txBody>
      </p:sp>
      <p:cxnSp>
        <p:nvCxnSpPr>
          <p:cNvPr id="116" name="Straight Connector 115"/>
          <p:cNvCxnSpPr>
            <a:cxnSpLocks noChangeAspect="1"/>
          </p:cNvCxnSpPr>
          <p:nvPr/>
        </p:nvCxnSpPr>
        <p:spPr>
          <a:xfrm>
            <a:off x="7289903" y="5394151"/>
            <a:ext cx="2165101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824710" y="3974233"/>
            <a:ext cx="1457408" cy="466928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4BACC6">
                    <a:lumMod val="75000"/>
                  </a:srgbClr>
                </a:solidFill>
                <a:latin typeface="Arial Narrow"/>
                <a:ea typeface="+mn-ea"/>
                <a:cs typeface="Arial Narrow"/>
              </a:rPr>
              <a:t>Multi Cells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35640" y="2982666"/>
            <a:ext cx="978301" cy="393954"/>
          </a:xfrm>
          <a:prstGeom prst="rect">
            <a:avLst/>
          </a:prstGeom>
          <a:noFill/>
        </p:spPr>
        <p:txBody>
          <a:bodyPr wrap="none" lIns="96653" tIns="48326" rIns="96653" bIns="48326" rtlCol="0">
            <a:spAutoFit/>
          </a:bodyPr>
          <a:lstStyle/>
          <a:p>
            <a:pPr defTabSz="483263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prstClr val="black"/>
                </a:solidFill>
                <a:latin typeface="Arial Narrow"/>
                <a:ea typeface="+mn-ea"/>
                <a:cs typeface="Arial Narrow"/>
              </a:rPr>
              <a:t>Muscles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4006298" y="3291413"/>
            <a:ext cx="210149" cy="311291"/>
          </a:xfrm>
          <a:prstGeom prst="line">
            <a:avLst/>
          </a:prstGeom>
          <a:ln w="38100" cmpd="sng"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 noChangeAspect="1"/>
          </p:cNvCxnSpPr>
          <p:nvPr/>
        </p:nvCxnSpPr>
        <p:spPr>
          <a:xfrm>
            <a:off x="3007303" y="5412025"/>
            <a:ext cx="3479923" cy="0"/>
          </a:xfrm>
          <a:prstGeom prst="line">
            <a:avLst/>
          </a:prstGeom>
          <a:ln w="38100" cmpd="sng">
            <a:solidFill>
              <a:srgbClr val="1291FE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36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45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1CD435E-CE00-2C4E-9672-DD203E334CB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4566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  <p:sp>
        <p:nvSpPr>
          <p:cNvPr id="194567" name="Rectangle 6"/>
          <p:cNvSpPr>
            <a:spLocks noChangeArrowheads="1"/>
          </p:cNvSpPr>
          <p:nvPr/>
        </p:nvSpPr>
        <p:spPr bwMode="auto">
          <a:xfrm>
            <a:off x="5037441" y="914400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~100M </a:t>
            </a:r>
            <a:r>
              <a:rPr lang="en-US" sz="2800" b="1" dirty="0">
                <a:solidFill>
                  <a:srgbClr val="FF00FF"/>
                </a:solidFill>
                <a:latin typeface="+mn-lt"/>
              </a:rPr>
              <a:t>p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hoto receptors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4568" name="Rectangle 7"/>
          <p:cNvSpPr>
            <a:spLocks noChangeArrowheads="1"/>
          </p:cNvSpPr>
          <p:nvPr/>
        </p:nvSpPr>
        <p:spPr bwMode="auto">
          <a:xfrm>
            <a:off x="4191000" y="6324600"/>
            <a:ext cx="5371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+mn-lt"/>
              </a:rPr>
              <a:t>540M years ago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（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Cambria explosion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）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35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Ears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66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AEBEE-7A31-5545-8110-206EA36F912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6614" name="Picture 2" descr="http://www.zmescience.com/wp-content/uploads/2008/08/the-human-ear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8588375" cy="5618163"/>
          </a:xfrm>
          <a:noFill/>
        </p:spPr>
      </p:pic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6101405" y="762000"/>
            <a:ext cx="269747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~10,000 Hair Cells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6616" name="Rectangle 7"/>
          <p:cNvSpPr>
            <a:spLocks noChangeArrowheads="1"/>
          </p:cNvSpPr>
          <p:nvPr/>
        </p:nvSpPr>
        <p:spPr bwMode="auto">
          <a:xfrm>
            <a:off x="6702540" y="6400800"/>
            <a:ext cx="2386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~50M years ago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542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9D4E57-BD80-FE40-A99F-9489DF0B3461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Anatomy of Inner Ear</a:t>
            </a:r>
          </a:p>
        </p:txBody>
      </p:sp>
      <p:pic>
        <p:nvPicPr>
          <p:cNvPr id="1146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7"/>
          <a:stretch>
            <a:fillRect/>
          </a:stretch>
        </p:blipFill>
        <p:spPr>
          <a:xfrm>
            <a:off x="0" y="2590800"/>
            <a:ext cx="9567863" cy="3352800"/>
          </a:xfrm>
        </p:spPr>
      </p:pic>
      <p:sp>
        <p:nvSpPr>
          <p:cNvPr id="10" name="Rectangle 9"/>
          <p:cNvSpPr/>
          <p:nvPr/>
        </p:nvSpPr>
        <p:spPr>
          <a:xfrm>
            <a:off x="2714625" y="1600200"/>
            <a:ext cx="2390775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Cross-section of the cochlear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2293938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Human auditory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676400"/>
            <a:ext cx="1371600" cy="404813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Hair bundle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1654175"/>
            <a:ext cx="2590800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Molecular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mechano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-transduction machinery</a:t>
            </a:r>
          </a:p>
        </p:txBody>
      </p:sp>
      <p:sp>
        <p:nvSpPr>
          <p:cNvPr id="114699" name="Rectangle 13"/>
          <p:cNvSpPr>
            <a:spLocks noChangeArrowheads="1"/>
          </p:cNvSpPr>
          <p:nvPr/>
        </p:nvSpPr>
        <p:spPr bwMode="auto">
          <a:xfrm>
            <a:off x="1447800" y="6477000"/>
            <a:ext cx="7772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000">
                <a:latin typeface="Arial Narrow" charset="0"/>
                <a:cs typeface="Arial" charset="0"/>
              </a:rPr>
              <a:t>Meredith LeMasurier and Peter G. Gillespie,  </a:t>
            </a:r>
            <a:r>
              <a:rPr lang="nl-NL" sz="2000">
                <a:latin typeface="Arial Narrow" charset="0"/>
                <a:cs typeface="Arial" charset="0"/>
              </a:rPr>
              <a:t>Neuron, Vol. 48,2005</a:t>
            </a:r>
            <a:endParaRPr lang="en-US" sz="2000">
              <a:latin typeface="Arial Narrow" charset="0"/>
              <a:cs typeface="Arial" charset="0"/>
            </a:endParaRPr>
          </a:p>
        </p:txBody>
      </p:sp>
      <p:sp>
        <p:nvSpPr>
          <p:cNvPr id="114700" name="TextBox 14"/>
          <p:cNvSpPr txBox="1">
            <a:spLocks noChangeArrowheads="1"/>
          </p:cNvSpPr>
          <p:nvPr/>
        </p:nvSpPr>
        <p:spPr bwMode="auto">
          <a:xfrm>
            <a:off x="6477000" y="914400"/>
            <a:ext cx="2876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Dolores Bozovic (Physics)</a:t>
            </a:r>
          </a:p>
        </p:txBody>
      </p:sp>
    </p:spTree>
    <p:extLst>
      <p:ext uri="{BB962C8B-B14F-4D97-AF65-F5344CB8AC3E}">
        <p14:creationId xmlns:p14="http://schemas.microsoft.com/office/powerpoint/2010/main" val="456671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Simultaneous observation of entire process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D3B53-BC4C-AB47-80E7-D9780A0D67D1}" type="slidenum">
              <a:rPr lang="en-US" sz="1500">
                <a:solidFill>
                  <a:srgbClr val="0000FF"/>
                </a:solidFill>
              </a:rPr>
              <a:pPr eaLnBrk="1" hangingPunct="1"/>
              <a:t>45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3013" name="Picture 2" descr="http://www.unmc.edu/Physiology/Mann/pix_4b/hair_cell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2515"/>
          <a:stretch>
            <a:fillRect/>
          </a:stretch>
        </p:blipFill>
        <p:spPr>
          <a:xfrm>
            <a:off x="1447800" y="762000"/>
            <a:ext cx="3581400" cy="6142038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096000" y="1066800"/>
            <a:ext cx="2062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Mechanical Motion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752600"/>
            <a:ext cx="1298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Ca</a:t>
            </a:r>
            <a:r>
              <a:rPr lang="en-US" sz="2000" b="1" baseline="30000" dirty="0">
                <a:solidFill>
                  <a:srgbClr val="0000FF"/>
                </a:solidFill>
                <a:latin typeface="+mn-lt"/>
                <a:ea typeface="+mn-ea"/>
              </a:rPr>
              <a:t>2+  </a:t>
            </a: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2766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 Hair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876800"/>
            <a:ext cx="2320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Receptor in Synapse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60198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Into Dendrite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029200" y="1219200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029200" y="1914525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953000" y="3581400"/>
            <a:ext cx="11080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876800" y="51054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4876800" y="64008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43024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4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</a:rPr>
              <a:t>1/9/2013</a:t>
            </a:r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FFFF00"/>
                </a:solidFill>
                <a:cs typeface="Arial" charset="0"/>
              </a:rPr>
              <a:t>Katsushi Arisaka</a:t>
            </a: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41DA07-DE02-D144-B0F0-4AD14C45FAAF}" type="slidenum">
              <a:rPr lang="en-US" sz="1500">
                <a:solidFill>
                  <a:srgbClr val="FFFF00"/>
                </a:solidFill>
              </a:rPr>
              <a:pPr eaLnBrk="1" hangingPunct="1"/>
              <a:t>46</a:t>
            </a:fld>
            <a:endParaRPr lang="en-US" sz="1500">
              <a:solidFill>
                <a:srgbClr val="FFFF00"/>
              </a:solidFill>
            </a:endParaRPr>
          </a:p>
        </p:txBody>
      </p:sp>
      <p:pic>
        <p:nvPicPr>
          <p:cNvPr id="118789" name="Picture 2" descr="C:\Users\Katsushi\Desktop\Our Microscopes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  <a:noFill/>
        </p:spPr>
      </p:pic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1271588" y="152400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(Photron SA-1)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119938" y="152400"/>
            <a:ext cx="220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EMCCD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(Andor iXon 897)</a:t>
            </a: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3581400" y="3505200"/>
            <a:ext cx="1790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Microscopes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3" name="Text Box 5"/>
          <p:cNvSpPr txBox="1">
            <a:spLocks noChangeArrowheads="1"/>
          </p:cNvSpPr>
          <p:nvPr/>
        </p:nvSpPr>
        <p:spPr bwMode="auto">
          <a:xfrm>
            <a:off x="5181600" y="5867400"/>
            <a:ext cx="137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Objective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4" name="TextBox 14"/>
          <p:cNvSpPr txBox="1">
            <a:spLocks noChangeArrowheads="1"/>
          </p:cNvSpPr>
          <p:nvPr/>
        </p:nvSpPr>
        <p:spPr bwMode="auto">
          <a:xfrm>
            <a:off x="80963" y="6553200"/>
            <a:ext cx="3652837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Dolores </a:t>
            </a:r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Bozovic</a:t>
            </a:r>
            <a:r>
              <a:rPr lang="ja-JP" alt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’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s Lab (Physics)</a:t>
            </a:r>
          </a:p>
        </p:txBody>
      </p:sp>
    </p:spTree>
    <p:extLst>
      <p:ext uri="{BB962C8B-B14F-4D97-AF65-F5344CB8AC3E}">
        <p14:creationId xmlns:p14="http://schemas.microsoft.com/office/powerpoint/2010/main" val="548478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100355" name="5 hair cells.mp4" descr="/Users/Katsushi/Desktop/P41/Arisaka_HairCells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6775"/>
            <a:ext cx="9521825" cy="6448425"/>
          </a:xfrm>
          <a:noFill/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729663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Motion of Hair Cells in Inner Ear</a:t>
            </a: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7097713" y="487363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106501" name="TextBox 14"/>
          <p:cNvSpPr txBox="1">
            <a:spLocks noChangeArrowheads="1"/>
          </p:cNvSpPr>
          <p:nvPr/>
        </p:nvSpPr>
        <p:spPr bwMode="auto">
          <a:xfrm>
            <a:off x="3360738" y="406400"/>
            <a:ext cx="3611562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Prof. Dolores Bozovic (Physics)</a:t>
            </a:r>
          </a:p>
        </p:txBody>
      </p:sp>
    </p:spTree>
    <p:extLst>
      <p:ext uri="{BB962C8B-B14F-4D97-AF65-F5344CB8AC3E}">
        <p14:creationId xmlns:p14="http://schemas.microsoft.com/office/powerpoint/2010/main" val="2557405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2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CC2373-6911-FD4A-8A4F-FBDA8AC5BC23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Mystery of Hearing</a:t>
            </a:r>
          </a:p>
        </p:txBody>
      </p:sp>
      <p:sp>
        <p:nvSpPr>
          <p:cNvPr id="1167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dynamic range in amplitude.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3400">
                <a:latin typeface="Arial Narrow" charset="0"/>
                <a:ea typeface="ＭＳ Ｐゴシック" charset="0"/>
              </a:rPr>
              <a:t> compressed to 100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Smallest amplitude is 0.3 nm</a:t>
            </a: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frequency range.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20 Hz – 20 kHz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Dynamic range of 1000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Corresponding to 10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2800">
                <a:latin typeface="Arial Narrow" charset="0"/>
                <a:ea typeface="ＭＳ Ｐゴシック" charset="0"/>
              </a:rPr>
              <a:t> in k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Selectivity of 0.2%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up to 5 kHz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How can the brain handle up to 20 kHz?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miss match to the speed of action potential of 1 kHz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</p:txBody>
      </p:sp>
      <p:graphicFrame>
        <p:nvGraphicFramePr>
          <p:cNvPr id="116738" name="Object 4"/>
          <p:cNvGraphicFramePr>
            <a:graphicFrameLocks noChangeAspect="1"/>
          </p:cNvGraphicFramePr>
          <p:nvPr/>
        </p:nvGraphicFramePr>
        <p:xfrm>
          <a:off x="6019800" y="3657600"/>
          <a:ext cx="17526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22" name="Equation" r:id="rId4" imgW="558720" imgH="444240" progId="Equation.3">
                  <p:embed/>
                </p:oleObj>
              </mc:Choice>
              <mc:Fallback>
                <p:oleObj name="Equation" r:id="rId4" imgW="558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57600"/>
                        <a:ext cx="1752600" cy="139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9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800"/>
          </a:p>
        </p:txBody>
      </p:sp>
      <p:sp>
        <p:nvSpPr>
          <p:cNvPr id="12288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2800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Polymers (4.5B </a:t>
            </a:r>
            <a:r>
              <a:rPr lang="en-US" sz="2800">
                <a:solidFill>
                  <a:srgbClr val="FF6600"/>
                </a:solidFill>
                <a:latin typeface="Wingdings" charset="0"/>
                <a:ea typeface="ＭＳ Ｐゴシック" charset="0"/>
                <a:cs typeface="Wingdings" charset="0"/>
                <a:sym typeface="Wingdings" charset="0"/>
              </a:rPr>
              <a:t></a:t>
            </a: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4B years)</a:t>
            </a:r>
          </a:p>
        </p:txBody>
      </p:sp>
      <p:pic>
        <p:nvPicPr>
          <p:cNvPr id="55300" name="Picture 3" descr="prebio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"/>
          <a:stretch>
            <a:fillRect/>
          </a:stretch>
        </p:blipFill>
        <p:spPr bwMode="auto">
          <a:xfrm>
            <a:off x="304800" y="577850"/>
            <a:ext cx="88392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66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6400800" cy="774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239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040315-E3F0-1544-BFE8-7107FB5BD440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1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pic>
        <p:nvPicPr>
          <p:cNvPr id="1239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8100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1066800"/>
            <a:ext cx="3497263" cy="4829175"/>
            <a:chOff x="228600" y="838200"/>
            <a:chExt cx="3496347" cy="4829175"/>
          </a:xfrm>
        </p:grpSpPr>
        <p:sp>
          <p:nvSpPr>
            <p:cNvPr id="12391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041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0" y="2895600"/>
              <a:ext cx="2001314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392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04493" y="2406650"/>
              <a:ext cx="132045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91263" y="1066800"/>
            <a:ext cx="3233737" cy="4540250"/>
            <a:chOff x="6291456" y="876300"/>
            <a:chExt cx="3233544" cy="4540250"/>
          </a:xfrm>
        </p:grpSpPr>
        <p:sp>
          <p:nvSpPr>
            <p:cNvPr id="12391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96" y="3962400"/>
              <a:ext cx="1600104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420" y="876300"/>
              <a:ext cx="1560420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96" y="2239963"/>
              <a:ext cx="1571531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291456" y="2387600"/>
              <a:ext cx="1468349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25638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0713" y="4379913"/>
            <a:ext cx="3335337" cy="2468562"/>
            <a:chOff x="5700805" y="4495800"/>
            <a:chExt cx="3336295" cy="2468914"/>
          </a:xfrm>
        </p:grpSpPr>
        <p:sp>
          <p:nvSpPr>
            <p:cNvPr id="125972" name="TextBox 31"/>
            <p:cNvSpPr txBox="1">
              <a:spLocks noChangeArrowheads="1"/>
            </p:cNvSpPr>
            <p:nvPr/>
          </p:nvSpPr>
          <p:spPr bwMode="auto">
            <a:xfrm>
              <a:off x="5700805" y="6621150"/>
              <a:ext cx="98367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25973" name="TextBox 41"/>
            <p:cNvSpPr txBox="1">
              <a:spLocks noChangeArrowheads="1"/>
            </p:cNvSpPr>
            <p:nvPr/>
          </p:nvSpPr>
          <p:spPr bwMode="auto">
            <a:xfrm>
              <a:off x="7454481" y="6651625"/>
              <a:ext cx="1582619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25974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140" y="4778962"/>
                <a:ext cx="560666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110" y="4301705"/>
                <a:ext cx="992626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345" y="5575550"/>
                <a:ext cx="763422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212" y="6134376"/>
                <a:ext cx="761659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808" y="4328660"/>
                <a:ext cx="242968" cy="657636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99" y="5175355"/>
                <a:ext cx="779233" cy="21157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474" y="5417620"/>
                <a:ext cx="738738" cy="951045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7767" y="5731743"/>
                <a:ext cx="14105" cy="558826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07" y="6008415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7442" y="6124691"/>
                <a:ext cx="897245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7767" y="5684885"/>
                <a:ext cx="595928" cy="173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6535" y="6496154"/>
                <a:ext cx="215200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0687" y="6380814"/>
                <a:ext cx="41785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966702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259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9CBAD9-75A5-8F4A-B056-B477102382DD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51000" y="990600"/>
            <a:ext cx="7880350" cy="3435350"/>
            <a:chOff x="1650388" y="1016683"/>
            <a:chExt cx="7880962" cy="3434072"/>
          </a:xfrm>
        </p:grpSpPr>
        <p:pic>
          <p:nvPicPr>
            <p:cNvPr id="1259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2997" y="2819412"/>
              <a:ext cx="246082" cy="284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47" y="1507602"/>
              <a:ext cx="1602779" cy="1020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01" y="3131013"/>
              <a:ext cx="1023557" cy="1009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68" name="TextBox 14"/>
            <p:cNvSpPr txBox="1">
              <a:spLocks noChangeArrowheads="1"/>
            </p:cNvSpPr>
            <p:nvPr/>
          </p:nvSpPr>
          <p:spPr bwMode="auto">
            <a:xfrm>
              <a:off x="4317199" y="4149725"/>
              <a:ext cx="312751" cy="30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259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50388" y="1016683"/>
              <a:ext cx="2203621" cy="65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25971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16063" y="5827713"/>
            <a:ext cx="2640012" cy="849312"/>
            <a:chOff x="1515904" y="5943600"/>
            <a:chExt cx="2640178" cy="84889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15904" y="6135594"/>
              <a:ext cx="2640178" cy="65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25963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6" descr="pyramidal-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3805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003" name="Text Box 15"/>
          <p:cNvSpPr txBox="1">
            <a:spLocks noChangeArrowheads="1"/>
          </p:cNvSpPr>
          <p:nvPr/>
        </p:nvSpPr>
        <p:spPr bwMode="auto">
          <a:xfrm>
            <a:off x="533400" y="6477000"/>
            <a:ext cx="750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b="1"/>
              <a:t>Miller, 1981</a:t>
            </a: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-304800" y="106363"/>
            <a:ext cx="10134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C00000"/>
                </a:solidFill>
                <a:latin typeface="Tahoma" charset="0"/>
              </a:rPr>
              <a:t>Assembly of rat</a:t>
            </a:r>
            <a:r>
              <a:rPr lang="ja-JP" altLang="en-US" sz="2600" b="1">
                <a:solidFill>
                  <a:srgbClr val="C00000"/>
                </a:solidFill>
                <a:latin typeface="Tahoma" charset="0"/>
              </a:rPr>
              <a:t>’</a:t>
            </a:r>
            <a:r>
              <a:rPr lang="en-US" sz="2600" b="1">
                <a:solidFill>
                  <a:srgbClr val="C00000"/>
                </a:solidFill>
                <a:latin typeface="Tahoma" charset="0"/>
              </a:rPr>
              <a:t>s cortical circuits during development</a:t>
            </a:r>
          </a:p>
        </p:txBody>
      </p:sp>
      <p:sp>
        <p:nvSpPr>
          <p:cNvPr id="1280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3498FC-BD03-5243-9174-D163FE5FA083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163" y="914400"/>
            <a:ext cx="96043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>
                <a:solidFill>
                  <a:srgbClr val="0070C0"/>
                </a:solidFill>
                <a:latin typeface="Arial Narrow" charset="0"/>
              </a:rPr>
              <a:t>How/when do neurons establish networks? </a:t>
            </a:r>
            <a:r>
              <a:rPr lang="en-US" altLang="ja-JP" sz="2800" b="1">
                <a:solidFill>
                  <a:srgbClr val="00B0F0"/>
                </a:solidFill>
                <a:latin typeface="Arial Narrow" charset="0"/>
                <a:sym typeface="Wingdings" charset="0"/>
              </a:rPr>
              <a:t> </a:t>
            </a:r>
            <a:r>
              <a:rPr lang="en-US" altLang="ja-JP" sz="2800" b="1" i="1">
                <a:solidFill>
                  <a:srgbClr val="00B0F0"/>
                </a:solidFill>
                <a:latin typeface="Arial Narrow" charset="0"/>
              </a:rPr>
              <a:t>Symmetry Breaking</a:t>
            </a:r>
            <a:endParaRPr lang="ja-JP" altLang="en-US" sz="2800" b="1" i="1">
              <a:solidFill>
                <a:srgbClr val="00B0F0"/>
              </a:solidFill>
              <a:latin typeface="Arial Narrow" charset="0"/>
            </a:endParaRP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228600" y="63246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Arial Narrow" charset="0"/>
              </a:rPr>
              <a:t>Carlos Portera-Cailliau (Neurology)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</a:t>
            </a: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648200" y="838200"/>
            <a:ext cx="48006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81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BBF3C-5388-A745-92C9-2F01F0954EFA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300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30056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3006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4 Beams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240 frame/sec</a:t>
            </a:r>
            <a:endParaRPr lang="en-US" sz="32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172200" y="8382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FF0000"/>
                </a:solidFill>
                <a:latin typeface="Arial Narrow" charset="0"/>
                <a:cs typeface="Arial Narrow" charset="0"/>
              </a:rPr>
              <a:t>HAPD  #1</a:t>
            </a:r>
          </a:p>
        </p:txBody>
      </p:sp>
      <p:sp>
        <p:nvSpPr>
          <p:cNvPr id="132102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Spatio-Temporal Excitation-Emission Multiplexing (STEM) Microscope</a:t>
            </a:r>
            <a:endParaRPr lang="en-US" sz="2800" b="1" kern="0" dirty="0">
              <a:solidFill>
                <a:srgbClr val="A5002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104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+9 ns</a:t>
            </a:r>
          </a:p>
        </p:txBody>
      </p:sp>
      <p:sp>
        <p:nvSpPr>
          <p:cNvPr id="132105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16 kHz</a:t>
            </a:r>
          </a:p>
        </p:txBody>
      </p:sp>
      <p:pic>
        <p:nvPicPr>
          <p:cNvPr id="13210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7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(100 fs pulse)</a:t>
            </a:r>
          </a:p>
        </p:txBody>
      </p:sp>
      <p:sp>
        <p:nvSpPr>
          <p:cNvPr id="132108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 kHz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1219200"/>
            <a:ext cx="3740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(Neurology)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9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34149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36202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3620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5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6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7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</p:spTree>
    <p:extLst>
      <p:ext uri="{BB962C8B-B14F-4D97-AF65-F5344CB8AC3E}">
        <p14:creationId xmlns:p14="http://schemas.microsoft.com/office/powerpoint/2010/main" val="1087994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9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>
                <a:solidFill>
                  <a:srgbClr val="0000FF"/>
                </a:solidFill>
                <a:latin typeface="Arial" charset="0"/>
              </a:rPr>
              <a:t>3/13/2007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02608B9-733C-CD4D-A74A-F7E6CF101C88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Organic molecules from outer space</a:t>
            </a:r>
            <a:endParaRPr lang="en-US" sz="3600" dirty="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4455" name="Picture 4" descr="Conceptualization of organic and other molecules that might occur in an interstellar gas-dust clou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990600"/>
            <a:ext cx="9640888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9525" y="942975"/>
            <a:ext cx="9601200" cy="76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7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44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CA157A-4466-B640-A3FC-A55E2D3A0869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5240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 dirty="0">
                <a:latin typeface="Tahoma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Directions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- Virtual Reality -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6600"/>
                </a:solidFill>
                <a:latin typeface="Tahoma"/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48483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48487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l"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8486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Mayank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1/9/2013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C1B9C-7DB8-4F4E-9029-6B4BFE5443A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69900"/>
                </a:solidFill>
                <a:latin typeface="+mn-lt"/>
              </a:rPr>
              <a:t>Mayank</a:t>
            </a:r>
            <a:r>
              <a:rPr lang="en-US" sz="2400" b="1" dirty="0">
                <a:solidFill>
                  <a:srgbClr val="669900"/>
                </a:solidFill>
                <a:latin typeface="+mn-lt"/>
              </a:rPr>
              <a:t> Mehta (UCLA) </a:t>
            </a:r>
          </a:p>
        </p:txBody>
      </p:sp>
    </p:spTree>
    <p:extLst>
      <p:ext uri="{BB962C8B-B14F-4D97-AF65-F5344CB8AC3E}">
        <p14:creationId xmlns:p14="http://schemas.microsoft.com/office/powerpoint/2010/main" val="21382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r>
              <a:rPr lang="en-US" sz="3600" dirty="0" smtClean="0"/>
              <a:t>Brains were evolved for animals to predict necessary motions for survival.</a:t>
            </a:r>
          </a:p>
          <a:p>
            <a:pPr lvl="1"/>
            <a:r>
              <a:rPr lang="en-US" sz="3200" dirty="0" smtClean="0"/>
              <a:t>Find preys</a:t>
            </a:r>
          </a:p>
          <a:p>
            <a:pPr lvl="1"/>
            <a:r>
              <a:rPr lang="en-US" sz="3200" dirty="0" smtClean="0"/>
              <a:t>Escape away from predators</a:t>
            </a:r>
          </a:p>
          <a:p>
            <a:pPr lvl="1"/>
            <a:r>
              <a:rPr lang="en-US" sz="3200" dirty="0" smtClean="0"/>
              <a:t>Find mates for sex</a:t>
            </a:r>
          </a:p>
          <a:p>
            <a:r>
              <a:rPr lang="en-US" sz="3600" dirty="0" smtClean="0"/>
              <a:t> A brain “consciously” makes the best decision at a given time.</a:t>
            </a:r>
          </a:p>
          <a:p>
            <a:r>
              <a:rPr lang="en-US" sz="3600" dirty="0" smtClean="0"/>
              <a:t>Complex activities of brains are the results of evolution of life.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29698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A2C43-BACD-D64D-82E8-3084A1BCBB72}" type="slidenum">
              <a:rPr lang="en-US" sz="1500">
                <a:solidFill>
                  <a:srgbClr val="0000FF"/>
                </a:solidFill>
              </a:rPr>
              <a:pPr eaLnBrk="1" hangingPunct="1"/>
              <a:t>64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3002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51560" name="TextBox 37"/>
          <p:cNvSpPr txBox="1">
            <a:spLocks noChangeArrowheads="1"/>
          </p:cNvSpPr>
          <p:nvPr/>
        </p:nvSpPr>
        <p:spPr bwMode="auto">
          <a:xfrm>
            <a:off x="6696075" y="3581400"/>
            <a:ext cx="2708275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Mayank</a:t>
            </a:r>
            <a:r>
              <a:rPr lang="en-US" sz="28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 Mehta</a:t>
            </a: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(Physics)</a:t>
            </a:r>
          </a:p>
          <a:p>
            <a:pPr>
              <a:defRPr/>
            </a:pP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funded by Keck </a:t>
            </a: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Foundation ($1M)</a:t>
            </a:r>
          </a:p>
        </p:txBody>
      </p:sp>
    </p:spTree>
    <p:extLst>
      <p:ext uri="{BB962C8B-B14F-4D97-AF65-F5344CB8AC3E}">
        <p14:creationId xmlns:p14="http://schemas.microsoft.com/office/powerpoint/2010/main" val="1313445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r_sample_clip_repair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126998" y="0"/>
            <a:ext cx="9801224" cy="735091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17477"/>
            <a:ext cx="9601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36" tIns="48269" rIns="96536" bIns="48269" numCol="1" anchor="ctr" anchorCtr="0" compatLnSpc="1">
            <a:prstTxWarp prst="textNoShape">
              <a:avLst/>
            </a:prstTxWarp>
          </a:bodyPr>
          <a:lstStyle>
            <a:lvl1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119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237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355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474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 rat running in a Virtual Reality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1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Optogenetic Excitation of Neurons</a:t>
            </a:r>
          </a:p>
        </p:txBody>
      </p:sp>
      <p:sp>
        <p:nvSpPr>
          <p:cNvPr id="153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08681-159F-BE48-BDBE-074209146308}" type="slidenum">
              <a:rPr lang="en-US" sz="1500">
                <a:solidFill>
                  <a:srgbClr val="0000FF"/>
                </a:solidFill>
              </a:rPr>
              <a:pPr eaLnBrk="1" hangingPunct="1"/>
              <a:t>66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7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Karl Deisseroth (Stanford) </a:t>
            </a:r>
          </a:p>
        </p:txBody>
      </p:sp>
      <p:pic>
        <p:nvPicPr>
          <p:cNvPr id="1536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0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Excitation by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Channelrhodopsin-2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(ChR2)</a:t>
            </a:r>
          </a:p>
        </p:txBody>
      </p:sp>
      <p:sp>
        <p:nvSpPr>
          <p:cNvPr id="153611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Inhabitation by 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Halorhodopsin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(NpHR)</a:t>
            </a:r>
          </a:p>
        </p:txBody>
      </p:sp>
      <p:sp>
        <p:nvSpPr>
          <p:cNvPr id="153612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069A94-6FC2-AD47-BDD9-C217E23604B2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4869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64870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429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71" name="Group 22"/>
          <p:cNvGrpSpPr>
            <a:grpSpLocks/>
          </p:cNvGrpSpPr>
          <p:nvPr/>
        </p:nvGrpSpPr>
        <p:grpSpPr bwMode="auto">
          <a:xfrm>
            <a:off x="2087563" y="1295400"/>
            <a:ext cx="5440362" cy="3543300"/>
            <a:chOff x="2088246" y="1143000"/>
            <a:chExt cx="5439679" cy="3542845"/>
          </a:xfrm>
        </p:grpSpPr>
        <p:sp>
          <p:nvSpPr>
            <p:cNvPr id="164879" name="Oval 9"/>
            <p:cNvSpPr>
              <a:spLocks noChangeAspect="1"/>
            </p:cNvSpPr>
            <p:nvPr/>
          </p:nvSpPr>
          <p:spPr bwMode="auto">
            <a:xfrm>
              <a:off x="4114800" y="16764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0" name="Oval 12"/>
            <p:cNvSpPr>
              <a:spLocks noChangeAspect="1"/>
            </p:cNvSpPr>
            <p:nvPr/>
          </p:nvSpPr>
          <p:spPr bwMode="auto">
            <a:xfrm>
              <a:off x="3886200" y="1143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1" name="Oval 13"/>
            <p:cNvSpPr>
              <a:spLocks noChangeAspect="1"/>
            </p:cNvSpPr>
            <p:nvPr/>
          </p:nvSpPr>
          <p:spPr bwMode="auto">
            <a:xfrm>
              <a:off x="2088246" y="17299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2" name="Oval 14"/>
            <p:cNvSpPr>
              <a:spLocks noChangeAspect="1"/>
            </p:cNvSpPr>
            <p:nvPr/>
          </p:nvSpPr>
          <p:spPr bwMode="auto">
            <a:xfrm>
              <a:off x="2514600" y="3429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3" name="Oval 15"/>
            <p:cNvSpPr>
              <a:spLocks noChangeAspect="1"/>
            </p:cNvSpPr>
            <p:nvPr/>
          </p:nvSpPr>
          <p:spPr bwMode="auto">
            <a:xfrm>
              <a:off x="3794272" y="454932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4" name="Oval 16"/>
            <p:cNvSpPr>
              <a:spLocks noChangeAspect="1"/>
            </p:cNvSpPr>
            <p:nvPr/>
          </p:nvSpPr>
          <p:spPr bwMode="auto">
            <a:xfrm>
              <a:off x="5585887" y="18288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5" name="Oval 17"/>
            <p:cNvSpPr>
              <a:spLocks noChangeAspect="1"/>
            </p:cNvSpPr>
            <p:nvPr/>
          </p:nvSpPr>
          <p:spPr bwMode="auto">
            <a:xfrm>
              <a:off x="3886200" y="32766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6" name="Oval 18"/>
            <p:cNvSpPr>
              <a:spLocks noChangeAspect="1"/>
            </p:cNvSpPr>
            <p:nvPr/>
          </p:nvSpPr>
          <p:spPr bwMode="auto">
            <a:xfrm>
              <a:off x="5410200" y="304800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7" name="Oval 19"/>
            <p:cNvSpPr>
              <a:spLocks noChangeAspect="1"/>
            </p:cNvSpPr>
            <p:nvPr/>
          </p:nvSpPr>
          <p:spPr bwMode="auto">
            <a:xfrm>
              <a:off x="5890834" y="450351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8" name="Oval 20"/>
            <p:cNvSpPr>
              <a:spLocks noChangeAspect="1"/>
            </p:cNvSpPr>
            <p:nvPr/>
          </p:nvSpPr>
          <p:spPr bwMode="auto">
            <a:xfrm>
              <a:off x="6652077" y="2735640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9" name="Oval 21"/>
            <p:cNvSpPr>
              <a:spLocks noChangeAspect="1"/>
            </p:cNvSpPr>
            <p:nvPr/>
          </p:nvSpPr>
          <p:spPr bwMode="auto">
            <a:xfrm>
              <a:off x="7391400" y="2073275"/>
              <a:ext cx="136525" cy="136525"/>
            </a:xfrm>
            <a:prstGeom prst="ellipse">
              <a:avLst/>
            </a:prstGeom>
            <a:solidFill>
              <a:srgbClr val="FDBBFF"/>
            </a:solidFill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762000" y="5722938"/>
            <a:ext cx="3336925" cy="996950"/>
            <a:chOff x="762000" y="5570160"/>
            <a:chExt cx="3336925" cy="997328"/>
          </a:xfrm>
        </p:grpSpPr>
        <p:sp>
          <p:nvSpPr>
            <p:cNvPr id="164875" name="Oval 14"/>
            <p:cNvSpPr>
              <a:spLocks noChangeAspect="1"/>
            </p:cNvSpPr>
            <p:nvPr/>
          </p:nvSpPr>
          <p:spPr bwMode="auto">
            <a:xfrm>
              <a:off x="1333195" y="557016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6" name="Oval 14"/>
            <p:cNvSpPr>
              <a:spLocks noChangeAspect="1"/>
            </p:cNvSpPr>
            <p:nvPr/>
          </p:nvSpPr>
          <p:spPr bwMode="auto">
            <a:xfrm>
              <a:off x="2529718" y="5807075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7" name="Oval 14"/>
            <p:cNvSpPr>
              <a:spLocks noChangeAspect="1"/>
            </p:cNvSpPr>
            <p:nvPr/>
          </p:nvSpPr>
          <p:spPr bwMode="auto">
            <a:xfrm>
              <a:off x="3962400" y="5791200"/>
              <a:ext cx="136525" cy="136525"/>
            </a:xfrm>
            <a:prstGeom prst="ellipse">
              <a:avLst/>
            </a:prstGeom>
            <a:solidFill>
              <a:srgbClr val="00FFFF"/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64878" name="TextBox 23"/>
            <p:cNvSpPr txBox="1">
              <a:spLocks noChangeArrowheads="1"/>
            </p:cNvSpPr>
            <p:nvPr/>
          </p:nvSpPr>
          <p:spPr bwMode="auto">
            <a:xfrm>
              <a:off x="762000" y="6095821"/>
              <a:ext cx="2286000" cy="47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00FFFF"/>
                  </a:solidFill>
                  <a:latin typeface="Arial Narrow" charset="0"/>
                </a:rPr>
                <a:t>Photo Excitation</a:t>
              </a:r>
            </a:p>
          </p:txBody>
        </p:sp>
      </p:grpSp>
      <p:sp>
        <p:nvSpPr>
          <p:cNvPr id="164873" name="TextBox 24"/>
          <p:cNvSpPr txBox="1">
            <a:spLocks noChangeArrowheads="1"/>
          </p:cNvSpPr>
          <p:nvPr/>
        </p:nvSpPr>
        <p:spPr bwMode="auto">
          <a:xfrm>
            <a:off x="2819400" y="243840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SLM + Voltage Sensing</a:t>
            </a:r>
          </a:p>
        </p:txBody>
      </p:sp>
      <p:sp>
        <p:nvSpPr>
          <p:cNvPr id="1648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  <p:extLst>
      <p:ext uri="{BB962C8B-B14F-4D97-AF65-F5344CB8AC3E}">
        <p14:creationId xmlns:p14="http://schemas.microsoft.com/office/powerpoint/2010/main" val="42740014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Outer world vs. Inner word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372600" cy="5924550"/>
          </a:xfrm>
        </p:spPr>
        <p:txBody>
          <a:bodyPr/>
          <a:lstStyle/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Outer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</a:rPr>
              <a:t>: Five senses 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Virtual Reality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Vision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Sound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Touch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Smell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Taste</a:t>
            </a:r>
          </a:p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Photo Excitation of single neurons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Neural network in brain</a:t>
            </a:r>
          </a:p>
          <a:p>
            <a:pPr lvl="3"/>
            <a:endParaRPr lang="en-US" sz="1800">
              <a:latin typeface="Arial Narrow" charset="0"/>
              <a:ea typeface="ＭＳ Ｐゴシック" charset="0"/>
            </a:endParaRPr>
          </a:p>
          <a:p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Establish direct link between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Outer world</a:t>
            </a:r>
            <a:endParaRPr lang="en-US" sz="3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outer world – Virtual reality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inner world – Neural reality</a:t>
            </a:r>
          </a:p>
          <a:p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BE8009-2FCF-F940-A4C2-7FD6C0A128B8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Consciousness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9188450" cy="60769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brains are making enormous parallel processing “</a:t>
            </a:r>
            <a:r>
              <a:rPr lang="en-US" sz="3600" i="1" u="sng" dirty="0" smtClean="0"/>
              <a:t>unconsciously</a:t>
            </a:r>
            <a:r>
              <a:rPr lang="en-US" sz="3600" dirty="0" smtClean="0"/>
              <a:t>” all the time. </a:t>
            </a:r>
          </a:p>
          <a:p>
            <a:pPr lvl="1"/>
            <a:r>
              <a:rPr lang="en-US" sz="3200" dirty="0" smtClean="0"/>
              <a:t>Image processing</a:t>
            </a:r>
          </a:p>
          <a:p>
            <a:pPr lvl="1"/>
            <a:r>
              <a:rPr lang="en-US" sz="3200" dirty="0" smtClean="0"/>
              <a:t>Language</a:t>
            </a:r>
          </a:p>
          <a:p>
            <a:pPr lvl="1"/>
            <a:r>
              <a:rPr lang="en-US" sz="3200" dirty="0" smtClean="0"/>
              <a:t>Recognition of space-time</a:t>
            </a:r>
          </a:p>
          <a:p>
            <a:r>
              <a:rPr lang="en-US" sz="3600" dirty="0" smtClean="0"/>
              <a:t>“</a:t>
            </a:r>
            <a:r>
              <a:rPr lang="en-US" sz="3600" i="1" u="sng" dirty="0" smtClean="0"/>
              <a:t>Consciousness</a:t>
            </a:r>
            <a:r>
              <a:rPr lang="en-US" sz="3600" dirty="0" smtClean="0"/>
              <a:t>” is merely the outcome of the decision making processes which have been performed unconsciously.</a:t>
            </a:r>
          </a:p>
          <a:p>
            <a:pPr lvl="1"/>
            <a:r>
              <a:rPr lang="en-US" sz="3200" dirty="0" smtClean="0"/>
              <a:t>Language and logics are just left-over from the past.</a:t>
            </a:r>
          </a:p>
          <a:p>
            <a:pPr lvl="1"/>
            <a:r>
              <a:rPr lang="en-US" sz="3200" dirty="0" smtClean="0"/>
              <a:t>We realize what we said only after we spoke.</a:t>
            </a:r>
          </a:p>
          <a:p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7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F35766E-1047-574F-9DC4-6E2869570B0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2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296400" cy="685800"/>
          </a:xfrm>
        </p:spPr>
        <p:txBody>
          <a:bodyPr/>
          <a:lstStyle/>
          <a:p>
            <a:r>
              <a:rPr lang="en-US" altLang="ja-JP" sz="3600" dirty="0" smtClean="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Volcano under deep ocean</a:t>
            </a:r>
            <a:endParaRPr lang="en-US" sz="3600" dirty="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503" name="Picture 4" descr="BAC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85800"/>
            <a:ext cx="94329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847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</a:t>
            </a: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DCAEF9-E07B-2344-AF71-B572EAF01B41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270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C4BE2B69-6EF5-D541-9B7E-FAC40C8A6E2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16742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6744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599" y="6096000"/>
            <a:ext cx="1426066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Simple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73715" y="6059488"/>
            <a:ext cx="5001940" cy="646331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 smtClean="0">
                <a:solidFill>
                  <a:srgbClr val="32946A"/>
                </a:solidFill>
                <a:latin typeface="+mn-lt"/>
              </a:rPr>
              <a:t>Coherent Complex System</a:t>
            </a:r>
            <a:endParaRPr lang="en-US" sz="3600" b="1" dirty="0">
              <a:solidFill>
                <a:srgbClr val="32946A"/>
              </a:solidFill>
              <a:latin typeface="+mn-lt"/>
            </a:endParaRPr>
          </a:p>
        </p:txBody>
      </p:sp>
      <p:sp>
        <p:nvSpPr>
          <p:cNvPr id="116747" name="AutoShape 4"/>
          <p:cNvSpPr>
            <a:spLocks noChangeArrowheads="1"/>
          </p:cNvSpPr>
          <p:nvPr/>
        </p:nvSpPr>
        <p:spPr bwMode="auto">
          <a:xfrm rot="-5400000">
            <a:off x="2914650" y="5391150"/>
            <a:ext cx="571500" cy="2133600"/>
          </a:xfrm>
          <a:prstGeom prst="downArrow">
            <a:avLst>
              <a:gd name="adj1" fmla="val 28657"/>
              <a:gd name="adj2" fmla="val 47721"/>
            </a:avLst>
          </a:prstGeom>
          <a:solidFill>
            <a:schemeClr val="bg1"/>
          </a:solidFill>
          <a:ln w="50800">
            <a:solidFill>
              <a:srgbClr val="60C99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00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</p:spTree>
    <p:extLst>
      <p:ext uri="{BB962C8B-B14F-4D97-AF65-F5344CB8AC3E}">
        <p14:creationId xmlns:p14="http://schemas.microsoft.com/office/powerpoint/2010/main" val="399932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3492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44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73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53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53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CE3A9B-A7FF-634A-B52E-CFD8A95AEA11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7" name="Text Box 4"/>
          <p:cNvSpPr txBox="1">
            <a:spLocks noChangeArrowheads="1"/>
          </p:cNvSpPr>
          <p:nvPr/>
        </p:nvSpPr>
        <p:spPr bwMode="auto">
          <a:xfrm>
            <a:off x="4675188" y="428942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Shadow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  <p:sp>
        <p:nvSpPr>
          <p:cNvPr id="204808" name="Text Box 5"/>
          <p:cNvSpPr txBox="1">
            <a:spLocks noChangeArrowheads="1"/>
          </p:cNvSpPr>
          <p:nvPr/>
        </p:nvSpPr>
        <p:spPr bwMode="auto">
          <a:xfrm>
            <a:off x="7299325" y="4625975"/>
            <a:ext cx="147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Our</a:t>
            </a:r>
          </a:p>
          <a:p>
            <a:pPr eaLnBrk="1" hangingPunct="1"/>
            <a:r>
              <a:rPr lang="en-US" altLang="ja-JP" b="1">
                <a:solidFill>
                  <a:srgbClr val="FFFF00"/>
                </a:solidFill>
              </a:rPr>
              <a:t>Universe</a:t>
            </a:r>
          </a:p>
        </p:txBody>
      </p:sp>
    </p:spTree>
    <p:extLst>
      <p:ext uri="{BB962C8B-B14F-4D97-AF65-F5344CB8AC3E}">
        <p14:creationId xmlns:p14="http://schemas.microsoft.com/office/powerpoint/2010/main" val="18321967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6D6ED-038A-9F48-A9CA-9F17FCF144A3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78038"/>
            <a:ext cx="8458200" cy="2892425"/>
          </a:xfrm>
        </p:spPr>
        <p:txBody>
          <a:bodyPr/>
          <a:lstStyle/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  <p:extLst>
      <p:ext uri="{BB962C8B-B14F-4D97-AF65-F5344CB8AC3E}">
        <p14:creationId xmlns:p14="http://schemas.microsoft.com/office/powerpoint/2010/main" val="1810109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72E3BC-36F1-9C48-AE49-85E8BC83049B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  <p:extLst>
      <p:ext uri="{BB962C8B-B14F-4D97-AF65-F5344CB8AC3E}">
        <p14:creationId xmlns:p14="http://schemas.microsoft.com/office/powerpoint/2010/main" val="290666229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1/9/2013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A2A8C4-EB58-3541-A057-E8842E48E97B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9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9264650" cy="5391150"/>
          </a:xfrm>
        </p:spPr>
        <p:txBody>
          <a:bodyPr/>
          <a:lstStyle/>
          <a:p>
            <a:r>
              <a:rPr lang="en-US" sz="3600" dirty="0" smtClean="0"/>
              <a:t>Why are we here?</a:t>
            </a:r>
          </a:p>
          <a:p>
            <a:pPr lvl="1"/>
            <a:r>
              <a:rPr lang="en-US" sz="3200" dirty="0" smtClean="0"/>
              <a:t>Endless symmetry breaking </a:t>
            </a:r>
            <a:r>
              <a:rPr lang="en-US" sz="3200" dirty="0" smtClean="0">
                <a:sym typeface="Wingdings"/>
              </a:rPr>
              <a:t> Cosmic evolution</a:t>
            </a:r>
            <a:endParaRPr lang="en-US" sz="3200" dirty="0" smtClean="0"/>
          </a:p>
          <a:p>
            <a:pPr lvl="1"/>
            <a:r>
              <a:rPr lang="en-US" sz="3200" dirty="0" smtClean="0"/>
              <a:t>Extreme fine tuning required.</a:t>
            </a:r>
          </a:p>
          <a:p>
            <a:r>
              <a:rPr lang="en-US" sz="3600" dirty="0" smtClean="0"/>
              <a:t> We are so fortunate to be here today.</a:t>
            </a:r>
          </a:p>
          <a:p>
            <a:pPr lvl="1"/>
            <a:r>
              <a:rPr lang="en-US" sz="3200" dirty="0" smtClean="0"/>
              <a:t>Shadow universe?</a:t>
            </a:r>
          </a:p>
          <a:p>
            <a:pPr lvl="1"/>
            <a:r>
              <a:rPr lang="en-US" sz="3200" dirty="0" smtClean="0"/>
              <a:t>Multiverse?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32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</a:t>
            </a: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FF35766E-1047-574F-9DC4-6E2869570B0B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8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2"/>
          </a:solidFill>
          <a:ln w="508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502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296400" cy="685800"/>
          </a:xfrm>
        </p:spPr>
        <p:txBody>
          <a:bodyPr/>
          <a:lstStyle/>
          <a:p>
            <a:r>
              <a:rPr lang="en-US" altLang="ja-JP" sz="3600" dirty="0" smtClean="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Volcano under deep ocean</a:t>
            </a:r>
            <a:endParaRPr lang="en-US" sz="3600" dirty="0">
              <a:solidFill>
                <a:srgbClr val="FF99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601200" cy="55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5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D06F52-791F-274F-9AEC-F516B3FDCEB6}" type="datetime1">
              <a:rPr lang="en-US" sz="1500">
                <a:solidFill>
                  <a:srgbClr val="0000FF"/>
                </a:solidFill>
              </a:rPr>
              <a:pPr eaLnBrk="1" hangingPunct="1"/>
              <a:t>1/9/13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2FF1DF-133D-CD40-A4F8-DC524707992A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2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Welcome to Physics World at UCLA</a:t>
            </a:r>
          </a:p>
        </p:txBody>
      </p:sp>
      <p:sp>
        <p:nvSpPr>
          <p:cNvPr id="212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9372600" cy="56388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600" dirty="0" smtClean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Looking for PhD students!</a:t>
            </a:r>
          </a:p>
          <a:p>
            <a:pPr lvl="3" eaLnBrk="1" hangingPunct="1">
              <a:lnSpc>
                <a:spcPct val="70000"/>
              </a:lnSpc>
            </a:pPr>
            <a:endParaRPr lang="en-US" sz="2300" dirty="0" smtClean="0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600" dirty="0" smtClean="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Feel free to stop by my office any time.</a:t>
            </a:r>
          </a:p>
          <a:p>
            <a:pPr lvl="2" eaLnBrk="1" hangingPunct="1">
              <a:lnSpc>
                <a:spcPct val="70000"/>
              </a:lnSpc>
            </a:pPr>
            <a:endParaRPr lang="en-US" sz="2400" dirty="0">
              <a:solidFill>
                <a:schemeClr val="tx1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Katsushi Arisaka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Knudsen 4-145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(310) 825-4925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 dirty="0" err="1">
                <a:solidFill>
                  <a:srgbClr val="CC0099"/>
                </a:solidFill>
                <a:latin typeface="Arial Narrow" charset="0"/>
                <a:ea typeface="ＭＳ Ｐゴシック" charset="0"/>
              </a:rPr>
              <a:t>arisaka@physics.ucla.edu</a:t>
            </a:r>
            <a:endParaRPr lang="en-US" sz="32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endParaRPr lang="en-US" sz="3200" dirty="0">
              <a:solidFill>
                <a:srgbClr val="CC0099"/>
              </a:solidFill>
              <a:latin typeface="Arial Narrow" charset="0"/>
              <a:ea typeface="ＭＳ Ｐゴシック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This talk is available at my home page</a:t>
            </a:r>
          </a:p>
          <a:p>
            <a:pPr lvl="1"/>
            <a:r>
              <a:rPr lang="en-US" sz="3200" dirty="0" smtClean="0">
                <a:hlinkClick r:id="rId3"/>
              </a:rPr>
              <a:t>http://home.physics.ucla.edu/~arisaka/home/</a:t>
            </a:r>
            <a:endParaRPr lang="en-US" sz="3200" dirty="0" smtClean="0"/>
          </a:p>
          <a:p>
            <a:pPr lvl="1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Under “Presentations”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49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</a:t>
            </a:r>
          </a:p>
        </p:txBody>
      </p:sp>
    </p:spTree>
    <p:extLst>
      <p:ext uri="{BB962C8B-B14F-4D97-AF65-F5344CB8AC3E}">
        <p14:creationId xmlns:p14="http://schemas.microsoft.com/office/powerpoint/2010/main" val="2462218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Tahoma" charset="0"/>
                <a:ea typeface="ＭＳ Ｐゴシック" charset="0"/>
                <a:cs typeface="ＭＳ Ｐゴシック" charset="0"/>
              </a:rPr>
              <a:t>Deviation from Thermal Equilibrium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601200" cy="5467350"/>
          </a:xfrm>
        </p:spPr>
        <p:txBody>
          <a:bodyPr/>
          <a:lstStyle/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Particles </a:t>
            </a:r>
            <a:r>
              <a:rPr lang="ja-JP" altLang="en-US" sz="3600" dirty="0"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Quark, Leptons…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Spontaneous Symmetry Breaking (Higgs Mechanism)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Atoms</a:t>
            </a:r>
            <a:r>
              <a:rPr lang="ja-JP" altLang="en-US" sz="3600" dirty="0">
                <a:latin typeface="Arial Narrow" charset="0"/>
                <a:ea typeface="ＭＳ Ｐゴシック" charset="0"/>
                <a:cs typeface="ＭＳ Ｐゴシック" charset="0"/>
              </a:rPr>
              <a:t>　　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Carbon, Oxygen, Iron 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Explosion of Supernova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Organic Molecules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Ammonia, Amino Acid …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Evolution of molecules in outer space by UV</a:t>
            </a:r>
            <a:endParaRPr lang="en-US" altLang="ja-JP" sz="3200" dirty="0">
              <a:latin typeface="Arial Narrow" charset="0"/>
              <a:ea typeface="ＭＳ Ｐゴシック" charset="0"/>
            </a:endParaRPr>
          </a:p>
          <a:p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Origin of Life</a:t>
            </a:r>
            <a:r>
              <a:rPr lang="en-US" altLang="ja-JP" sz="3600" dirty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—</a:t>
            </a:r>
            <a:r>
              <a:rPr lang="ja-JP" altLang="en-US" sz="3600" dirty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RNA, Protein, DNA</a:t>
            </a:r>
            <a:endParaRPr lang="en-US" altLang="ja-JP" sz="3600" dirty="0">
              <a:solidFill>
                <a:srgbClr val="008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sz="3200" dirty="0" smtClean="0">
                <a:latin typeface="Arial Narrow" charset="0"/>
                <a:ea typeface="ＭＳ Ｐゴシック" charset="0"/>
              </a:rPr>
              <a:t>Volcano under deep ocean</a:t>
            </a:r>
            <a:endParaRPr lang="en-US" sz="3200" dirty="0">
              <a:latin typeface="Arial Narrow" charset="0"/>
              <a:ea typeface="ＭＳ Ｐゴシック" charset="0"/>
            </a:endParaRPr>
          </a:p>
        </p:txBody>
      </p:sp>
      <p:sp>
        <p:nvSpPr>
          <p:cNvPr id="1085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1/9/2013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b="0" smtClean="0">
                <a:solidFill>
                  <a:srgbClr val="0000FF"/>
                </a:solidFill>
                <a:latin typeface="Arial" charset="0"/>
              </a:rPr>
              <a:t>Katsushi Arisaka</a:t>
            </a:r>
            <a:endParaRPr lang="en-US" altLang="ja-JP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85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B6393DA5-9283-FD40-911D-150C5FDD84C9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9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79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ustom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7859AD"/>
      </a:hlink>
      <a:folHlink>
        <a:srgbClr val="5C47A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b="1" dirty="0" smtClean="0">
            <a:latin typeface="Arial Narrow"/>
            <a:cs typeface="Arial Narrow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24907</TotalTime>
  <Words>2550</Words>
  <Application>Microsoft Macintosh PowerPoint</Application>
  <PresentationFormat>Custom</PresentationFormat>
  <Paragraphs>892</Paragraphs>
  <Slides>80</Slides>
  <Notes>58</Notes>
  <HiddenSlides>0</HiddenSlides>
  <MMClips>5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blank</vt:lpstr>
      <vt:lpstr>1_Default Design</vt:lpstr>
      <vt:lpstr>Office Theme</vt:lpstr>
      <vt:lpstr>Image</vt:lpstr>
      <vt:lpstr>Equation</vt:lpstr>
      <vt:lpstr>Exploring the Origin  of Life and Consciousness  by high-speed Optical Microscopes</vt:lpstr>
      <vt:lpstr>Talk Outline</vt:lpstr>
      <vt:lpstr>Origin of Life</vt:lpstr>
      <vt:lpstr>PowerPoint Presentation</vt:lpstr>
      <vt:lpstr>Organic Polymers (4.5B  4B years)</vt:lpstr>
      <vt:lpstr>Organic molecules from outer space</vt:lpstr>
      <vt:lpstr>Volcano under deep ocean</vt:lpstr>
      <vt:lpstr>Volcano under deep ocean</vt:lpstr>
      <vt:lpstr>Deviation from Thermal Equilibrium </vt:lpstr>
      <vt:lpstr>RNA Word　(4B  3.5B years ago)</vt:lpstr>
      <vt:lpstr>Eukaryote (〜2B years ago)</vt:lpstr>
      <vt:lpstr>Photosynthesis and Breathing</vt:lpstr>
      <vt:lpstr>Tree diagrams of evolution</vt:lpstr>
      <vt:lpstr>What is Life?</vt:lpstr>
      <vt:lpstr>High-speed  Bio-imaging</vt:lpstr>
      <vt:lpstr>PowerPoint Presentation</vt:lpstr>
      <vt:lpstr>How to observe the Life and Consciousness ?</vt:lpstr>
      <vt:lpstr>PowerPoint Presentation</vt:lpstr>
      <vt:lpstr>How to speed up microscopes</vt:lpstr>
      <vt:lpstr>Principle of High-speed Bio Imaging</vt:lpstr>
      <vt:lpstr>Photron SA-5 CMOS Camera</vt:lpstr>
      <vt:lpstr>Gold nano particle (40nm)  attached to Transferrin Receptor (TfR) on Cancer Cell</vt:lpstr>
      <vt:lpstr>Mean Squire Displacement &lt;r2&gt; of TfR on a Human Multiple Myeloma Cell vs. Time </vt:lpstr>
      <vt:lpstr>Arisaka’s Campus-wide Collaborations  on High-Speed Bio-imaging </vt:lpstr>
      <vt:lpstr>User-shared Core Facility of High-speed Microscopes at CNSI</vt:lpstr>
      <vt:lpstr>Origin of Consciousness </vt:lpstr>
      <vt:lpstr>PowerPoint Presentation</vt:lpstr>
      <vt:lpstr>Brain    　Universe</vt:lpstr>
      <vt:lpstr>Ca2+ Signal in cultivated Rat’s Brain  by Confocal Microscope</vt:lpstr>
      <vt:lpstr>Neurons</vt:lpstr>
      <vt:lpstr>PowerPoint Presentation</vt:lpstr>
      <vt:lpstr>“Moore’s Law” Transistors in Computer</vt:lpstr>
      <vt:lpstr>From No Brain to Big Brain</vt:lpstr>
      <vt:lpstr>Neurons in Brain</vt:lpstr>
      <vt:lpstr>Computer vs.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Eyes</vt:lpstr>
      <vt:lpstr>Human Ears</vt:lpstr>
      <vt:lpstr>Anatomy of Inner Ear</vt:lpstr>
      <vt:lpstr>Simultaneous observation of entire process</vt:lpstr>
      <vt:lpstr>PowerPoint Presentation</vt:lpstr>
      <vt:lpstr>Mechanical Motion of Hair Cells in Inner Ear</vt:lpstr>
      <vt:lpstr>Mystery of Hearing</vt:lpstr>
      <vt:lpstr>How can I recognize a woman so far away?</vt:lpstr>
      <vt:lpstr>PowerPoint Presentation</vt:lpstr>
      <vt:lpstr>PowerPoint Presentation</vt:lpstr>
      <vt:lpstr>PowerPoint Presentation</vt:lpstr>
      <vt:lpstr>Principle of High-speed Bio Imaging</vt:lpstr>
      <vt:lpstr>Mutiphoton Microscope</vt:lpstr>
      <vt:lpstr>PowerPoint Presentation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Future Directions - Virtual Reality -</vt:lpstr>
      <vt:lpstr>Activity of (excitatory) pyramidal neurons in CA1 depends on rat’s position: place cells</vt:lpstr>
      <vt:lpstr>Learning and Memory by Hippocampus </vt:lpstr>
      <vt:lpstr>Origin of the Brain</vt:lpstr>
      <vt:lpstr>Virtual Reality Experiment on Awake Rats</vt:lpstr>
      <vt:lpstr>PowerPoint Presentation</vt:lpstr>
      <vt:lpstr>Optogenetic Excitation of Neurons</vt:lpstr>
      <vt:lpstr>Ca2+ Signal in cultivated Rat’s Brain  by Confocal Microscope</vt:lpstr>
      <vt:lpstr>Outer world vs. Inner word</vt:lpstr>
      <vt:lpstr>The Origin of Consciousness</vt:lpstr>
      <vt:lpstr>Summary</vt:lpstr>
      <vt:lpstr>PowerPoint Presentation</vt:lpstr>
      <vt:lpstr>PowerPoint Presentation</vt:lpstr>
      <vt:lpstr>PowerPoint Presentation</vt:lpstr>
      <vt:lpstr>Four Major Science</vt:lpstr>
      <vt:lpstr>PowerPoint Presentation</vt:lpstr>
      <vt:lpstr>PowerPoint Presentation</vt:lpstr>
      <vt:lpstr>PowerPoint Presentation</vt:lpstr>
      <vt:lpstr>PowerPoint Presentation</vt:lpstr>
      <vt:lpstr>Summary</vt:lpstr>
      <vt:lpstr>Welcome to Physics World at UCLA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Universe and Ourselves</dc:title>
  <dc:creator>Katsushi Arisaka</dc:creator>
  <cp:lastModifiedBy>Katsushi Arisaka</cp:lastModifiedBy>
  <cp:revision>630</cp:revision>
  <cp:lastPrinted>2009-09-04T19:38:32Z</cp:lastPrinted>
  <dcterms:created xsi:type="dcterms:W3CDTF">2010-02-06T16:12:01Z</dcterms:created>
  <dcterms:modified xsi:type="dcterms:W3CDTF">2013-01-10T03:16:43Z</dcterms:modified>
</cp:coreProperties>
</file>